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notesMasterIdLst>
    <p:notesMasterId r:id="rId117"/>
  </p:notesMasterIdLst>
  <p:sldIdLst>
    <p:sldId id="256" r:id="rId4"/>
    <p:sldId id="257" r:id="rId5"/>
    <p:sldId id="368" r:id="rId6"/>
    <p:sldId id="370" r:id="rId7"/>
    <p:sldId id="258"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72" r:id="rId55"/>
    <p:sldId id="307" r:id="rId56"/>
    <p:sldId id="308" r:id="rId57"/>
    <p:sldId id="309" r:id="rId58"/>
    <p:sldId id="310" r:id="rId59"/>
    <p:sldId id="311" r:id="rId60"/>
    <p:sldId id="312" r:id="rId61"/>
    <p:sldId id="313" r:id="rId62"/>
    <p:sldId id="314" r:id="rId63"/>
    <p:sldId id="373"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9" r:id="rId114"/>
    <p:sldId id="366" r:id="rId115"/>
    <p:sldId id="367" r:id="rId116"/>
  </p:sldIdLst>
  <p:sldSz cx="12192000" cy="6858000"/>
  <p:notesSz cx="6950075" cy="9236075"/>
  <p:custDataLst>
    <p:tags r:id="rId118"/>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230A35-1624-E174-B27F-0F7BB183FCF8}" name="Austin, Samantha, A" initials="AS" userId="S::saustin@iso-ne.com::68f84a90-36bd-4e36-91a1-54c8b6d001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E79ED-A269-4FDE-AF61-710347087CD4}" v="53" dt="2025-11-18T21:14:58.9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microsoft.com/office/2015/10/relationships/revisionInfo" Target="revisionInfo.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tags" Target="tags/tag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microsoft.com/office/2018/10/relationships/authors" Targe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presProps" Target="pres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96-40CE-852E-C16D0099533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96-40CE-852E-C16D0099533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96-40CE-852E-C16D00995334}"/>
            </c:ext>
          </c:extLst>
        </c:ser>
        <c:dLbls>
          <c:showLegendKey val="0"/>
          <c:showVal val="0"/>
          <c:showCatName val="0"/>
          <c:showSerName val="0"/>
          <c:showPercent val="0"/>
          <c:showBubbleSize val="0"/>
        </c:dLbls>
        <c:gapWidth val="150"/>
        <c:shape val="box"/>
        <c:axId val="74600448"/>
        <c:axId val="74601984"/>
        <c:axId val="62670592"/>
      </c:bar3DChart>
      <c:catAx>
        <c:axId val="74600448"/>
        <c:scaling>
          <c:orientation val="minMax"/>
        </c:scaling>
        <c:delete val="0"/>
        <c:axPos val="b"/>
        <c:numFmt formatCode="General" sourceLinked="1"/>
        <c:majorTickMark val="out"/>
        <c:minorTickMark val="none"/>
        <c:tickLblPos val="nextTo"/>
        <c:crossAx val="74601984"/>
        <c:crosses val="autoZero"/>
        <c:auto val="1"/>
        <c:lblAlgn val="ctr"/>
        <c:lblOffset val="100"/>
        <c:noMultiLvlLbl val="0"/>
      </c:catAx>
      <c:valAx>
        <c:axId val="74601984"/>
        <c:scaling>
          <c:orientation val="minMax"/>
        </c:scaling>
        <c:delete val="0"/>
        <c:axPos val="l"/>
        <c:majorGridlines/>
        <c:numFmt formatCode="General" sourceLinked="1"/>
        <c:majorTickMark val="out"/>
        <c:minorTickMark val="none"/>
        <c:tickLblPos val="nextTo"/>
        <c:crossAx val="74600448"/>
        <c:crosses val="autoZero"/>
        <c:crossBetween val="between"/>
      </c:valAx>
      <c:serAx>
        <c:axId val="62670592"/>
        <c:scaling>
          <c:orientation val="minMax"/>
        </c:scaling>
        <c:delete val="0"/>
        <c:axPos val="b"/>
        <c:majorTickMark val="out"/>
        <c:minorTickMark val="none"/>
        <c:tickLblPos val="nextTo"/>
        <c:crossAx val="7460198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567" y="1"/>
            <a:ext cx="3011699" cy="463942"/>
          </a:xfrm>
          <a:prstGeom prst="rect">
            <a:avLst/>
          </a:prstGeom>
        </p:spPr>
        <p:txBody>
          <a:bodyPr vert="horz" lIns="91440" tIns="45720" rIns="91440" bIns="45720" rtlCol="0"/>
          <a:lstStyle>
            <a:lvl1pPr algn="r">
              <a:defRPr sz="1200"/>
            </a:lvl1pPr>
          </a:lstStyle>
          <a:p>
            <a:fld id="{89E92C48-B342-492A-AD97-EB02112777E4}" type="datetimeFigureOut">
              <a:rPr lang="en-US" smtClean="0"/>
              <a:t>11/18/2025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134"/>
            <a:ext cx="3011699" cy="4639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567" y="8772134"/>
            <a:ext cx="3011699" cy="463941"/>
          </a:xfrm>
          <a:prstGeom prst="rect">
            <a:avLst/>
          </a:prstGeom>
        </p:spPr>
        <p:txBody>
          <a:bodyPr vert="horz" lIns="91440" tIns="45720" rIns="91440" bIns="45720" rtlCol="0" anchor="b"/>
          <a:lstStyle>
            <a:lvl1pPr algn="r">
              <a:defRPr sz="1200"/>
            </a:lvl1pPr>
          </a:lstStyle>
          <a:p>
            <a:fld id="{5E9E52DC-8018-43D4-B4F7-9CE3C392AE3B}" type="slidenum">
              <a:rPr lang="en-US" smtClean="0"/>
              <a:t>‹#›</a:t>
            </a:fld>
            <a:endParaRPr lang="en-US"/>
          </a:p>
        </p:txBody>
      </p:sp>
    </p:spTree>
    <p:extLst>
      <p:ext uri="{BB962C8B-B14F-4D97-AF65-F5344CB8AC3E}">
        <p14:creationId xmlns:p14="http://schemas.microsoft.com/office/powerpoint/2010/main" val="39721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E52DC-8018-43D4-B4F7-9CE3C392AE3B}" type="slidenum">
              <a:rPr lang="en-US" smtClean="0"/>
              <a:t>1</a:t>
            </a:fld>
            <a:endParaRPr lang="en-US"/>
          </a:p>
        </p:txBody>
      </p:sp>
    </p:spTree>
    <p:extLst>
      <p:ext uri="{BB962C8B-B14F-4D97-AF65-F5344CB8AC3E}">
        <p14:creationId xmlns:p14="http://schemas.microsoft.com/office/powerpoint/2010/main" val="173584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E52DC-8018-43D4-B4F7-9CE3C392AE3B}" type="slidenum">
              <a:rPr lang="en-US" smtClean="0"/>
              <a:t>31</a:t>
            </a:fld>
            <a:endParaRPr lang="en-US"/>
          </a:p>
        </p:txBody>
      </p:sp>
    </p:spTree>
    <p:extLst>
      <p:ext uri="{BB962C8B-B14F-4D97-AF65-F5344CB8AC3E}">
        <p14:creationId xmlns:p14="http://schemas.microsoft.com/office/powerpoint/2010/main" val="180511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hyperlink" Target="http://www.iso-ne.com/about/contact/participant-support" TargetMode="External"/><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hyperlink" Target="mailto:AskISO@iso-ne.com" TargetMode="External"/><Relationship Id="rId5" Type="http://schemas.openxmlformats.org/officeDocument/2006/relationships/hyperlink" Target="https://askiso.iso-ne.com/" TargetMode="External"/><Relationship Id="rId4" Type="http://schemas.openxmlformats.org/officeDocument/2006/relationships/hyperlink" Target="https://askiso.force.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p:txBody>
          <a:bodyPr lIns="0" tIns="0" rIns="0" bIns="0"/>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A86A-3454-CC39-71EC-B32203215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BE3F9-0C7B-5029-94EB-1D63FFB5C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2D6D1-EC4E-BA1A-B88A-4ED7843F1A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E71B7-CA7E-42EF-C825-20B0FB208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A96C50-314C-1806-3EC5-CB090393C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F15E7-AC4C-F86E-468B-0CE2B68C274E}"/>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8" name="Footer Placeholder 7">
            <a:extLst>
              <a:ext uri="{FF2B5EF4-FFF2-40B4-BE49-F238E27FC236}">
                <a16:creationId xmlns:a16="http://schemas.microsoft.com/office/drawing/2014/main" id="{057F4F06-8589-47B9-AD4A-3DC502B5BA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23A77C-394D-3D8D-3F61-8B288821212F}"/>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407838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1210-51C3-001C-E850-A1EBD6E7CE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885FA-7E16-1C25-C4FB-7C4DE32A8B88}"/>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4" name="Footer Placeholder 3">
            <a:extLst>
              <a:ext uri="{FF2B5EF4-FFF2-40B4-BE49-F238E27FC236}">
                <a16:creationId xmlns:a16="http://schemas.microsoft.com/office/drawing/2014/main" id="{CF723426-7658-824D-5864-BF7B8CAD8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7AF66-EFCA-6CDA-AAAE-561D4E586631}"/>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10934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3959A-570E-53DA-E930-0ACCF64822F0}"/>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3" name="Footer Placeholder 2">
            <a:extLst>
              <a:ext uri="{FF2B5EF4-FFF2-40B4-BE49-F238E27FC236}">
                <a16:creationId xmlns:a16="http://schemas.microsoft.com/office/drawing/2014/main" id="{82E2280C-827A-6413-E287-127391CE96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CA2D0-FBC1-1F7C-8A3F-DA10A6C13357}"/>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36114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F609-202B-534D-381E-B525F65F3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5BEF2-3C34-BEE3-9D6A-4E7992AB2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24DD70-B75F-E0FB-1E69-B582A25AA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DA47A-2D89-230B-4E07-BEF8168AF507}"/>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6" name="Footer Placeholder 5">
            <a:extLst>
              <a:ext uri="{FF2B5EF4-FFF2-40B4-BE49-F238E27FC236}">
                <a16:creationId xmlns:a16="http://schemas.microsoft.com/office/drawing/2014/main" id="{98EFEAEB-A200-165E-24EB-F1597B418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42785-9963-6C3F-4570-DE452E5E0ED8}"/>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79093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81A6-B340-21A5-01F6-56E3ED892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52B4C-3B34-B2CD-1BF3-C9D1FEF2D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08FC5-EAF5-0ACD-CF1E-8C1C1765A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CE011-9421-20FF-94C2-7AA457524CC2}"/>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6" name="Footer Placeholder 5">
            <a:extLst>
              <a:ext uri="{FF2B5EF4-FFF2-40B4-BE49-F238E27FC236}">
                <a16:creationId xmlns:a16="http://schemas.microsoft.com/office/drawing/2014/main" id="{CA0E13FF-4DED-F09F-8586-A3FF49950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5BBB-E38D-F546-E378-8572590D9BE1}"/>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08398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5DE2-CF46-5AF8-1ECC-BE9EF4077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8DD26-ED54-E488-5EC4-11C1B383C1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F9382-8F2F-A862-8665-4F869BDFB97F}"/>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D59C9826-5330-01C9-14EA-67557A8E0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24B7D-A5EC-1570-0306-C0BDBC54E96C}"/>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458934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BF511-6865-5489-A727-606851F33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5F2759-E860-FC8D-4061-53A3CA4B8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C586B-3583-E625-7C5A-732DD9F91FE6}"/>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425E6C69-8423-2AB1-8ED8-B4951ED2B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D2354-15E8-D4C8-273B-4DBAB9F07F38}"/>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80356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er-support">
    <p:spTree>
      <p:nvGrpSpPr>
        <p:cNvPr id="1" name=""/>
        <p:cNvGrpSpPr/>
        <p:nvPr/>
      </p:nvGrpSpPr>
      <p:grpSpPr>
        <a:xfrm>
          <a:off x="0" y="0"/>
          <a:ext cx="0" cy="0"/>
          <a:chOff x="0" y="0"/>
          <a:chExt cx="0" cy="0"/>
        </a:xfrm>
      </p:grpSpPr>
      <p:graphicFrame>
        <p:nvGraphicFramePr>
          <p:cNvPr id="5" name="TPChart" hidden="1"/>
          <p:cNvGraphicFramePr/>
          <p:nvPr userDrawn="1"/>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userDrawn="1">
            <p:extLst>
              <p:ext uri="{D42A27DB-BD31-4B8C-83A1-F6EECF244321}">
                <p14:modId xmlns:p14="http://schemas.microsoft.com/office/powerpoint/2010/main" val="2172228611"/>
              </p:ext>
            </p:extLst>
          </p:nvPr>
        </p:nvGraphicFramePr>
        <p:xfrm>
          <a:off x="243417" y="317303"/>
          <a:ext cx="11705166" cy="6223391"/>
        </p:xfrm>
        <a:graphic>
          <a:graphicData uri="http://schemas.openxmlformats.org/drawingml/2006/table">
            <a:tbl>
              <a:tblPr firstRow="1">
                <a:tableStyleId>{BC89EF96-8CEA-46FF-86C4-4CE0E7609802}</a:tableStyleId>
              </a:tblPr>
              <a:tblGrid>
                <a:gridCol w="11705166">
                  <a:extLst>
                    <a:ext uri="{9D8B030D-6E8A-4147-A177-3AD203B41FA5}">
                      <a16:colId xmlns:a16="http://schemas.microsoft.com/office/drawing/2014/main" val="20000"/>
                    </a:ext>
                  </a:extLst>
                </a:gridCol>
              </a:tblGrid>
              <a:tr h="844951">
                <a:tc>
                  <a:txBody>
                    <a:bodyPr/>
                    <a:lstStyle/>
                    <a:p>
                      <a:pPr marL="228600" indent="0" algn="l">
                        <a:tabLst>
                          <a:tab pos="8972550" algn="l"/>
                        </a:tabLst>
                      </a:pPr>
                      <a:r>
                        <a:rPr lang="en-US" sz="2800">
                          <a:solidFill>
                            <a:schemeClr val="bg1"/>
                          </a:solidFill>
                        </a:rPr>
                        <a:t>Contact Participant Support and Solutions</a:t>
                      </a:r>
                      <a:endParaRPr lang="en-US" sz="2800" i="1">
                        <a:solidFill>
                          <a:schemeClr val="bg1"/>
                        </a:solidFill>
                      </a:endParaRPr>
                    </a:p>
                  </a:txBody>
                  <a:tcPr marL="182880" marR="182880" marT="182880" marB="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78440">
                <a:tc>
                  <a:txBody>
                    <a:bodyPr/>
                    <a:lstStyle/>
                    <a:p>
                      <a:pPr marL="1997075"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mn-lt"/>
                        <a:ea typeface="+mn-ea"/>
                        <a:cs typeface="+mn-cs"/>
                        <a:hlinkClick r:id="rId4"/>
                      </a:endParaRPr>
                    </a:p>
                    <a:p>
                      <a:pPr marL="2921000" marR="0" lvl="0" indent="0" algn="l" defTabSz="914400" rtl="0" eaLnBrk="1" fontAlgn="auto" latinLnBrk="0" hangingPunct="1">
                        <a:lnSpc>
                          <a:spcPct val="100000"/>
                        </a:lnSpc>
                        <a:spcBef>
                          <a:spcPts val="600"/>
                        </a:spcBef>
                        <a:spcAft>
                          <a:spcPts val="600"/>
                        </a:spcAft>
                        <a:buClrTx/>
                        <a:buSzTx/>
                        <a:buFontTx/>
                        <a:buNone/>
                        <a:tabLst/>
                        <a:defRPr/>
                      </a:pPr>
                      <a:r>
                        <a:rPr kumimoji="0" lang="pt-BR" sz="3200" b="1" i="0" u="none" strike="noStrike" kern="1200" cap="none" spc="0" normalizeH="0" baseline="0" noProof="0">
                          <a:ln>
                            <a:noFill/>
                          </a:ln>
                          <a:solidFill>
                            <a:srgbClr val="000000"/>
                          </a:solidFill>
                          <a:effectLst/>
                          <a:uLnTx/>
                          <a:uFillTx/>
                          <a:latin typeface="+mn-lt"/>
                          <a:ea typeface="+mn-ea"/>
                          <a:cs typeface="+mn-cs"/>
                          <a:hlinkClick r:id="rId5"/>
                        </a:rPr>
                        <a:t>Submit a request via Ask ISO</a:t>
                      </a:r>
                      <a:r>
                        <a:rPr kumimoji="0" lang="en-US" sz="3200" b="1" i="0" u="none" strike="noStrike" kern="1200" cap="none" spc="0" normalizeH="0" baseline="0" noProof="0">
                          <a:ln>
                            <a:noFill/>
                          </a:ln>
                          <a:solidFill>
                            <a:srgbClr val="000000"/>
                          </a:solidFill>
                          <a:effectLst/>
                          <a:uLnTx/>
                          <a:uFillTx/>
                          <a:latin typeface="+mn-lt"/>
                          <a:ea typeface="+mn-ea"/>
                          <a:cs typeface="+mn-cs"/>
                          <a:hlinkClick r:id="rId5"/>
                        </a:rPr>
                        <a:t> </a:t>
                      </a:r>
                      <a:r>
                        <a:rPr kumimoji="0" lang="en-US" sz="2400" b="0" i="1" u="none" strike="noStrike" kern="1200" cap="none" spc="0" normalizeH="0" baseline="0" noProof="0">
                          <a:ln>
                            <a:noFill/>
                          </a:ln>
                          <a:solidFill>
                            <a:srgbClr val="000000"/>
                          </a:solidFill>
                          <a:effectLst/>
                          <a:uLnTx/>
                          <a:uFillTx/>
                          <a:latin typeface="+mn-lt"/>
                          <a:ea typeface="+mn-ea"/>
                          <a:cs typeface="+mn-cs"/>
                        </a:rPr>
                        <a:t>(preferred) </a:t>
                      </a:r>
                      <a:br>
                        <a:rPr kumimoji="0" lang="en-US" sz="2400" b="0" i="1" u="none" strike="noStrike" kern="1200" cap="none" spc="0" normalizeH="0" baseline="0" noProof="0">
                          <a:ln>
                            <a:noFill/>
                          </a:ln>
                          <a:solidFill>
                            <a:srgbClr val="000000"/>
                          </a:solidFill>
                          <a:effectLst/>
                          <a:uLnTx/>
                          <a:uFillTx/>
                          <a:latin typeface="+mn-lt"/>
                          <a:ea typeface="+mn-ea"/>
                          <a:cs typeface="+mn-cs"/>
                        </a:rPr>
                      </a:br>
                      <a:r>
                        <a:rPr kumimoji="0" lang="en-US" sz="2400" b="0" i="1" u="none" strike="noStrike" kern="1200" cap="none" spc="0" normalizeH="0" baseline="0" noProof="0">
                          <a:ln>
                            <a:noFill/>
                          </a:ln>
                          <a:solidFill>
                            <a:srgbClr val="000000"/>
                          </a:solidFill>
                          <a:effectLst/>
                          <a:uLnTx/>
                          <a:uFillTx/>
                          <a:latin typeface="+mn-lt"/>
                          <a:ea typeface="+mn-ea"/>
                          <a:cs typeface="+mn-cs"/>
                          <a:hlinkClick r:id="rId5"/>
                        </a:rPr>
                        <a:t>https://askiso.iso-ne.com</a:t>
                      </a:r>
                      <a:r>
                        <a:rPr kumimoji="0" lang="en-US" sz="2400" b="0" i="1" u="none" strike="noStrike" kern="1200" cap="none" spc="0" normalizeH="0" baseline="0" noProof="0">
                          <a:ln>
                            <a:noFill/>
                          </a:ln>
                          <a:solidFill>
                            <a:srgbClr val="000000"/>
                          </a:solidFill>
                          <a:effectLst/>
                          <a:uLnTx/>
                          <a:uFillTx/>
                          <a:latin typeface="+mn-lt"/>
                          <a:ea typeface="+mn-ea"/>
                          <a:cs typeface="+mn-cs"/>
                        </a:rPr>
                        <a:t> </a:t>
                      </a:r>
                      <a:endParaRPr kumimoji="0" lang="en-US" sz="3200" b="0" i="1" u="none" strike="noStrike" kern="1200" cap="none" spc="0" normalizeH="0" baseline="0" noProof="0">
                        <a:ln>
                          <a:noFill/>
                        </a:ln>
                        <a:solidFill>
                          <a:srgbClr val="000000"/>
                        </a:solidFill>
                        <a:effectLst/>
                        <a:uLnTx/>
                        <a:uFillTx/>
                        <a:latin typeface="+mn-lt"/>
                        <a:ea typeface="+mn-ea"/>
                        <a:cs typeface="+mn-cs"/>
                      </a:endParaRPr>
                    </a:p>
                    <a:p>
                      <a:pPr marL="1682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mn-lt"/>
                        <a:ea typeface="+mn-ea"/>
                        <a:cs typeface="+mn-cs"/>
                      </a:endParaRPr>
                    </a:p>
                    <a:p>
                      <a:pPr marL="292100" marR="0" lvl="0" indent="9525" algn="l" defTabSz="914400" rtl="0" eaLnBrk="1" fontAlgn="auto" latinLnBrk="0" hangingPunct="1">
                        <a:lnSpc>
                          <a:spcPct val="100000"/>
                        </a:lnSpc>
                        <a:spcBef>
                          <a:spcPts val="24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mn-lt"/>
                          <a:ea typeface="+mn-ea"/>
                          <a:cs typeface="+mn-cs"/>
                        </a:rPr>
                        <a:t>Email </a:t>
                      </a:r>
                      <a:r>
                        <a:rPr lang="en-US" sz="2400" b="1" kern="1200">
                          <a:hlinkClick r:id="rId6"/>
                        </a:rPr>
                        <a:t>AskISO@iso-ne.com</a:t>
                      </a:r>
                      <a:endParaRPr lang="en-US" sz="2400" b="1" kern="1200">
                        <a:solidFill>
                          <a:schemeClr val="tx1">
                            <a:lumMod val="50000"/>
                          </a:schemeClr>
                        </a:solidFill>
                      </a:endParaRPr>
                    </a:p>
                    <a:p>
                      <a:pPr marL="292100" marR="0" lvl="0" indent="9525" algn="l" defTabSz="914400" rtl="0" eaLnBrk="1" fontAlgn="auto" latinLnBrk="0" hangingPunct="1">
                        <a:lnSpc>
                          <a:spcPct val="100000"/>
                        </a:lnSpc>
                        <a:spcBef>
                          <a:spcPts val="2400"/>
                        </a:spcBef>
                        <a:spcAft>
                          <a:spcPts val="600"/>
                        </a:spcAft>
                        <a:buClrTx/>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mn-lt"/>
                          <a:ea typeface="+mn-ea"/>
                          <a:cs typeface="+mn-cs"/>
                        </a:rPr>
                        <a:t>Phone</a:t>
                      </a:r>
                      <a:endParaRPr kumimoji="0" lang="en-US" sz="2400" b="0" i="1" u="none" strike="noStrike" kern="1200" cap="none" spc="0" normalizeH="0" baseline="0" noProof="0">
                        <a:ln>
                          <a:noFill/>
                        </a:ln>
                        <a:solidFill>
                          <a:srgbClr val="000000"/>
                        </a:solidFill>
                        <a:effectLst/>
                        <a:uLnTx/>
                        <a:uFillTx/>
                        <a:latin typeface="+mn-lt"/>
                        <a:ea typeface="+mn-ea"/>
                        <a:cs typeface="+mn-cs"/>
                      </a:endParaRPr>
                    </a:p>
                    <a:p>
                      <a:pPr marL="292100" marR="0" lvl="2" indent="9525" algn="l" defTabSz="914400" rtl="0" eaLnBrk="1" fontAlgn="auto" latinLnBrk="0" hangingPunct="1">
                        <a:lnSpc>
                          <a:spcPct val="100000"/>
                        </a:lnSpc>
                        <a:spcBef>
                          <a:spcPts val="0"/>
                        </a:spcBef>
                        <a:spcAft>
                          <a:spcPts val="600"/>
                        </a:spcAft>
                        <a:buClrTx/>
                        <a:buSzTx/>
                        <a:buFont typeface="Arial" pitchFamily="34" charset="0"/>
                        <a:buNone/>
                        <a:tabLst/>
                        <a:defRPr/>
                      </a:pPr>
                      <a:r>
                        <a:rPr lang="en-US" sz="2000" kern="1200"/>
                        <a:t>	(</a:t>
                      </a:r>
                      <a:r>
                        <a:rPr lang="en-US" sz="2000" kern="1200">
                          <a:solidFill>
                            <a:schemeClr val="tx1"/>
                          </a:solidFill>
                          <a:latin typeface="+mn-lt"/>
                          <a:ea typeface="+mn-ea"/>
                          <a:cs typeface="+mn-cs"/>
                        </a:rPr>
                        <a:t>413) 540-4220 (call center)</a:t>
                      </a:r>
                    </a:p>
                    <a:p>
                      <a:pPr marL="292100" marR="0" lvl="2" indent="9525"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a:solidFill>
                            <a:schemeClr val="tx1">
                              <a:lumMod val="50000"/>
                            </a:schemeClr>
                          </a:solidFill>
                        </a:rPr>
                        <a:t>	(833) 248-4220</a:t>
                      </a:r>
                    </a:p>
                    <a:p>
                      <a:pPr marL="292100" marR="0" lvl="2" indent="9525" algn="l" defTabSz="914400" rtl="0" eaLnBrk="1" fontAlgn="auto" latinLnBrk="0" hangingPunct="1">
                        <a:lnSpc>
                          <a:spcPct val="100000"/>
                        </a:lnSpc>
                        <a:spcBef>
                          <a:spcPts val="1800"/>
                        </a:spcBef>
                        <a:spcAft>
                          <a:spcPts val="600"/>
                        </a:spcAft>
                        <a:buClrTx/>
                        <a:buSzTx/>
                        <a:buFont typeface="Arial" pitchFamily="34" charset="0"/>
                        <a:buNone/>
                        <a:tabLst/>
                        <a:defRPr/>
                      </a:pPr>
                      <a:r>
                        <a:rPr kumimoji="0" lang="en-US" sz="2400" b="1" i="0" u="none" strike="noStrike" kern="1200" cap="none" spc="0" normalizeH="0" baseline="0">
                          <a:ln>
                            <a:noFill/>
                          </a:ln>
                          <a:solidFill>
                            <a:srgbClr val="000000"/>
                          </a:solidFill>
                          <a:effectLst/>
                          <a:uLnTx/>
                          <a:uFillTx/>
                          <a:latin typeface="+mn-lt"/>
                          <a:ea typeface="+mn-ea"/>
                          <a:cs typeface="+mn-cs"/>
                        </a:rPr>
                        <a:t>Pager</a:t>
                      </a:r>
                      <a:r>
                        <a:rPr kumimoji="0" lang="en-US" sz="2400" b="1" i="1" u="none" strike="noStrike" kern="1200" cap="none" spc="0" normalizeH="0" baseline="0">
                          <a:ln>
                            <a:noFill/>
                          </a:ln>
                          <a:solidFill>
                            <a:srgbClr val="000000"/>
                          </a:solidFill>
                          <a:effectLst/>
                          <a:uLnTx/>
                          <a:uFillTx/>
                          <a:latin typeface="+mn-lt"/>
                          <a:ea typeface="+mn-ea"/>
                          <a:cs typeface="+mn-cs"/>
                        </a:rPr>
                        <a:t> </a:t>
                      </a:r>
                      <a:r>
                        <a:rPr kumimoji="0" lang="en-US" sz="2000" b="1" i="1" u="none" strike="noStrike" kern="1200" cap="none" spc="0" normalizeH="0" baseline="0">
                          <a:ln>
                            <a:noFill/>
                          </a:ln>
                          <a:solidFill>
                            <a:srgbClr val="000000"/>
                          </a:solidFill>
                          <a:effectLst/>
                          <a:uLnTx/>
                          <a:uFillTx/>
                          <a:latin typeface="+mn-lt"/>
                          <a:ea typeface="+mn-ea"/>
                          <a:cs typeface="+mn-cs"/>
                        </a:rPr>
                        <a:t>(for emergency inquiries outside of business hours)</a:t>
                      </a:r>
                      <a:endParaRPr kumimoji="0" lang="en-US" sz="2400" b="1" i="1" u="none" strike="noStrike" kern="1200" cap="none" spc="0" normalizeH="0" baseline="0">
                        <a:ln>
                          <a:noFill/>
                        </a:ln>
                        <a:solidFill>
                          <a:srgbClr val="000000"/>
                        </a:solidFill>
                        <a:effectLst/>
                        <a:uLnTx/>
                        <a:uFillTx/>
                        <a:latin typeface="+mn-lt"/>
                        <a:ea typeface="+mn-ea"/>
                        <a:cs typeface="+mn-cs"/>
                      </a:endParaRPr>
                    </a:p>
                    <a:p>
                      <a:pPr marL="292100" marR="0" lvl="2" indent="9525" algn="l" defTabSz="914400" rtl="0" eaLnBrk="1" fontAlgn="auto" latinLnBrk="0" hangingPunct="1">
                        <a:lnSpc>
                          <a:spcPct val="100000"/>
                        </a:lnSpc>
                        <a:spcBef>
                          <a:spcPts val="300"/>
                        </a:spcBef>
                        <a:spcAft>
                          <a:spcPts val="600"/>
                        </a:spcAft>
                        <a:buClrTx/>
                        <a:buSzTx/>
                        <a:buFont typeface="Arial" pitchFamily="34" charset="0"/>
                        <a:buNone/>
                        <a:tabLst/>
                        <a:defRPr/>
                      </a:pPr>
                      <a:r>
                        <a:rPr lang="en-US" sz="2000" kern="1200">
                          <a:solidFill>
                            <a:schemeClr val="tx1"/>
                          </a:solidFill>
                          <a:latin typeface="+mn-lt"/>
                          <a:ea typeface="+mn-ea"/>
                          <a:cs typeface="+mn-cs"/>
                        </a:rPr>
                        <a:t>	(877) 226-4814</a:t>
                      </a:r>
                    </a:p>
                  </a:txBody>
                  <a:tcPr marL="182880" marR="182880" marT="182880" marB="1828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userDrawn="1"/>
        </p:nvSpPr>
        <p:spPr>
          <a:xfrm>
            <a:off x="8570975" y="4501912"/>
            <a:ext cx="2922524" cy="1477328"/>
          </a:xfrm>
          <a:prstGeom prst="rect">
            <a:avLst/>
          </a:prstGeom>
          <a:solidFill>
            <a:srgbClr val="126694"/>
          </a:solidFill>
          <a:ln>
            <a:noFill/>
          </a:ln>
        </p:spPr>
        <p:style>
          <a:lnRef idx="2">
            <a:schemeClr val="accent1"/>
          </a:lnRef>
          <a:fillRef idx="1">
            <a:schemeClr val="lt1"/>
          </a:fillRef>
          <a:effectRef idx="0">
            <a:schemeClr val="accent1"/>
          </a:effectRef>
          <a:fontRef idx="minor">
            <a:schemeClr val="dk1"/>
          </a:fontRef>
        </p:style>
        <p:txBody>
          <a:bodyPr wrap="square" lIns="182880" tIns="182880" rIns="182880" bIns="18288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 normalizeH="0" baseline="0" noProof="0">
                <a:ln>
                  <a:noFill/>
                </a:ln>
                <a:solidFill>
                  <a:srgbClr val="FFFFFF"/>
                </a:solidFill>
                <a:effectLst/>
                <a:uLnTx/>
                <a:uFillTx/>
                <a:latin typeface="Calibri"/>
                <a:ea typeface="+mn-ea"/>
                <a:cs typeface="+mn-cs"/>
              </a:rPr>
              <a:t>Business hours and additional contact details are available from the Participant Support page</a:t>
            </a:r>
          </a:p>
        </p:txBody>
      </p:sp>
      <p:sp>
        <p:nvSpPr>
          <p:cNvPr id="14" name="Rectangle 13"/>
          <p:cNvSpPr/>
          <p:nvPr userDrawn="1"/>
        </p:nvSpPr>
        <p:spPr>
          <a:xfrm>
            <a:off x="8501124" y="6017340"/>
            <a:ext cx="306222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1" u="sng"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hlinkClick r:id="rId7"/>
              </a:rPr>
              <a:t>Visit the Participant Support page</a:t>
            </a:r>
            <a:endParaRPr kumimoji="0" lang="en-US" sz="1600" b="0" i="1"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3400" y="1524000"/>
            <a:ext cx="2381250" cy="1190625"/>
          </a:xfrm>
          <a:prstGeom prst="rect">
            <a:avLst/>
          </a:prstGeom>
        </p:spPr>
      </p:pic>
    </p:spTree>
    <p:custDataLst>
      <p:tags r:id="rId1"/>
    </p:custDataLst>
    <p:extLst>
      <p:ext uri="{BB962C8B-B14F-4D97-AF65-F5344CB8AC3E}">
        <p14:creationId xmlns:p14="http://schemas.microsoft.com/office/powerpoint/2010/main" val="408695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p:txBody>
          <a:bodyPr lIns="0" tIns="0" rIns="0" bIns="0"/>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7" name="Holder 7"/>
          <p:cNvSpPr>
            <a:spLocks noGrp="1"/>
          </p:cNvSpPr>
          <p:nvPr>
            <p:ph type="sldNum" sz="quarter" idx="7"/>
          </p:nvPr>
        </p:nvSpPr>
        <p:spPr/>
        <p:txBody>
          <a:bodyPr lIns="0" tIns="0" rIns="0" bIns="0"/>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17" name="bg object 17"/>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18" name="bg object 18"/>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19" name="bg object 19"/>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20" name="bg object 20"/>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21" name="bg object 21"/>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22" name="bg object 22"/>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23" name="bg object 23"/>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24" name="bg object 24"/>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25" name="bg object 25"/>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26" name="bg object 26"/>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27" name="bg object 27"/>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28" name="bg object 28"/>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29" name="bg object 29"/>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30" name="bg object 30"/>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31" name="bg object 31"/>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32" name="bg object 32"/>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33" name="bg object 33"/>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34" name="bg object 34"/>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35" name="bg object 35"/>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36" name="bg object 36"/>
          <p:cNvPicPr/>
          <p:nvPr/>
        </p:nvPicPr>
        <p:blipFill>
          <a:blip r:embed="rId2" cstate="print"/>
          <a:stretch>
            <a:fillRect/>
          </a:stretch>
        </p:blipFill>
        <p:spPr>
          <a:xfrm>
            <a:off x="3486911" y="6453377"/>
            <a:ext cx="246125" cy="76200"/>
          </a:xfrm>
          <a:prstGeom prst="rect">
            <a:avLst/>
          </a:prstGeom>
        </p:spPr>
      </p:pic>
      <p:pic>
        <p:nvPicPr>
          <p:cNvPr id="37" name="bg object 37"/>
          <p:cNvPicPr/>
          <p:nvPr/>
        </p:nvPicPr>
        <p:blipFill>
          <a:blip r:embed="rId3" cstate="print"/>
          <a:stretch>
            <a:fillRect/>
          </a:stretch>
        </p:blipFill>
        <p:spPr>
          <a:xfrm>
            <a:off x="2049017" y="6729221"/>
            <a:ext cx="76200" cy="108964"/>
          </a:xfrm>
          <a:prstGeom prst="rect">
            <a:avLst/>
          </a:prstGeom>
        </p:spPr>
      </p:pic>
      <p:pic>
        <p:nvPicPr>
          <p:cNvPr id="38" name="bg object 38"/>
          <p:cNvPicPr/>
          <p:nvPr/>
        </p:nvPicPr>
        <p:blipFill>
          <a:blip r:embed="rId4" cstate="print"/>
          <a:stretch>
            <a:fillRect/>
          </a:stretch>
        </p:blipFill>
        <p:spPr>
          <a:xfrm>
            <a:off x="1261110" y="6702551"/>
            <a:ext cx="76200" cy="108963"/>
          </a:xfrm>
          <a:prstGeom prst="rect">
            <a:avLst/>
          </a:prstGeom>
        </p:spPr>
      </p:pic>
      <p:sp>
        <p:nvSpPr>
          <p:cNvPr id="39" name="bg object 39"/>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40" name="bg object 40"/>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1" name="bg object 41"/>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2" name="bg object 42"/>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3" name="bg object 43"/>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44" name="bg object 44"/>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45" name="bg object 45"/>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46" name="bg object 46"/>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47" name="bg object 47"/>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48" name="bg object 48"/>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49" name="bg object 49"/>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50" name="bg object 50"/>
          <p:cNvPicPr/>
          <p:nvPr/>
        </p:nvPicPr>
        <p:blipFill>
          <a:blip r:embed="rId5" cstate="print"/>
          <a:stretch>
            <a:fillRect/>
          </a:stretch>
        </p:blipFill>
        <p:spPr>
          <a:xfrm>
            <a:off x="1002030" y="6630161"/>
            <a:ext cx="76200" cy="134872"/>
          </a:xfrm>
          <a:prstGeom prst="rect">
            <a:avLst/>
          </a:prstGeom>
        </p:spPr>
      </p:pic>
      <p:sp>
        <p:nvSpPr>
          <p:cNvPr id="51" name="bg object 51"/>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52" name="bg object 52"/>
          <p:cNvPicPr/>
          <p:nvPr/>
        </p:nvPicPr>
        <p:blipFill>
          <a:blip r:embed="rId6" cstate="print"/>
          <a:stretch>
            <a:fillRect/>
          </a:stretch>
        </p:blipFill>
        <p:spPr>
          <a:xfrm>
            <a:off x="9203435" y="6453377"/>
            <a:ext cx="244602" cy="76200"/>
          </a:xfrm>
          <a:prstGeom prst="rect">
            <a:avLst/>
          </a:prstGeom>
        </p:spPr>
      </p:pic>
      <p:pic>
        <p:nvPicPr>
          <p:cNvPr id="53" name="bg object 53"/>
          <p:cNvPicPr/>
          <p:nvPr/>
        </p:nvPicPr>
        <p:blipFill>
          <a:blip r:embed="rId3" cstate="print"/>
          <a:stretch>
            <a:fillRect/>
          </a:stretch>
        </p:blipFill>
        <p:spPr>
          <a:xfrm>
            <a:off x="7765542" y="6729221"/>
            <a:ext cx="76200" cy="108964"/>
          </a:xfrm>
          <a:prstGeom prst="rect">
            <a:avLst/>
          </a:prstGeom>
        </p:spPr>
      </p:pic>
      <p:pic>
        <p:nvPicPr>
          <p:cNvPr id="54" name="bg object 54"/>
          <p:cNvPicPr/>
          <p:nvPr/>
        </p:nvPicPr>
        <p:blipFill>
          <a:blip r:embed="rId4" cstate="print"/>
          <a:stretch>
            <a:fillRect/>
          </a:stretch>
        </p:blipFill>
        <p:spPr>
          <a:xfrm>
            <a:off x="6977633" y="6702551"/>
            <a:ext cx="76200" cy="108963"/>
          </a:xfrm>
          <a:prstGeom prst="rect">
            <a:avLst/>
          </a:prstGeom>
        </p:spPr>
      </p:pic>
      <p:sp>
        <p:nvSpPr>
          <p:cNvPr id="55" name="bg object 55"/>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56" name="bg object 56"/>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57" name="bg object 57"/>
          <p:cNvPicPr/>
          <p:nvPr/>
        </p:nvPicPr>
        <p:blipFill>
          <a:blip r:embed="rId7" cstate="print"/>
          <a:stretch>
            <a:fillRect/>
          </a:stretch>
        </p:blipFill>
        <p:spPr>
          <a:xfrm>
            <a:off x="10119359" y="6608825"/>
            <a:ext cx="197358" cy="76200"/>
          </a:xfrm>
          <a:prstGeom prst="rect">
            <a:avLst/>
          </a:prstGeom>
        </p:spPr>
      </p:pic>
      <p:sp>
        <p:nvSpPr>
          <p:cNvPr id="58" name="bg object 58"/>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59" name="bg object 59"/>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60" name="bg object 60"/>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61" name="bg object 61"/>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62" name="bg object 62"/>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63" name="bg object 63"/>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64" name="bg object 64"/>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65" name="bg object 65"/>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66" name="bg object 66"/>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67" name="bg object 67"/>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68" name="bg object 68"/>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69" name="bg object 69"/>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70" name="bg object 70"/>
          <p:cNvPicPr/>
          <p:nvPr/>
        </p:nvPicPr>
        <p:blipFill>
          <a:blip r:embed="rId5" cstate="print"/>
          <a:stretch>
            <a:fillRect/>
          </a:stretch>
        </p:blipFill>
        <p:spPr>
          <a:xfrm>
            <a:off x="6718554" y="6630161"/>
            <a:ext cx="76200" cy="134872"/>
          </a:xfrm>
          <a:prstGeom prst="rect">
            <a:avLst/>
          </a:prstGeom>
        </p:spPr>
      </p:pic>
      <p:sp>
        <p:nvSpPr>
          <p:cNvPr id="71" name="bg object 71"/>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72" name="bg object 72"/>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73" name="bg object 73"/>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5" name="Holder 5"/>
          <p:cNvSpPr>
            <a:spLocks noGrp="1"/>
          </p:cNvSpPr>
          <p:nvPr>
            <p:ph type="sldNum" sz="quarter" idx="7"/>
          </p:nvPr>
        </p:nvSpPr>
        <p:spPr/>
        <p:txBody>
          <a:bodyPr lIns="0" tIns="0" rIns="0" bIns="0"/>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17" name="bg object 17"/>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18" name="bg object 18"/>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19" name="bg object 19"/>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20" name="bg object 20"/>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21" name="bg object 21"/>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22" name="bg object 22"/>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23" name="bg object 23"/>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24" name="bg object 24"/>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25" name="bg object 25"/>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26" name="bg object 26"/>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27" name="bg object 27"/>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28" name="bg object 28"/>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29" name="bg object 29"/>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30" name="bg object 30"/>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31" name="bg object 31"/>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32" name="bg object 32"/>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33" name="bg object 33"/>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34" name="bg object 34"/>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35" name="bg object 35"/>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36" name="bg object 36"/>
          <p:cNvPicPr/>
          <p:nvPr/>
        </p:nvPicPr>
        <p:blipFill>
          <a:blip r:embed="rId2" cstate="print"/>
          <a:stretch>
            <a:fillRect/>
          </a:stretch>
        </p:blipFill>
        <p:spPr>
          <a:xfrm>
            <a:off x="3486911" y="6453377"/>
            <a:ext cx="246125" cy="76200"/>
          </a:xfrm>
          <a:prstGeom prst="rect">
            <a:avLst/>
          </a:prstGeom>
        </p:spPr>
      </p:pic>
      <p:pic>
        <p:nvPicPr>
          <p:cNvPr id="37" name="bg object 37"/>
          <p:cNvPicPr/>
          <p:nvPr/>
        </p:nvPicPr>
        <p:blipFill>
          <a:blip r:embed="rId3" cstate="print"/>
          <a:stretch>
            <a:fillRect/>
          </a:stretch>
        </p:blipFill>
        <p:spPr>
          <a:xfrm>
            <a:off x="2049017" y="6729221"/>
            <a:ext cx="76200" cy="108964"/>
          </a:xfrm>
          <a:prstGeom prst="rect">
            <a:avLst/>
          </a:prstGeom>
        </p:spPr>
      </p:pic>
      <p:pic>
        <p:nvPicPr>
          <p:cNvPr id="38" name="bg object 38"/>
          <p:cNvPicPr/>
          <p:nvPr/>
        </p:nvPicPr>
        <p:blipFill>
          <a:blip r:embed="rId4" cstate="print"/>
          <a:stretch>
            <a:fillRect/>
          </a:stretch>
        </p:blipFill>
        <p:spPr>
          <a:xfrm>
            <a:off x="1261110" y="6702551"/>
            <a:ext cx="76200" cy="108963"/>
          </a:xfrm>
          <a:prstGeom prst="rect">
            <a:avLst/>
          </a:prstGeom>
        </p:spPr>
      </p:pic>
      <p:sp>
        <p:nvSpPr>
          <p:cNvPr id="39" name="bg object 39"/>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40" name="bg object 40"/>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1" name="bg object 41"/>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2" name="bg object 42"/>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3" name="bg object 43"/>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44" name="bg object 44"/>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45" name="bg object 45"/>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46" name="bg object 46"/>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47" name="bg object 47"/>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48" name="bg object 48"/>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49" name="bg object 49"/>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50" name="bg object 50"/>
          <p:cNvPicPr/>
          <p:nvPr/>
        </p:nvPicPr>
        <p:blipFill>
          <a:blip r:embed="rId5" cstate="print"/>
          <a:stretch>
            <a:fillRect/>
          </a:stretch>
        </p:blipFill>
        <p:spPr>
          <a:xfrm>
            <a:off x="1002030" y="6630161"/>
            <a:ext cx="76200" cy="134872"/>
          </a:xfrm>
          <a:prstGeom prst="rect">
            <a:avLst/>
          </a:prstGeom>
        </p:spPr>
      </p:pic>
      <p:sp>
        <p:nvSpPr>
          <p:cNvPr id="51" name="bg object 51"/>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52" name="bg object 52"/>
          <p:cNvPicPr/>
          <p:nvPr/>
        </p:nvPicPr>
        <p:blipFill>
          <a:blip r:embed="rId6" cstate="print"/>
          <a:stretch>
            <a:fillRect/>
          </a:stretch>
        </p:blipFill>
        <p:spPr>
          <a:xfrm>
            <a:off x="9203435" y="6453377"/>
            <a:ext cx="244602" cy="76200"/>
          </a:xfrm>
          <a:prstGeom prst="rect">
            <a:avLst/>
          </a:prstGeom>
        </p:spPr>
      </p:pic>
      <p:pic>
        <p:nvPicPr>
          <p:cNvPr id="53" name="bg object 53"/>
          <p:cNvPicPr/>
          <p:nvPr/>
        </p:nvPicPr>
        <p:blipFill>
          <a:blip r:embed="rId3" cstate="print"/>
          <a:stretch>
            <a:fillRect/>
          </a:stretch>
        </p:blipFill>
        <p:spPr>
          <a:xfrm>
            <a:off x="7765542" y="6729221"/>
            <a:ext cx="76200" cy="108964"/>
          </a:xfrm>
          <a:prstGeom prst="rect">
            <a:avLst/>
          </a:prstGeom>
        </p:spPr>
      </p:pic>
      <p:pic>
        <p:nvPicPr>
          <p:cNvPr id="54" name="bg object 54"/>
          <p:cNvPicPr/>
          <p:nvPr/>
        </p:nvPicPr>
        <p:blipFill>
          <a:blip r:embed="rId4" cstate="print"/>
          <a:stretch>
            <a:fillRect/>
          </a:stretch>
        </p:blipFill>
        <p:spPr>
          <a:xfrm>
            <a:off x="6977633" y="6702551"/>
            <a:ext cx="76200" cy="108963"/>
          </a:xfrm>
          <a:prstGeom prst="rect">
            <a:avLst/>
          </a:prstGeom>
        </p:spPr>
      </p:pic>
      <p:sp>
        <p:nvSpPr>
          <p:cNvPr id="55" name="bg object 55"/>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56" name="bg object 56"/>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57" name="bg object 57"/>
          <p:cNvPicPr/>
          <p:nvPr/>
        </p:nvPicPr>
        <p:blipFill>
          <a:blip r:embed="rId7" cstate="print"/>
          <a:stretch>
            <a:fillRect/>
          </a:stretch>
        </p:blipFill>
        <p:spPr>
          <a:xfrm>
            <a:off x="10119359" y="6608825"/>
            <a:ext cx="197358" cy="76200"/>
          </a:xfrm>
          <a:prstGeom prst="rect">
            <a:avLst/>
          </a:prstGeom>
        </p:spPr>
      </p:pic>
      <p:sp>
        <p:nvSpPr>
          <p:cNvPr id="58" name="bg object 58"/>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59" name="bg object 59"/>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60" name="bg object 60"/>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61" name="bg object 61"/>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62" name="bg object 62"/>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63" name="bg object 63"/>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64" name="bg object 64"/>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65" name="bg object 65"/>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66" name="bg object 66"/>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67" name="bg object 67"/>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68" name="bg object 68"/>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69" name="bg object 69"/>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70" name="bg object 70"/>
          <p:cNvPicPr/>
          <p:nvPr/>
        </p:nvPicPr>
        <p:blipFill>
          <a:blip r:embed="rId5" cstate="print"/>
          <a:stretch>
            <a:fillRect/>
          </a:stretch>
        </p:blipFill>
        <p:spPr>
          <a:xfrm>
            <a:off x="6718554" y="6630161"/>
            <a:ext cx="76200" cy="134872"/>
          </a:xfrm>
          <a:prstGeom prst="rect">
            <a:avLst/>
          </a:prstGeom>
        </p:spPr>
      </p:pic>
      <p:sp>
        <p:nvSpPr>
          <p:cNvPr id="71" name="bg object 71"/>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72" name="bg object 72"/>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4" name="Holder 4"/>
          <p:cNvSpPr>
            <a:spLocks noGrp="1"/>
          </p:cNvSpPr>
          <p:nvPr>
            <p:ph type="sldNum" sz="quarter" idx="7"/>
          </p:nvPr>
        </p:nvSpPr>
        <p:spPr/>
        <p:txBody>
          <a:bodyPr lIns="0" tIns="0" rIns="0" bIns="0"/>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25C8-1F34-A955-830B-B84B964CB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D93BF-F8D9-7B07-FE4D-71298A553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A6C2-76FE-7B06-1819-426E4D54E18C}"/>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145865BD-FE06-718A-6A62-E473AF24B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D7EFB-67E1-9C16-A068-0CBFC28C85A0}"/>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89701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AD46-BBA0-43C0-74D2-1D95990F4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F4EC2-4C4F-ED41-9233-5F89137D5E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F0975-1A00-C1D5-D2FB-D1F0DA82BEB0}"/>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C7A5EA52-8858-B709-87F4-7243D77AD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146E-D22F-A7C4-7B15-340D95286938}"/>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49627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F911-B347-B81D-B79E-7D328A406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BBF757-D7C4-2817-796F-601D74ACE4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F2BB5-B641-D8DB-254F-7F948DFB6855}"/>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ABE06786-F90D-C802-67F8-CB18B1B91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DA5E7-1FEA-17C1-9CE1-A4E143AAF8E8}"/>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181315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D8BE-782E-FB02-5277-FA9E23B1B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34ECA-E8A3-EC46-CDC0-036EA279F3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6E8B7-D8D0-9586-4325-6F1AB64BA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34B0A3-EE49-9A0C-F02E-63D5B617EFAA}"/>
              </a:ext>
            </a:extLst>
          </p:cNvPr>
          <p:cNvSpPr>
            <a:spLocks noGrp="1"/>
          </p:cNvSpPr>
          <p:nvPr>
            <p:ph type="dt" sz="half" idx="10"/>
          </p:nvPr>
        </p:nvSpPr>
        <p:spPr/>
        <p:txBody>
          <a:bodyPr/>
          <a:lstStyle/>
          <a:p>
            <a:fld id="{E16205AC-387C-4B7B-B4B3-4D0D8A0F779E}" type="datetimeFigureOut">
              <a:rPr lang="en-US" smtClean="0"/>
              <a:t>11/18/2025</a:t>
            </a:fld>
            <a:endParaRPr lang="en-US"/>
          </a:p>
        </p:txBody>
      </p:sp>
      <p:sp>
        <p:nvSpPr>
          <p:cNvPr id="6" name="Footer Placeholder 5">
            <a:extLst>
              <a:ext uri="{FF2B5EF4-FFF2-40B4-BE49-F238E27FC236}">
                <a16:creationId xmlns:a16="http://schemas.microsoft.com/office/drawing/2014/main" id="{DF05F83C-C77A-B9AA-8E9B-A7495A44C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EE37B-18F3-E07C-CA84-9505F2254EDC}"/>
              </a:ext>
            </a:extLst>
          </p:cNvPr>
          <p:cNvSpPr>
            <a:spLocks noGrp="1"/>
          </p:cNvSpPr>
          <p:nvPr>
            <p:ph type="sldNum" sz="quarter" idx="12"/>
          </p:nvPr>
        </p:nvSpPr>
        <p:spPr/>
        <p:txBody>
          <a:bodyPr/>
          <a:lstStyle/>
          <a:p>
            <a:fld id="{EB61086C-72F2-41B9-987E-0A40815F834B}" type="slidenum">
              <a:rPr lang="en-US" smtClean="0"/>
              <a:t>‹#›</a:t>
            </a:fld>
            <a:endParaRPr lang="en-US"/>
          </a:p>
        </p:txBody>
      </p:sp>
    </p:spTree>
    <p:extLst>
      <p:ext uri="{BB962C8B-B14F-4D97-AF65-F5344CB8AC3E}">
        <p14:creationId xmlns:p14="http://schemas.microsoft.com/office/powerpoint/2010/main" val="401538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103" y="6739711"/>
            <a:ext cx="0" cy="118745"/>
          </a:xfrm>
          <a:custGeom>
            <a:avLst/>
            <a:gdLst/>
            <a:ahLst/>
            <a:cxnLst/>
            <a:rect l="l" t="t" r="r" b="b"/>
            <a:pathLst>
              <a:path h="118745">
                <a:moveTo>
                  <a:pt x="0" y="0"/>
                </a:moveTo>
                <a:lnTo>
                  <a:pt x="0" y="118287"/>
                </a:lnTo>
              </a:path>
            </a:pathLst>
          </a:custGeom>
          <a:ln w="12192">
            <a:solidFill>
              <a:srgbClr val="7E7E7E"/>
            </a:solidFill>
          </a:ln>
        </p:spPr>
        <p:txBody>
          <a:bodyPr wrap="square" lIns="0" tIns="0" rIns="0" bIns="0" rtlCol="0"/>
          <a:lstStyle/>
          <a:p>
            <a:endParaRPr/>
          </a:p>
        </p:txBody>
      </p:sp>
      <p:sp>
        <p:nvSpPr>
          <p:cNvPr id="17" name="bg object 17"/>
          <p:cNvSpPr/>
          <p:nvPr/>
        </p:nvSpPr>
        <p:spPr>
          <a:xfrm>
            <a:off x="94488" y="6739711"/>
            <a:ext cx="0" cy="118745"/>
          </a:xfrm>
          <a:custGeom>
            <a:avLst/>
            <a:gdLst/>
            <a:ahLst/>
            <a:cxnLst/>
            <a:rect l="l" t="t" r="r" b="b"/>
            <a:pathLst>
              <a:path h="118745">
                <a:moveTo>
                  <a:pt x="0" y="0"/>
                </a:moveTo>
                <a:lnTo>
                  <a:pt x="0" y="118287"/>
                </a:lnTo>
              </a:path>
            </a:pathLst>
          </a:custGeom>
          <a:ln w="12191">
            <a:solidFill>
              <a:srgbClr val="7E7E7E"/>
            </a:solidFill>
          </a:ln>
        </p:spPr>
        <p:txBody>
          <a:bodyPr wrap="square" lIns="0" tIns="0" rIns="0" bIns="0" rtlCol="0"/>
          <a:lstStyle/>
          <a:p>
            <a:endParaRPr/>
          </a:p>
        </p:txBody>
      </p:sp>
      <p:sp>
        <p:nvSpPr>
          <p:cNvPr id="18" name="bg object 18"/>
          <p:cNvSpPr/>
          <p:nvPr/>
        </p:nvSpPr>
        <p:spPr>
          <a:xfrm>
            <a:off x="70103" y="6473952"/>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7E7E7E"/>
            </a:solidFill>
          </a:ln>
        </p:spPr>
        <p:txBody>
          <a:bodyPr wrap="square" lIns="0" tIns="0" rIns="0" bIns="0" rtlCol="0"/>
          <a:lstStyle/>
          <a:p>
            <a:endParaRPr/>
          </a:p>
        </p:txBody>
      </p:sp>
      <p:sp>
        <p:nvSpPr>
          <p:cNvPr id="19" name="bg object 19"/>
          <p:cNvSpPr/>
          <p:nvPr/>
        </p:nvSpPr>
        <p:spPr>
          <a:xfrm>
            <a:off x="608076" y="6548932"/>
            <a:ext cx="0" cy="307975"/>
          </a:xfrm>
          <a:custGeom>
            <a:avLst/>
            <a:gdLst/>
            <a:ahLst/>
            <a:cxnLst/>
            <a:rect l="l" t="t" r="r" b="b"/>
            <a:pathLst>
              <a:path h="307975">
                <a:moveTo>
                  <a:pt x="0" y="0"/>
                </a:moveTo>
                <a:lnTo>
                  <a:pt x="0" y="307542"/>
                </a:lnTo>
              </a:path>
            </a:pathLst>
          </a:custGeom>
          <a:ln w="12191">
            <a:solidFill>
              <a:srgbClr val="7E7E7E"/>
            </a:solidFill>
          </a:ln>
        </p:spPr>
        <p:txBody>
          <a:bodyPr wrap="square" lIns="0" tIns="0" rIns="0" bIns="0" rtlCol="0"/>
          <a:lstStyle/>
          <a:p>
            <a:endParaRPr/>
          </a:p>
        </p:txBody>
      </p:sp>
      <p:sp>
        <p:nvSpPr>
          <p:cNvPr id="20" name="bg object 20"/>
          <p:cNvSpPr/>
          <p:nvPr/>
        </p:nvSpPr>
        <p:spPr>
          <a:xfrm>
            <a:off x="786383" y="6833773"/>
            <a:ext cx="0" cy="19685"/>
          </a:xfrm>
          <a:custGeom>
            <a:avLst/>
            <a:gdLst/>
            <a:ahLst/>
            <a:cxnLst/>
            <a:rect l="l" t="t" r="r" b="b"/>
            <a:pathLst>
              <a:path h="19684">
                <a:moveTo>
                  <a:pt x="0" y="0"/>
                </a:moveTo>
                <a:lnTo>
                  <a:pt x="0" y="19653"/>
                </a:lnTo>
              </a:path>
            </a:pathLst>
          </a:custGeom>
          <a:ln w="12191">
            <a:solidFill>
              <a:srgbClr val="7E7E7E"/>
            </a:solidFill>
          </a:ln>
        </p:spPr>
        <p:txBody>
          <a:bodyPr wrap="square" lIns="0" tIns="0" rIns="0" bIns="0" rtlCol="0"/>
          <a:lstStyle/>
          <a:p>
            <a:endParaRPr/>
          </a:p>
        </p:txBody>
      </p:sp>
      <p:sp>
        <p:nvSpPr>
          <p:cNvPr id="21" name="bg object 21"/>
          <p:cNvSpPr/>
          <p:nvPr/>
        </p:nvSpPr>
        <p:spPr>
          <a:xfrm>
            <a:off x="810767" y="6833773"/>
            <a:ext cx="0" cy="19685"/>
          </a:xfrm>
          <a:custGeom>
            <a:avLst/>
            <a:gdLst/>
            <a:ahLst/>
            <a:cxnLst/>
            <a:rect l="l" t="t" r="r" b="b"/>
            <a:pathLst>
              <a:path h="19684">
                <a:moveTo>
                  <a:pt x="0" y="0"/>
                </a:moveTo>
                <a:lnTo>
                  <a:pt x="0" y="19653"/>
                </a:lnTo>
              </a:path>
            </a:pathLst>
          </a:custGeom>
          <a:ln w="12192">
            <a:solidFill>
              <a:srgbClr val="7E7E7E"/>
            </a:solidFill>
          </a:ln>
        </p:spPr>
        <p:txBody>
          <a:bodyPr wrap="square" lIns="0" tIns="0" rIns="0" bIns="0" rtlCol="0"/>
          <a:lstStyle/>
          <a:p>
            <a:endParaRPr/>
          </a:p>
        </p:txBody>
      </p:sp>
      <p:sp>
        <p:nvSpPr>
          <p:cNvPr id="22" name="bg object 22"/>
          <p:cNvSpPr/>
          <p:nvPr/>
        </p:nvSpPr>
        <p:spPr>
          <a:xfrm>
            <a:off x="871727" y="6496811"/>
            <a:ext cx="48895" cy="230504"/>
          </a:xfrm>
          <a:custGeom>
            <a:avLst/>
            <a:gdLst/>
            <a:ahLst/>
            <a:cxnLst/>
            <a:rect l="l" t="t" r="r" b="b"/>
            <a:pathLst>
              <a:path w="48894" h="230504">
                <a:moveTo>
                  <a:pt x="0" y="230123"/>
                </a:moveTo>
                <a:lnTo>
                  <a:pt x="0" y="0"/>
                </a:lnTo>
              </a:path>
              <a:path w="48894" h="230504">
                <a:moveTo>
                  <a:pt x="24384" y="230123"/>
                </a:moveTo>
                <a:lnTo>
                  <a:pt x="24384" y="0"/>
                </a:lnTo>
              </a:path>
              <a:path w="48894" h="230504">
                <a:moveTo>
                  <a:pt x="48768" y="230123"/>
                </a:moveTo>
                <a:lnTo>
                  <a:pt x="48768" y="0"/>
                </a:lnTo>
              </a:path>
            </a:pathLst>
          </a:custGeom>
          <a:ln w="12192">
            <a:solidFill>
              <a:srgbClr val="7E7E7E"/>
            </a:solidFill>
          </a:ln>
        </p:spPr>
        <p:txBody>
          <a:bodyPr wrap="square" lIns="0" tIns="0" rIns="0" bIns="0" rtlCol="0"/>
          <a:lstStyle/>
          <a:p>
            <a:endParaRPr/>
          </a:p>
        </p:txBody>
      </p:sp>
      <p:sp>
        <p:nvSpPr>
          <p:cNvPr id="23" name="bg object 23"/>
          <p:cNvSpPr/>
          <p:nvPr/>
        </p:nvSpPr>
        <p:spPr>
          <a:xfrm>
            <a:off x="405384" y="6665976"/>
            <a:ext cx="175260" cy="190500"/>
          </a:xfrm>
          <a:custGeom>
            <a:avLst/>
            <a:gdLst/>
            <a:ahLst/>
            <a:cxnLst/>
            <a:rect l="l" t="t" r="r" b="b"/>
            <a:pathLst>
              <a:path w="175259" h="190500">
                <a:moveTo>
                  <a:pt x="149351" y="190499"/>
                </a:moveTo>
                <a:lnTo>
                  <a:pt x="149209" y="177582"/>
                </a:lnTo>
                <a:lnTo>
                  <a:pt x="149066" y="164664"/>
                </a:lnTo>
                <a:lnTo>
                  <a:pt x="148923" y="151747"/>
                </a:lnTo>
                <a:lnTo>
                  <a:pt x="148780" y="138830"/>
                </a:lnTo>
                <a:lnTo>
                  <a:pt x="1320" y="138831"/>
                </a:lnTo>
                <a:lnTo>
                  <a:pt x="0" y="21336"/>
                </a:lnTo>
              </a:path>
              <a:path w="175259" h="190500">
                <a:moveTo>
                  <a:pt x="175259" y="190499"/>
                </a:moveTo>
                <a:lnTo>
                  <a:pt x="175115" y="172043"/>
                </a:lnTo>
                <a:lnTo>
                  <a:pt x="174967" y="153587"/>
                </a:lnTo>
                <a:lnTo>
                  <a:pt x="174820" y="135132"/>
                </a:lnTo>
                <a:lnTo>
                  <a:pt x="174675" y="116676"/>
                </a:lnTo>
                <a:lnTo>
                  <a:pt x="22859" y="116677"/>
                </a:lnTo>
                <a:lnTo>
                  <a:pt x="23380" y="0"/>
                </a:lnTo>
              </a:path>
            </a:pathLst>
          </a:custGeom>
          <a:ln w="12192">
            <a:solidFill>
              <a:srgbClr val="7E7E7E"/>
            </a:solidFill>
          </a:ln>
        </p:spPr>
        <p:txBody>
          <a:bodyPr wrap="square" lIns="0" tIns="0" rIns="0" bIns="0" rtlCol="0"/>
          <a:lstStyle/>
          <a:p>
            <a:endParaRPr/>
          </a:p>
        </p:txBody>
      </p:sp>
      <p:sp>
        <p:nvSpPr>
          <p:cNvPr id="24" name="bg object 24"/>
          <p:cNvSpPr/>
          <p:nvPr/>
        </p:nvSpPr>
        <p:spPr>
          <a:xfrm>
            <a:off x="1141476" y="6505955"/>
            <a:ext cx="1094740" cy="352425"/>
          </a:xfrm>
          <a:custGeom>
            <a:avLst/>
            <a:gdLst/>
            <a:ahLst/>
            <a:cxnLst/>
            <a:rect l="l" t="t" r="r" b="b"/>
            <a:pathLst>
              <a:path w="1094739" h="352425">
                <a:moveTo>
                  <a:pt x="246887" y="352043"/>
                </a:moveTo>
                <a:lnTo>
                  <a:pt x="246751" y="299353"/>
                </a:lnTo>
                <a:lnTo>
                  <a:pt x="246601" y="246664"/>
                </a:lnTo>
                <a:lnTo>
                  <a:pt x="246443" y="193975"/>
                </a:lnTo>
                <a:lnTo>
                  <a:pt x="246285" y="141285"/>
                </a:lnTo>
                <a:lnTo>
                  <a:pt x="246135" y="88594"/>
                </a:lnTo>
                <a:lnTo>
                  <a:pt x="245999" y="35902"/>
                </a:lnTo>
                <a:lnTo>
                  <a:pt x="0" y="35915"/>
                </a:lnTo>
                <a:lnTo>
                  <a:pt x="850" y="0"/>
                </a:lnTo>
              </a:path>
              <a:path w="1094739" h="352425">
                <a:moveTo>
                  <a:pt x="269748" y="352043"/>
                </a:moveTo>
                <a:lnTo>
                  <a:pt x="269748" y="266700"/>
                </a:lnTo>
                <a:lnTo>
                  <a:pt x="611124" y="266700"/>
                </a:lnTo>
              </a:path>
              <a:path w="1094739" h="352425">
                <a:moveTo>
                  <a:pt x="1094232" y="199644"/>
                </a:moveTo>
                <a:lnTo>
                  <a:pt x="1094232" y="149352"/>
                </a:lnTo>
                <a:lnTo>
                  <a:pt x="592836" y="149352"/>
                </a:lnTo>
              </a:path>
            </a:pathLst>
          </a:custGeom>
          <a:ln w="12192">
            <a:solidFill>
              <a:srgbClr val="7E7E7E"/>
            </a:solidFill>
          </a:ln>
        </p:spPr>
        <p:txBody>
          <a:bodyPr wrap="square" lIns="0" tIns="0" rIns="0" bIns="0" rtlCol="0"/>
          <a:lstStyle/>
          <a:p>
            <a:endParaRPr/>
          </a:p>
        </p:txBody>
      </p:sp>
      <p:sp>
        <p:nvSpPr>
          <p:cNvPr id="25" name="bg object 25"/>
          <p:cNvSpPr/>
          <p:nvPr/>
        </p:nvSpPr>
        <p:spPr>
          <a:xfrm>
            <a:off x="1588008" y="6700126"/>
            <a:ext cx="0" cy="73025"/>
          </a:xfrm>
          <a:custGeom>
            <a:avLst/>
            <a:gdLst/>
            <a:ahLst/>
            <a:cxnLst/>
            <a:rect l="l" t="t" r="r" b="b"/>
            <a:pathLst>
              <a:path h="73025">
                <a:moveTo>
                  <a:pt x="0" y="0"/>
                </a:moveTo>
                <a:lnTo>
                  <a:pt x="0" y="72529"/>
                </a:lnTo>
              </a:path>
            </a:pathLst>
          </a:custGeom>
          <a:ln w="12192">
            <a:solidFill>
              <a:srgbClr val="7E7E7E"/>
            </a:solidFill>
          </a:ln>
        </p:spPr>
        <p:txBody>
          <a:bodyPr wrap="square" lIns="0" tIns="0" rIns="0" bIns="0" rtlCol="0"/>
          <a:lstStyle/>
          <a:p>
            <a:endParaRPr/>
          </a:p>
        </p:txBody>
      </p:sp>
      <p:sp>
        <p:nvSpPr>
          <p:cNvPr id="26" name="bg object 26"/>
          <p:cNvSpPr/>
          <p:nvPr/>
        </p:nvSpPr>
        <p:spPr>
          <a:xfrm>
            <a:off x="2237232" y="6507480"/>
            <a:ext cx="158750" cy="350520"/>
          </a:xfrm>
          <a:custGeom>
            <a:avLst/>
            <a:gdLst/>
            <a:ahLst/>
            <a:cxnLst/>
            <a:rect l="l" t="t" r="r" b="b"/>
            <a:pathLst>
              <a:path w="158750" h="350520">
                <a:moveTo>
                  <a:pt x="78359" y="347471"/>
                </a:moveTo>
                <a:lnTo>
                  <a:pt x="76200" y="273805"/>
                </a:lnTo>
                <a:lnTo>
                  <a:pt x="128905" y="199390"/>
                </a:lnTo>
                <a:lnTo>
                  <a:pt x="129420" y="162838"/>
                </a:lnTo>
                <a:lnTo>
                  <a:pt x="129889" y="104486"/>
                </a:lnTo>
                <a:lnTo>
                  <a:pt x="130405" y="43738"/>
                </a:lnTo>
                <a:lnTo>
                  <a:pt x="131063" y="0"/>
                </a:lnTo>
              </a:path>
              <a:path w="158750" h="350520">
                <a:moveTo>
                  <a:pt x="105791" y="347471"/>
                </a:moveTo>
                <a:lnTo>
                  <a:pt x="103631" y="273805"/>
                </a:lnTo>
                <a:lnTo>
                  <a:pt x="156337" y="199390"/>
                </a:lnTo>
                <a:lnTo>
                  <a:pt x="156852" y="162838"/>
                </a:lnTo>
                <a:lnTo>
                  <a:pt x="157321" y="104486"/>
                </a:lnTo>
                <a:lnTo>
                  <a:pt x="157837" y="43738"/>
                </a:lnTo>
                <a:lnTo>
                  <a:pt x="158495" y="0"/>
                </a:lnTo>
              </a:path>
              <a:path w="158750" h="350520">
                <a:moveTo>
                  <a:pt x="51307" y="350519"/>
                </a:moveTo>
                <a:lnTo>
                  <a:pt x="53340" y="282459"/>
                </a:lnTo>
                <a:lnTo>
                  <a:pt x="2031" y="213702"/>
                </a:lnTo>
                <a:lnTo>
                  <a:pt x="1535" y="183895"/>
                </a:lnTo>
                <a:lnTo>
                  <a:pt x="1016" y="154095"/>
                </a:lnTo>
                <a:lnTo>
                  <a:pt x="496" y="124295"/>
                </a:lnTo>
                <a:lnTo>
                  <a:pt x="0" y="94488"/>
                </a:lnTo>
              </a:path>
            </a:pathLst>
          </a:custGeom>
          <a:ln w="12192">
            <a:solidFill>
              <a:srgbClr val="7E7E7E"/>
            </a:solidFill>
          </a:ln>
        </p:spPr>
        <p:txBody>
          <a:bodyPr wrap="square" lIns="0" tIns="0" rIns="0" bIns="0" rtlCol="0"/>
          <a:lstStyle/>
          <a:p>
            <a:endParaRPr/>
          </a:p>
        </p:txBody>
      </p:sp>
      <p:sp>
        <p:nvSpPr>
          <p:cNvPr id="27" name="bg object 27"/>
          <p:cNvSpPr/>
          <p:nvPr/>
        </p:nvSpPr>
        <p:spPr>
          <a:xfrm>
            <a:off x="2836164" y="6547104"/>
            <a:ext cx="26034" cy="306705"/>
          </a:xfrm>
          <a:custGeom>
            <a:avLst/>
            <a:gdLst/>
            <a:ahLst/>
            <a:cxnLst/>
            <a:rect l="l" t="t" r="r" b="b"/>
            <a:pathLst>
              <a:path w="26035" h="306704">
                <a:moveTo>
                  <a:pt x="0" y="306323"/>
                </a:moveTo>
                <a:lnTo>
                  <a:pt x="0" y="0"/>
                </a:lnTo>
              </a:path>
              <a:path w="26035" h="306704">
                <a:moveTo>
                  <a:pt x="25908" y="306323"/>
                </a:moveTo>
                <a:lnTo>
                  <a:pt x="25908" y="0"/>
                </a:lnTo>
              </a:path>
            </a:pathLst>
          </a:custGeom>
          <a:ln w="12192">
            <a:solidFill>
              <a:srgbClr val="7E7E7E"/>
            </a:solidFill>
          </a:ln>
        </p:spPr>
        <p:txBody>
          <a:bodyPr wrap="square" lIns="0" tIns="0" rIns="0" bIns="0" rtlCol="0"/>
          <a:lstStyle/>
          <a:p>
            <a:endParaRPr/>
          </a:p>
        </p:txBody>
      </p:sp>
      <p:sp>
        <p:nvSpPr>
          <p:cNvPr id="28" name="bg object 28"/>
          <p:cNvSpPr/>
          <p:nvPr/>
        </p:nvSpPr>
        <p:spPr>
          <a:xfrm>
            <a:off x="3534155" y="6496811"/>
            <a:ext cx="59690" cy="230504"/>
          </a:xfrm>
          <a:custGeom>
            <a:avLst/>
            <a:gdLst/>
            <a:ahLst/>
            <a:cxnLst/>
            <a:rect l="l" t="t" r="r" b="b"/>
            <a:pathLst>
              <a:path w="59689" h="230504">
                <a:moveTo>
                  <a:pt x="0" y="0"/>
                </a:moveTo>
                <a:lnTo>
                  <a:pt x="0" y="230339"/>
                </a:lnTo>
              </a:path>
              <a:path w="59689" h="230504">
                <a:moveTo>
                  <a:pt x="33528" y="0"/>
                </a:moveTo>
                <a:lnTo>
                  <a:pt x="33528" y="230339"/>
                </a:lnTo>
              </a:path>
              <a:path w="59689" h="230504">
                <a:moveTo>
                  <a:pt x="59436" y="0"/>
                </a:moveTo>
                <a:lnTo>
                  <a:pt x="59436" y="230339"/>
                </a:lnTo>
              </a:path>
            </a:pathLst>
          </a:custGeom>
          <a:ln w="12192">
            <a:solidFill>
              <a:srgbClr val="7E7E7E"/>
            </a:solidFill>
          </a:ln>
        </p:spPr>
        <p:txBody>
          <a:bodyPr wrap="square" lIns="0" tIns="0" rIns="0" bIns="0" rtlCol="0"/>
          <a:lstStyle/>
          <a:p>
            <a:endParaRPr/>
          </a:p>
        </p:txBody>
      </p:sp>
      <p:sp>
        <p:nvSpPr>
          <p:cNvPr id="29" name="bg object 29"/>
          <p:cNvSpPr/>
          <p:nvPr/>
        </p:nvSpPr>
        <p:spPr>
          <a:xfrm>
            <a:off x="4219955"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30" name="bg object 30"/>
          <p:cNvSpPr/>
          <p:nvPr/>
        </p:nvSpPr>
        <p:spPr>
          <a:xfrm>
            <a:off x="4082796" y="6833962"/>
            <a:ext cx="52069" cy="24130"/>
          </a:xfrm>
          <a:custGeom>
            <a:avLst/>
            <a:gdLst/>
            <a:ahLst/>
            <a:cxnLst/>
            <a:rect l="l" t="t" r="r" b="b"/>
            <a:pathLst>
              <a:path w="52070" h="24129">
                <a:moveTo>
                  <a:pt x="0" y="0"/>
                </a:moveTo>
                <a:lnTo>
                  <a:pt x="0" y="24036"/>
                </a:lnTo>
              </a:path>
              <a:path w="52070" h="24129">
                <a:moveTo>
                  <a:pt x="27431" y="0"/>
                </a:moveTo>
                <a:lnTo>
                  <a:pt x="27431" y="24036"/>
                </a:lnTo>
              </a:path>
              <a:path w="52070" h="24129">
                <a:moveTo>
                  <a:pt x="51815" y="0"/>
                </a:moveTo>
                <a:lnTo>
                  <a:pt x="51815" y="24036"/>
                </a:lnTo>
              </a:path>
            </a:pathLst>
          </a:custGeom>
          <a:ln w="12192">
            <a:solidFill>
              <a:srgbClr val="7E7E7E"/>
            </a:solidFill>
          </a:ln>
        </p:spPr>
        <p:txBody>
          <a:bodyPr wrap="square" lIns="0" tIns="0" rIns="0" bIns="0" rtlCol="0"/>
          <a:lstStyle/>
          <a:p>
            <a:endParaRPr/>
          </a:p>
        </p:txBody>
      </p:sp>
      <p:sp>
        <p:nvSpPr>
          <p:cNvPr id="31" name="bg object 31"/>
          <p:cNvSpPr/>
          <p:nvPr/>
        </p:nvSpPr>
        <p:spPr>
          <a:xfrm>
            <a:off x="3593591" y="6579107"/>
            <a:ext cx="542925" cy="172720"/>
          </a:xfrm>
          <a:custGeom>
            <a:avLst/>
            <a:gdLst/>
            <a:ahLst/>
            <a:cxnLst/>
            <a:rect l="l" t="t" r="r" b="b"/>
            <a:pathLst>
              <a:path w="542925" h="172720">
                <a:moveTo>
                  <a:pt x="540638" y="172212"/>
                </a:moveTo>
                <a:lnTo>
                  <a:pt x="541115" y="146439"/>
                </a:lnTo>
                <a:lnTo>
                  <a:pt x="541591" y="120669"/>
                </a:lnTo>
                <a:lnTo>
                  <a:pt x="542067" y="94898"/>
                </a:lnTo>
                <a:lnTo>
                  <a:pt x="542544" y="69126"/>
                </a:lnTo>
                <a:lnTo>
                  <a:pt x="354457" y="69126"/>
                </a:lnTo>
                <a:lnTo>
                  <a:pt x="277241" y="0"/>
                </a:lnTo>
                <a:lnTo>
                  <a:pt x="0" y="0"/>
                </a:lnTo>
              </a:path>
            </a:pathLst>
          </a:custGeom>
          <a:ln w="12192">
            <a:solidFill>
              <a:srgbClr val="7E7E7E"/>
            </a:solidFill>
          </a:ln>
        </p:spPr>
        <p:txBody>
          <a:bodyPr wrap="square" lIns="0" tIns="0" rIns="0" bIns="0" rtlCol="0"/>
          <a:lstStyle/>
          <a:p>
            <a:endParaRPr/>
          </a:p>
        </p:txBody>
      </p:sp>
      <p:sp>
        <p:nvSpPr>
          <p:cNvPr id="32" name="bg object 32"/>
          <p:cNvSpPr/>
          <p:nvPr/>
        </p:nvSpPr>
        <p:spPr>
          <a:xfrm>
            <a:off x="4675632" y="6473952"/>
            <a:ext cx="146685" cy="317500"/>
          </a:xfrm>
          <a:custGeom>
            <a:avLst/>
            <a:gdLst/>
            <a:ahLst/>
            <a:cxnLst/>
            <a:rect l="l" t="t" r="r" b="b"/>
            <a:pathLst>
              <a:path w="146685" h="317500">
                <a:moveTo>
                  <a:pt x="120395" y="309372"/>
                </a:moveTo>
                <a:lnTo>
                  <a:pt x="120395" y="22860"/>
                </a:lnTo>
                <a:lnTo>
                  <a:pt x="0" y="22860"/>
                </a:lnTo>
              </a:path>
              <a:path w="146685" h="317500">
                <a:moveTo>
                  <a:pt x="146303" y="316992"/>
                </a:moveTo>
                <a:lnTo>
                  <a:pt x="146303" y="0"/>
                </a:lnTo>
                <a:lnTo>
                  <a:pt x="0" y="0"/>
                </a:lnTo>
              </a:path>
            </a:pathLst>
          </a:custGeom>
          <a:ln w="12192">
            <a:solidFill>
              <a:srgbClr val="7E7E7E"/>
            </a:solidFill>
          </a:ln>
        </p:spPr>
        <p:txBody>
          <a:bodyPr wrap="square" lIns="0" tIns="0" rIns="0" bIns="0" rtlCol="0"/>
          <a:lstStyle/>
          <a:p>
            <a:endParaRPr/>
          </a:p>
        </p:txBody>
      </p:sp>
      <p:sp>
        <p:nvSpPr>
          <p:cNvPr id="33" name="bg object 33"/>
          <p:cNvSpPr/>
          <p:nvPr/>
        </p:nvSpPr>
        <p:spPr>
          <a:xfrm>
            <a:off x="4887467" y="6484620"/>
            <a:ext cx="304800" cy="279400"/>
          </a:xfrm>
          <a:custGeom>
            <a:avLst/>
            <a:gdLst/>
            <a:ahLst/>
            <a:cxnLst/>
            <a:rect l="l" t="t" r="r" b="b"/>
            <a:pathLst>
              <a:path w="304800" h="279400">
                <a:moveTo>
                  <a:pt x="0" y="278891"/>
                </a:moveTo>
                <a:lnTo>
                  <a:pt x="0" y="0"/>
                </a:lnTo>
                <a:lnTo>
                  <a:pt x="304800" y="0"/>
                </a:lnTo>
              </a:path>
            </a:pathLst>
          </a:custGeom>
          <a:ln w="12192">
            <a:solidFill>
              <a:srgbClr val="7E7E7E"/>
            </a:solidFill>
          </a:ln>
        </p:spPr>
        <p:txBody>
          <a:bodyPr wrap="square" lIns="0" tIns="0" rIns="0" bIns="0" rtlCol="0"/>
          <a:lstStyle/>
          <a:p>
            <a:endParaRPr/>
          </a:p>
        </p:txBody>
      </p:sp>
      <p:sp>
        <p:nvSpPr>
          <p:cNvPr id="34" name="bg object 34"/>
          <p:cNvSpPr/>
          <p:nvPr/>
        </p:nvSpPr>
        <p:spPr>
          <a:xfrm>
            <a:off x="4558284" y="6780274"/>
            <a:ext cx="70485" cy="78105"/>
          </a:xfrm>
          <a:custGeom>
            <a:avLst/>
            <a:gdLst/>
            <a:ahLst/>
            <a:cxnLst/>
            <a:rect l="l" t="t" r="r" b="b"/>
            <a:pathLst>
              <a:path w="70485" h="78104">
                <a:moveTo>
                  <a:pt x="0" y="77724"/>
                </a:moveTo>
                <a:lnTo>
                  <a:pt x="0" y="0"/>
                </a:lnTo>
                <a:lnTo>
                  <a:pt x="70103" y="0"/>
                </a:lnTo>
              </a:path>
            </a:pathLst>
          </a:custGeom>
          <a:ln w="12192">
            <a:solidFill>
              <a:srgbClr val="7E7E7E"/>
            </a:solidFill>
          </a:ln>
        </p:spPr>
        <p:txBody>
          <a:bodyPr wrap="square" lIns="0" tIns="0" rIns="0" bIns="0" rtlCol="0"/>
          <a:lstStyle/>
          <a:p>
            <a:endParaRPr/>
          </a:p>
        </p:txBody>
      </p:sp>
      <p:sp>
        <p:nvSpPr>
          <p:cNvPr id="35" name="bg object 35"/>
          <p:cNvSpPr/>
          <p:nvPr/>
        </p:nvSpPr>
        <p:spPr>
          <a:xfrm>
            <a:off x="5474208" y="6700125"/>
            <a:ext cx="22860" cy="158115"/>
          </a:xfrm>
          <a:custGeom>
            <a:avLst/>
            <a:gdLst/>
            <a:ahLst/>
            <a:cxnLst/>
            <a:rect l="l" t="t" r="r" b="b"/>
            <a:pathLst>
              <a:path w="22860" h="158115">
                <a:moveTo>
                  <a:pt x="0" y="0"/>
                </a:moveTo>
                <a:lnTo>
                  <a:pt x="0" y="157872"/>
                </a:lnTo>
              </a:path>
              <a:path w="22860" h="158115">
                <a:moveTo>
                  <a:pt x="22859" y="0"/>
                </a:moveTo>
                <a:lnTo>
                  <a:pt x="22859" y="157872"/>
                </a:lnTo>
              </a:path>
            </a:pathLst>
          </a:custGeom>
          <a:ln w="12192">
            <a:solidFill>
              <a:srgbClr val="7E7E7E"/>
            </a:solidFill>
          </a:ln>
        </p:spPr>
        <p:txBody>
          <a:bodyPr wrap="square" lIns="0" tIns="0" rIns="0" bIns="0" rtlCol="0"/>
          <a:lstStyle/>
          <a:p>
            <a:endParaRPr/>
          </a:p>
        </p:txBody>
      </p:sp>
      <p:sp>
        <p:nvSpPr>
          <p:cNvPr id="36" name="bg object 36"/>
          <p:cNvSpPr/>
          <p:nvPr/>
        </p:nvSpPr>
        <p:spPr>
          <a:xfrm>
            <a:off x="5807964" y="6700125"/>
            <a:ext cx="47625" cy="158115"/>
          </a:xfrm>
          <a:custGeom>
            <a:avLst/>
            <a:gdLst/>
            <a:ahLst/>
            <a:cxnLst/>
            <a:rect l="l" t="t" r="r" b="b"/>
            <a:pathLst>
              <a:path w="47625" h="158115">
                <a:moveTo>
                  <a:pt x="0" y="0"/>
                </a:moveTo>
                <a:lnTo>
                  <a:pt x="0" y="157872"/>
                </a:lnTo>
              </a:path>
              <a:path w="47625" h="158115">
                <a:moveTo>
                  <a:pt x="22860" y="0"/>
                </a:moveTo>
                <a:lnTo>
                  <a:pt x="22860" y="157872"/>
                </a:lnTo>
              </a:path>
              <a:path w="47625" h="158115">
                <a:moveTo>
                  <a:pt x="47244" y="0"/>
                </a:moveTo>
                <a:lnTo>
                  <a:pt x="47244" y="157872"/>
                </a:lnTo>
              </a:path>
            </a:pathLst>
          </a:custGeom>
          <a:ln w="12192">
            <a:solidFill>
              <a:srgbClr val="7E7E7E"/>
            </a:solidFill>
          </a:ln>
        </p:spPr>
        <p:txBody>
          <a:bodyPr wrap="square" lIns="0" tIns="0" rIns="0" bIns="0" rtlCol="0"/>
          <a:lstStyle/>
          <a:p>
            <a:endParaRPr/>
          </a:p>
        </p:txBody>
      </p:sp>
      <p:sp>
        <p:nvSpPr>
          <p:cNvPr id="37" name="bg object 37"/>
          <p:cNvSpPr/>
          <p:nvPr/>
        </p:nvSpPr>
        <p:spPr>
          <a:xfrm>
            <a:off x="6324600" y="6546024"/>
            <a:ext cx="0" cy="310515"/>
          </a:xfrm>
          <a:custGeom>
            <a:avLst/>
            <a:gdLst/>
            <a:ahLst/>
            <a:cxnLst/>
            <a:rect l="l" t="t" r="r" b="b"/>
            <a:pathLst>
              <a:path h="310515">
                <a:moveTo>
                  <a:pt x="0" y="0"/>
                </a:moveTo>
                <a:lnTo>
                  <a:pt x="0" y="310450"/>
                </a:lnTo>
              </a:path>
            </a:pathLst>
          </a:custGeom>
          <a:ln w="12192">
            <a:solidFill>
              <a:srgbClr val="7E7E7E"/>
            </a:solidFill>
          </a:ln>
        </p:spPr>
        <p:txBody>
          <a:bodyPr wrap="square" lIns="0" tIns="0" rIns="0" bIns="0" rtlCol="0"/>
          <a:lstStyle/>
          <a:p>
            <a:endParaRPr/>
          </a:p>
        </p:txBody>
      </p:sp>
      <p:sp>
        <p:nvSpPr>
          <p:cNvPr id="38" name="bg object 38"/>
          <p:cNvSpPr/>
          <p:nvPr/>
        </p:nvSpPr>
        <p:spPr>
          <a:xfrm>
            <a:off x="6502907" y="6814723"/>
            <a:ext cx="24765" cy="43815"/>
          </a:xfrm>
          <a:custGeom>
            <a:avLst/>
            <a:gdLst/>
            <a:ahLst/>
            <a:cxnLst/>
            <a:rect l="l" t="t" r="r" b="b"/>
            <a:pathLst>
              <a:path w="24765" h="43815">
                <a:moveTo>
                  <a:pt x="0" y="0"/>
                </a:moveTo>
                <a:lnTo>
                  <a:pt x="0" y="43275"/>
                </a:lnTo>
              </a:path>
              <a:path w="24765" h="43815">
                <a:moveTo>
                  <a:pt x="24384" y="0"/>
                </a:moveTo>
                <a:lnTo>
                  <a:pt x="24384" y="43275"/>
                </a:lnTo>
              </a:path>
            </a:pathLst>
          </a:custGeom>
          <a:ln w="12192">
            <a:solidFill>
              <a:srgbClr val="7E7E7E"/>
            </a:solidFill>
          </a:ln>
        </p:spPr>
        <p:txBody>
          <a:bodyPr wrap="square" lIns="0" tIns="0" rIns="0" bIns="0" rtlCol="0"/>
          <a:lstStyle/>
          <a:p>
            <a:endParaRPr/>
          </a:p>
        </p:txBody>
      </p:sp>
      <p:sp>
        <p:nvSpPr>
          <p:cNvPr id="39" name="bg object 39"/>
          <p:cNvSpPr/>
          <p:nvPr/>
        </p:nvSpPr>
        <p:spPr>
          <a:xfrm>
            <a:off x="6588252" y="6484620"/>
            <a:ext cx="48895" cy="221615"/>
          </a:xfrm>
          <a:custGeom>
            <a:avLst/>
            <a:gdLst/>
            <a:ahLst/>
            <a:cxnLst/>
            <a:rect l="l" t="t" r="r" b="b"/>
            <a:pathLst>
              <a:path w="48895" h="221615">
                <a:moveTo>
                  <a:pt x="0" y="0"/>
                </a:moveTo>
                <a:lnTo>
                  <a:pt x="0" y="221589"/>
                </a:lnTo>
              </a:path>
              <a:path w="48895" h="221615">
                <a:moveTo>
                  <a:pt x="24383" y="0"/>
                </a:moveTo>
                <a:lnTo>
                  <a:pt x="24383" y="221589"/>
                </a:lnTo>
              </a:path>
              <a:path w="48895" h="221615">
                <a:moveTo>
                  <a:pt x="48768" y="0"/>
                </a:moveTo>
                <a:lnTo>
                  <a:pt x="48768" y="221589"/>
                </a:lnTo>
              </a:path>
            </a:pathLst>
          </a:custGeom>
          <a:ln w="12192">
            <a:solidFill>
              <a:srgbClr val="7E7E7E"/>
            </a:solidFill>
          </a:ln>
        </p:spPr>
        <p:txBody>
          <a:bodyPr wrap="square" lIns="0" tIns="0" rIns="0" bIns="0" rtlCol="0"/>
          <a:lstStyle/>
          <a:p>
            <a:endParaRPr/>
          </a:p>
        </p:txBody>
      </p:sp>
      <p:sp>
        <p:nvSpPr>
          <p:cNvPr id="40" name="bg object 40"/>
          <p:cNvSpPr/>
          <p:nvPr/>
        </p:nvSpPr>
        <p:spPr>
          <a:xfrm>
            <a:off x="6041135" y="6665976"/>
            <a:ext cx="177165" cy="190500"/>
          </a:xfrm>
          <a:custGeom>
            <a:avLst/>
            <a:gdLst/>
            <a:ahLst/>
            <a:cxnLst/>
            <a:rect l="l" t="t" r="r" b="b"/>
            <a:pathLst>
              <a:path w="177164" h="190500">
                <a:moveTo>
                  <a:pt x="149351" y="190499"/>
                </a:moveTo>
                <a:lnTo>
                  <a:pt x="149236" y="177582"/>
                </a:lnTo>
                <a:lnTo>
                  <a:pt x="149098" y="164664"/>
                </a:lnTo>
                <a:lnTo>
                  <a:pt x="148959" y="151747"/>
                </a:lnTo>
                <a:lnTo>
                  <a:pt x="148843" y="138830"/>
                </a:lnTo>
                <a:lnTo>
                  <a:pt x="1269" y="138831"/>
                </a:lnTo>
                <a:lnTo>
                  <a:pt x="0" y="21336"/>
                </a:lnTo>
              </a:path>
              <a:path w="177164" h="190500">
                <a:moveTo>
                  <a:pt x="176784" y="190499"/>
                </a:moveTo>
                <a:lnTo>
                  <a:pt x="176613" y="172043"/>
                </a:lnTo>
                <a:lnTo>
                  <a:pt x="176466" y="153587"/>
                </a:lnTo>
                <a:lnTo>
                  <a:pt x="176319" y="135132"/>
                </a:lnTo>
                <a:lnTo>
                  <a:pt x="176149" y="116676"/>
                </a:lnTo>
                <a:lnTo>
                  <a:pt x="24384" y="116677"/>
                </a:lnTo>
                <a:lnTo>
                  <a:pt x="24891" y="0"/>
                </a:lnTo>
              </a:path>
            </a:pathLst>
          </a:custGeom>
          <a:ln w="12192">
            <a:solidFill>
              <a:srgbClr val="7E7E7E"/>
            </a:solidFill>
          </a:ln>
        </p:spPr>
        <p:txBody>
          <a:bodyPr wrap="square" lIns="0" tIns="0" rIns="0" bIns="0" rtlCol="0"/>
          <a:lstStyle/>
          <a:p>
            <a:endParaRPr/>
          </a:p>
        </p:txBody>
      </p:sp>
      <p:sp>
        <p:nvSpPr>
          <p:cNvPr id="41" name="bg object 41"/>
          <p:cNvSpPr/>
          <p:nvPr/>
        </p:nvSpPr>
        <p:spPr>
          <a:xfrm>
            <a:off x="7127747" y="6763510"/>
            <a:ext cx="341630" cy="94615"/>
          </a:xfrm>
          <a:custGeom>
            <a:avLst/>
            <a:gdLst/>
            <a:ahLst/>
            <a:cxnLst/>
            <a:rect l="l" t="t" r="r" b="b"/>
            <a:pathLst>
              <a:path w="341629" h="94615">
                <a:moveTo>
                  <a:pt x="0" y="94488"/>
                </a:moveTo>
                <a:lnTo>
                  <a:pt x="0" y="0"/>
                </a:lnTo>
                <a:lnTo>
                  <a:pt x="341375" y="0"/>
                </a:lnTo>
              </a:path>
            </a:pathLst>
          </a:custGeom>
          <a:ln w="12192">
            <a:solidFill>
              <a:srgbClr val="7E7E7E"/>
            </a:solidFill>
          </a:ln>
        </p:spPr>
        <p:txBody>
          <a:bodyPr wrap="square" lIns="0" tIns="0" rIns="0" bIns="0" rtlCol="0"/>
          <a:lstStyle/>
          <a:p>
            <a:endParaRPr/>
          </a:p>
        </p:txBody>
      </p:sp>
      <p:sp>
        <p:nvSpPr>
          <p:cNvPr id="42" name="bg object 42"/>
          <p:cNvSpPr/>
          <p:nvPr/>
        </p:nvSpPr>
        <p:spPr>
          <a:xfrm>
            <a:off x="7456931" y="6635495"/>
            <a:ext cx="477520" cy="58419"/>
          </a:xfrm>
          <a:custGeom>
            <a:avLst/>
            <a:gdLst/>
            <a:ahLst/>
            <a:cxnLst/>
            <a:rect l="l" t="t" r="r" b="b"/>
            <a:pathLst>
              <a:path w="477520" h="58420">
                <a:moveTo>
                  <a:pt x="477012" y="57911"/>
                </a:moveTo>
                <a:lnTo>
                  <a:pt x="477012" y="0"/>
                </a:lnTo>
                <a:lnTo>
                  <a:pt x="0" y="0"/>
                </a:lnTo>
              </a:path>
            </a:pathLst>
          </a:custGeom>
          <a:ln w="12192">
            <a:solidFill>
              <a:srgbClr val="7E7E7E"/>
            </a:solidFill>
          </a:ln>
        </p:spPr>
        <p:txBody>
          <a:bodyPr wrap="square" lIns="0" tIns="0" rIns="0" bIns="0" rtlCol="0"/>
          <a:lstStyle/>
          <a:p>
            <a:endParaRPr/>
          </a:p>
        </p:txBody>
      </p:sp>
      <p:sp>
        <p:nvSpPr>
          <p:cNvPr id="43" name="bg object 43"/>
          <p:cNvSpPr/>
          <p:nvPr/>
        </p:nvSpPr>
        <p:spPr>
          <a:xfrm>
            <a:off x="7304531" y="6693217"/>
            <a:ext cx="0" cy="72390"/>
          </a:xfrm>
          <a:custGeom>
            <a:avLst/>
            <a:gdLst/>
            <a:ahLst/>
            <a:cxnLst/>
            <a:rect l="l" t="t" r="r" b="b"/>
            <a:pathLst>
              <a:path h="72390">
                <a:moveTo>
                  <a:pt x="0" y="0"/>
                </a:moveTo>
                <a:lnTo>
                  <a:pt x="0" y="71818"/>
                </a:lnTo>
              </a:path>
            </a:pathLst>
          </a:custGeom>
          <a:ln w="12192">
            <a:solidFill>
              <a:srgbClr val="7E7E7E"/>
            </a:solidFill>
          </a:ln>
        </p:spPr>
        <p:txBody>
          <a:bodyPr wrap="square" lIns="0" tIns="0" rIns="0" bIns="0" rtlCol="0"/>
          <a:lstStyle/>
          <a:p>
            <a:endParaRPr/>
          </a:p>
        </p:txBody>
      </p:sp>
      <p:sp>
        <p:nvSpPr>
          <p:cNvPr id="44" name="bg object 44"/>
          <p:cNvSpPr/>
          <p:nvPr/>
        </p:nvSpPr>
        <p:spPr>
          <a:xfrm>
            <a:off x="8029955" y="6507480"/>
            <a:ext cx="81280" cy="347980"/>
          </a:xfrm>
          <a:custGeom>
            <a:avLst/>
            <a:gdLst/>
            <a:ahLst/>
            <a:cxnLst/>
            <a:rect l="l" t="t" r="r" b="b"/>
            <a:pathLst>
              <a:path w="81279" h="347979">
                <a:moveTo>
                  <a:pt x="2159" y="347471"/>
                </a:moveTo>
                <a:lnTo>
                  <a:pt x="0" y="273805"/>
                </a:lnTo>
                <a:lnTo>
                  <a:pt x="52704" y="199390"/>
                </a:lnTo>
                <a:lnTo>
                  <a:pt x="53220" y="162838"/>
                </a:lnTo>
                <a:lnTo>
                  <a:pt x="53689" y="104486"/>
                </a:lnTo>
                <a:lnTo>
                  <a:pt x="54205" y="43738"/>
                </a:lnTo>
                <a:lnTo>
                  <a:pt x="54864" y="0"/>
                </a:lnTo>
              </a:path>
              <a:path w="81279" h="347979">
                <a:moveTo>
                  <a:pt x="29464" y="347471"/>
                </a:moveTo>
                <a:lnTo>
                  <a:pt x="27432" y="273805"/>
                </a:lnTo>
                <a:lnTo>
                  <a:pt x="78740" y="199390"/>
                </a:lnTo>
                <a:lnTo>
                  <a:pt x="79182" y="162838"/>
                </a:lnTo>
                <a:lnTo>
                  <a:pt x="79613" y="104486"/>
                </a:lnTo>
                <a:lnTo>
                  <a:pt x="80115" y="43738"/>
                </a:lnTo>
                <a:lnTo>
                  <a:pt x="80772" y="0"/>
                </a:lnTo>
              </a:path>
            </a:pathLst>
          </a:custGeom>
          <a:ln w="12192">
            <a:solidFill>
              <a:srgbClr val="7E7E7E"/>
            </a:solidFill>
          </a:ln>
        </p:spPr>
        <p:txBody>
          <a:bodyPr wrap="square" lIns="0" tIns="0" rIns="0" bIns="0" rtlCol="0"/>
          <a:lstStyle/>
          <a:p>
            <a:endParaRPr/>
          </a:p>
        </p:txBody>
      </p:sp>
      <p:pic>
        <p:nvPicPr>
          <p:cNvPr id="45" name="bg object 45"/>
          <p:cNvPicPr/>
          <p:nvPr/>
        </p:nvPicPr>
        <p:blipFill>
          <a:blip r:embed="rId7" cstate="print"/>
          <a:stretch>
            <a:fillRect/>
          </a:stretch>
        </p:blipFill>
        <p:spPr>
          <a:xfrm>
            <a:off x="7927847" y="6623304"/>
            <a:ext cx="83820" cy="237743"/>
          </a:xfrm>
          <a:prstGeom prst="rect">
            <a:avLst/>
          </a:prstGeom>
        </p:spPr>
      </p:pic>
      <p:sp>
        <p:nvSpPr>
          <p:cNvPr id="46" name="bg object 46"/>
          <p:cNvSpPr/>
          <p:nvPr/>
        </p:nvSpPr>
        <p:spPr>
          <a:xfrm>
            <a:off x="8552688" y="6547104"/>
            <a:ext cx="26034" cy="306705"/>
          </a:xfrm>
          <a:custGeom>
            <a:avLst/>
            <a:gdLst/>
            <a:ahLst/>
            <a:cxnLst/>
            <a:rect l="l" t="t" r="r" b="b"/>
            <a:pathLst>
              <a:path w="26034" h="306704">
                <a:moveTo>
                  <a:pt x="0" y="306323"/>
                </a:moveTo>
                <a:lnTo>
                  <a:pt x="0" y="0"/>
                </a:lnTo>
              </a:path>
              <a:path w="26034" h="306704">
                <a:moveTo>
                  <a:pt x="25907" y="306323"/>
                </a:moveTo>
                <a:lnTo>
                  <a:pt x="25907" y="0"/>
                </a:lnTo>
              </a:path>
            </a:pathLst>
          </a:custGeom>
          <a:ln w="12192">
            <a:solidFill>
              <a:srgbClr val="7E7E7E"/>
            </a:solidFill>
          </a:ln>
        </p:spPr>
        <p:txBody>
          <a:bodyPr wrap="square" lIns="0" tIns="0" rIns="0" bIns="0" rtlCol="0"/>
          <a:lstStyle/>
          <a:p>
            <a:endParaRPr/>
          </a:p>
        </p:txBody>
      </p:sp>
      <p:sp>
        <p:nvSpPr>
          <p:cNvPr id="47" name="bg object 47"/>
          <p:cNvSpPr/>
          <p:nvPr/>
        </p:nvSpPr>
        <p:spPr>
          <a:xfrm>
            <a:off x="9250680" y="6496811"/>
            <a:ext cx="59690" cy="226695"/>
          </a:xfrm>
          <a:custGeom>
            <a:avLst/>
            <a:gdLst/>
            <a:ahLst/>
            <a:cxnLst/>
            <a:rect l="l" t="t" r="r" b="b"/>
            <a:pathLst>
              <a:path w="59690" h="226695">
                <a:moveTo>
                  <a:pt x="0" y="0"/>
                </a:moveTo>
                <a:lnTo>
                  <a:pt x="0" y="226364"/>
                </a:lnTo>
              </a:path>
              <a:path w="59690" h="226695">
                <a:moveTo>
                  <a:pt x="33527" y="0"/>
                </a:moveTo>
                <a:lnTo>
                  <a:pt x="33527" y="226364"/>
                </a:lnTo>
              </a:path>
              <a:path w="59690" h="226695">
                <a:moveTo>
                  <a:pt x="59436" y="0"/>
                </a:moveTo>
                <a:lnTo>
                  <a:pt x="59436" y="226364"/>
                </a:lnTo>
              </a:path>
            </a:pathLst>
          </a:custGeom>
          <a:ln w="12192">
            <a:solidFill>
              <a:srgbClr val="7E7E7E"/>
            </a:solidFill>
          </a:ln>
        </p:spPr>
        <p:txBody>
          <a:bodyPr wrap="square" lIns="0" tIns="0" rIns="0" bIns="0" rtlCol="0"/>
          <a:lstStyle/>
          <a:p>
            <a:endParaRPr/>
          </a:p>
        </p:txBody>
      </p:sp>
      <p:sp>
        <p:nvSpPr>
          <p:cNvPr id="48" name="bg object 48"/>
          <p:cNvSpPr/>
          <p:nvPr/>
        </p:nvSpPr>
        <p:spPr>
          <a:xfrm>
            <a:off x="9936480"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49" name="bg object 49"/>
          <p:cNvSpPr/>
          <p:nvPr/>
        </p:nvSpPr>
        <p:spPr>
          <a:xfrm>
            <a:off x="9790176" y="6833962"/>
            <a:ext cx="52069" cy="24130"/>
          </a:xfrm>
          <a:custGeom>
            <a:avLst/>
            <a:gdLst/>
            <a:ahLst/>
            <a:cxnLst/>
            <a:rect l="l" t="t" r="r" b="b"/>
            <a:pathLst>
              <a:path w="52070" h="24129">
                <a:moveTo>
                  <a:pt x="0" y="0"/>
                </a:moveTo>
                <a:lnTo>
                  <a:pt x="0" y="24037"/>
                </a:lnTo>
              </a:path>
              <a:path w="52070" h="24129">
                <a:moveTo>
                  <a:pt x="25907" y="0"/>
                </a:moveTo>
                <a:lnTo>
                  <a:pt x="25907" y="24037"/>
                </a:lnTo>
              </a:path>
              <a:path w="52070" h="24129">
                <a:moveTo>
                  <a:pt x="51816" y="0"/>
                </a:moveTo>
                <a:lnTo>
                  <a:pt x="51816" y="24037"/>
                </a:lnTo>
              </a:path>
            </a:pathLst>
          </a:custGeom>
          <a:ln w="12192">
            <a:solidFill>
              <a:srgbClr val="7E7E7E"/>
            </a:solidFill>
          </a:ln>
        </p:spPr>
        <p:txBody>
          <a:bodyPr wrap="square" lIns="0" tIns="0" rIns="0" bIns="0" rtlCol="0"/>
          <a:lstStyle/>
          <a:p>
            <a:endParaRPr/>
          </a:p>
        </p:txBody>
      </p:sp>
      <p:sp>
        <p:nvSpPr>
          <p:cNvPr id="50" name="bg object 50"/>
          <p:cNvSpPr/>
          <p:nvPr/>
        </p:nvSpPr>
        <p:spPr>
          <a:xfrm>
            <a:off x="11308080" y="6548932"/>
            <a:ext cx="24765" cy="309245"/>
          </a:xfrm>
          <a:custGeom>
            <a:avLst/>
            <a:gdLst/>
            <a:ahLst/>
            <a:cxnLst/>
            <a:rect l="l" t="t" r="r" b="b"/>
            <a:pathLst>
              <a:path w="24765" h="309245">
                <a:moveTo>
                  <a:pt x="24384" y="0"/>
                </a:moveTo>
                <a:lnTo>
                  <a:pt x="24384" y="309066"/>
                </a:lnTo>
              </a:path>
              <a:path w="24765" h="309245">
                <a:moveTo>
                  <a:pt x="0" y="0"/>
                </a:moveTo>
                <a:lnTo>
                  <a:pt x="0" y="309066"/>
                </a:lnTo>
              </a:path>
            </a:pathLst>
          </a:custGeom>
          <a:ln w="12192">
            <a:solidFill>
              <a:srgbClr val="7E7E7E"/>
            </a:solidFill>
          </a:ln>
        </p:spPr>
        <p:txBody>
          <a:bodyPr wrap="square" lIns="0" tIns="0" rIns="0" bIns="0" rtlCol="0"/>
          <a:lstStyle/>
          <a:p>
            <a:endParaRPr/>
          </a:p>
        </p:txBody>
      </p:sp>
      <p:sp>
        <p:nvSpPr>
          <p:cNvPr id="51" name="bg object 51"/>
          <p:cNvSpPr/>
          <p:nvPr/>
        </p:nvSpPr>
        <p:spPr>
          <a:xfrm>
            <a:off x="9310116" y="6579107"/>
            <a:ext cx="542925" cy="160020"/>
          </a:xfrm>
          <a:custGeom>
            <a:avLst/>
            <a:gdLst/>
            <a:ahLst/>
            <a:cxnLst/>
            <a:rect l="l" t="t" r="r" b="b"/>
            <a:pathLst>
              <a:path w="542925" h="160020">
                <a:moveTo>
                  <a:pt x="540638" y="160020"/>
                </a:moveTo>
                <a:lnTo>
                  <a:pt x="541115" y="136074"/>
                </a:lnTo>
                <a:lnTo>
                  <a:pt x="541591" y="112128"/>
                </a:lnTo>
                <a:lnTo>
                  <a:pt x="542067" y="88182"/>
                </a:lnTo>
                <a:lnTo>
                  <a:pt x="542543" y="64236"/>
                </a:lnTo>
                <a:lnTo>
                  <a:pt x="354456" y="64236"/>
                </a:lnTo>
                <a:lnTo>
                  <a:pt x="277240" y="0"/>
                </a:lnTo>
                <a:lnTo>
                  <a:pt x="0" y="0"/>
                </a:lnTo>
              </a:path>
            </a:pathLst>
          </a:custGeom>
          <a:ln w="12192">
            <a:solidFill>
              <a:srgbClr val="7E7E7E"/>
            </a:solidFill>
          </a:ln>
        </p:spPr>
        <p:txBody>
          <a:bodyPr wrap="square" lIns="0" tIns="0" rIns="0" bIns="0" rtlCol="0"/>
          <a:lstStyle/>
          <a:p>
            <a:endParaRPr/>
          </a:p>
        </p:txBody>
      </p:sp>
      <p:sp>
        <p:nvSpPr>
          <p:cNvPr id="52" name="bg object 52"/>
          <p:cNvSpPr/>
          <p:nvPr/>
        </p:nvSpPr>
        <p:spPr>
          <a:xfrm>
            <a:off x="10430256" y="6473952"/>
            <a:ext cx="146685" cy="248920"/>
          </a:xfrm>
          <a:custGeom>
            <a:avLst/>
            <a:gdLst/>
            <a:ahLst/>
            <a:cxnLst/>
            <a:rect l="l" t="t" r="r" b="b"/>
            <a:pathLst>
              <a:path w="146684" h="248920">
                <a:moveTo>
                  <a:pt x="120396" y="246888"/>
                </a:moveTo>
                <a:lnTo>
                  <a:pt x="120396" y="22860"/>
                </a:lnTo>
                <a:lnTo>
                  <a:pt x="0" y="22860"/>
                </a:lnTo>
              </a:path>
              <a:path w="146684" h="248920">
                <a:moveTo>
                  <a:pt x="146303" y="248412"/>
                </a:moveTo>
                <a:lnTo>
                  <a:pt x="146303" y="0"/>
                </a:lnTo>
                <a:lnTo>
                  <a:pt x="0" y="0"/>
                </a:lnTo>
              </a:path>
            </a:pathLst>
          </a:custGeom>
          <a:ln w="12192">
            <a:solidFill>
              <a:srgbClr val="7E7E7E"/>
            </a:solidFill>
          </a:ln>
        </p:spPr>
        <p:txBody>
          <a:bodyPr wrap="square" lIns="0" tIns="0" rIns="0" bIns="0" rtlCol="0"/>
          <a:lstStyle/>
          <a:p>
            <a:endParaRPr/>
          </a:p>
        </p:txBody>
      </p:sp>
      <p:sp>
        <p:nvSpPr>
          <p:cNvPr id="53" name="bg object 53"/>
          <p:cNvSpPr/>
          <p:nvPr/>
        </p:nvSpPr>
        <p:spPr>
          <a:xfrm>
            <a:off x="10789919" y="6492240"/>
            <a:ext cx="125095" cy="144780"/>
          </a:xfrm>
          <a:custGeom>
            <a:avLst/>
            <a:gdLst/>
            <a:ahLst/>
            <a:cxnLst/>
            <a:rect l="l" t="t" r="r" b="b"/>
            <a:pathLst>
              <a:path w="125095" h="144779">
                <a:moveTo>
                  <a:pt x="0" y="144780"/>
                </a:moveTo>
                <a:lnTo>
                  <a:pt x="0" y="0"/>
                </a:lnTo>
                <a:lnTo>
                  <a:pt x="124968" y="0"/>
                </a:lnTo>
              </a:path>
            </a:pathLst>
          </a:custGeom>
          <a:ln w="12192">
            <a:solidFill>
              <a:srgbClr val="7E7E7E"/>
            </a:solidFill>
          </a:ln>
        </p:spPr>
        <p:txBody>
          <a:bodyPr wrap="square" lIns="0" tIns="0" rIns="0" bIns="0" rtlCol="0"/>
          <a:lstStyle/>
          <a:p>
            <a:endParaRPr/>
          </a:p>
        </p:txBody>
      </p:sp>
      <p:sp>
        <p:nvSpPr>
          <p:cNvPr id="54" name="bg object 54"/>
          <p:cNvSpPr/>
          <p:nvPr/>
        </p:nvSpPr>
        <p:spPr>
          <a:xfrm>
            <a:off x="10274807" y="6772656"/>
            <a:ext cx="70485" cy="85725"/>
          </a:xfrm>
          <a:custGeom>
            <a:avLst/>
            <a:gdLst/>
            <a:ahLst/>
            <a:cxnLst/>
            <a:rect l="l" t="t" r="r" b="b"/>
            <a:pathLst>
              <a:path w="70484" h="85725">
                <a:moveTo>
                  <a:pt x="0" y="85343"/>
                </a:moveTo>
                <a:lnTo>
                  <a:pt x="0" y="0"/>
                </a:lnTo>
                <a:lnTo>
                  <a:pt x="70103" y="0"/>
                </a:lnTo>
              </a:path>
            </a:pathLst>
          </a:custGeom>
          <a:ln w="12192">
            <a:solidFill>
              <a:srgbClr val="7E7E7E"/>
            </a:solidFill>
          </a:ln>
        </p:spPr>
        <p:txBody>
          <a:bodyPr wrap="square" lIns="0" tIns="0" rIns="0" bIns="0" rtlCol="0"/>
          <a:lstStyle/>
          <a:p>
            <a:endParaRPr/>
          </a:p>
        </p:txBody>
      </p:sp>
      <p:sp>
        <p:nvSpPr>
          <p:cNvPr id="55" name="bg object 55"/>
          <p:cNvSpPr/>
          <p:nvPr/>
        </p:nvSpPr>
        <p:spPr>
          <a:xfrm>
            <a:off x="11843004" y="6701510"/>
            <a:ext cx="24765" cy="156845"/>
          </a:xfrm>
          <a:custGeom>
            <a:avLst/>
            <a:gdLst/>
            <a:ahLst/>
            <a:cxnLst/>
            <a:rect l="l" t="t" r="r" b="b"/>
            <a:pathLst>
              <a:path w="24765" h="156845">
                <a:moveTo>
                  <a:pt x="0" y="0"/>
                </a:moveTo>
                <a:lnTo>
                  <a:pt x="0" y="156489"/>
                </a:lnTo>
              </a:path>
              <a:path w="24765" h="156845">
                <a:moveTo>
                  <a:pt x="24384" y="0"/>
                </a:moveTo>
                <a:lnTo>
                  <a:pt x="24384" y="156489"/>
                </a:lnTo>
              </a:path>
            </a:pathLst>
          </a:custGeom>
          <a:ln w="12192">
            <a:solidFill>
              <a:srgbClr val="7E7E7E"/>
            </a:solidFill>
          </a:ln>
        </p:spPr>
        <p:txBody>
          <a:bodyPr wrap="square" lIns="0" tIns="0" rIns="0" bIns="0" rtlCol="0"/>
          <a:lstStyle/>
          <a:p>
            <a:endParaRPr/>
          </a:p>
        </p:txBody>
      </p:sp>
      <p:sp>
        <p:nvSpPr>
          <p:cNvPr id="56" name="bg object 56"/>
          <p:cNvSpPr/>
          <p:nvPr/>
        </p:nvSpPr>
        <p:spPr>
          <a:xfrm>
            <a:off x="1033272" y="6588252"/>
            <a:ext cx="35560" cy="36830"/>
          </a:xfrm>
          <a:custGeom>
            <a:avLst/>
            <a:gdLst/>
            <a:ahLst/>
            <a:cxnLst/>
            <a:rect l="l" t="t" r="r" b="b"/>
            <a:pathLst>
              <a:path w="35559" h="36829">
                <a:moveTo>
                  <a:pt x="27203" y="0"/>
                </a:moveTo>
                <a:lnTo>
                  <a:pt x="7848" y="0"/>
                </a:lnTo>
                <a:lnTo>
                  <a:pt x="0" y="8191"/>
                </a:lnTo>
                <a:lnTo>
                  <a:pt x="0" y="18288"/>
                </a:lnTo>
                <a:lnTo>
                  <a:pt x="0" y="28384"/>
                </a:lnTo>
                <a:lnTo>
                  <a:pt x="7848" y="36576"/>
                </a:lnTo>
                <a:lnTo>
                  <a:pt x="27203" y="36576"/>
                </a:lnTo>
                <a:lnTo>
                  <a:pt x="35052" y="28384"/>
                </a:lnTo>
                <a:lnTo>
                  <a:pt x="35052" y="8191"/>
                </a:lnTo>
                <a:lnTo>
                  <a:pt x="27203" y="0"/>
                </a:lnTo>
                <a:close/>
              </a:path>
            </a:pathLst>
          </a:custGeom>
          <a:solidFill>
            <a:srgbClr val="7E7E7E"/>
          </a:solidFill>
        </p:spPr>
        <p:txBody>
          <a:bodyPr wrap="square" lIns="0" tIns="0" rIns="0" bIns="0" rtlCol="0"/>
          <a:lstStyle/>
          <a:p>
            <a:endParaRPr/>
          </a:p>
        </p:txBody>
      </p:sp>
      <p:sp>
        <p:nvSpPr>
          <p:cNvPr id="57" name="bg object 57"/>
          <p:cNvSpPr/>
          <p:nvPr/>
        </p:nvSpPr>
        <p:spPr>
          <a:xfrm>
            <a:off x="2567939" y="6742174"/>
            <a:ext cx="35560" cy="36830"/>
          </a:xfrm>
          <a:custGeom>
            <a:avLst/>
            <a:gdLst/>
            <a:ahLst/>
            <a:cxnLst/>
            <a:rect l="l" t="t" r="r" b="b"/>
            <a:pathLst>
              <a:path w="35560"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58" name="bg object 58"/>
          <p:cNvSpPr/>
          <p:nvPr/>
        </p:nvSpPr>
        <p:spPr>
          <a:xfrm>
            <a:off x="4402835" y="6655307"/>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9" name="bg object 59"/>
          <p:cNvSpPr/>
          <p:nvPr/>
        </p:nvSpPr>
        <p:spPr>
          <a:xfrm>
            <a:off x="5149596" y="6772656"/>
            <a:ext cx="36830" cy="35560"/>
          </a:xfrm>
          <a:custGeom>
            <a:avLst/>
            <a:gdLst/>
            <a:ahLst/>
            <a:cxnLst/>
            <a:rect l="l" t="t" r="r" b="b"/>
            <a:pathLst>
              <a:path w="36829" h="35559">
                <a:moveTo>
                  <a:pt x="28448" y="0"/>
                </a:moveTo>
                <a:lnTo>
                  <a:pt x="8127" y="0"/>
                </a:lnTo>
                <a:lnTo>
                  <a:pt x="0" y="7846"/>
                </a:lnTo>
                <a:lnTo>
                  <a:pt x="0" y="17526"/>
                </a:lnTo>
                <a:lnTo>
                  <a:pt x="0" y="27204"/>
                </a:lnTo>
                <a:lnTo>
                  <a:pt x="8127" y="35052"/>
                </a:lnTo>
                <a:lnTo>
                  <a:pt x="28448" y="35052"/>
                </a:lnTo>
                <a:lnTo>
                  <a:pt x="36575" y="27204"/>
                </a:lnTo>
                <a:lnTo>
                  <a:pt x="36575" y="7846"/>
                </a:lnTo>
                <a:lnTo>
                  <a:pt x="28448" y="0"/>
                </a:lnTo>
                <a:close/>
              </a:path>
            </a:pathLst>
          </a:custGeom>
          <a:solidFill>
            <a:srgbClr val="7E7E7E"/>
          </a:solidFill>
        </p:spPr>
        <p:txBody>
          <a:bodyPr wrap="square" lIns="0" tIns="0" rIns="0" bIns="0" rtlCol="0"/>
          <a:lstStyle/>
          <a:p>
            <a:endParaRPr/>
          </a:p>
        </p:txBody>
      </p:sp>
      <p:sp>
        <p:nvSpPr>
          <p:cNvPr id="60" name="bg object 60"/>
          <p:cNvSpPr/>
          <p:nvPr/>
        </p:nvSpPr>
        <p:spPr>
          <a:xfrm>
            <a:off x="6746747" y="6592823"/>
            <a:ext cx="36830" cy="36830"/>
          </a:xfrm>
          <a:custGeom>
            <a:avLst/>
            <a:gdLst/>
            <a:ahLst/>
            <a:cxnLst/>
            <a:rect l="l" t="t" r="r" b="b"/>
            <a:pathLst>
              <a:path w="36829" h="36829">
                <a:moveTo>
                  <a:pt x="18287" y="0"/>
                </a:moveTo>
                <a:lnTo>
                  <a:pt x="11144" y="1437"/>
                </a:lnTo>
                <a:lnTo>
                  <a:pt x="5333" y="5357"/>
                </a:lnTo>
                <a:lnTo>
                  <a:pt x="1428" y="11171"/>
                </a:lnTo>
                <a:lnTo>
                  <a:pt x="0" y="18287"/>
                </a:lnTo>
                <a:lnTo>
                  <a:pt x="1428" y="25404"/>
                </a:lnTo>
                <a:lnTo>
                  <a:pt x="5333" y="31218"/>
                </a:lnTo>
                <a:lnTo>
                  <a:pt x="11144" y="35138"/>
                </a:lnTo>
                <a:lnTo>
                  <a:pt x="18287" y="36575"/>
                </a:lnTo>
                <a:lnTo>
                  <a:pt x="25431" y="35138"/>
                </a:lnTo>
                <a:lnTo>
                  <a:pt x="31242" y="31218"/>
                </a:lnTo>
                <a:lnTo>
                  <a:pt x="35147" y="25404"/>
                </a:lnTo>
                <a:lnTo>
                  <a:pt x="36575" y="18287"/>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61" name="bg object 61"/>
          <p:cNvSpPr/>
          <p:nvPr/>
        </p:nvSpPr>
        <p:spPr>
          <a:xfrm>
            <a:off x="8289035" y="6743698"/>
            <a:ext cx="35560" cy="36830"/>
          </a:xfrm>
          <a:custGeom>
            <a:avLst/>
            <a:gdLst/>
            <a:ahLst/>
            <a:cxnLst/>
            <a:rect l="l" t="t" r="r" b="b"/>
            <a:pathLst>
              <a:path w="35559"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62" name="bg object 62"/>
          <p:cNvSpPr/>
          <p:nvPr/>
        </p:nvSpPr>
        <p:spPr>
          <a:xfrm>
            <a:off x="10114788" y="6722364"/>
            <a:ext cx="36830" cy="36830"/>
          </a:xfrm>
          <a:custGeom>
            <a:avLst/>
            <a:gdLst/>
            <a:ahLst/>
            <a:cxnLst/>
            <a:rect l="l" t="t" r="r" b="b"/>
            <a:pathLst>
              <a:path w="36829" h="36829">
                <a:moveTo>
                  <a:pt x="18287" y="0"/>
                </a:moveTo>
                <a:lnTo>
                  <a:pt x="11144" y="1437"/>
                </a:lnTo>
                <a:lnTo>
                  <a:pt x="5333" y="5357"/>
                </a:lnTo>
                <a:lnTo>
                  <a:pt x="1428" y="11170"/>
                </a:lnTo>
                <a:lnTo>
                  <a:pt x="0" y="18286"/>
                </a:lnTo>
                <a:lnTo>
                  <a:pt x="1428" y="25405"/>
                </a:lnTo>
                <a:lnTo>
                  <a:pt x="5333" y="31218"/>
                </a:lnTo>
                <a:lnTo>
                  <a:pt x="11144" y="35138"/>
                </a:lnTo>
                <a:lnTo>
                  <a:pt x="18287" y="36575"/>
                </a:lnTo>
                <a:lnTo>
                  <a:pt x="25431" y="35138"/>
                </a:lnTo>
                <a:lnTo>
                  <a:pt x="31241" y="31218"/>
                </a:lnTo>
                <a:lnTo>
                  <a:pt x="35147" y="25405"/>
                </a:lnTo>
                <a:lnTo>
                  <a:pt x="36575" y="18286"/>
                </a:lnTo>
                <a:lnTo>
                  <a:pt x="35147" y="11170"/>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63" name="bg object 63"/>
          <p:cNvSpPr/>
          <p:nvPr/>
        </p:nvSpPr>
        <p:spPr>
          <a:xfrm>
            <a:off x="10887456" y="6752843"/>
            <a:ext cx="36830" cy="36830"/>
          </a:xfrm>
          <a:custGeom>
            <a:avLst/>
            <a:gdLst/>
            <a:ahLst/>
            <a:cxnLst/>
            <a:rect l="l" t="t" r="r" b="b"/>
            <a:pathLst>
              <a:path w="36829" h="36829">
                <a:moveTo>
                  <a:pt x="18288" y="0"/>
                </a:moveTo>
                <a:lnTo>
                  <a:pt x="11144" y="1437"/>
                </a:lnTo>
                <a:lnTo>
                  <a:pt x="5333" y="5356"/>
                </a:lnTo>
                <a:lnTo>
                  <a:pt x="1428" y="11169"/>
                </a:lnTo>
                <a:lnTo>
                  <a:pt x="0" y="18287"/>
                </a:lnTo>
                <a:lnTo>
                  <a:pt x="1428" y="25406"/>
                </a:lnTo>
                <a:lnTo>
                  <a:pt x="5334" y="31219"/>
                </a:lnTo>
                <a:lnTo>
                  <a:pt x="11144" y="35138"/>
                </a:lnTo>
                <a:lnTo>
                  <a:pt x="18288" y="36575"/>
                </a:lnTo>
                <a:lnTo>
                  <a:pt x="25431" y="35138"/>
                </a:lnTo>
                <a:lnTo>
                  <a:pt x="31242" y="31219"/>
                </a:lnTo>
                <a:lnTo>
                  <a:pt x="35147" y="25406"/>
                </a:lnTo>
                <a:lnTo>
                  <a:pt x="36575" y="18287"/>
                </a:lnTo>
                <a:lnTo>
                  <a:pt x="35147" y="11169"/>
                </a:lnTo>
                <a:lnTo>
                  <a:pt x="31242" y="5356"/>
                </a:lnTo>
                <a:lnTo>
                  <a:pt x="25431" y="1437"/>
                </a:lnTo>
                <a:lnTo>
                  <a:pt x="18288" y="0"/>
                </a:lnTo>
                <a:close/>
              </a:path>
            </a:pathLst>
          </a:custGeom>
          <a:solidFill>
            <a:srgbClr val="7E7E7E"/>
          </a:solidFill>
        </p:spPr>
        <p:txBody>
          <a:bodyPr wrap="square" lIns="0" tIns="0" rIns="0" bIns="0" rtlCol="0"/>
          <a:lstStyle/>
          <a:p>
            <a:endParaRPr/>
          </a:p>
        </p:txBody>
      </p:sp>
      <p:sp>
        <p:nvSpPr>
          <p:cNvPr id="64" name="bg object 64"/>
          <p:cNvSpPr/>
          <p:nvPr/>
        </p:nvSpPr>
        <p:spPr>
          <a:xfrm>
            <a:off x="11516868" y="6629400"/>
            <a:ext cx="35560" cy="35560"/>
          </a:xfrm>
          <a:custGeom>
            <a:avLst/>
            <a:gdLst/>
            <a:ahLst/>
            <a:cxnLst/>
            <a:rect l="l" t="t" r="r" b="b"/>
            <a:pathLst>
              <a:path w="35559" h="35559">
                <a:moveTo>
                  <a:pt x="27177" y="0"/>
                </a:moveTo>
                <a:lnTo>
                  <a:pt x="7874" y="0"/>
                </a:lnTo>
                <a:lnTo>
                  <a:pt x="0" y="7848"/>
                </a:lnTo>
                <a:lnTo>
                  <a:pt x="0" y="17525"/>
                </a:lnTo>
                <a:lnTo>
                  <a:pt x="0" y="27203"/>
                </a:lnTo>
                <a:lnTo>
                  <a:pt x="7874" y="35052"/>
                </a:lnTo>
                <a:lnTo>
                  <a:pt x="27177" y="35052"/>
                </a:lnTo>
                <a:lnTo>
                  <a:pt x="35051" y="27203"/>
                </a:lnTo>
                <a:lnTo>
                  <a:pt x="35051" y="7848"/>
                </a:lnTo>
                <a:lnTo>
                  <a:pt x="27177" y="0"/>
                </a:lnTo>
                <a:close/>
              </a:path>
            </a:pathLst>
          </a:custGeom>
          <a:solidFill>
            <a:srgbClr val="7E7E7E"/>
          </a:solidFill>
        </p:spPr>
        <p:txBody>
          <a:bodyPr wrap="square" lIns="0" tIns="0" rIns="0" bIns="0" rtlCol="0"/>
          <a:lstStyle/>
          <a:p>
            <a:endParaRPr/>
          </a:p>
        </p:txBody>
      </p:sp>
      <p:sp>
        <p:nvSpPr>
          <p:cNvPr id="65" name="bg object 65"/>
          <p:cNvSpPr/>
          <p:nvPr/>
        </p:nvSpPr>
        <p:spPr>
          <a:xfrm>
            <a:off x="4402835" y="6650735"/>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66" name="bg object 66"/>
          <p:cNvSpPr/>
          <p:nvPr/>
        </p:nvSpPr>
        <p:spPr>
          <a:xfrm>
            <a:off x="3609594" y="6822184"/>
            <a:ext cx="0" cy="36830"/>
          </a:xfrm>
          <a:custGeom>
            <a:avLst/>
            <a:gdLst/>
            <a:ahLst/>
            <a:cxnLst/>
            <a:rect l="l" t="t" r="r" b="b"/>
            <a:pathLst>
              <a:path h="36829">
                <a:moveTo>
                  <a:pt x="0" y="0"/>
                </a:moveTo>
                <a:lnTo>
                  <a:pt x="0" y="36576"/>
                </a:lnTo>
              </a:path>
            </a:pathLst>
          </a:custGeom>
          <a:ln w="38100">
            <a:solidFill>
              <a:srgbClr val="D9D9D9"/>
            </a:solidFill>
          </a:ln>
        </p:spPr>
        <p:txBody>
          <a:bodyPr wrap="square" lIns="0" tIns="0" rIns="0" bIns="0" rtlCol="0"/>
          <a:lstStyle/>
          <a:p>
            <a:endParaRPr/>
          </a:p>
        </p:txBody>
      </p:sp>
      <p:pic>
        <p:nvPicPr>
          <p:cNvPr id="67" name="bg object 67"/>
          <p:cNvPicPr/>
          <p:nvPr/>
        </p:nvPicPr>
        <p:blipFill>
          <a:blip r:embed="rId8" cstate="print"/>
          <a:stretch>
            <a:fillRect/>
          </a:stretch>
        </p:blipFill>
        <p:spPr>
          <a:xfrm>
            <a:off x="3486911" y="6453378"/>
            <a:ext cx="246125" cy="76200"/>
          </a:xfrm>
          <a:prstGeom prst="rect">
            <a:avLst/>
          </a:prstGeom>
        </p:spPr>
      </p:pic>
      <p:pic>
        <p:nvPicPr>
          <p:cNvPr id="68" name="bg object 68"/>
          <p:cNvPicPr/>
          <p:nvPr/>
        </p:nvPicPr>
        <p:blipFill>
          <a:blip r:embed="rId9" cstate="print"/>
          <a:stretch>
            <a:fillRect/>
          </a:stretch>
        </p:blipFill>
        <p:spPr>
          <a:xfrm>
            <a:off x="2049017" y="6729221"/>
            <a:ext cx="76200" cy="108964"/>
          </a:xfrm>
          <a:prstGeom prst="rect">
            <a:avLst/>
          </a:prstGeom>
        </p:spPr>
      </p:pic>
      <p:pic>
        <p:nvPicPr>
          <p:cNvPr id="69" name="bg object 69"/>
          <p:cNvPicPr/>
          <p:nvPr/>
        </p:nvPicPr>
        <p:blipFill>
          <a:blip r:embed="rId10" cstate="print"/>
          <a:stretch>
            <a:fillRect/>
          </a:stretch>
        </p:blipFill>
        <p:spPr>
          <a:xfrm>
            <a:off x="1261110" y="6702552"/>
            <a:ext cx="76200" cy="108963"/>
          </a:xfrm>
          <a:prstGeom prst="rect">
            <a:avLst/>
          </a:prstGeom>
        </p:spPr>
      </p:pic>
      <p:sp>
        <p:nvSpPr>
          <p:cNvPr id="70" name="bg object 70"/>
          <p:cNvSpPr/>
          <p:nvPr/>
        </p:nvSpPr>
        <p:spPr>
          <a:xfrm>
            <a:off x="5220461" y="6750556"/>
            <a:ext cx="718820" cy="107950"/>
          </a:xfrm>
          <a:custGeom>
            <a:avLst/>
            <a:gdLst/>
            <a:ahLst/>
            <a:cxnLst/>
            <a:rect l="l" t="t" r="r" b="b"/>
            <a:pathLst>
              <a:path w="718820" h="107950">
                <a:moveTo>
                  <a:pt x="680465" y="38100"/>
                </a:moveTo>
                <a:lnTo>
                  <a:pt x="680465" y="107443"/>
                </a:lnTo>
                <a:lnTo>
                  <a:pt x="718565" y="107443"/>
                </a:lnTo>
                <a:lnTo>
                  <a:pt x="718565" y="57150"/>
                </a:lnTo>
                <a:lnTo>
                  <a:pt x="699515" y="57150"/>
                </a:lnTo>
                <a:lnTo>
                  <a:pt x="680465" y="38100"/>
                </a:lnTo>
                <a:close/>
              </a:path>
              <a:path w="718820" h="107950">
                <a:moveTo>
                  <a:pt x="76200" y="0"/>
                </a:moveTo>
                <a:lnTo>
                  <a:pt x="0" y="38100"/>
                </a:lnTo>
                <a:lnTo>
                  <a:pt x="76200" y="76200"/>
                </a:lnTo>
                <a:lnTo>
                  <a:pt x="76200" y="57150"/>
                </a:lnTo>
                <a:lnTo>
                  <a:pt x="57150" y="57150"/>
                </a:lnTo>
                <a:lnTo>
                  <a:pt x="57150" y="19050"/>
                </a:lnTo>
                <a:lnTo>
                  <a:pt x="76200" y="19050"/>
                </a:lnTo>
                <a:lnTo>
                  <a:pt x="76200" y="0"/>
                </a:lnTo>
                <a:close/>
              </a:path>
              <a:path w="718820" h="107950">
                <a:moveTo>
                  <a:pt x="76200" y="19050"/>
                </a:moveTo>
                <a:lnTo>
                  <a:pt x="57150" y="19050"/>
                </a:lnTo>
                <a:lnTo>
                  <a:pt x="57150" y="57150"/>
                </a:lnTo>
                <a:lnTo>
                  <a:pt x="76200" y="57150"/>
                </a:lnTo>
                <a:lnTo>
                  <a:pt x="76200" y="19050"/>
                </a:lnTo>
                <a:close/>
              </a:path>
              <a:path w="718820" h="107950">
                <a:moveTo>
                  <a:pt x="718565" y="19050"/>
                </a:moveTo>
                <a:lnTo>
                  <a:pt x="76200" y="19050"/>
                </a:lnTo>
                <a:lnTo>
                  <a:pt x="76200" y="57150"/>
                </a:lnTo>
                <a:lnTo>
                  <a:pt x="680465" y="57150"/>
                </a:lnTo>
                <a:lnTo>
                  <a:pt x="680465" y="38100"/>
                </a:lnTo>
                <a:lnTo>
                  <a:pt x="718565" y="38100"/>
                </a:lnTo>
                <a:lnTo>
                  <a:pt x="718565" y="19050"/>
                </a:lnTo>
                <a:close/>
              </a:path>
              <a:path w="718820" h="107950">
                <a:moveTo>
                  <a:pt x="718565" y="38100"/>
                </a:moveTo>
                <a:lnTo>
                  <a:pt x="680465" y="38100"/>
                </a:lnTo>
                <a:lnTo>
                  <a:pt x="699515" y="57150"/>
                </a:lnTo>
                <a:lnTo>
                  <a:pt x="718565" y="57150"/>
                </a:lnTo>
                <a:lnTo>
                  <a:pt x="718565" y="38100"/>
                </a:lnTo>
                <a:close/>
              </a:path>
            </a:pathLst>
          </a:custGeom>
          <a:solidFill>
            <a:srgbClr val="D9D9D9"/>
          </a:solidFill>
        </p:spPr>
        <p:txBody>
          <a:bodyPr wrap="square" lIns="0" tIns="0" rIns="0" bIns="0" rtlCol="0"/>
          <a:lstStyle/>
          <a:p>
            <a:endParaRPr/>
          </a:p>
        </p:txBody>
      </p:sp>
      <p:sp>
        <p:nvSpPr>
          <p:cNvPr id="71" name="bg object 71"/>
          <p:cNvSpPr/>
          <p:nvPr/>
        </p:nvSpPr>
        <p:spPr>
          <a:xfrm>
            <a:off x="3146298" y="6491478"/>
            <a:ext cx="226060" cy="170815"/>
          </a:xfrm>
          <a:custGeom>
            <a:avLst/>
            <a:gdLst/>
            <a:ahLst/>
            <a:cxnLst/>
            <a:rect l="l" t="t" r="r" b="b"/>
            <a:pathLst>
              <a:path w="226060"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72" name="bg object 72"/>
          <p:cNvSpPr/>
          <p:nvPr/>
        </p:nvSpPr>
        <p:spPr>
          <a:xfrm>
            <a:off x="4421885" y="6500621"/>
            <a:ext cx="0" cy="100965"/>
          </a:xfrm>
          <a:custGeom>
            <a:avLst/>
            <a:gdLst/>
            <a:ahLst/>
            <a:cxnLst/>
            <a:rect l="l" t="t" r="r" b="b"/>
            <a:pathLst>
              <a:path h="100965">
                <a:moveTo>
                  <a:pt x="0" y="100583"/>
                </a:moveTo>
                <a:lnTo>
                  <a:pt x="0" y="0"/>
                </a:lnTo>
              </a:path>
            </a:pathLst>
          </a:custGeom>
          <a:ln w="38100">
            <a:solidFill>
              <a:srgbClr val="D9D9D9"/>
            </a:solidFill>
          </a:ln>
        </p:spPr>
        <p:txBody>
          <a:bodyPr wrap="square" lIns="0" tIns="0" rIns="0" bIns="0" rtlCol="0"/>
          <a:lstStyle/>
          <a:p>
            <a:endParaRPr/>
          </a:p>
        </p:txBody>
      </p:sp>
      <p:sp>
        <p:nvSpPr>
          <p:cNvPr id="73" name="bg object 73"/>
          <p:cNvSpPr/>
          <p:nvPr/>
        </p:nvSpPr>
        <p:spPr>
          <a:xfrm>
            <a:off x="4709921" y="6793230"/>
            <a:ext cx="387350" cy="52069"/>
          </a:xfrm>
          <a:custGeom>
            <a:avLst/>
            <a:gdLst/>
            <a:ahLst/>
            <a:cxnLst/>
            <a:rect l="l" t="t" r="r" b="b"/>
            <a:pathLst>
              <a:path w="387350" h="52070">
                <a:moveTo>
                  <a:pt x="0" y="51816"/>
                </a:moveTo>
                <a:lnTo>
                  <a:pt x="0" y="0"/>
                </a:lnTo>
                <a:lnTo>
                  <a:pt x="387095" y="0"/>
                </a:lnTo>
              </a:path>
            </a:pathLst>
          </a:custGeom>
          <a:ln w="38100">
            <a:solidFill>
              <a:srgbClr val="D9D9D9"/>
            </a:solidFill>
          </a:ln>
        </p:spPr>
        <p:txBody>
          <a:bodyPr wrap="square" lIns="0" tIns="0" rIns="0" bIns="0" rtlCol="0"/>
          <a:lstStyle/>
          <a:p>
            <a:endParaRPr/>
          </a:p>
        </p:txBody>
      </p:sp>
      <p:pic>
        <p:nvPicPr>
          <p:cNvPr id="74" name="bg object 74"/>
          <p:cNvPicPr/>
          <p:nvPr/>
        </p:nvPicPr>
        <p:blipFill>
          <a:blip r:embed="rId11" cstate="print"/>
          <a:stretch>
            <a:fillRect/>
          </a:stretch>
        </p:blipFill>
        <p:spPr>
          <a:xfrm>
            <a:off x="4385309" y="6717030"/>
            <a:ext cx="76200" cy="140970"/>
          </a:xfrm>
          <a:prstGeom prst="rect">
            <a:avLst/>
          </a:prstGeom>
        </p:spPr>
      </p:pic>
      <p:sp>
        <p:nvSpPr>
          <p:cNvPr id="75" name="bg object 75"/>
          <p:cNvSpPr/>
          <p:nvPr/>
        </p:nvSpPr>
        <p:spPr>
          <a:xfrm>
            <a:off x="3390138" y="6491478"/>
            <a:ext cx="413384" cy="220979"/>
          </a:xfrm>
          <a:custGeom>
            <a:avLst/>
            <a:gdLst/>
            <a:ahLst/>
            <a:cxnLst/>
            <a:rect l="l" t="t" r="r" b="b"/>
            <a:pathLst>
              <a:path w="413385" h="220979">
                <a:moveTo>
                  <a:pt x="0" y="0"/>
                </a:moveTo>
                <a:lnTo>
                  <a:pt x="413003" y="0"/>
                </a:lnTo>
                <a:lnTo>
                  <a:pt x="413003" y="220980"/>
                </a:lnTo>
              </a:path>
            </a:pathLst>
          </a:custGeom>
          <a:ln w="38100">
            <a:solidFill>
              <a:srgbClr val="D9D9D9"/>
            </a:solidFill>
          </a:ln>
        </p:spPr>
        <p:txBody>
          <a:bodyPr wrap="square" lIns="0" tIns="0" rIns="0" bIns="0" rtlCol="0"/>
          <a:lstStyle/>
          <a:p>
            <a:endParaRPr/>
          </a:p>
        </p:txBody>
      </p:sp>
      <p:sp>
        <p:nvSpPr>
          <p:cNvPr id="76" name="bg object 76"/>
          <p:cNvSpPr/>
          <p:nvPr/>
        </p:nvSpPr>
        <p:spPr>
          <a:xfrm>
            <a:off x="4019550"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77" name="bg object 77"/>
          <p:cNvSpPr/>
          <p:nvPr/>
        </p:nvSpPr>
        <p:spPr>
          <a:xfrm>
            <a:off x="2785110" y="6544818"/>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D9D9D9"/>
            </a:solidFill>
          </a:ln>
        </p:spPr>
        <p:txBody>
          <a:bodyPr wrap="square" lIns="0" tIns="0" rIns="0" bIns="0" rtlCol="0"/>
          <a:lstStyle/>
          <a:p>
            <a:endParaRPr/>
          </a:p>
        </p:txBody>
      </p:sp>
      <p:sp>
        <p:nvSpPr>
          <p:cNvPr id="78" name="bg object 78"/>
          <p:cNvSpPr/>
          <p:nvPr/>
        </p:nvSpPr>
        <p:spPr>
          <a:xfrm>
            <a:off x="1904619" y="6573011"/>
            <a:ext cx="723900" cy="156210"/>
          </a:xfrm>
          <a:custGeom>
            <a:avLst/>
            <a:gdLst/>
            <a:ahLst/>
            <a:cxnLst/>
            <a:rect l="l" t="t" r="r" b="b"/>
            <a:pathLst>
              <a:path w="723900" h="156209">
                <a:moveTo>
                  <a:pt x="703961" y="0"/>
                </a:moveTo>
                <a:lnTo>
                  <a:pt x="3048" y="0"/>
                </a:lnTo>
                <a:lnTo>
                  <a:pt x="37" y="153162"/>
                </a:lnTo>
                <a:lnTo>
                  <a:pt x="0" y="155067"/>
                </a:lnTo>
                <a:lnTo>
                  <a:pt x="38100" y="155816"/>
                </a:lnTo>
                <a:lnTo>
                  <a:pt x="40401" y="38100"/>
                </a:lnTo>
                <a:lnTo>
                  <a:pt x="21717" y="38100"/>
                </a:lnTo>
                <a:lnTo>
                  <a:pt x="40767" y="19418"/>
                </a:lnTo>
                <a:lnTo>
                  <a:pt x="666116" y="19418"/>
                </a:lnTo>
                <a:lnTo>
                  <a:pt x="666114" y="19265"/>
                </a:lnTo>
                <a:lnTo>
                  <a:pt x="704196" y="19265"/>
                </a:lnTo>
                <a:lnTo>
                  <a:pt x="703961" y="0"/>
                </a:lnTo>
                <a:close/>
              </a:path>
              <a:path w="723900" h="156209">
                <a:moveTo>
                  <a:pt x="666278" y="77012"/>
                </a:moveTo>
                <a:lnTo>
                  <a:pt x="647242" y="77012"/>
                </a:lnTo>
                <a:lnTo>
                  <a:pt x="685164" y="153162"/>
                </a:lnTo>
                <a:lnTo>
                  <a:pt x="713790" y="96139"/>
                </a:lnTo>
                <a:lnTo>
                  <a:pt x="704214" y="96139"/>
                </a:lnTo>
                <a:lnTo>
                  <a:pt x="666114" y="95885"/>
                </a:lnTo>
                <a:lnTo>
                  <a:pt x="666278" y="77012"/>
                </a:lnTo>
                <a:close/>
              </a:path>
              <a:path w="723900" h="156209">
                <a:moveTo>
                  <a:pt x="666114" y="19265"/>
                </a:moveTo>
                <a:lnTo>
                  <a:pt x="666494" y="52171"/>
                </a:lnTo>
                <a:lnTo>
                  <a:pt x="666114" y="95885"/>
                </a:lnTo>
                <a:lnTo>
                  <a:pt x="704214" y="96139"/>
                </a:lnTo>
                <a:lnTo>
                  <a:pt x="704593" y="52324"/>
                </a:lnTo>
                <a:lnTo>
                  <a:pt x="704425" y="38100"/>
                </a:lnTo>
                <a:lnTo>
                  <a:pt x="685164" y="38100"/>
                </a:lnTo>
                <a:lnTo>
                  <a:pt x="666114" y="19265"/>
                </a:lnTo>
                <a:close/>
              </a:path>
              <a:path w="723900" h="156209">
                <a:moveTo>
                  <a:pt x="723392" y="77012"/>
                </a:moveTo>
                <a:lnTo>
                  <a:pt x="704380" y="77012"/>
                </a:lnTo>
                <a:lnTo>
                  <a:pt x="704217" y="95885"/>
                </a:lnTo>
                <a:lnTo>
                  <a:pt x="704214" y="96139"/>
                </a:lnTo>
                <a:lnTo>
                  <a:pt x="713790" y="96139"/>
                </a:lnTo>
                <a:lnTo>
                  <a:pt x="723392" y="77012"/>
                </a:lnTo>
                <a:close/>
              </a:path>
              <a:path w="723900" h="156209">
                <a:moveTo>
                  <a:pt x="40767" y="19418"/>
                </a:moveTo>
                <a:lnTo>
                  <a:pt x="21717" y="38100"/>
                </a:lnTo>
                <a:lnTo>
                  <a:pt x="40401" y="38100"/>
                </a:lnTo>
                <a:lnTo>
                  <a:pt x="40767" y="19418"/>
                </a:lnTo>
                <a:close/>
              </a:path>
              <a:path w="723900" h="156209">
                <a:moveTo>
                  <a:pt x="666116" y="19418"/>
                </a:moveTo>
                <a:lnTo>
                  <a:pt x="40767" y="19418"/>
                </a:lnTo>
                <a:lnTo>
                  <a:pt x="40401" y="38100"/>
                </a:lnTo>
                <a:lnTo>
                  <a:pt x="666332" y="38100"/>
                </a:lnTo>
                <a:lnTo>
                  <a:pt x="666116" y="19418"/>
                </a:lnTo>
                <a:close/>
              </a:path>
              <a:path w="723900" h="156209">
                <a:moveTo>
                  <a:pt x="704196" y="19265"/>
                </a:moveTo>
                <a:lnTo>
                  <a:pt x="666114" y="19265"/>
                </a:lnTo>
                <a:lnTo>
                  <a:pt x="685164" y="38100"/>
                </a:lnTo>
                <a:lnTo>
                  <a:pt x="704425" y="38100"/>
                </a:lnTo>
                <a:lnTo>
                  <a:pt x="704197" y="19418"/>
                </a:lnTo>
                <a:lnTo>
                  <a:pt x="704196" y="19265"/>
                </a:lnTo>
                <a:close/>
              </a:path>
            </a:pathLst>
          </a:custGeom>
          <a:solidFill>
            <a:srgbClr val="D9D9D9"/>
          </a:solidFill>
        </p:spPr>
        <p:txBody>
          <a:bodyPr wrap="square" lIns="0" tIns="0" rIns="0" bIns="0" rtlCol="0"/>
          <a:lstStyle/>
          <a:p>
            <a:endParaRPr/>
          </a:p>
        </p:txBody>
      </p:sp>
      <p:sp>
        <p:nvSpPr>
          <p:cNvPr id="79" name="bg object 79"/>
          <p:cNvSpPr/>
          <p:nvPr/>
        </p:nvSpPr>
        <p:spPr>
          <a:xfrm>
            <a:off x="2590038" y="6838948"/>
            <a:ext cx="0" cy="9525"/>
          </a:xfrm>
          <a:custGeom>
            <a:avLst/>
            <a:gdLst/>
            <a:ahLst/>
            <a:cxnLst/>
            <a:rect l="l" t="t" r="r" b="b"/>
            <a:pathLst>
              <a:path h="9525">
                <a:moveTo>
                  <a:pt x="0" y="0"/>
                </a:moveTo>
                <a:lnTo>
                  <a:pt x="0" y="9144"/>
                </a:lnTo>
              </a:path>
            </a:pathLst>
          </a:custGeom>
          <a:ln w="38100">
            <a:solidFill>
              <a:srgbClr val="D9D9D9"/>
            </a:solidFill>
          </a:ln>
        </p:spPr>
        <p:txBody>
          <a:bodyPr wrap="square" lIns="0" tIns="0" rIns="0" bIns="0" rtlCol="0"/>
          <a:lstStyle/>
          <a:p>
            <a:endParaRPr/>
          </a:p>
        </p:txBody>
      </p:sp>
      <p:sp>
        <p:nvSpPr>
          <p:cNvPr id="80" name="bg object 80"/>
          <p:cNvSpPr/>
          <p:nvPr/>
        </p:nvSpPr>
        <p:spPr>
          <a:xfrm>
            <a:off x="1500886" y="6453378"/>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D9D9D9"/>
          </a:solidFill>
        </p:spPr>
        <p:txBody>
          <a:bodyPr wrap="square" lIns="0" tIns="0" rIns="0" bIns="0" rtlCol="0"/>
          <a:lstStyle/>
          <a:p>
            <a:endParaRPr/>
          </a:p>
        </p:txBody>
      </p:sp>
      <p:sp>
        <p:nvSpPr>
          <p:cNvPr id="81" name="bg object 81"/>
          <p:cNvSpPr/>
          <p:nvPr/>
        </p:nvSpPr>
        <p:spPr>
          <a:xfrm>
            <a:off x="1962150" y="6491478"/>
            <a:ext cx="719455" cy="0"/>
          </a:xfrm>
          <a:custGeom>
            <a:avLst/>
            <a:gdLst/>
            <a:ahLst/>
            <a:cxnLst/>
            <a:rect l="l" t="t" r="r" b="b"/>
            <a:pathLst>
              <a:path w="719455">
                <a:moveTo>
                  <a:pt x="0" y="0"/>
                </a:moveTo>
                <a:lnTo>
                  <a:pt x="719327" y="0"/>
                </a:lnTo>
              </a:path>
            </a:pathLst>
          </a:custGeom>
          <a:ln w="38100">
            <a:solidFill>
              <a:srgbClr val="D9D9D9"/>
            </a:solidFill>
          </a:ln>
        </p:spPr>
        <p:txBody>
          <a:bodyPr wrap="square" lIns="0" tIns="0" rIns="0" bIns="0" rtlCol="0"/>
          <a:lstStyle/>
          <a:p>
            <a:endParaRPr/>
          </a:p>
        </p:txBody>
      </p:sp>
      <p:sp>
        <p:nvSpPr>
          <p:cNvPr id="82" name="bg object 82"/>
          <p:cNvSpPr/>
          <p:nvPr/>
        </p:nvSpPr>
        <p:spPr>
          <a:xfrm>
            <a:off x="1299210" y="6491478"/>
            <a:ext cx="0" cy="355600"/>
          </a:xfrm>
          <a:custGeom>
            <a:avLst/>
            <a:gdLst/>
            <a:ahLst/>
            <a:cxnLst/>
            <a:rect l="l" t="t" r="r" b="b"/>
            <a:pathLst>
              <a:path h="355600">
                <a:moveTo>
                  <a:pt x="0" y="0"/>
                </a:moveTo>
                <a:lnTo>
                  <a:pt x="0" y="355091"/>
                </a:lnTo>
              </a:path>
            </a:pathLst>
          </a:custGeom>
          <a:ln w="38100">
            <a:solidFill>
              <a:srgbClr val="D9D9D9"/>
            </a:solidFill>
          </a:ln>
        </p:spPr>
        <p:txBody>
          <a:bodyPr wrap="square" lIns="0" tIns="0" rIns="0" bIns="0" rtlCol="0"/>
          <a:lstStyle/>
          <a:p>
            <a:endParaRPr/>
          </a:p>
        </p:txBody>
      </p:sp>
      <p:sp>
        <p:nvSpPr>
          <p:cNvPr id="83" name="bg object 83"/>
          <p:cNvSpPr/>
          <p:nvPr/>
        </p:nvSpPr>
        <p:spPr>
          <a:xfrm>
            <a:off x="1785366" y="6777990"/>
            <a:ext cx="0" cy="66040"/>
          </a:xfrm>
          <a:custGeom>
            <a:avLst/>
            <a:gdLst/>
            <a:ahLst/>
            <a:cxnLst/>
            <a:rect l="l" t="t" r="r" b="b"/>
            <a:pathLst>
              <a:path h="66040">
                <a:moveTo>
                  <a:pt x="0" y="0"/>
                </a:moveTo>
                <a:lnTo>
                  <a:pt x="0" y="65530"/>
                </a:lnTo>
              </a:path>
            </a:pathLst>
          </a:custGeom>
          <a:ln w="38100">
            <a:solidFill>
              <a:srgbClr val="D9D9D9"/>
            </a:solidFill>
          </a:ln>
        </p:spPr>
        <p:txBody>
          <a:bodyPr wrap="square" lIns="0" tIns="0" rIns="0" bIns="0" rtlCol="0"/>
          <a:lstStyle/>
          <a:p>
            <a:endParaRPr/>
          </a:p>
        </p:txBody>
      </p:sp>
      <p:sp>
        <p:nvSpPr>
          <p:cNvPr id="84" name="bg object 84"/>
          <p:cNvSpPr/>
          <p:nvPr/>
        </p:nvSpPr>
        <p:spPr>
          <a:xfrm>
            <a:off x="656081" y="6491478"/>
            <a:ext cx="619125" cy="43180"/>
          </a:xfrm>
          <a:custGeom>
            <a:avLst/>
            <a:gdLst/>
            <a:ahLst/>
            <a:cxnLst/>
            <a:rect l="l" t="t" r="r" b="b"/>
            <a:pathLst>
              <a:path w="619125" h="43179">
                <a:moveTo>
                  <a:pt x="0" y="0"/>
                </a:moveTo>
                <a:lnTo>
                  <a:pt x="618744" y="0"/>
                </a:lnTo>
              </a:path>
              <a:path w="619125" h="43179">
                <a:moveTo>
                  <a:pt x="390144" y="15240"/>
                </a:moveTo>
                <a:lnTo>
                  <a:pt x="390144" y="42672"/>
                </a:lnTo>
              </a:path>
            </a:pathLst>
          </a:custGeom>
          <a:ln w="38100">
            <a:solidFill>
              <a:srgbClr val="D9D9D9"/>
            </a:solidFill>
          </a:ln>
        </p:spPr>
        <p:txBody>
          <a:bodyPr wrap="square" lIns="0" tIns="0" rIns="0" bIns="0" rtlCol="0"/>
          <a:lstStyle/>
          <a:p>
            <a:endParaRPr/>
          </a:p>
        </p:txBody>
      </p:sp>
      <p:pic>
        <p:nvPicPr>
          <p:cNvPr id="85" name="bg object 85"/>
          <p:cNvPicPr/>
          <p:nvPr/>
        </p:nvPicPr>
        <p:blipFill>
          <a:blip r:embed="rId12" cstate="print"/>
          <a:stretch>
            <a:fillRect/>
          </a:stretch>
        </p:blipFill>
        <p:spPr>
          <a:xfrm>
            <a:off x="1006602" y="6654545"/>
            <a:ext cx="76200" cy="133350"/>
          </a:xfrm>
          <a:prstGeom prst="rect">
            <a:avLst/>
          </a:prstGeom>
        </p:spPr>
      </p:pic>
      <p:sp>
        <p:nvSpPr>
          <p:cNvPr id="86" name="bg object 86"/>
          <p:cNvSpPr/>
          <p:nvPr/>
        </p:nvSpPr>
        <p:spPr>
          <a:xfrm>
            <a:off x="779526" y="6592061"/>
            <a:ext cx="512445" cy="187960"/>
          </a:xfrm>
          <a:custGeom>
            <a:avLst/>
            <a:gdLst/>
            <a:ahLst/>
            <a:cxnLst/>
            <a:rect l="l" t="t" r="r" b="b"/>
            <a:pathLst>
              <a:path w="512444" h="187959">
                <a:moveTo>
                  <a:pt x="512064" y="0"/>
                </a:moveTo>
                <a:lnTo>
                  <a:pt x="397332" y="113639"/>
                </a:lnTo>
                <a:lnTo>
                  <a:pt x="397398" y="132270"/>
                </a:lnTo>
                <a:lnTo>
                  <a:pt x="397109" y="150547"/>
                </a:lnTo>
                <a:lnTo>
                  <a:pt x="396821" y="168822"/>
                </a:lnTo>
                <a:lnTo>
                  <a:pt x="396887" y="187450"/>
                </a:lnTo>
                <a:lnTo>
                  <a:pt x="0" y="187450"/>
                </a:lnTo>
              </a:path>
            </a:pathLst>
          </a:custGeom>
          <a:ln w="38100">
            <a:solidFill>
              <a:srgbClr val="D9D9D9"/>
            </a:solidFill>
          </a:ln>
        </p:spPr>
        <p:txBody>
          <a:bodyPr wrap="square" lIns="0" tIns="0" rIns="0" bIns="0" rtlCol="0"/>
          <a:lstStyle/>
          <a:p>
            <a:endParaRPr/>
          </a:p>
        </p:txBody>
      </p:sp>
      <p:sp>
        <p:nvSpPr>
          <p:cNvPr id="87" name="bg object 87"/>
          <p:cNvSpPr/>
          <p:nvPr/>
        </p:nvSpPr>
        <p:spPr>
          <a:xfrm>
            <a:off x="264413" y="6706361"/>
            <a:ext cx="0" cy="137160"/>
          </a:xfrm>
          <a:custGeom>
            <a:avLst/>
            <a:gdLst/>
            <a:ahLst/>
            <a:cxnLst/>
            <a:rect l="l" t="t" r="r" b="b"/>
            <a:pathLst>
              <a:path h="137159">
                <a:moveTo>
                  <a:pt x="0" y="0"/>
                </a:moveTo>
                <a:lnTo>
                  <a:pt x="0" y="137158"/>
                </a:lnTo>
              </a:path>
            </a:pathLst>
          </a:custGeom>
          <a:ln w="38100">
            <a:solidFill>
              <a:srgbClr val="D9D9D9"/>
            </a:solidFill>
          </a:ln>
        </p:spPr>
        <p:txBody>
          <a:bodyPr wrap="square" lIns="0" tIns="0" rIns="0" bIns="0" rtlCol="0"/>
          <a:lstStyle/>
          <a:p>
            <a:endParaRPr/>
          </a:p>
        </p:txBody>
      </p:sp>
      <p:sp>
        <p:nvSpPr>
          <p:cNvPr id="88" name="bg object 88"/>
          <p:cNvSpPr/>
          <p:nvPr/>
        </p:nvSpPr>
        <p:spPr>
          <a:xfrm>
            <a:off x="371093" y="6532626"/>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89" name="bg object 89"/>
          <p:cNvSpPr/>
          <p:nvPr/>
        </p:nvSpPr>
        <p:spPr>
          <a:xfrm>
            <a:off x="2087117" y="6621018"/>
            <a:ext cx="0" cy="219710"/>
          </a:xfrm>
          <a:custGeom>
            <a:avLst/>
            <a:gdLst/>
            <a:ahLst/>
            <a:cxnLst/>
            <a:rect l="l" t="t" r="r" b="b"/>
            <a:pathLst>
              <a:path h="219709">
                <a:moveTo>
                  <a:pt x="0" y="0"/>
                </a:moveTo>
                <a:lnTo>
                  <a:pt x="0" y="219454"/>
                </a:lnTo>
              </a:path>
            </a:pathLst>
          </a:custGeom>
          <a:ln w="38100">
            <a:solidFill>
              <a:srgbClr val="D9D9D9"/>
            </a:solidFill>
          </a:ln>
        </p:spPr>
        <p:txBody>
          <a:bodyPr wrap="square" lIns="0" tIns="0" rIns="0" bIns="0" rtlCol="0"/>
          <a:lstStyle/>
          <a:p>
            <a:endParaRPr/>
          </a:p>
        </p:txBody>
      </p:sp>
      <p:sp>
        <p:nvSpPr>
          <p:cNvPr id="90" name="bg object 90"/>
          <p:cNvSpPr/>
          <p:nvPr/>
        </p:nvSpPr>
        <p:spPr>
          <a:xfrm>
            <a:off x="9373361" y="6802372"/>
            <a:ext cx="0" cy="36830"/>
          </a:xfrm>
          <a:custGeom>
            <a:avLst/>
            <a:gdLst/>
            <a:ahLst/>
            <a:cxnLst/>
            <a:rect l="l" t="t" r="r" b="b"/>
            <a:pathLst>
              <a:path h="36829">
                <a:moveTo>
                  <a:pt x="0" y="0"/>
                </a:moveTo>
                <a:lnTo>
                  <a:pt x="0" y="36575"/>
                </a:lnTo>
              </a:path>
            </a:pathLst>
          </a:custGeom>
          <a:ln w="38100">
            <a:solidFill>
              <a:srgbClr val="D9D9D9"/>
            </a:solidFill>
          </a:ln>
        </p:spPr>
        <p:txBody>
          <a:bodyPr wrap="square" lIns="0" tIns="0" rIns="0" bIns="0" rtlCol="0"/>
          <a:lstStyle/>
          <a:p>
            <a:endParaRPr/>
          </a:p>
        </p:txBody>
      </p:sp>
      <p:pic>
        <p:nvPicPr>
          <p:cNvPr id="91" name="bg object 91"/>
          <p:cNvPicPr/>
          <p:nvPr/>
        </p:nvPicPr>
        <p:blipFill>
          <a:blip r:embed="rId13" cstate="print"/>
          <a:stretch>
            <a:fillRect/>
          </a:stretch>
        </p:blipFill>
        <p:spPr>
          <a:xfrm>
            <a:off x="9203435" y="6453378"/>
            <a:ext cx="244602" cy="76200"/>
          </a:xfrm>
          <a:prstGeom prst="rect">
            <a:avLst/>
          </a:prstGeom>
        </p:spPr>
      </p:pic>
      <p:pic>
        <p:nvPicPr>
          <p:cNvPr id="92" name="bg object 92"/>
          <p:cNvPicPr/>
          <p:nvPr/>
        </p:nvPicPr>
        <p:blipFill>
          <a:blip r:embed="rId10" cstate="print"/>
          <a:stretch>
            <a:fillRect/>
          </a:stretch>
        </p:blipFill>
        <p:spPr>
          <a:xfrm>
            <a:off x="6977633" y="6702552"/>
            <a:ext cx="76200" cy="108963"/>
          </a:xfrm>
          <a:prstGeom prst="rect">
            <a:avLst/>
          </a:prstGeom>
        </p:spPr>
      </p:pic>
      <p:pic>
        <p:nvPicPr>
          <p:cNvPr id="93" name="bg object 93"/>
          <p:cNvPicPr/>
          <p:nvPr/>
        </p:nvPicPr>
        <p:blipFill>
          <a:blip r:embed="rId9" cstate="print"/>
          <a:stretch>
            <a:fillRect/>
          </a:stretch>
        </p:blipFill>
        <p:spPr>
          <a:xfrm>
            <a:off x="7765542" y="6729221"/>
            <a:ext cx="76200" cy="108964"/>
          </a:xfrm>
          <a:prstGeom prst="rect">
            <a:avLst/>
          </a:prstGeom>
        </p:spPr>
      </p:pic>
      <p:sp>
        <p:nvSpPr>
          <p:cNvPr id="94" name="bg object 94"/>
          <p:cNvSpPr/>
          <p:nvPr/>
        </p:nvSpPr>
        <p:spPr>
          <a:xfrm>
            <a:off x="11616689" y="6648450"/>
            <a:ext cx="469900" cy="210820"/>
          </a:xfrm>
          <a:custGeom>
            <a:avLst/>
            <a:gdLst/>
            <a:ahLst/>
            <a:cxnLst/>
            <a:rect l="l" t="t" r="r" b="b"/>
            <a:pathLst>
              <a:path w="469900" h="210820">
                <a:moveTo>
                  <a:pt x="0" y="0"/>
                </a:moveTo>
                <a:lnTo>
                  <a:pt x="469391" y="0"/>
                </a:lnTo>
                <a:lnTo>
                  <a:pt x="469391" y="210311"/>
                </a:lnTo>
              </a:path>
            </a:pathLst>
          </a:custGeom>
          <a:ln w="38100">
            <a:solidFill>
              <a:srgbClr val="D9D9D9"/>
            </a:solidFill>
          </a:ln>
        </p:spPr>
        <p:txBody>
          <a:bodyPr wrap="square" lIns="0" tIns="0" rIns="0" bIns="0" rtlCol="0"/>
          <a:lstStyle/>
          <a:p>
            <a:endParaRPr/>
          </a:p>
        </p:txBody>
      </p:sp>
      <p:sp>
        <p:nvSpPr>
          <p:cNvPr id="95" name="bg object 95"/>
          <p:cNvSpPr/>
          <p:nvPr/>
        </p:nvSpPr>
        <p:spPr>
          <a:xfrm>
            <a:off x="10959845" y="6735316"/>
            <a:ext cx="715645" cy="121285"/>
          </a:xfrm>
          <a:custGeom>
            <a:avLst/>
            <a:gdLst/>
            <a:ahLst/>
            <a:cxnLst/>
            <a:rect l="l" t="t" r="r" b="b"/>
            <a:pathLst>
              <a:path w="715645" h="121284">
                <a:moveTo>
                  <a:pt x="677418" y="38100"/>
                </a:moveTo>
                <a:lnTo>
                  <a:pt x="677418" y="121156"/>
                </a:lnTo>
                <a:lnTo>
                  <a:pt x="715518" y="121156"/>
                </a:lnTo>
                <a:lnTo>
                  <a:pt x="715518" y="57150"/>
                </a:lnTo>
                <a:lnTo>
                  <a:pt x="696468" y="57150"/>
                </a:lnTo>
                <a:lnTo>
                  <a:pt x="677418" y="38100"/>
                </a:lnTo>
                <a:close/>
              </a:path>
              <a:path w="715645" h="121284">
                <a:moveTo>
                  <a:pt x="76200" y="0"/>
                </a:moveTo>
                <a:lnTo>
                  <a:pt x="0" y="38100"/>
                </a:lnTo>
                <a:lnTo>
                  <a:pt x="76200" y="76200"/>
                </a:lnTo>
                <a:lnTo>
                  <a:pt x="76200" y="57150"/>
                </a:lnTo>
                <a:lnTo>
                  <a:pt x="57150" y="57150"/>
                </a:lnTo>
                <a:lnTo>
                  <a:pt x="57150" y="19050"/>
                </a:lnTo>
                <a:lnTo>
                  <a:pt x="76200" y="19050"/>
                </a:lnTo>
                <a:lnTo>
                  <a:pt x="76200" y="0"/>
                </a:lnTo>
                <a:close/>
              </a:path>
              <a:path w="715645" h="121284">
                <a:moveTo>
                  <a:pt x="76200" y="19050"/>
                </a:moveTo>
                <a:lnTo>
                  <a:pt x="57150" y="19050"/>
                </a:lnTo>
                <a:lnTo>
                  <a:pt x="57150" y="57150"/>
                </a:lnTo>
                <a:lnTo>
                  <a:pt x="76200" y="57150"/>
                </a:lnTo>
                <a:lnTo>
                  <a:pt x="76200" y="19050"/>
                </a:lnTo>
                <a:close/>
              </a:path>
              <a:path w="715645" h="121284">
                <a:moveTo>
                  <a:pt x="715518" y="19050"/>
                </a:moveTo>
                <a:lnTo>
                  <a:pt x="76200" y="19050"/>
                </a:lnTo>
                <a:lnTo>
                  <a:pt x="76200" y="57150"/>
                </a:lnTo>
                <a:lnTo>
                  <a:pt x="677418" y="57150"/>
                </a:lnTo>
                <a:lnTo>
                  <a:pt x="677418" y="38100"/>
                </a:lnTo>
                <a:lnTo>
                  <a:pt x="715518" y="38100"/>
                </a:lnTo>
                <a:lnTo>
                  <a:pt x="715518" y="19050"/>
                </a:lnTo>
                <a:close/>
              </a:path>
              <a:path w="715645" h="121284">
                <a:moveTo>
                  <a:pt x="715518" y="38100"/>
                </a:moveTo>
                <a:lnTo>
                  <a:pt x="677418" y="38100"/>
                </a:lnTo>
                <a:lnTo>
                  <a:pt x="696468" y="57150"/>
                </a:lnTo>
                <a:lnTo>
                  <a:pt x="715518" y="57150"/>
                </a:lnTo>
                <a:lnTo>
                  <a:pt x="715518" y="38100"/>
                </a:lnTo>
                <a:close/>
              </a:path>
            </a:pathLst>
          </a:custGeom>
          <a:solidFill>
            <a:srgbClr val="D9D9D9"/>
          </a:solidFill>
        </p:spPr>
        <p:txBody>
          <a:bodyPr wrap="square" lIns="0" tIns="0" rIns="0" bIns="0" rtlCol="0"/>
          <a:lstStyle/>
          <a:p>
            <a:endParaRPr/>
          </a:p>
        </p:txBody>
      </p:sp>
      <p:pic>
        <p:nvPicPr>
          <p:cNvPr id="96" name="bg object 96"/>
          <p:cNvPicPr/>
          <p:nvPr/>
        </p:nvPicPr>
        <p:blipFill>
          <a:blip r:embed="rId14" cstate="print"/>
          <a:stretch>
            <a:fillRect/>
          </a:stretch>
        </p:blipFill>
        <p:spPr>
          <a:xfrm>
            <a:off x="10119359" y="6608826"/>
            <a:ext cx="197358" cy="76200"/>
          </a:xfrm>
          <a:prstGeom prst="rect">
            <a:avLst/>
          </a:prstGeom>
        </p:spPr>
      </p:pic>
      <p:sp>
        <p:nvSpPr>
          <p:cNvPr id="97" name="bg object 97"/>
          <p:cNvSpPr/>
          <p:nvPr/>
        </p:nvSpPr>
        <p:spPr>
          <a:xfrm>
            <a:off x="10218419" y="6608826"/>
            <a:ext cx="1266190" cy="76200"/>
          </a:xfrm>
          <a:custGeom>
            <a:avLst/>
            <a:gdLst/>
            <a:ahLst/>
            <a:cxnLst/>
            <a:rect l="l" t="t" r="r" b="b"/>
            <a:pathLst>
              <a:path w="1266190" h="76200">
                <a:moveTo>
                  <a:pt x="1189481" y="0"/>
                </a:moveTo>
                <a:lnTo>
                  <a:pt x="1189481" y="76200"/>
                </a:lnTo>
                <a:lnTo>
                  <a:pt x="1227581" y="57150"/>
                </a:lnTo>
                <a:lnTo>
                  <a:pt x="1208531" y="57150"/>
                </a:lnTo>
                <a:lnTo>
                  <a:pt x="1208531" y="19050"/>
                </a:lnTo>
                <a:lnTo>
                  <a:pt x="1227581" y="19050"/>
                </a:lnTo>
                <a:lnTo>
                  <a:pt x="1189481" y="0"/>
                </a:lnTo>
                <a:close/>
              </a:path>
              <a:path w="1266190" h="76200">
                <a:moveTo>
                  <a:pt x="1189481" y="19050"/>
                </a:moveTo>
                <a:lnTo>
                  <a:pt x="0" y="19050"/>
                </a:lnTo>
                <a:lnTo>
                  <a:pt x="0" y="57150"/>
                </a:lnTo>
                <a:lnTo>
                  <a:pt x="1189481" y="57150"/>
                </a:lnTo>
                <a:lnTo>
                  <a:pt x="1189481" y="19050"/>
                </a:lnTo>
                <a:close/>
              </a:path>
              <a:path w="1266190" h="76200">
                <a:moveTo>
                  <a:pt x="1227581" y="19050"/>
                </a:moveTo>
                <a:lnTo>
                  <a:pt x="1208531" y="19050"/>
                </a:lnTo>
                <a:lnTo>
                  <a:pt x="1208531" y="57150"/>
                </a:lnTo>
                <a:lnTo>
                  <a:pt x="1227581" y="57150"/>
                </a:lnTo>
                <a:lnTo>
                  <a:pt x="1265681" y="38100"/>
                </a:lnTo>
                <a:lnTo>
                  <a:pt x="1227581" y="19050"/>
                </a:lnTo>
                <a:close/>
              </a:path>
            </a:pathLst>
          </a:custGeom>
          <a:solidFill>
            <a:srgbClr val="D9D9D9"/>
          </a:solidFill>
        </p:spPr>
        <p:txBody>
          <a:bodyPr wrap="square" lIns="0" tIns="0" rIns="0" bIns="0" rtlCol="0"/>
          <a:lstStyle/>
          <a:p>
            <a:endParaRPr/>
          </a:p>
        </p:txBody>
      </p:sp>
      <p:sp>
        <p:nvSpPr>
          <p:cNvPr id="98" name="bg object 98"/>
          <p:cNvSpPr/>
          <p:nvPr/>
        </p:nvSpPr>
        <p:spPr>
          <a:xfrm>
            <a:off x="8862821" y="6491478"/>
            <a:ext cx="226060" cy="170815"/>
          </a:xfrm>
          <a:custGeom>
            <a:avLst/>
            <a:gdLst/>
            <a:ahLst/>
            <a:cxnLst/>
            <a:rect l="l" t="t" r="r" b="b"/>
            <a:pathLst>
              <a:path w="226059"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99" name="bg object 99"/>
          <p:cNvSpPr/>
          <p:nvPr/>
        </p:nvSpPr>
        <p:spPr>
          <a:xfrm>
            <a:off x="10135361" y="6491478"/>
            <a:ext cx="0" cy="178435"/>
          </a:xfrm>
          <a:custGeom>
            <a:avLst/>
            <a:gdLst/>
            <a:ahLst/>
            <a:cxnLst/>
            <a:rect l="l" t="t" r="r" b="b"/>
            <a:pathLst>
              <a:path h="178434">
                <a:moveTo>
                  <a:pt x="0" y="178308"/>
                </a:moveTo>
                <a:lnTo>
                  <a:pt x="0" y="0"/>
                </a:lnTo>
              </a:path>
            </a:pathLst>
          </a:custGeom>
          <a:ln w="38100">
            <a:solidFill>
              <a:srgbClr val="D9D9D9"/>
            </a:solidFill>
          </a:ln>
        </p:spPr>
        <p:txBody>
          <a:bodyPr wrap="square" lIns="0" tIns="0" rIns="0" bIns="0" rtlCol="0"/>
          <a:lstStyle/>
          <a:p>
            <a:endParaRPr/>
          </a:p>
        </p:txBody>
      </p:sp>
      <p:sp>
        <p:nvSpPr>
          <p:cNvPr id="100" name="bg object 100"/>
          <p:cNvSpPr/>
          <p:nvPr/>
        </p:nvSpPr>
        <p:spPr>
          <a:xfrm>
            <a:off x="10431018" y="6770369"/>
            <a:ext cx="394970" cy="73660"/>
          </a:xfrm>
          <a:custGeom>
            <a:avLst/>
            <a:gdLst/>
            <a:ahLst/>
            <a:cxnLst/>
            <a:rect l="l" t="t" r="r" b="b"/>
            <a:pathLst>
              <a:path w="394970" h="73659">
                <a:moveTo>
                  <a:pt x="0" y="73151"/>
                </a:moveTo>
                <a:lnTo>
                  <a:pt x="0" y="0"/>
                </a:lnTo>
                <a:lnTo>
                  <a:pt x="394715" y="0"/>
                </a:lnTo>
              </a:path>
            </a:pathLst>
          </a:custGeom>
          <a:ln w="38100">
            <a:solidFill>
              <a:srgbClr val="D9D9D9"/>
            </a:solidFill>
          </a:ln>
        </p:spPr>
        <p:txBody>
          <a:bodyPr wrap="square" lIns="0" tIns="0" rIns="0" bIns="0" rtlCol="0"/>
          <a:lstStyle/>
          <a:p>
            <a:endParaRPr/>
          </a:p>
        </p:txBody>
      </p:sp>
      <p:sp>
        <p:nvSpPr>
          <p:cNvPr id="101" name="bg object 101"/>
          <p:cNvSpPr/>
          <p:nvPr/>
        </p:nvSpPr>
        <p:spPr>
          <a:xfrm>
            <a:off x="10094214" y="6784084"/>
            <a:ext cx="76200" cy="76200"/>
          </a:xfrm>
          <a:custGeom>
            <a:avLst/>
            <a:gdLst/>
            <a:ahLst/>
            <a:cxnLst/>
            <a:rect l="l" t="t" r="r" b="b"/>
            <a:pathLst>
              <a:path w="76200" h="76200">
                <a:moveTo>
                  <a:pt x="38100" y="0"/>
                </a:moveTo>
                <a:lnTo>
                  <a:pt x="0" y="76201"/>
                </a:lnTo>
                <a:lnTo>
                  <a:pt x="76200" y="76200"/>
                </a:lnTo>
                <a:lnTo>
                  <a:pt x="38100" y="0"/>
                </a:lnTo>
                <a:close/>
              </a:path>
            </a:pathLst>
          </a:custGeom>
          <a:solidFill>
            <a:srgbClr val="D9D9D9"/>
          </a:solidFill>
        </p:spPr>
        <p:txBody>
          <a:bodyPr wrap="square" lIns="0" tIns="0" rIns="0" bIns="0" rtlCol="0"/>
          <a:lstStyle/>
          <a:p>
            <a:endParaRPr/>
          </a:p>
        </p:txBody>
      </p:sp>
      <p:sp>
        <p:nvSpPr>
          <p:cNvPr id="102" name="bg object 102"/>
          <p:cNvSpPr/>
          <p:nvPr/>
        </p:nvSpPr>
        <p:spPr>
          <a:xfrm>
            <a:off x="9106661" y="6491478"/>
            <a:ext cx="413384" cy="262255"/>
          </a:xfrm>
          <a:custGeom>
            <a:avLst/>
            <a:gdLst/>
            <a:ahLst/>
            <a:cxnLst/>
            <a:rect l="l" t="t" r="r" b="b"/>
            <a:pathLst>
              <a:path w="413384" h="262254">
                <a:moveTo>
                  <a:pt x="0" y="0"/>
                </a:moveTo>
                <a:lnTo>
                  <a:pt x="413004" y="0"/>
                </a:lnTo>
                <a:lnTo>
                  <a:pt x="413004" y="262128"/>
                </a:lnTo>
              </a:path>
            </a:pathLst>
          </a:custGeom>
          <a:ln w="38100">
            <a:solidFill>
              <a:srgbClr val="D9D9D9"/>
            </a:solidFill>
          </a:ln>
        </p:spPr>
        <p:txBody>
          <a:bodyPr wrap="square" lIns="0" tIns="0" rIns="0" bIns="0" rtlCol="0"/>
          <a:lstStyle/>
          <a:p>
            <a:endParaRPr/>
          </a:p>
        </p:txBody>
      </p:sp>
      <p:sp>
        <p:nvSpPr>
          <p:cNvPr id="103" name="bg object 103"/>
          <p:cNvSpPr/>
          <p:nvPr/>
        </p:nvSpPr>
        <p:spPr>
          <a:xfrm>
            <a:off x="9736073"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104" name="bg object 104"/>
          <p:cNvSpPr/>
          <p:nvPr/>
        </p:nvSpPr>
        <p:spPr>
          <a:xfrm>
            <a:off x="8501633" y="6544818"/>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D9D9D9"/>
            </a:solidFill>
          </a:ln>
        </p:spPr>
        <p:txBody>
          <a:bodyPr wrap="square" lIns="0" tIns="0" rIns="0" bIns="0" rtlCol="0"/>
          <a:lstStyle/>
          <a:p>
            <a:endParaRPr/>
          </a:p>
        </p:txBody>
      </p:sp>
      <p:sp>
        <p:nvSpPr>
          <p:cNvPr id="105" name="bg object 105"/>
          <p:cNvSpPr/>
          <p:nvPr/>
        </p:nvSpPr>
        <p:spPr>
          <a:xfrm>
            <a:off x="7781163" y="6609588"/>
            <a:ext cx="563880" cy="130810"/>
          </a:xfrm>
          <a:custGeom>
            <a:avLst/>
            <a:gdLst/>
            <a:ahLst/>
            <a:cxnLst/>
            <a:rect l="l" t="t" r="r" b="b"/>
            <a:pathLst>
              <a:path w="563879" h="130809">
                <a:moveTo>
                  <a:pt x="544067" y="0"/>
                </a:moveTo>
                <a:lnTo>
                  <a:pt x="2412" y="0"/>
                </a:lnTo>
                <a:lnTo>
                  <a:pt x="103" y="124205"/>
                </a:lnTo>
                <a:lnTo>
                  <a:pt x="0" y="129752"/>
                </a:lnTo>
                <a:lnTo>
                  <a:pt x="38100" y="130462"/>
                </a:lnTo>
                <a:lnTo>
                  <a:pt x="39606" y="48132"/>
                </a:lnTo>
                <a:lnTo>
                  <a:pt x="39665" y="44894"/>
                </a:lnTo>
                <a:lnTo>
                  <a:pt x="39789" y="38099"/>
                </a:lnTo>
                <a:lnTo>
                  <a:pt x="21081" y="38099"/>
                </a:lnTo>
                <a:lnTo>
                  <a:pt x="40131" y="19405"/>
                </a:lnTo>
                <a:lnTo>
                  <a:pt x="506223" y="19405"/>
                </a:lnTo>
                <a:lnTo>
                  <a:pt x="506221" y="19253"/>
                </a:lnTo>
                <a:lnTo>
                  <a:pt x="544285" y="19253"/>
                </a:lnTo>
                <a:lnTo>
                  <a:pt x="544067" y="0"/>
                </a:lnTo>
                <a:close/>
              </a:path>
              <a:path w="563879" h="130809">
                <a:moveTo>
                  <a:pt x="506457" y="48132"/>
                </a:moveTo>
                <a:lnTo>
                  <a:pt x="487424" y="48132"/>
                </a:lnTo>
                <a:lnTo>
                  <a:pt x="525144" y="124205"/>
                </a:lnTo>
                <a:lnTo>
                  <a:pt x="553920" y="67132"/>
                </a:lnTo>
                <a:lnTo>
                  <a:pt x="544448" y="67132"/>
                </a:lnTo>
                <a:lnTo>
                  <a:pt x="506348" y="66967"/>
                </a:lnTo>
                <a:lnTo>
                  <a:pt x="506457" y="48132"/>
                </a:lnTo>
                <a:close/>
              </a:path>
              <a:path w="563879" h="130809">
                <a:moveTo>
                  <a:pt x="506221" y="19253"/>
                </a:moveTo>
                <a:lnTo>
                  <a:pt x="506348" y="66967"/>
                </a:lnTo>
                <a:lnTo>
                  <a:pt x="544448" y="67132"/>
                </a:lnTo>
                <a:lnTo>
                  <a:pt x="544499" y="38099"/>
                </a:lnTo>
                <a:lnTo>
                  <a:pt x="525144" y="38099"/>
                </a:lnTo>
                <a:lnTo>
                  <a:pt x="506221" y="19253"/>
                </a:lnTo>
                <a:close/>
              </a:path>
              <a:path w="563879" h="130809">
                <a:moveTo>
                  <a:pt x="563498" y="48132"/>
                </a:moveTo>
                <a:lnTo>
                  <a:pt x="544557" y="48132"/>
                </a:lnTo>
                <a:lnTo>
                  <a:pt x="544448" y="67132"/>
                </a:lnTo>
                <a:lnTo>
                  <a:pt x="553920" y="67132"/>
                </a:lnTo>
                <a:lnTo>
                  <a:pt x="563498" y="48132"/>
                </a:lnTo>
                <a:close/>
              </a:path>
              <a:path w="563879" h="130809">
                <a:moveTo>
                  <a:pt x="40131" y="19405"/>
                </a:moveTo>
                <a:lnTo>
                  <a:pt x="21081" y="38099"/>
                </a:lnTo>
                <a:lnTo>
                  <a:pt x="39789" y="38099"/>
                </a:lnTo>
                <a:lnTo>
                  <a:pt x="40131" y="19405"/>
                </a:lnTo>
                <a:close/>
              </a:path>
              <a:path w="563879" h="130809">
                <a:moveTo>
                  <a:pt x="506223" y="19405"/>
                </a:moveTo>
                <a:lnTo>
                  <a:pt x="40131" y="19405"/>
                </a:lnTo>
                <a:lnTo>
                  <a:pt x="39789" y="38099"/>
                </a:lnTo>
                <a:lnTo>
                  <a:pt x="506406" y="38099"/>
                </a:lnTo>
                <a:lnTo>
                  <a:pt x="506223" y="19405"/>
                </a:lnTo>
                <a:close/>
              </a:path>
              <a:path w="563879" h="130809">
                <a:moveTo>
                  <a:pt x="544285" y="19253"/>
                </a:moveTo>
                <a:lnTo>
                  <a:pt x="506221" y="19253"/>
                </a:lnTo>
                <a:lnTo>
                  <a:pt x="525144" y="38099"/>
                </a:lnTo>
                <a:lnTo>
                  <a:pt x="544499" y="38099"/>
                </a:lnTo>
                <a:lnTo>
                  <a:pt x="544287" y="19405"/>
                </a:lnTo>
                <a:lnTo>
                  <a:pt x="544285" y="19253"/>
                </a:lnTo>
                <a:close/>
              </a:path>
            </a:pathLst>
          </a:custGeom>
          <a:solidFill>
            <a:srgbClr val="D9D9D9"/>
          </a:solidFill>
        </p:spPr>
        <p:txBody>
          <a:bodyPr wrap="square" lIns="0" tIns="0" rIns="0" bIns="0" rtlCol="0"/>
          <a:lstStyle/>
          <a:p>
            <a:endParaRPr/>
          </a:p>
        </p:txBody>
      </p:sp>
      <p:sp>
        <p:nvSpPr>
          <p:cNvPr id="106" name="bg object 106"/>
          <p:cNvSpPr/>
          <p:nvPr/>
        </p:nvSpPr>
        <p:spPr>
          <a:xfrm>
            <a:off x="8306561" y="6834378"/>
            <a:ext cx="0" cy="7620"/>
          </a:xfrm>
          <a:custGeom>
            <a:avLst/>
            <a:gdLst/>
            <a:ahLst/>
            <a:cxnLst/>
            <a:rect l="l" t="t" r="r" b="b"/>
            <a:pathLst>
              <a:path h="7620">
                <a:moveTo>
                  <a:pt x="0" y="0"/>
                </a:moveTo>
                <a:lnTo>
                  <a:pt x="0" y="7618"/>
                </a:lnTo>
              </a:path>
            </a:pathLst>
          </a:custGeom>
          <a:ln w="38100">
            <a:solidFill>
              <a:srgbClr val="D9D9D9"/>
            </a:solidFill>
          </a:ln>
        </p:spPr>
        <p:txBody>
          <a:bodyPr wrap="square" lIns="0" tIns="0" rIns="0" bIns="0" rtlCol="0"/>
          <a:lstStyle/>
          <a:p>
            <a:endParaRPr/>
          </a:p>
        </p:txBody>
      </p:sp>
      <p:sp>
        <p:nvSpPr>
          <p:cNvPr id="107" name="bg object 107"/>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D9D9D9"/>
            </a:solidFill>
          </a:ln>
        </p:spPr>
        <p:txBody>
          <a:bodyPr wrap="square" lIns="0" tIns="0" rIns="0" bIns="0" rtlCol="0"/>
          <a:lstStyle/>
          <a:p>
            <a:endParaRPr/>
          </a:p>
        </p:txBody>
      </p:sp>
      <p:sp>
        <p:nvSpPr>
          <p:cNvPr id="108" name="bg object 108"/>
          <p:cNvSpPr/>
          <p:nvPr/>
        </p:nvSpPr>
        <p:spPr>
          <a:xfrm>
            <a:off x="7217409" y="6453378"/>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D9D9D9"/>
          </a:solidFill>
        </p:spPr>
        <p:txBody>
          <a:bodyPr wrap="square" lIns="0" tIns="0" rIns="0" bIns="0" rtlCol="0"/>
          <a:lstStyle/>
          <a:p>
            <a:endParaRPr/>
          </a:p>
        </p:txBody>
      </p:sp>
      <p:sp>
        <p:nvSpPr>
          <p:cNvPr id="109" name="bg object 109"/>
          <p:cNvSpPr/>
          <p:nvPr/>
        </p:nvSpPr>
        <p:spPr>
          <a:xfrm>
            <a:off x="7678673" y="6491478"/>
            <a:ext cx="620395" cy="0"/>
          </a:xfrm>
          <a:custGeom>
            <a:avLst/>
            <a:gdLst/>
            <a:ahLst/>
            <a:cxnLst/>
            <a:rect l="l" t="t" r="r" b="b"/>
            <a:pathLst>
              <a:path w="620395">
                <a:moveTo>
                  <a:pt x="0" y="0"/>
                </a:moveTo>
                <a:lnTo>
                  <a:pt x="620268" y="0"/>
                </a:lnTo>
              </a:path>
            </a:pathLst>
          </a:custGeom>
          <a:ln w="38100">
            <a:solidFill>
              <a:srgbClr val="D9D9D9"/>
            </a:solidFill>
          </a:ln>
        </p:spPr>
        <p:txBody>
          <a:bodyPr wrap="square" lIns="0" tIns="0" rIns="0" bIns="0" rtlCol="0"/>
          <a:lstStyle/>
          <a:p>
            <a:endParaRPr/>
          </a:p>
        </p:txBody>
      </p:sp>
      <p:sp>
        <p:nvSpPr>
          <p:cNvPr id="110" name="bg object 110"/>
          <p:cNvSpPr/>
          <p:nvPr/>
        </p:nvSpPr>
        <p:spPr>
          <a:xfrm>
            <a:off x="6371082" y="6491478"/>
            <a:ext cx="645160" cy="355600"/>
          </a:xfrm>
          <a:custGeom>
            <a:avLst/>
            <a:gdLst/>
            <a:ahLst/>
            <a:cxnLst/>
            <a:rect l="l" t="t" r="r" b="b"/>
            <a:pathLst>
              <a:path w="645159" h="355600">
                <a:moveTo>
                  <a:pt x="644651" y="0"/>
                </a:moveTo>
                <a:lnTo>
                  <a:pt x="644651" y="355091"/>
                </a:lnTo>
              </a:path>
              <a:path w="645159" h="355600">
                <a:moveTo>
                  <a:pt x="0" y="0"/>
                </a:moveTo>
                <a:lnTo>
                  <a:pt x="620267" y="0"/>
                </a:lnTo>
              </a:path>
              <a:path w="645159" h="355600">
                <a:moveTo>
                  <a:pt x="396239" y="15240"/>
                </a:moveTo>
                <a:lnTo>
                  <a:pt x="396239" y="42672"/>
                </a:lnTo>
              </a:path>
            </a:pathLst>
          </a:custGeom>
          <a:ln w="38100">
            <a:solidFill>
              <a:srgbClr val="D9D9D9"/>
            </a:solidFill>
          </a:ln>
        </p:spPr>
        <p:txBody>
          <a:bodyPr wrap="square" lIns="0" tIns="0" rIns="0" bIns="0" rtlCol="0"/>
          <a:lstStyle/>
          <a:p>
            <a:endParaRPr/>
          </a:p>
        </p:txBody>
      </p:sp>
      <p:pic>
        <p:nvPicPr>
          <p:cNvPr id="111" name="bg object 111"/>
          <p:cNvPicPr/>
          <p:nvPr/>
        </p:nvPicPr>
        <p:blipFill>
          <a:blip r:embed="rId15" cstate="print"/>
          <a:stretch>
            <a:fillRect/>
          </a:stretch>
        </p:blipFill>
        <p:spPr>
          <a:xfrm>
            <a:off x="6727698" y="6654546"/>
            <a:ext cx="76200" cy="203454"/>
          </a:xfrm>
          <a:prstGeom prst="rect">
            <a:avLst/>
          </a:prstGeom>
        </p:spPr>
      </p:pic>
      <p:sp>
        <p:nvSpPr>
          <p:cNvPr id="112" name="bg object 112"/>
          <p:cNvSpPr/>
          <p:nvPr/>
        </p:nvSpPr>
        <p:spPr>
          <a:xfrm>
            <a:off x="6496050" y="6573774"/>
            <a:ext cx="510540" cy="187960"/>
          </a:xfrm>
          <a:custGeom>
            <a:avLst/>
            <a:gdLst/>
            <a:ahLst/>
            <a:cxnLst/>
            <a:rect l="l" t="t" r="r" b="b"/>
            <a:pathLst>
              <a:path w="510540" h="187959">
                <a:moveTo>
                  <a:pt x="510540" y="0"/>
                </a:moveTo>
                <a:lnTo>
                  <a:pt x="396113" y="113639"/>
                </a:lnTo>
                <a:lnTo>
                  <a:pt x="396196" y="132270"/>
                </a:lnTo>
                <a:lnTo>
                  <a:pt x="395922" y="150547"/>
                </a:lnTo>
                <a:lnTo>
                  <a:pt x="395648" y="168822"/>
                </a:lnTo>
                <a:lnTo>
                  <a:pt x="395731" y="187450"/>
                </a:lnTo>
                <a:lnTo>
                  <a:pt x="0" y="187450"/>
                </a:lnTo>
              </a:path>
            </a:pathLst>
          </a:custGeom>
          <a:ln w="38100">
            <a:solidFill>
              <a:srgbClr val="D9D9D9"/>
            </a:solidFill>
          </a:ln>
        </p:spPr>
        <p:txBody>
          <a:bodyPr wrap="square" lIns="0" tIns="0" rIns="0" bIns="0" rtlCol="0"/>
          <a:lstStyle/>
          <a:p>
            <a:endParaRPr/>
          </a:p>
        </p:txBody>
      </p:sp>
      <p:sp>
        <p:nvSpPr>
          <p:cNvPr id="113" name="bg object 113"/>
          <p:cNvSpPr/>
          <p:nvPr/>
        </p:nvSpPr>
        <p:spPr>
          <a:xfrm>
            <a:off x="5980938" y="6704838"/>
            <a:ext cx="0" cy="135890"/>
          </a:xfrm>
          <a:custGeom>
            <a:avLst/>
            <a:gdLst/>
            <a:ahLst/>
            <a:cxnLst/>
            <a:rect l="l" t="t" r="r" b="b"/>
            <a:pathLst>
              <a:path h="135890">
                <a:moveTo>
                  <a:pt x="0" y="0"/>
                </a:moveTo>
                <a:lnTo>
                  <a:pt x="0" y="135634"/>
                </a:lnTo>
              </a:path>
            </a:pathLst>
          </a:custGeom>
          <a:ln w="38100">
            <a:solidFill>
              <a:srgbClr val="D9D9D9"/>
            </a:solidFill>
          </a:ln>
        </p:spPr>
        <p:txBody>
          <a:bodyPr wrap="square" lIns="0" tIns="0" rIns="0" bIns="0" rtlCol="0"/>
          <a:lstStyle/>
          <a:p>
            <a:endParaRPr/>
          </a:p>
        </p:txBody>
      </p:sp>
      <p:sp>
        <p:nvSpPr>
          <p:cNvPr id="114" name="bg object 114"/>
          <p:cNvSpPr/>
          <p:nvPr/>
        </p:nvSpPr>
        <p:spPr>
          <a:xfrm>
            <a:off x="6032753" y="6528054"/>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115" name="bg object 115"/>
          <p:cNvSpPr/>
          <p:nvPr/>
        </p:nvSpPr>
        <p:spPr>
          <a:xfrm>
            <a:off x="7803642" y="6662166"/>
            <a:ext cx="0" cy="173990"/>
          </a:xfrm>
          <a:custGeom>
            <a:avLst/>
            <a:gdLst/>
            <a:ahLst/>
            <a:cxnLst/>
            <a:rect l="l" t="t" r="r" b="b"/>
            <a:pathLst>
              <a:path h="173990">
                <a:moveTo>
                  <a:pt x="0" y="0"/>
                </a:moveTo>
                <a:lnTo>
                  <a:pt x="0" y="173734"/>
                </a:lnTo>
              </a:path>
            </a:pathLst>
          </a:custGeom>
          <a:ln w="38100">
            <a:solidFill>
              <a:srgbClr val="D9D9D9"/>
            </a:solidFill>
          </a:ln>
        </p:spPr>
        <p:txBody>
          <a:bodyPr wrap="square" lIns="0" tIns="0" rIns="0" bIns="0" rtlCol="0"/>
          <a:lstStyle/>
          <a:p>
            <a:endParaRPr/>
          </a:p>
        </p:txBody>
      </p:sp>
      <p:sp>
        <p:nvSpPr>
          <p:cNvPr id="116" name="bg object 116"/>
          <p:cNvSpPr/>
          <p:nvPr/>
        </p:nvSpPr>
        <p:spPr>
          <a:xfrm>
            <a:off x="5182361" y="6485382"/>
            <a:ext cx="307975" cy="356870"/>
          </a:xfrm>
          <a:custGeom>
            <a:avLst/>
            <a:gdLst/>
            <a:ahLst/>
            <a:cxnLst/>
            <a:rect l="l" t="t" r="r" b="b"/>
            <a:pathLst>
              <a:path w="307975" h="356870">
                <a:moveTo>
                  <a:pt x="0" y="419"/>
                </a:moveTo>
                <a:lnTo>
                  <a:pt x="0" y="419"/>
                </a:lnTo>
                <a:lnTo>
                  <a:pt x="256540" y="69"/>
                </a:lnTo>
                <a:lnTo>
                  <a:pt x="307848" y="0"/>
                </a:lnTo>
                <a:lnTo>
                  <a:pt x="307848" y="176783"/>
                </a:lnTo>
              </a:path>
              <a:path w="307975" h="356870">
                <a:moveTo>
                  <a:pt x="198120" y="195071"/>
                </a:moveTo>
                <a:lnTo>
                  <a:pt x="198120" y="356614"/>
                </a:lnTo>
              </a:path>
            </a:pathLst>
          </a:custGeom>
          <a:ln w="38100">
            <a:solidFill>
              <a:srgbClr val="D9D9D9"/>
            </a:solidFill>
          </a:ln>
        </p:spPr>
        <p:txBody>
          <a:bodyPr wrap="square" lIns="0" tIns="0" rIns="0" bIns="0" rtlCol="0"/>
          <a:lstStyle/>
          <a:p>
            <a:endParaRPr/>
          </a:p>
        </p:txBody>
      </p:sp>
      <p:sp>
        <p:nvSpPr>
          <p:cNvPr id="117" name="bg object 117"/>
          <p:cNvSpPr/>
          <p:nvPr/>
        </p:nvSpPr>
        <p:spPr>
          <a:xfrm>
            <a:off x="11325606" y="6496050"/>
            <a:ext cx="498475" cy="146685"/>
          </a:xfrm>
          <a:custGeom>
            <a:avLst/>
            <a:gdLst/>
            <a:ahLst/>
            <a:cxnLst/>
            <a:rect l="l" t="t" r="r" b="b"/>
            <a:pathLst>
              <a:path w="498475" h="146684">
                <a:moveTo>
                  <a:pt x="0" y="0"/>
                </a:moveTo>
                <a:lnTo>
                  <a:pt x="498348" y="0"/>
                </a:lnTo>
                <a:lnTo>
                  <a:pt x="498348" y="146304"/>
                </a:lnTo>
              </a:path>
            </a:pathLst>
          </a:custGeom>
          <a:ln w="38100">
            <a:solidFill>
              <a:srgbClr val="D9D9D9"/>
            </a:solidFill>
          </a:ln>
        </p:spPr>
        <p:txBody>
          <a:bodyPr wrap="square" lIns="0" tIns="0" rIns="0" bIns="0" rtlCol="0"/>
          <a:lstStyle/>
          <a:p>
            <a:endParaRPr/>
          </a:p>
        </p:txBody>
      </p:sp>
      <p:sp>
        <p:nvSpPr>
          <p:cNvPr id="118" name="bg object 118"/>
          <p:cNvSpPr/>
          <p:nvPr/>
        </p:nvSpPr>
        <p:spPr>
          <a:xfrm>
            <a:off x="4622927" y="6740342"/>
            <a:ext cx="297815" cy="108585"/>
          </a:xfrm>
          <a:custGeom>
            <a:avLst/>
            <a:gdLst/>
            <a:ahLst/>
            <a:cxnLst/>
            <a:rect l="l" t="t" r="r" b="b"/>
            <a:pathLst>
              <a:path w="297814" h="108584">
                <a:moveTo>
                  <a:pt x="297688" y="0"/>
                </a:moveTo>
                <a:lnTo>
                  <a:pt x="0" y="0"/>
                </a:lnTo>
                <a:lnTo>
                  <a:pt x="0" y="108513"/>
                </a:lnTo>
                <a:lnTo>
                  <a:pt x="297688" y="108513"/>
                </a:lnTo>
                <a:lnTo>
                  <a:pt x="297688" y="0"/>
                </a:lnTo>
                <a:close/>
              </a:path>
            </a:pathLst>
          </a:custGeom>
          <a:solidFill>
            <a:srgbClr val="D9D9D9"/>
          </a:solidFill>
        </p:spPr>
        <p:txBody>
          <a:bodyPr wrap="square" lIns="0" tIns="0" rIns="0" bIns="0" rtlCol="0"/>
          <a:lstStyle/>
          <a:p>
            <a:endParaRPr/>
          </a:p>
        </p:txBody>
      </p:sp>
      <p:sp>
        <p:nvSpPr>
          <p:cNvPr id="119" name="bg object 119"/>
          <p:cNvSpPr/>
          <p:nvPr/>
        </p:nvSpPr>
        <p:spPr>
          <a:xfrm>
            <a:off x="7429372" y="6734686"/>
            <a:ext cx="288290" cy="108585"/>
          </a:xfrm>
          <a:custGeom>
            <a:avLst/>
            <a:gdLst/>
            <a:ahLst/>
            <a:cxnLst/>
            <a:rect l="l" t="t" r="r" b="b"/>
            <a:pathLst>
              <a:path w="288290" h="108584">
                <a:moveTo>
                  <a:pt x="288290" y="0"/>
                </a:moveTo>
                <a:lnTo>
                  <a:pt x="0" y="0"/>
                </a:lnTo>
                <a:lnTo>
                  <a:pt x="0" y="108513"/>
                </a:lnTo>
                <a:lnTo>
                  <a:pt x="288290" y="108513"/>
                </a:lnTo>
                <a:lnTo>
                  <a:pt x="288290" y="0"/>
                </a:lnTo>
                <a:close/>
              </a:path>
            </a:pathLst>
          </a:custGeom>
          <a:solidFill>
            <a:srgbClr val="D9D9D9"/>
          </a:solidFill>
        </p:spPr>
        <p:txBody>
          <a:bodyPr wrap="square" lIns="0" tIns="0" rIns="0" bIns="0" rtlCol="0"/>
          <a:lstStyle/>
          <a:p>
            <a:endParaRPr/>
          </a:p>
        </p:txBody>
      </p:sp>
      <p:sp>
        <p:nvSpPr>
          <p:cNvPr id="120" name="bg object 120"/>
          <p:cNvSpPr/>
          <p:nvPr/>
        </p:nvSpPr>
        <p:spPr>
          <a:xfrm>
            <a:off x="9668509" y="6727152"/>
            <a:ext cx="324485" cy="107314"/>
          </a:xfrm>
          <a:custGeom>
            <a:avLst/>
            <a:gdLst/>
            <a:ahLst/>
            <a:cxnLst/>
            <a:rect l="l" t="t" r="r" b="b"/>
            <a:pathLst>
              <a:path w="324484" h="107315">
                <a:moveTo>
                  <a:pt x="324104" y="0"/>
                </a:moveTo>
                <a:lnTo>
                  <a:pt x="0" y="0"/>
                </a:lnTo>
                <a:lnTo>
                  <a:pt x="0" y="106810"/>
                </a:lnTo>
                <a:lnTo>
                  <a:pt x="324104" y="106810"/>
                </a:lnTo>
                <a:lnTo>
                  <a:pt x="324104" y="0"/>
                </a:lnTo>
                <a:close/>
              </a:path>
            </a:pathLst>
          </a:custGeom>
          <a:solidFill>
            <a:srgbClr val="D9D9D9"/>
          </a:solidFill>
        </p:spPr>
        <p:txBody>
          <a:bodyPr wrap="square" lIns="0" tIns="0" rIns="0" bIns="0" rtlCol="0"/>
          <a:lstStyle/>
          <a:p>
            <a:endParaRPr/>
          </a:p>
        </p:txBody>
      </p:sp>
      <p:sp>
        <p:nvSpPr>
          <p:cNvPr id="121" name="bg object 121"/>
          <p:cNvSpPr/>
          <p:nvPr/>
        </p:nvSpPr>
        <p:spPr>
          <a:xfrm>
            <a:off x="3951859" y="6727152"/>
            <a:ext cx="360045" cy="107314"/>
          </a:xfrm>
          <a:custGeom>
            <a:avLst/>
            <a:gdLst/>
            <a:ahLst/>
            <a:cxnLst/>
            <a:rect l="l" t="t" r="r" b="b"/>
            <a:pathLst>
              <a:path w="360045" h="107315">
                <a:moveTo>
                  <a:pt x="359790" y="0"/>
                </a:moveTo>
                <a:lnTo>
                  <a:pt x="0" y="0"/>
                </a:lnTo>
                <a:lnTo>
                  <a:pt x="0" y="106810"/>
                </a:lnTo>
                <a:lnTo>
                  <a:pt x="359790" y="106810"/>
                </a:lnTo>
                <a:lnTo>
                  <a:pt x="359790" y="0"/>
                </a:lnTo>
                <a:close/>
              </a:path>
            </a:pathLst>
          </a:custGeom>
          <a:solidFill>
            <a:srgbClr val="D9D9D9"/>
          </a:solidFill>
        </p:spPr>
        <p:txBody>
          <a:bodyPr wrap="square" lIns="0" tIns="0" rIns="0" bIns="0" rtlCol="0"/>
          <a:lstStyle/>
          <a:p>
            <a:endParaRPr/>
          </a:p>
        </p:txBody>
      </p:sp>
      <p:sp>
        <p:nvSpPr>
          <p:cNvPr id="122" name="bg object 122"/>
          <p:cNvSpPr/>
          <p:nvPr/>
        </p:nvSpPr>
        <p:spPr>
          <a:xfrm>
            <a:off x="3503295" y="6727152"/>
            <a:ext cx="386715" cy="108585"/>
          </a:xfrm>
          <a:custGeom>
            <a:avLst/>
            <a:gdLst/>
            <a:ahLst/>
            <a:cxnLst/>
            <a:rect l="l" t="t" r="r" b="b"/>
            <a:pathLst>
              <a:path w="386714" h="108584">
                <a:moveTo>
                  <a:pt x="386333" y="0"/>
                </a:moveTo>
                <a:lnTo>
                  <a:pt x="0" y="0"/>
                </a:lnTo>
                <a:lnTo>
                  <a:pt x="0" y="108507"/>
                </a:lnTo>
                <a:lnTo>
                  <a:pt x="386333" y="108507"/>
                </a:lnTo>
                <a:lnTo>
                  <a:pt x="386333" y="0"/>
                </a:lnTo>
                <a:close/>
              </a:path>
            </a:pathLst>
          </a:custGeom>
          <a:solidFill>
            <a:srgbClr val="D9D9D9"/>
          </a:solidFill>
        </p:spPr>
        <p:txBody>
          <a:bodyPr wrap="square" lIns="0" tIns="0" rIns="0" bIns="0" rtlCol="0"/>
          <a:lstStyle/>
          <a:p>
            <a:endParaRPr/>
          </a:p>
        </p:txBody>
      </p:sp>
      <p:sp>
        <p:nvSpPr>
          <p:cNvPr id="123" name="bg object 123"/>
          <p:cNvSpPr/>
          <p:nvPr/>
        </p:nvSpPr>
        <p:spPr>
          <a:xfrm>
            <a:off x="672325" y="6725259"/>
            <a:ext cx="288925" cy="108585"/>
          </a:xfrm>
          <a:custGeom>
            <a:avLst/>
            <a:gdLst/>
            <a:ahLst/>
            <a:cxnLst/>
            <a:rect l="l" t="t" r="r" b="b"/>
            <a:pathLst>
              <a:path w="288925" h="108584">
                <a:moveTo>
                  <a:pt x="288378" y="0"/>
                </a:moveTo>
                <a:lnTo>
                  <a:pt x="0" y="0"/>
                </a:lnTo>
                <a:lnTo>
                  <a:pt x="0" y="108513"/>
                </a:lnTo>
                <a:lnTo>
                  <a:pt x="288378" y="108513"/>
                </a:lnTo>
                <a:lnTo>
                  <a:pt x="288378" y="0"/>
                </a:lnTo>
                <a:close/>
              </a:path>
            </a:pathLst>
          </a:custGeom>
          <a:solidFill>
            <a:srgbClr val="D9D9D9"/>
          </a:solidFill>
        </p:spPr>
        <p:txBody>
          <a:bodyPr wrap="square" lIns="0" tIns="0" rIns="0" bIns="0" rtlCol="0"/>
          <a:lstStyle/>
          <a:p>
            <a:endParaRPr/>
          </a:p>
        </p:txBody>
      </p:sp>
      <p:sp>
        <p:nvSpPr>
          <p:cNvPr id="124" name="bg object 124"/>
          <p:cNvSpPr/>
          <p:nvPr/>
        </p:nvSpPr>
        <p:spPr>
          <a:xfrm>
            <a:off x="9219945" y="6723176"/>
            <a:ext cx="386715" cy="108585"/>
          </a:xfrm>
          <a:custGeom>
            <a:avLst/>
            <a:gdLst/>
            <a:ahLst/>
            <a:cxnLst/>
            <a:rect l="l" t="t" r="r" b="b"/>
            <a:pathLst>
              <a:path w="386715" h="108584">
                <a:moveTo>
                  <a:pt x="386333" y="0"/>
                </a:moveTo>
                <a:lnTo>
                  <a:pt x="0" y="0"/>
                </a:lnTo>
                <a:lnTo>
                  <a:pt x="0" y="108512"/>
                </a:lnTo>
                <a:lnTo>
                  <a:pt x="386333" y="108512"/>
                </a:lnTo>
                <a:lnTo>
                  <a:pt x="386333" y="0"/>
                </a:lnTo>
                <a:close/>
              </a:path>
            </a:pathLst>
          </a:custGeom>
          <a:solidFill>
            <a:srgbClr val="D9D9D9"/>
          </a:solidFill>
        </p:spPr>
        <p:txBody>
          <a:bodyPr wrap="square" lIns="0" tIns="0" rIns="0" bIns="0" rtlCol="0"/>
          <a:lstStyle/>
          <a:p>
            <a:endParaRPr/>
          </a:p>
        </p:txBody>
      </p:sp>
      <p:sp>
        <p:nvSpPr>
          <p:cNvPr id="125" name="bg object 125"/>
          <p:cNvSpPr/>
          <p:nvPr/>
        </p:nvSpPr>
        <p:spPr>
          <a:xfrm>
            <a:off x="1712722" y="6722783"/>
            <a:ext cx="288925" cy="108585"/>
          </a:xfrm>
          <a:custGeom>
            <a:avLst/>
            <a:gdLst/>
            <a:ahLst/>
            <a:cxnLst/>
            <a:rect l="l" t="t" r="r" b="b"/>
            <a:pathLst>
              <a:path w="288925" h="108584">
                <a:moveTo>
                  <a:pt x="288416" y="0"/>
                </a:moveTo>
                <a:lnTo>
                  <a:pt x="0" y="0"/>
                </a:lnTo>
                <a:lnTo>
                  <a:pt x="0" y="108510"/>
                </a:lnTo>
                <a:lnTo>
                  <a:pt x="288416" y="108510"/>
                </a:lnTo>
                <a:lnTo>
                  <a:pt x="288416" y="0"/>
                </a:lnTo>
                <a:close/>
              </a:path>
            </a:pathLst>
          </a:custGeom>
          <a:solidFill>
            <a:srgbClr val="D9D9D9"/>
          </a:solidFill>
        </p:spPr>
        <p:txBody>
          <a:bodyPr wrap="square" lIns="0" tIns="0" rIns="0" bIns="0" rtlCol="0"/>
          <a:lstStyle/>
          <a:p>
            <a:endParaRPr/>
          </a:p>
        </p:txBody>
      </p:sp>
      <p:sp>
        <p:nvSpPr>
          <p:cNvPr id="126" name="bg object 126"/>
          <p:cNvSpPr/>
          <p:nvPr/>
        </p:nvSpPr>
        <p:spPr>
          <a:xfrm>
            <a:off x="10339451" y="6716534"/>
            <a:ext cx="297815" cy="108585"/>
          </a:xfrm>
          <a:custGeom>
            <a:avLst/>
            <a:gdLst/>
            <a:ahLst/>
            <a:cxnLst/>
            <a:rect l="l" t="t" r="r" b="b"/>
            <a:pathLst>
              <a:path w="297815" h="108584">
                <a:moveTo>
                  <a:pt x="297815" y="0"/>
                </a:moveTo>
                <a:lnTo>
                  <a:pt x="0" y="0"/>
                </a:lnTo>
                <a:lnTo>
                  <a:pt x="0" y="108507"/>
                </a:lnTo>
                <a:lnTo>
                  <a:pt x="297815" y="108507"/>
                </a:lnTo>
                <a:lnTo>
                  <a:pt x="297815" y="0"/>
                </a:lnTo>
                <a:close/>
              </a:path>
            </a:pathLst>
          </a:custGeom>
          <a:solidFill>
            <a:srgbClr val="D9D9D9"/>
          </a:solidFill>
        </p:spPr>
        <p:txBody>
          <a:bodyPr wrap="square" lIns="0" tIns="0" rIns="0" bIns="0" rtlCol="0"/>
          <a:lstStyle/>
          <a:p>
            <a:endParaRPr/>
          </a:p>
        </p:txBody>
      </p:sp>
      <p:sp>
        <p:nvSpPr>
          <p:cNvPr id="127" name="bg object 127"/>
          <p:cNvSpPr/>
          <p:nvPr/>
        </p:nvSpPr>
        <p:spPr>
          <a:xfrm>
            <a:off x="6388989" y="6706209"/>
            <a:ext cx="288290" cy="108585"/>
          </a:xfrm>
          <a:custGeom>
            <a:avLst/>
            <a:gdLst/>
            <a:ahLst/>
            <a:cxnLst/>
            <a:rect l="l" t="t" r="r" b="b"/>
            <a:pathLst>
              <a:path w="288290" h="108584">
                <a:moveTo>
                  <a:pt x="288289" y="0"/>
                </a:moveTo>
                <a:lnTo>
                  <a:pt x="0" y="0"/>
                </a:lnTo>
                <a:lnTo>
                  <a:pt x="0" y="108513"/>
                </a:lnTo>
                <a:lnTo>
                  <a:pt x="288289" y="108513"/>
                </a:lnTo>
                <a:lnTo>
                  <a:pt x="288289" y="0"/>
                </a:lnTo>
                <a:close/>
              </a:path>
            </a:pathLst>
          </a:custGeom>
          <a:solidFill>
            <a:srgbClr val="D9D9D9"/>
          </a:solidFill>
        </p:spPr>
        <p:txBody>
          <a:bodyPr wrap="square" lIns="0" tIns="0" rIns="0" bIns="0" rtlCol="0"/>
          <a:lstStyle/>
          <a:p>
            <a:endParaRPr/>
          </a:p>
        </p:txBody>
      </p:sp>
      <p:sp>
        <p:nvSpPr>
          <p:cNvPr id="128" name="bg object 128"/>
          <p:cNvSpPr/>
          <p:nvPr/>
        </p:nvSpPr>
        <p:spPr>
          <a:xfrm>
            <a:off x="8639429" y="6676250"/>
            <a:ext cx="513080" cy="108585"/>
          </a:xfrm>
          <a:custGeom>
            <a:avLst/>
            <a:gdLst/>
            <a:ahLst/>
            <a:cxnLst/>
            <a:rect l="l" t="t" r="r" b="b"/>
            <a:pathLst>
              <a:path w="513079" h="108584">
                <a:moveTo>
                  <a:pt x="512572" y="0"/>
                </a:moveTo>
                <a:lnTo>
                  <a:pt x="0" y="0"/>
                </a:lnTo>
                <a:lnTo>
                  <a:pt x="0" y="108513"/>
                </a:lnTo>
                <a:lnTo>
                  <a:pt x="512572" y="108513"/>
                </a:lnTo>
                <a:lnTo>
                  <a:pt x="512572" y="0"/>
                </a:lnTo>
                <a:close/>
              </a:path>
            </a:pathLst>
          </a:custGeom>
          <a:solidFill>
            <a:srgbClr val="D9D9D9"/>
          </a:solidFill>
        </p:spPr>
        <p:txBody>
          <a:bodyPr wrap="square" lIns="0" tIns="0" rIns="0" bIns="0" rtlCol="0"/>
          <a:lstStyle/>
          <a:p>
            <a:endParaRPr/>
          </a:p>
        </p:txBody>
      </p:sp>
      <p:sp>
        <p:nvSpPr>
          <p:cNvPr id="129" name="bg object 129"/>
          <p:cNvSpPr/>
          <p:nvPr/>
        </p:nvSpPr>
        <p:spPr>
          <a:xfrm>
            <a:off x="2922777" y="6646824"/>
            <a:ext cx="513080" cy="108585"/>
          </a:xfrm>
          <a:custGeom>
            <a:avLst/>
            <a:gdLst/>
            <a:ahLst/>
            <a:cxnLst/>
            <a:rect l="l" t="t" r="r" b="b"/>
            <a:pathLst>
              <a:path w="513079" h="108584">
                <a:moveTo>
                  <a:pt x="512699" y="0"/>
                </a:moveTo>
                <a:lnTo>
                  <a:pt x="0" y="0"/>
                </a:lnTo>
                <a:lnTo>
                  <a:pt x="0" y="108517"/>
                </a:lnTo>
                <a:lnTo>
                  <a:pt x="512699" y="108517"/>
                </a:lnTo>
                <a:lnTo>
                  <a:pt x="512699" y="0"/>
                </a:lnTo>
                <a:close/>
              </a:path>
            </a:pathLst>
          </a:custGeom>
          <a:solidFill>
            <a:srgbClr val="D9D9D9"/>
          </a:solidFill>
        </p:spPr>
        <p:txBody>
          <a:bodyPr wrap="square" lIns="0" tIns="0" rIns="0" bIns="0" rtlCol="0"/>
          <a:lstStyle/>
          <a:p>
            <a:endParaRPr/>
          </a:p>
        </p:txBody>
      </p:sp>
      <p:sp>
        <p:nvSpPr>
          <p:cNvPr id="130" name="bg object 130"/>
          <p:cNvSpPr/>
          <p:nvPr/>
        </p:nvSpPr>
        <p:spPr>
          <a:xfrm>
            <a:off x="0" y="6631203"/>
            <a:ext cx="471170" cy="108585"/>
          </a:xfrm>
          <a:custGeom>
            <a:avLst/>
            <a:gdLst/>
            <a:ahLst/>
            <a:cxnLst/>
            <a:rect l="l" t="t" r="r" b="b"/>
            <a:pathLst>
              <a:path w="471170" h="108584">
                <a:moveTo>
                  <a:pt x="470916" y="0"/>
                </a:moveTo>
                <a:lnTo>
                  <a:pt x="0" y="0"/>
                </a:lnTo>
                <a:lnTo>
                  <a:pt x="0" y="108508"/>
                </a:lnTo>
                <a:lnTo>
                  <a:pt x="470916" y="108508"/>
                </a:lnTo>
                <a:lnTo>
                  <a:pt x="470916" y="0"/>
                </a:lnTo>
                <a:close/>
              </a:path>
            </a:pathLst>
          </a:custGeom>
          <a:solidFill>
            <a:srgbClr val="D9D9D9"/>
          </a:solidFill>
        </p:spPr>
        <p:txBody>
          <a:bodyPr wrap="square" lIns="0" tIns="0" rIns="0" bIns="0" rtlCol="0"/>
          <a:lstStyle/>
          <a:p>
            <a:endParaRPr/>
          </a:p>
        </p:txBody>
      </p:sp>
      <p:sp>
        <p:nvSpPr>
          <p:cNvPr id="131" name="bg object 131"/>
          <p:cNvSpPr/>
          <p:nvPr/>
        </p:nvSpPr>
        <p:spPr>
          <a:xfrm>
            <a:off x="10703306" y="6591604"/>
            <a:ext cx="509270" cy="108585"/>
          </a:xfrm>
          <a:custGeom>
            <a:avLst/>
            <a:gdLst/>
            <a:ahLst/>
            <a:cxnLst/>
            <a:rect l="l" t="t" r="r" b="b"/>
            <a:pathLst>
              <a:path w="509270" h="108584">
                <a:moveTo>
                  <a:pt x="508889" y="0"/>
                </a:moveTo>
                <a:lnTo>
                  <a:pt x="0" y="0"/>
                </a:lnTo>
                <a:lnTo>
                  <a:pt x="0" y="108521"/>
                </a:lnTo>
                <a:lnTo>
                  <a:pt x="508889" y="108521"/>
                </a:lnTo>
                <a:lnTo>
                  <a:pt x="508889" y="0"/>
                </a:lnTo>
                <a:close/>
              </a:path>
            </a:pathLst>
          </a:custGeom>
          <a:solidFill>
            <a:srgbClr val="D9D9D9"/>
          </a:solidFill>
        </p:spPr>
        <p:txBody>
          <a:bodyPr wrap="square" lIns="0" tIns="0" rIns="0" bIns="0" rtlCol="0"/>
          <a:lstStyle/>
          <a:p>
            <a:endParaRPr/>
          </a:p>
        </p:txBody>
      </p:sp>
      <p:sp>
        <p:nvSpPr>
          <p:cNvPr id="132" name="bg object 132"/>
          <p:cNvSpPr/>
          <p:nvPr/>
        </p:nvSpPr>
        <p:spPr>
          <a:xfrm>
            <a:off x="5767578" y="6591604"/>
            <a:ext cx="331470" cy="108585"/>
          </a:xfrm>
          <a:custGeom>
            <a:avLst/>
            <a:gdLst/>
            <a:ahLst/>
            <a:cxnLst/>
            <a:rect l="l" t="t" r="r" b="b"/>
            <a:pathLst>
              <a:path w="331470" h="108584">
                <a:moveTo>
                  <a:pt x="331216" y="0"/>
                </a:moveTo>
                <a:lnTo>
                  <a:pt x="0" y="0"/>
                </a:lnTo>
                <a:lnTo>
                  <a:pt x="0" y="108521"/>
                </a:lnTo>
                <a:lnTo>
                  <a:pt x="331216" y="108521"/>
                </a:lnTo>
                <a:lnTo>
                  <a:pt x="331216" y="0"/>
                </a:lnTo>
                <a:close/>
              </a:path>
            </a:pathLst>
          </a:custGeom>
          <a:solidFill>
            <a:srgbClr val="D9D9D9"/>
          </a:solidFill>
        </p:spPr>
        <p:txBody>
          <a:bodyPr wrap="square" lIns="0" tIns="0" rIns="0" bIns="0" rtlCol="0"/>
          <a:lstStyle/>
          <a:p>
            <a:endParaRPr/>
          </a:p>
        </p:txBody>
      </p:sp>
      <p:sp>
        <p:nvSpPr>
          <p:cNvPr id="133" name="bg object 133"/>
          <p:cNvSpPr/>
          <p:nvPr/>
        </p:nvSpPr>
        <p:spPr>
          <a:xfrm>
            <a:off x="5160898" y="6591604"/>
            <a:ext cx="455295" cy="108585"/>
          </a:xfrm>
          <a:custGeom>
            <a:avLst/>
            <a:gdLst/>
            <a:ahLst/>
            <a:cxnLst/>
            <a:rect l="l" t="t" r="r" b="b"/>
            <a:pathLst>
              <a:path w="455295" h="108584">
                <a:moveTo>
                  <a:pt x="455295" y="0"/>
                </a:moveTo>
                <a:lnTo>
                  <a:pt x="0" y="0"/>
                </a:lnTo>
                <a:lnTo>
                  <a:pt x="0" y="108521"/>
                </a:lnTo>
                <a:lnTo>
                  <a:pt x="455295" y="108521"/>
                </a:lnTo>
                <a:lnTo>
                  <a:pt x="455295" y="0"/>
                </a:lnTo>
                <a:close/>
              </a:path>
            </a:pathLst>
          </a:custGeom>
          <a:solidFill>
            <a:srgbClr val="D9D9D9"/>
          </a:solidFill>
        </p:spPr>
        <p:txBody>
          <a:bodyPr wrap="square" lIns="0" tIns="0" rIns="0" bIns="0" rtlCol="0"/>
          <a:lstStyle/>
          <a:p>
            <a:endParaRPr/>
          </a:p>
        </p:txBody>
      </p:sp>
      <p:sp>
        <p:nvSpPr>
          <p:cNvPr id="134" name="bg object 134"/>
          <p:cNvSpPr/>
          <p:nvPr/>
        </p:nvSpPr>
        <p:spPr>
          <a:xfrm>
            <a:off x="1463928" y="6591604"/>
            <a:ext cx="288925" cy="108585"/>
          </a:xfrm>
          <a:custGeom>
            <a:avLst/>
            <a:gdLst/>
            <a:ahLst/>
            <a:cxnLst/>
            <a:rect l="l" t="t" r="r" b="b"/>
            <a:pathLst>
              <a:path w="288925" h="108584">
                <a:moveTo>
                  <a:pt x="288416" y="0"/>
                </a:moveTo>
                <a:lnTo>
                  <a:pt x="0" y="0"/>
                </a:lnTo>
                <a:lnTo>
                  <a:pt x="0" y="108521"/>
                </a:lnTo>
                <a:lnTo>
                  <a:pt x="288416" y="108521"/>
                </a:lnTo>
                <a:lnTo>
                  <a:pt x="288416" y="0"/>
                </a:lnTo>
                <a:close/>
              </a:path>
            </a:pathLst>
          </a:custGeom>
          <a:solidFill>
            <a:srgbClr val="D9D9D9"/>
          </a:solidFill>
        </p:spPr>
        <p:txBody>
          <a:bodyPr wrap="square" lIns="0" tIns="0" rIns="0" bIns="0" rtlCol="0"/>
          <a:lstStyle/>
          <a:p>
            <a:endParaRPr/>
          </a:p>
        </p:txBody>
      </p:sp>
      <p:sp>
        <p:nvSpPr>
          <p:cNvPr id="135" name="bg object 135"/>
          <p:cNvSpPr/>
          <p:nvPr/>
        </p:nvSpPr>
        <p:spPr>
          <a:xfrm>
            <a:off x="7096886" y="6584708"/>
            <a:ext cx="541020" cy="108585"/>
          </a:xfrm>
          <a:custGeom>
            <a:avLst/>
            <a:gdLst/>
            <a:ahLst/>
            <a:cxnLst/>
            <a:rect l="l" t="t" r="r" b="b"/>
            <a:pathLst>
              <a:path w="541020" h="108584">
                <a:moveTo>
                  <a:pt x="540512" y="0"/>
                </a:moveTo>
                <a:lnTo>
                  <a:pt x="0" y="0"/>
                </a:lnTo>
                <a:lnTo>
                  <a:pt x="0" y="108508"/>
                </a:lnTo>
                <a:lnTo>
                  <a:pt x="540512" y="108508"/>
                </a:lnTo>
                <a:lnTo>
                  <a:pt x="540512" y="0"/>
                </a:lnTo>
                <a:close/>
              </a:path>
            </a:pathLst>
          </a:custGeom>
          <a:solidFill>
            <a:srgbClr val="D9D9D9"/>
          </a:solidFill>
        </p:spPr>
        <p:txBody>
          <a:bodyPr wrap="square" lIns="0" tIns="0" rIns="0" bIns="0" rtlCol="0"/>
          <a:lstStyle/>
          <a:p>
            <a:endParaRPr/>
          </a:p>
        </p:txBody>
      </p:sp>
      <p:sp>
        <p:nvSpPr>
          <p:cNvPr id="136" name="bg object 136"/>
          <p:cNvSpPr/>
          <p:nvPr/>
        </p:nvSpPr>
        <p:spPr>
          <a:xfrm>
            <a:off x="10891773" y="6440423"/>
            <a:ext cx="629920" cy="108585"/>
          </a:xfrm>
          <a:custGeom>
            <a:avLst/>
            <a:gdLst/>
            <a:ahLst/>
            <a:cxnLst/>
            <a:rect l="l" t="t" r="r" b="b"/>
            <a:pathLst>
              <a:path w="629920" h="108584">
                <a:moveTo>
                  <a:pt x="629411" y="0"/>
                </a:moveTo>
                <a:lnTo>
                  <a:pt x="0" y="0"/>
                </a:lnTo>
                <a:lnTo>
                  <a:pt x="0" y="108508"/>
                </a:lnTo>
                <a:lnTo>
                  <a:pt x="629411" y="108508"/>
                </a:lnTo>
                <a:lnTo>
                  <a:pt x="629411" y="0"/>
                </a:lnTo>
                <a:close/>
              </a:path>
            </a:pathLst>
          </a:custGeom>
          <a:solidFill>
            <a:srgbClr val="D9D9D9"/>
          </a:solidFill>
        </p:spPr>
        <p:txBody>
          <a:bodyPr wrap="square" lIns="0" tIns="0" rIns="0" bIns="0" rtlCol="0"/>
          <a:lstStyle/>
          <a:p>
            <a:endParaRPr/>
          </a:p>
        </p:txBody>
      </p:sp>
      <p:sp>
        <p:nvSpPr>
          <p:cNvPr id="137" name="bg object 137"/>
          <p:cNvSpPr/>
          <p:nvPr/>
        </p:nvSpPr>
        <p:spPr>
          <a:xfrm>
            <a:off x="9851263" y="6440423"/>
            <a:ext cx="603250" cy="108585"/>
          </a:xfrm>
          <a:custGeom>
            <a:avLst/>
            <a:gdLst/>
            <a:ahLst/>
            <a:cxnLst/>
            <a:rect l="l" t="t" r="r" b="b"/>
            <a:pathLst>
              <a:path w="603250" h="108584">
                <a:moveTo>
                  <a:pt x="603250" y="0"/>
                </a:moveTo>
                <a:lnTo>
                  <a:pt x="0" y="0"/>
                </a:lnTo>
                <a:lnTo>
                  <a:pt x="0" y="108508"/>
                </a:lnTo>
                <a:lnTo>
                  <a:pt x="603250" y="108508"/>
                </a:lnTo>
                <a:lnTo>
                  <a:pt x="603250" y="0"/>
                </a:lnTo>
                <a:close/>
              </a:path>
            </a:pathLst>
          </a:custGeom>
          <a:solidFill>
            <a:srgbClr val="D9D9D9"/>
          </a:solidFill>
        </p:spPr>
        <p:txBody>
          <a:bodyPr wrap="square" lIns="0" tIns="0" rIns="0" bIns="0" rtlCol="0"/>
          <a:lstStyle/>
          <a:p>
            <a:endParaRPr/>
          </a:p>
        </p:txBody>
      </p:sp>
      <p:sp>
        <p:nvSpPr>
          <p:cNvPr id="138" name="bg object 138"/>
          <p:cNvSpPr/>
          <p:nvPr/>
        </p:nvSpPr>
        <p:spPr>
          <a:xfrm>
            <a:off x="8198357" y="6440423"/>
            <a:ext cx="752475" cy="108585"/>
          </a:xfrm>
          <a:custGeom>
            <a:avLst/>
            <a:gdLst/>
            <a:ahLst/>
            <a:cxnLst/>
            <a:rect l="l" t="t" r="r" b="b"/>
            <a:pathLst>
              <a:path w="752475" h="108584">
                <a:moveTo>
                  <a:pt x="751967" y="0"/>
                </a:moveTo>
                <a:lnTo>
                  <a:pt x="0" y="0"/>
                </a:lnTo>
                <a:lnTo>
                  <a:pt x="0" y="108508"/>
                </a:lnTo>
                <a:lnTo>
                  <a:pt x="751967" y="108508"/>
                </a:lnTo>
                <a:lnTo>
                  <a:pt x="751967" y="0"/>
                </a:lnTo>
                <a:close/>
              </a:path>
            </a:pathLst>
          </a:custGeom>
          <a:solidFill>
            <a:srgbClr val="D9D9D9"/>
          </a:solidFill>
        </p:spPr>
        <p:txBody>
          <a:bodyPr wrap="square" lIns="0" tIns="0" rIns="0" bIns="0" rtlCol="0"/>
          <a:lstStyle/>
          <a:p>
            <a:endParaRPr/>
          </a:p>
        </p:txBody>
      </p:sp>
      <p:sp>
        <p:nvSpPr>
          <p:cNvPr id="139" name="bg object 139"/>
          <p:cNvSpPr/>
          <p:nvPr/>
        </p:nvSpPr>
        <p:spPr>
          <a:xfrm>
            <a:off x="5750814" y="6440423"/>
            <a:ext cx="690880" cy="108585"/>
          </a:xfrm>
          <a:custGeom>
            <a:avLst/>
            <a:gdLst/>
            <a:ahLst/>
            <a:cxnLst/>
            <a:rect l="l" t="t" r="r" b="b"/>
            <a:pathLst>
              <a:path w="690879" h="108584">
                <a:moveTo>
                  <a:pt x="690626" y="3200"/>
                </a:moveTo>
                <a:lnTo>
                  <a:pt x="688213" y="3200"/>
                </a:lnTo>
                <a:lnTo>
                  <a:pt x="688213" y="0"/>
                </a:lnTo>
                <a:lnTo>
                  <a:pt x="2413" y="0"/>
                </a:lnTo>
                <a:lnTo>
                  <a:pt x="2413" y="3200"/>
                </a:lnTo>
                <a:lnTo>
                  <a:pt x="0" y="3200"/>
                </a:lnTo>
                <a:lnTo>
                  <a:pt x="0" y="105600"/>
                </a:lnTo>
                <a:lnTo>
                  <a:pt x="2413" y="105600"/>
                </a:lnTo>
                <a:lnTo>
                  <a:pt x="2413" y="108508"/>
                </a:lnTo>
                <a:lnTo>
                  <a:pt x="688213" y="108508"/>
                </a:lnTo>
                <a:lnTo>
                  <a:pt x="688213" y="105600"/>
                </a:lnTo>
                <a:lnTo>
                  <a:pt x="690626" y="105600"/>
                </a:lnTo>
                <a:lnTo>
                  <a:pt x="690626" y="3200"/>
                </a:lnTo>
                <a:close/>
              </a:path>
            </a:pathLst>
          </a:custGeom>
          <a:solidFill>
            <a:srgbClr val="D9D9D9"/>
          </a:solidFill>
        </p:spPr>
        <p:txBody>
          <a:bodyPr wrap="square" lIns="0" tIns="0" rIns="0" bIns="0" rtlCol="0"/>
          <a:lstStyle/>
          <a:p>
            <a:endParaRPr/>
          </a:p>
        </p:txBody>
      </p:sp>
      <p:sp>
        <p:nvSpPr>
          <p:cNvPr id="140" name="bg object 140"/>
          <p:cNvSpPr/>
          <p:nvPr/>
        </p:nvSpPr>
        <p:spPr>
          <a:xfrm>
            <a:off x="4954651" y="6440423"/>
            <a:ext cx="361950" cy="108585"/>
          </a:xfrm>
          <a:custGeom>
            <a:avLst/>
            <a:gdLst/>
            <a:ahLst/>
            <a:cxnLst/>
            <a:rect l="l" t="t" r="r" b="b"/>
            <a:pathLst>
              <a:path w="361950" h="108584">
                <a:moveTo>
                  <a:pt x="361823" y="0"/>
                </a:moveTo>
                <a:lnTo>
                  <a:pt x="0" y="0"/>
                </a:lnTo>
                <a:lnTo>
                  <a:pt x="0" y="108508"/>
                </a:lnTo>
                <a:lnTo>
                  <a:pt x="361823" y="108508"/>
                </a:lnTo>
                <a:lnTo>
                  <a:pt x="361823" y="0"/>
                </a:lnTo>
                <a:close/>
              </a:path>
            </a:pathLst>
          </a:custGeom>
          <a:solidFill>
            <a:srgbClr val="D9D9D9"/>
          </a:solidFill>
        </p:spPr>
        <p:txBody>
          <a:bodyPr wrap="square" lIns="0" tIns="0" rIns="0" bIns="0" rtlCol="0"/>
          <a:lstStyle/>
          <a:p>
            <a:endParaRPr/>
          </a:p>
        </p:txBody>
      </p:sp>
      <p:sp>
        <p:nvSpPr>
          <p:cNvPr id="141" name="bg object 141"/>
          <p:cNvSpPr/>
          <p:nvPr/>
        </p:nvSpPr>
        <p:spPr>
          <a:xfrm>
            <a:off x="4134739" y="6440423"/>
            <a:ext cx="603250" cy="108585"/>
          </a:xfrm>
          <a:custGeom>
            <a:avLst/>
            <a:gdLst/>
            <a:ahLst/>
            <a:cxnLst/>
            <a:rect l="l" t="t" r="r" b="b"/>
            <a:pathLst>
              <a:path w="603250" h="108584">
                <a:moveTo>
                  <a:pt x="603123" y="0"/>
                </a:moveTo>
                <a:lnTo>
                  <a:pt x="0" y="0"/>
                </a:lnTo>
                <a:lnTo>
                  <a:pt x="0" y="108508"/>
                </a:lnTo>
                <a:lnTo>
                  <a:pt x="603123" y="108508"/>
                </a:lnTo>
                <a:lnTo>
                  <a:pt x="603123" y="0"/>
                </a:lnTo>
                <a:close/>
              </a:path>
            </a:pathLst>
          </a:custGeom>
          <a:solidFill>
            <a:srgbClr val="D9D9D9"/>
          </a:solidFill>
        </p:spPr>
        <p:txBody>
          <a:bodyPr wrap="square" lIns="0" tIns="0" rIns="0" bIns="0" rtlCol="0"/>
          <a:lstStyle/>
          <a:p>
            <a:endParaRPr/>
          </a:p>
        </p:txBody>
      </p:sp>
      <p:sp>
        <p:nvSpPr>
          <p:cNvPr id="142" name="bg object 142"/>
          <p:cNvSpPr/>
          <p:nvPr/>
        </p:nvSpPr>
        <p:spPr>
          <a:xfrm>
            <a:off x="2621152" y="6440423"/>
            <a:ext cx="612775" cy="108585"/>
          </a:xfrm>
          <a:custGeom>
            <a:avLst/>
            <a:gdLst/>
            <a:ahLst/>
            <a:cxnLst/>
            <a:rect l="l" t="t" r="r" b="b"/>
            <a:pathLst>
              <a:path w="612775" h="108584">
                <a:moveTo>
                  <a:pt x="612648" y="0"/>
                </a:moveTo>
                <a:lnTo>
                  <a:pt x="0" y="0"/>
                </a:lnTo>
                <a:lnTo>
                  <a:pt x="0" y="108508"/>
                </a:lnTo>
                <a:lnTo>
                  <a:pt x="612648" y="108508"/>
                </a:lnTo>
                <a:lnTo>
                  <a:pt x="612648" y="0"/>
                </a:lnTo>
                <a:close/>
              </a:path>
            </a:pathLst>
          </a:custGeom>
          <a:solidFill>
            <a:srgbClr val="D9D9D9"/>
          </a:solidFill>
        </p:spPr>
        <p:txBody>
          <a:bodyPr wrap="square" lIns="0" tIns="0" rIns="0" bIns="0" rtlCol="0"/>
          <a:lstStyle/>
          <a:p>
            <a:endParaRPr/>
          </a:p>
        </p:txBody>
      </p:sp>
      <p:sp>
        <p:nvSpPr>
          <p:cNvPr id="143" name="bg object 143"/>
          <p:cNvSpPr/>
          <p:nvPr/>
        </p:nvSpPr>
        <p:spPr>
          <a:xfrm>
            <a:off x="263321" y="6440423"/>
            <a:ext cx="396240" cy="108585"/>
          </a:xfrm>
          <a:custGeom>
            <a:avLst/>
            <a:gdLst/>
            <a:ahLst/>
            <a:cxnLst/>
            <a:rect l="l" t="t" r="r" b="b"/>
            <a:pathLst>
              <a:path w="396240" h="108584">
                <a:moveTo>
                  <a:pt x="395808" y="0"/>
                </a:moveTo>
                <a:lnTo>
                  <a:pt x="0" y="0"/>
                </a:lnTo>
                <a:lnTo>
                  <a:pt x="0" y="108508"/>
                </a:lnTo>
                <a:lnTo>
                  <a:pt x="395808" y="108508"/>
                </a:lnTo>
                <a:lnTo>
                  <a:pt x="395808" y="0"/>
                </a:lnTo>
                <a:close/>
              </a:path>
            </a:pathLst>
          </a:custGeom>
          <a:solidFill>
            <a:srgbClr val="D9D9D9"/>
          </a:solidFill>
        </p:spPr>
        <p:txBody>
          <a:bodyPr wrap="square" lIns="0" tIns="0" rIns="0" bIns="0" rtlCol="0"/>
          <a:lstStyle/>
          <a:p>
            <a:endParaRPr/>
          </a:p>
        </p:txBody>
      </p:sp>
      <p:sp>
        <p:nvSpPr>
          <p:cNvPr id="2" name="Holder 2"/>
          <p:cNvSpPr>
            <a:spLocks noGrp="1"/>
          </p:cNvSpPr>
          <p:nvPr>
            <p:ph type="title"/>
          </p:nvPr>
        </p:nvSpPr>
        <p:spPr>
          <a:xfrm>
            <a:off x="78739" y="82423"/>
            <a:ext cx="11078210" cy="45212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7189216" y="1289050"/>
            <a:ext cx="4895215" cy="33883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814186" y="6447383"/>
            <a:ext cx="563245" cy="114300"/>
          </a:xfrm>
          <a:prstGeom prst="rect">
            <a:avLst/>
          </a:prstGeom>
        </p:spPr>
        <p:txBody>
          <a:bodyPr wrap="square" lIns="0" tIns="0" rIns="0" bIns="0">
            <a:spAutoFit/>
          </a:bodyPr>
          <a:lstStyle>
            <a:lvl1pPr>
              <a:defRPr sz="700" b="1" i="0">
                <a:solidFill>
                  <a:srgbClr val="46565D"/>
                </a:solidFill>
                <a:latin typeface="Calibri"/>
                <a:cs typeface="Calibri"/>
              </a:defRPr>
            </a:lvl1pPr>
          </a:lstStyle>
          <a:p>
            <a:pPr marL="12700">
              <a:lnSpc>
                <a:spcPts val="760"/>
              </a:lnSpc>
            </a:pPr>
            <a:r>
              <a:rPr spc="-10"/>
              <a:t>ISO-</a:t>
            </a:r>
            <a:r>
              <a:t>NE</a:t>
            </a:r>
            <a:r>
              <a:rPr spc="10"/>
              <a:t> </a:t>
            </a:r>
            <a:r>
              <a:rPr spc="-10"/>
              <a:t>PUBLIC</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a:xfrm>
            <a:off x="11629008" y="6479311"/>
            <a:ext cx="395604" cy="228600"/>
          </a:xfrm>
          <a:prstGeom prst="rect">
            <a:avLst/>
          </a:prstGeom>
        </p:spPr>
        <p:txBody>
          <a:bodyPr wrap="square" lIns="0" tIns="0" rIns="0" bIns="0">
            <a:spAutoFit/>
          </a:bodyPr>
          <a:lstStyle>
            <a:lvl1pPr>
              <a:defRPr sz="1600" b="1" i="0">
                <a:solidFill>
                  <a:schemeClr val="tx1"/>
                </a:solidFill>
                <a:latin typeface="Calibri"/>
                <a:cs typeface="Calibri"/>
              </a:defRPr>
            </a:lvl1pPr>
          </a:lstStyle>
          <a:p>
            <a:pPr marL="139700">
              <a:lnSpc>
                <a:spcPts val="1614"/>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342798-B1B6-D90B-D763-7184885CF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2F7A7-5AF9-F142-EDAB-AA8D21D73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A865D-3B0B-74D3-8603-539F0C0BD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6205AC-387C-4B7B-B4B3-4D0D8A0F779E}" type="datetimeFigureOut">
              <a:rPr lang="en-US" smtClean="0"/>
              <a:t>11/18/2025</a:t>
            </a:fld>
            <a:endParaRPr lang="en-US"/>
          </a:p>
        </p:txBody>
      </p:sp>
      <p:sp>
        <p:nvSpPr>
          <p:cNvPr id="5" name="Footer Placeholder 4">
            <a:extLst>
              <a:ext uri="{FF2B5EF4-FFF2-40B4-BE49-F238E27FC236}">
                <a16:creationId xmlns:a16="http://schemas.microsoft.com/office/drawing/2014/main" id="{25D3F1FE-66C8-4479-CE9B-AED553185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9FFE56-A25F-7BDE-C379-CBE942F37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61086C-72F2-41B9-987E-0A40815F834B}" type="slidenum">
              <a:rPr lang="en-US" smtClean="0"/>
              <a:t>‹#›</a:t>
            </a:fld>
            <a:endParaRPr lang="en-US"/>
          </a:p>
        </p:txBody>
      </p:sp>
    </p:spTree>
    <p:custDataLst>
      <p:tags r:id="rId13"/>
    </p:custDataLst>
    <p:extLst>
      <p:ext uri="{BB962C8B-B14F-4D97-AF65-F5344CB8AC3E}">
        <p14:creationId xmlns:p14="http://schemas.microsoft.com/office/powerpoint/2010/main" val="231826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pic>
        <p:nvPicPr>
          <p:cNvPr id="427" name="Picture 426" hidden="1"/>
          <p:cNvPicPr>
            <a:picLocks noChangeAspect="1"/>
          </p:cNvPicPr>
          <p:nvPr userDrawn="1"/>
        </p:nvPicPr>
        <p:blipFill rotWithShape="1">
          <a:blip r:embed="rId4">
            <a:extLst>
              <a:ext uri="{28A0092B-C50C-407E-A947-70E740481C1C}">
                <a14:useLocalDpi xmlns:a14="http://schemas.microsoft.com/office/drawing/2010/main" val="0"/>
              </a:ext>
            </a:extLst>
          </a:blip>
          <a:srcRect l="454" r="438"/>
          <a:stretch/>
        </p:blipFill>
        <p:spPr>
          <a:xfrm>
            <a:off x="0" y="6367159"/>
            <a:ext cx="12192000" cy="490841"/>
          </a:xfrm>
          <a:prstGeom prst="rect">
            <a:avLst/>
          </a:prstGeom>
        </p:spPr>
      </p:pic>
      <p:grpSp>
        <p:nvGrpSpPr>
          <p:cNvPr id="3" name="grey footer" hidden="1"/>
          <p:cNvGrpSpPr/>
          <p:nvPr userDrawn="1"/>
        </p:nvGrpSpPr>
        <p:grpSpPr>
          <a:xfrm>
            <a:off x="-22543" y="6402524"/>
            <a:ext cx="12214542" cy="455476"/>
            <a:chOff x="-22543" y="6402524"/>
            <a:chExt cx="12214542" cy="455476"/>
          </a:xfrm>
        </p:grpSpPr>
        <p:grpSp>
          <p:nvGrpSpPr>
            <p:cNvPr id="428" name="footer"/>
            <p:cNvGrpSpPr/>
            <p:nvPr userDrawn="1"/>
          </p:nvGrpSpPr>
          <p:grpSpPr>
            <a:xfrm>
              <a:off x="-22543" y="6402524"/>
              <a:ext cx="12214542" cy="455476"/>
              <a:chOff x="-22543" y="6402524"/>
              <a:chExt cx="12214542" cy="455476"/>
            </a:xfrm>
          </p:grpSpPr>
          <p:sp>
            <p:nvSpPr>
              <p:cNvPr id="429" name="footer background"/>
              <p:cNvSpPr/>
              <p:nvPr userDrawn="1"/>
            </p:nvSpPr>
            <p:spPr>
              <a:xfrm>
                <a:off x="0" y="6402524"/>
                <a:ext cx="12188952" cy="454843"/>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430" name="footer circles"/>
              <p:cNvGrpSpPr/>
              <p:nvPr userDrawn="1"/>
            </p:nvGrpSpPr>
            <p:grpSpPr>
              <a:xfrm>
                <a:off x="1020927" y="6586355"/>
                <a:ext cx="10536217" cy="210955"/>
                <a:chOff x="1020927" y="6586355"/>
                <a:chExt cx="10536217" cy="210955"/>
              </a:xfrm>
            </p:grpSpPr>
            <p:sp>
              <p:nvSpPr>
                <p:cNvPr id="625" name="Oval 624"/>
                <p:cNvSpPr/>
                <p:nvPr userDrawn="1"/>
              </p:nvSpPr>
              <p:spPr>
                <a:xfrm>
                  <a:off x="1020927" y="6588736"/>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6" name="Oval 625"/>
                <p:cNvSpPr/>
                <p:nvPr userDrawn="1"/>
              </p:nvSpPr>
              <p:spPr>
                <a:xfrm>
                  <a:off x="2572089" y="6761123"/>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7" name="Oval 626"/>
                <p:cNvSpPr/>
                <p:nvPr userDrawn="1"/>
              </p:nvSpPr>
              <p:spPr>
                <a:xfrm>
                  <a:off x="4398427" y="6732475"/>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8" name="Oval 627"/>
                <p:cNvSpPr/>
                <p:nvPr userDrawn="1"/>
              </p:nvSpPr>
              <p:spPr>
                <a:xfrm>
                  <a:off x="5142910" y="6753208"/>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9" name="Oval 628"/>
                <p:cNvSpPr/>
                <p:nvPr userDrawn="1"/>
              </p:nvSpPr>
              <p:spPr>
                <a:xfrm>
                  <a:off x="6737421" y="6586355"/>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0" name="Oval 629"/>
                <p:cNvSpPr/>
                <p:nvPr userDrawn="1"/>
              </p:nvSpPr>
              <p:spPr>
                <a:xfrm>
                  <a:off x="8288583" y="6761123"/>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1" name="Oval 630"/>
                <p:cNvSpPr/>
                <p:nvPr userDrawn="1"/>
              </p:nvSpPr>
              <p:spPr>
                <a:xfrm>
                  <a:off x="10114921" y="6732475"/>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2" name="Oval 631"/>
                <p:cNvSpPr/>
                <p:nvPr userDrawn="1"/>
              </p:nvSpPr>
              <p:spPr>
                <a:xfrm>
                  <a:off x="10859404" y="6753208"/>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3" name="Oval 632"/>
                <p:cNvSpPr/>
                <p:nvPr userDrawn="1"/>
              </p:nvSpPr>
              <p:spPr>
                <a:xfrm>
                  <a:off x="11520957" y="6628813"/>
                  <a:ext cx="36187" cy="36187"/>
                </a:xfrm>
                <a:prstGeom prst="ellipse">
                  <a:avLst/>
                </a:prstGeom>
                <a:solidFill>
                  <a:srgbClr val="62777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431" name="thin lines"/>
              <p:cNvGrpSpPr/>
              <p:nvPr userDrawn="1"/>
            </p:nvGrpSpPr>
            <p:grpSpPr>
              <a:xfrm>
                <a:off x="34130" y="6474298"/>
                <a:ext cx="12157869" cy="383702"/>
                <a:chOff x="34130" y="6474298"/>
                <a:chExt cx="12157869" cy="383702"/>
              </a:xfrm>
            </p:grpSpPr>
            <p:grpSp>
              <p:nvGrpSpPr>
                <p:cNvPr id="550" name="Group 549"/>
                <p:cNvGrpSpPr/>
                <p:nvPr userDrawn="1"/>
              </p:nvGrpSpPr>
              <p:grpSpPr>
                <a:xfrm>
                  <a:off x="34130" y="6474298"/>
                  <a:ext cx="12157869" cy="383702"/>
                  <a:chOff x="34130" y="6474298"/>
                  <a:chExt cx="12157869" cy="383702"/>
                </a:xfrm>
              </p:grpSpPr>
              <p:sp>
                <p:nvSpPr>
                  <p:cNvPr id="554" name="Rectangle 5"/>
                  <p:cNvSpPr/>
                  <p:nvPr userDrawn="1"/>
                </p:nvSpPr>
                <p:spPr>
                  <a:xfrm flipH="1">
                    <a:off x="34130"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5" name="Rectangle 5"/>
                  <p:cNvSpPr/>
                  <p:nvPr userDrawn="1"/>
                </p:nvSpPr>
                <p:spPr>
                  <a:xfrm flipH="1">
                    <a:off x="58632"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6" name="Rectangle 5"/>
                  <p:cNvSpPr/>
                  <p:nvPr userDrawn="1"/>
                </p:nvSpPr>
                <p:spPr>
                  <a:xfrm>
                    <a:off x="70317" y="6474298"/>
                    <a:ext cx="228621" cy="17260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7" name="Rectangle 5"/>
                  <p:cNvSpPr/>
                  <p:nvPr userDrawn="1"/>
                </p:nvSpPr>
                <p:spPr>
                  <a:xfrm>
                    <a:off x="92934" y="6500686"/>
                    <a:ext cx="206004" cy="14622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8" name="Rectangle 5"/>
                  <p:cNvSpPr/>
                  <p:nvPr userDrawn="1"/>
                </p:nvSpPr>
                <p:spPr>
                  <a:xfrm flipH="1">
                    <a:off x="571288"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9" name="Rectangle 5"/>
                  <p:cNvSpPr/>
                  <p:nvPr userDrawn="1"/>
                </p:nvSpPr>
                <p:spPr>
                  <a:xfrm flipH="1">
                    <a:off x="786150"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0" name="Rectangle 5"/>
                  <p:cNvSpPr/>
                  <p:nvPr userDrawn="1"/>
                </p:nvSpPr>
                <p:spPr>
                  <a:xfrm flipH="1">
                    <a:off x="811409"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1" name="Rectangle 5"/>
                  <p:cNvSpPr/>
                  <p:nvPr userDrawn="1"/>
                </p:nvSpPr>
                <p:spPr>
                  <a:xfrm flipH="1">
                    <a:off x="835154"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2" name="Rectangle 5"/>
                  <p:cNvSpPr/>
                  <p:nvPr userDrawn="1"/>
                </p:nvSpPr>
                <p:spPr>
                  <a:xfrm flipH="1">
                    <a:off x="859656"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3" name="Rectangle 5"/>
                  <p:cNvSpPr/>
                  <p:nvPr userDrawn="1"/>
                </p:nvSpPr>
                <p:spPr>
                  <a:xfrm flipH="1">
                    <a:off x="88415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4" name="Rectangle 5"/>
                  <p:cNvSpPr/>
                  <p:nvPr userDrawn="1"/>
                </p:nvSpPr>
                <p:spPr>
                  <a:xfrm>
                    <a:off x="405240" y="6687614"/>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5" name="Rectangle 5"/>
                  <p:cNvSpPr/>
                  <p:nvPr userDrawn="1"/>
                </p:nvSpPr>
                <p:spPr>
                  <a:xfrm>
                    <a:off x="428655" y="6666569"/>
                    <a:ext cx="152435"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6" name="Rectangle 5"/>
                  <p:cNvSpPr/>
                  <p:nvPr userDrawn="1"/>
                </p:nvSpPr>
                <p:spPr>
                  <a:xfrm>
                    <a:off x="1141619" y="6505731"/>
                    <a:ext cx="246151" cy="35226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904616 w 904616"/>
                      <a:gd name="connsiteY0" fmla="*/ 401321 h 401321"/>
                      <a:gd name="connsiteX1" fmla="*/ 901377 w 904616"/>
                      <a:gd name="connsiteY1" fmla="*/ 223185 h 401321"/>
                      <a:gd name="connsiteX2" fmla="*/ 59951 w 904616"/>
                      <a:gd name="connsiteY2" fmla="*/ 223187 h 401321"/>
                      <a:gd name="connsiteX3" fmla="*/ 69313 w 904616"/>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844665 w 844665"/>
                      <a:gd name="connsiteY0" fmla="*/ 198369 h 198369"/>
                      <a:gd name="connsiteX1" fmla="*/ 841426 w 844665"/>
                      <a:gd name="connsiteY1" fmla="*/ 20233 h 198369"/>
                      <a:gd name="connsiteX2" fmla="*/ 0 w 844665"/>
                      <a:gd name="connsiteY2" fmla="*/ 20235 h 198369"/>
                      <a:gd name="connsiteX3" fmla="*/ 2893 w 844665"/>
                      <a:gd name="connsiteY3" fmla="*/ 0 h 198369"/>
                    </a:gdLst>
                    <a:ahLst/>
                    <a:cxnLst>
                      <a:cxn ang="0">
                        <a:pos x="connsiteX0" y="connsiteY0"/>
                      </a:cxn>
                      <a:cxn ang="0">
                        <a:pos x="connsiteX1" y="connsiteY1"/>
                      </a:cxn>
                      <a:cxn ang="0">
                        <a:pos x="connsiteX2" y="connsiteY2"/>
                      </a:cxn>
                      <a:cxn ang="0">
                        <a:pos x="connsiteX3" y="connsiteY3"/>
                      </a:cxn>
                    </a:cxnLst>
                    <a:rect l="l" t="t" r="r" b="b"/>
                    <a:pathLst>
                      <a:path w="844665" h="198369">
                        <a:moveTo>
                          <a:pt x="844665" y="198369"/>
                        </a:moveTo>
                        <a:cubicBezTo>
                          <a:pt x="843585" y="138990"/>
                          <a:pt x="842506" y="79612"/>
                          <a:pt x="841426" y="20233"/>
                        </a:cubicBezTo>
                        <a:lnTo>
                          <a:pt x="0" y="20235"/>
                        </a:lnTo>
                        <a:lnTo>
                          <a:pt x="2893"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7" name="Rectangle 5"/>
                  <p:cNvSpPr/>
                  <p:nvPr userDrawn="1"/>
                </p:nvSpPr>
                <p:spPr>
                  <a:xfrm>
                    <a:off x="1411139" y="6772613"/>
                    <a:ext cx="341142"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8" name="Rectangle 5"/>
                  <p:cNvSpPr/>
                  <p:nvPr userDrawn="1"/>
                </p:nvSpPr>
                <p:spPr>
                  <a:xfrm flipH="1">
                    <a:off x="1734942" y="6602411"/>
                    <a:ext cx="500802" cy="5077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9" name="Rectangle 5"/>
                  <p:cNvSpPr/>
                  <p:nvPr userDrawn="1"/>
                </p:nvSpPr>
                <p:spPr>
                  <a:xfrm flipH="1">
                    <a:off x="1552119" y="6629169"/>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0" name="Rectangle 5"/>
                  <p:cNvSpPr/>
                  <p:nvPr userDrawn="1"/>
                </p:nvSpPr>
                <p:spPr>
                  <a:xfrm flipH="1">
                    <a:off x="2313942"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1" name="Rectangle 5"/>
                  <p:cNvSpPr/>
                  <p:nvPr userDrawn="1"/>
                </p:nvSpPr>
                <p:spPr>
                  <a:xfrm flipH="1">
                    <a:off x="2340330"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2" name="Rectangle 5"/>
                  <p:cNvSpPr/>
                  <p:nvPr userDrawn="1"/>
                </p:nvSpPr>
                <p:spPr>
                  <a:xfrm>
                    <a:off x="2236667" y="6602411"/>
                    <a:ext cx="54656" cy="255404"/>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021" y="11041"/>
                        </a:moveTo>
                        <a:lnTo>
                          <a:pt x="13541" y="8106"/>
                        </a:lnTo>
                        <a:lnTo>
                          <a:pt x="521" y="5141"/>
                        </a:lnTo>
                        <a:cubicBezTo>
                          <a:pt x="347" y="3427"/>
                          <a:pt x="174" y="1714"/>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3" name="Rectangle 5"/>
                  <p:cNvSpPr/>
                  <p:nvPr userDrawn="1"/>
                </p:nvSpPr>
                <p:spPr>
                  <a:xfrm flipH="1">
                    <a:off x="2835644"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4" name="Rectangle 5"/>
                  <p:cNvSpPr/>
                  <p:nvPr userDrawn="1"/>
                </p:nvSpPr>
                <p:spPr>
                  <a:xfrm flipH="1">
                    <a:off x="2862409"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5" name="Rectangle 5"/>
                  <p:cNvSpPr/>
                  <p:nvPr userDrawn="1"/>
                </p:nvSpPr>
                <p:spPr>
                  <a:xfrm flipH="1">
                    <a:off x="3534894"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6" name="Rectangle 5"/>
                  <p:cNvSpPr/>
                  <p:nvPr userDrawn="1"/>
                </p:nvSpPr>
                <p:spPr>
                  <a:xfrm flipH="1">
                    <a:off x="3567877"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7" name="Rectangle 5"/>
                  <p:cNvSpPr/>
                  <p:nvPr userDrawn="1"/>
                </p:nvSpPr>
                <p:spPr>
                  <a:xfrm flipH="1">
                    <a:off x="3593321"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8" name="Rectangle 5"/>
                  <p:cNvSpPr/>
                  <p:nvPr userDrawn="1"/>
                </p:nvSpPr>
                <p:spPr>
                  <a:xfrm flipH="1">
                    <a:off x="4184381"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9" name="Rectangle 5"/>
                  <p:cNvSpPr/>
                  <p:nvPr userDrawn="1"/>
                </p:nvSpPr>
                <p:spPr>
                  <a:xfrm flipH="1">
                    <a:off x="4083361"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0" name="Rectangle 5"/>
                  <p:cNvSpPr/>
                  <p:nvPr userDrawn="1"/>
                </p:nvSpPr>
                <p:spPr>
                  <a:xfrm flipH="1">
                    <a:off x="4109747"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1" name="Rectangle 5"/>
                  <p:cNvSpPr/>
                  <p:nvPr userDrawn="1"/>
                </p:nvSpPr>
                <p:spPr>
                  <a:xfrm flipH="1">
                    <a:off x="4134249"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2" name="Rectangle 5"/>
                  <p:cNvSpPr/>
                  <p:nvPr userDrawn="1"/>
                </p:nvSpPr>
                <p:spPr>
                  <a:xfrm flipH="1">
                    <a:off x="3592941"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3" name="Rectangle 5"/>
                  <p:cNvSpPr/>
                  <p:nvPr userDrawn="1"/>
                </p:nvSpPr>
                <p:spPr>
                  <a:xfrm flipH="1">
                    <a:off x="4675017"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4" name="Rectangle 5"/>
                  <p:cNvSpPr/>
                  <p:nvPr userDrawn="1"/>
                </p:nvSpPr>
                <p:spPr>
                  <a:xfrm flipH="1">
                    <a:off x="4675017"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5" name="Rectangle 5"/>
                  <p:cNvSpPr/>
                  <p:nvPr userDrawn="1"/>
                </p:nvSpPr>
                <p:spPr>
                  <a:xfrm>
                    <a:off x="4887538" y="6474499"/>
                    <a:ext cx="305335"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6" name="Rectangle 5"/>
                  <p:cNvSpPr/>
                  <p:nvPr userDrawn="1"/>
                </p:nvSpPr>
                <p:spPr>
                  <a:xfrm>
                    <a:off x="4558697" y="6780908"/>
                    <a:ext cx="69361" cy="7709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7" name="Rectangle 5"/>
                  <p:cNvSpPr/>
                  <p:nvPr userDrawn="1"/>
                </p:nvSpPr>
                <p:spPr>
                  <a:xfrm flipH="1">
                    <a:off x="5438126"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8" name="Rectangle 5"/>
                  <p:cNvSpPr/>
                  <p:nvPr userDrawn="1"/>
                </p:nvSpPr>
                <p:spPr>
                  <a:xfrm flipH="1">
                    <a:off x="5461123"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9" name="Rectangle 5"/>
                  <p:cNvSpPr/>
                  <p:nvPr userDrawn="1"/>
                </p:nvSpPr>
                <p:spPr>
                  <a:xfrm flipH="1">
                    <a:off x="5791589"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0" name="Rectangle 5"/>
                  <p:cNvSpPr/>
                  <p:nvPr userDrawn="1"/>
                </p:nvSpPr>
                <p:spPr>
                  <a:xfrm flipH="1">
                    <a:off x="5814585"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1" name="Rectangle 5"/>
                  <p:cNvSpPr/>
                  <p:nvPr userDrawn="1"/>
                </p:nvSpPr>
                <p:spPr>
                  <a:xfrm flipH="1">
                    <a:off x="5839087"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2" name="Rectangle 5"/>
                  <p:cNvSpPr/>
                  <p:nvPr userDrawn="1"/>
                </p:nvSpPr>
                <p:spPr>
                  <a:xfrm flipH="1">
                    <a:off x="6287781"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3" name="Rectangle 5"/>
                  <p:cNvSpPr/>
                  <p:nvPr userDrawn="1"/>
                </p:nvSpPr>
                <p:spPr>
                  <a:xfrm flipH="1">
                    <a:off x="6502644"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4" name="Rectangle 5"/>
                  <p:cNvSpPr/>
                  <p:nvPr userDrawn="1"/>
                </p:nvSpPr>
                <p:spPr>
                  <a:xfrm flipH="1">
                    <a:off x="6527903"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5" name="Rectangle 5"/>
                  <p:cNvSpPr/>
                  <p:nvPr userDrawn="1"/>
                </p:nvSpPr>
                <p:spPr>
                  <a:xfrm flipH="1">
                    <a:off x="655164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6" name="Rectangle 5"/>
                  <p:cNvSpPr/>
                  <p:nvPr userDrawn="1"/>
                </p:nvSpPr>
                <p:spPr>
                  <a:xfrm flipH="1">
                    <a:off x="6576150"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7" name="Rectangle 5"/>
                  <p:cNvSpPr/>
                  <p:nvPr userDrawn="1"/>
                </p:nvSpPr>
                <p:spPr>
                  <a:xfrm flipH="1">
                    <a:off x="6600651"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8" name="Rectangle 5"/>
                  <p:cNvSpPr/>
                  <p:nvPr userDrawn="1"/>
                </p:nvSpPr>
                <p:spPr>
                  <a:xfrm>
                    <a:off x="6041855" y="6687615"/>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9" name="Rectangle 5"/>
                  <p:cNvSpPr/>
                  <p:nvPr userDrawn="1"/>
                </p:nvSpPr>
                <p:spPr>
                  <a:xfrm>
                    <a:off x="6065270" y="6666569"/>
                    <a:ext cx="152434"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0" name="Rectangle 5"/>
                  <p:cNvSpPr/>
                  <p:nvPr userDrawn="1"/>
                </p:nvSpPr>
                <p:spPr>
                  <a:xfrm>
                    <a:off x="7127633" y="6763006"/>
                    <a:ext cx="341142" cy="9499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1" name="Rectangle 5"/>
                  <p:cNvSpPr/>
                  <p:nvPr userDrawn="1"/>
                </p:nvSpPr>
                <p:spPr>
                  <a:xfrm flipH="1">
                    <a:off x="7451436" y="6567801"/>
                    <a:ext cx="503609"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2" name="Rectangle 5"/>
                  <p:cNvSpPr/>
                  <p:nvPr userDrawn="1"/>
                </p:nvSpPr>
                <p:spPr>
                  <a:xfrm flipH="1">
                    <a:off x="7268613" y="6622026"/>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3" name="Rectangle 5"/>
                  <p:cNvSpPr/>
                  <p:nvPr userDrawn="1"/>
                </p:nvSpPr>
                <p:spPr>
                  <a:xfrm flipH="1">
                    <a:off x="8030436"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4" name="Rectangle 5"/>
                  <p:cNvSpPr/>
                  <p:nvPr userDrawn="1"/>
                </p:nvSpPr>
                <p:spPr>
                  <a:xfrm flipH="1">
                    <a:off x="8056823"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5" name="Rectangle 5"/>
                  <p:cNvSpPr/>
                  <p:nvPr userDrawn="1"/>
                </p:nvSpPr>
                <p:spPr>
                  <a:xfrm>
                    <a:off x="7953161" y="6580932"/>
                    <a:ext cx="54656" cy="27688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021" y="11041"/>
                        </a:moveTo>
                        <a:lnTo>
                          <a:pt x="13541" y="8106"/>
                        </a:lnTo>
                        <a:lnTo>
                          <a:pt x="521" y="5141"/>
                        </a:lnTo>
                        <a:cubicBezTo>
                          <a:pt x="347" y="3427"/>
                          <a:pt x="174" y="1714"/>
                          <a:pt x="0" y="0"/>
                        </a:cubicBez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6" name="Rectangle 5"/>
                  <p:cNvSpPr/>
                  <p:nvPr userDrawn="1"/>
                </p:nvSpPr>
                <p:spPr>
                  <a:xfrm flipH="1">
                    <a:off x="8552138"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7" name="Rectangle 5"/>
                  <p:cNvSpPr/>
                  <p:nvPr userDrawn="1"/>
                </p:nvSpPr>
                <p:spPr>
                  <a:xfrm flipH="1">
                    <a:off x="8578902"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8" name="Rectangle 5"/>
                  <p:cNvSpPr/>
                  <p:nvPr userDrawn="1"/>
                </p:nvSpPr>
                <p:spPr>
                  <a:xfrm flipH="1">
                    <a:off x="9251388"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9" name="Rectangle 5"/>
                  <p:cNvSpPr/>
                  <p:nvPr userDrawn="1"/>
                </p:nvSpPr>
                <p:spPr>
                  <a:xfrm flipH="1">
                    <a:off x="9284370"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0" name="Rectangle 5"/>
                  <p:cNvSpPr/>
                  <p:nvPr userDrawn="1"/>
                </p:nvSpPr>
                <p:spPr>
                  <a:xfrm flipH="1">
                    <a:off x="9309815"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1" name="Rectangle 5"/>
                  <p:cNvSpPr/>
                  <p:nvPr userDrawn="1"/>
                </p:nvSpPr>
                <p:spPr>
                  <a:xfrm flipH="1">
                    <a:off x="9900875"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2" name="Rectangle 5"/>
                  <p:cNvSpPr/>
                  <p:nvPr userDrawn="1"/>
                </p:nvSpPr>
                <p:spPr>
                  <a:xfrm flipH="1">
                    <a:off x="9799855"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3" name="Rectangle 5"/>
                  <p:cNvSpPr/>
                  <p:nvPr userDrawn="1"/>
                </p:nvSpPr>
                <p:spPr>
                  <a:xfrm flipH="1">
                    <a:off x="9826241"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4" name="Rectangle 5"/>
                  <p:cNvSpPr/>
                  <p:nvPr userDrawn="1"/>
                </p:nvSpPr>
                <p:spPr>
                  <a:xfrm flipH="1">
                    <a:off x="9850743"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5" name="Rectangle 5"/>
                  <p:cNvSpPr/>
                  <p:nvPr userDrawn="1"/>
                </p:nvSpPr>
                <p:spPr>
                  <a:xfrm flipH="1">
                    <a:off x="11382680"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6" name="Rectangle 5"/>
                  <p:cNvSpPr/>
                  <p:nvPr userDrawn="1"/>
                </p:nvSpPr>
                <p:spPr>
                  <a:xfrm flipH="1">
                    <a:off x="11407181"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7" name="Rectangle 5"/>
                  <p:cNvSpPr/>
                  <p:nvPr userDrawn="1"/>
                </p:nvSpPr>
                <p:spPr>
                  <a:xfrm flipH="1">
                    <a:off x="9309435"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8" name="Rectangle 5"/>
                  <p:cNvSpPr/>
                  <p:nvPr userDrawn="1"/>
                </p:nvSpPr>
                <p:spPr>
                  <a:xfrm flipH="1">
                    <a:off x="10429743"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9" name="Rectangle 5"/>
                  <p:cNvSpPr/>
                  <p:nvPr userDrawn="1"/>
                </p:nvSpPr>
                <p:spPr>
                  <a:xfrm flipH="1">
                    <a:off x="10429743"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0" name="Rectangle 5"/>
                  <p:cNvSpPr/>
                  <p:nvPr userDrawn="1"/>
                </p:nvSpPr>
                <p:spPr>
                  <a:xfrm>
                    <a:off x="10790448" y="6492566"/>
                    <a:ext cx="123680" cy="14413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1" name="Rectangle 5"/>
                  <p:cNvSpPr/>
                  <p:nvPr userDrawn="1"/>
                </p:nvSpPr>
                <p:spPr>
                  <a:xfrm>
                    <a:off x="10275191" y="6773185"/>
                    <a:ext cx="69361" cy="8481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2" name="Rectangle 5"/>
                  <p:cNvSpPr/>
                  <p:nvPr userDrawn="1"/>
                </p:nvSpPr>
                <p:spPr>
                  <a:xfrm flipH="1">
                    <a:off x="11843316"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3" name="Rectangle 5"/>
                  <p:cNvSpPr/>
                  <p:nvPr userDrawn="1"/>
                </p:nvSpPr>
                <p:spPr>
                  <a:xfrm flipH="1">
                    <a:off x="11867818"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4" name="Rectangle 5"/>
                  <p:cNvSpPr/>
                  <p:nvPr userDrawn="1"/>
                </p:nvSpPr>
                <p:spPr>
                  <a:xfrm rot="5400000" flipH="1">
                    <a:off x="12065343" y="6464836"/>
                    <a:ext cx="0" cy="25331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551" name="Group 550"/>
                <p:cNvGrpSpPr/>
                <p:nvPr userDrawn="1"/>
              </p:nvGrpSpPr>
              <p:grpSpPr>
                <a:xfrm>
                  <a:off x="11938686" y="6541886"/>
                  <a:ext cx="253313" cy="25915"/>
                  <a:chOff x="11938686" y="6541886"/>
                  <a:chExt cx="253313" cy="25915"/>
                </a:xfrm>
              </p:grpSpPr>
              <p:sp>
                <p:nvSpPr>
                  <p:cNvPr id="552" name="Rectangle 5"/>
                  <p:cNvSpPr/>
                  <p:nvPr userDrawn="1"/>
                </p:nvSpPr>
                <p:spPr>
                  <a:xfrm rot="5400000" flipH="1">
                    <a:off x="12065343" y="6441144"/>
                    <a:ext cx="0" cy="25331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3" name="Rectangle 5"/>
                  <p:cNvSpPr/>
                  <p:nvPr userDrawn="1"/>
                </p:nvSpPr>
                <p:spPr>
                  <a:xfrm rot="5400000" flipH="1">
                    <a:off x="12065343" y="6415229"/>
                    <a:ext cx="0" cy="25331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rgbClr val="62777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432" name="thick lines and arrows"/>
              <p:cNvGrpSpPr/>
              <p:nvPr userDrawn="1"/>
            </p:nvGrpSpPr>
            <p:grpSpPr>
              <a:xfrm>
                <a:off x="263315" y="6454281"/>
                <a:ext cx="11828790" cy="403719"/>
                <a:chOff x="263315" y="6454281"/>
                <a:chExt cx="11828790" cy="403719"/>
              </a:xfrm>
            </p:grpSpPr>
            <p:sp>
              <p:nvSpPr>
                <p:cNvPr id="492" name="Rectangle 3"/>
                <p:cNvSpPr/>
                <p:nvPr userDrawn="1"/>
              </p:nvSpPr>
              <p:spPr>
                <a:xfrm flipH="1">
                  <a:off x="3609154" y="6821812"/>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3" name="Rectangle 3"/>
                <p:cNvSpPr/>
                <p:nvPr userDrawn="1"/>
              </p:nvSpPr>
              <p:spPr>
                <a:xfrm>
                  <a:off x="3504852"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4" name="Rectangle 3"/>
                <p:cNvSpPr/>
                <p:nvPr userDrawn="1"/>
              </p:nvSpPr>
              <p:spPr>
                <a:xfrm rot="10800000" flipH="1">
                  <a:off x="2086077"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5" name="Rectangle 3"/>
                <p:cNvSpPr/>
                <p:nvPr userDrawn="1"/>
              </p:nvSpPr>
              <p:spPr>
                <a:xfrm flipH="1">
                  <a:off x="1226999"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6" name="Rectangle 3"/>
                <p:cNvSpPr/>
                <p:nvPr userDrawn="1"/>
              </p:nvSpPr>
              <p:spPr>
                <a:xfrm>
                  <a:off x="5190095"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7" name="Rectangle 3"/>
                <p:cNvSpPr/>
                <p:nvPr userDrawn="1"/>
              </p:nvSpPr>
              <p:spPr>
                <a:xfrm>
                  <a:off x="3144863"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8" name="Rectangle 3"/>
                <p:cNvSpPr/>
                <p:nvPr userDrawn="1"/>
              </p:nvSpPr>
              <p:spPr>
                <a:xfrm rot="16200000">
                  <a:off x="4328000"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9" name="Rectangle 3"/>
                <p:cNvSpPr/>
                <p:nvPr userDrawn="1"/>
              </p:nvSpPr>
              <p:spPr>
                <a:xfrm rot="16200000">
                  <a:off x="4874704"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0" name="Rectangle 3"/>
                <p:cNvSpPr/>
                <p:nvPr userDrawn="1"/>
              </p:nvSpPr>
              <p:spPr>
                <a:xfrm rot="16200000">
                  <a:off x="4380777"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1" name="Rectangle 3"/>
                <p:cNvSpPr/>
                <p:nvPr userDrawn="1"/>
              </p:nvSpPr>
              <p:spPr>
                <a:xfrm>
                  <a:off x="3389882"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2" name="Rectangle 3"/>
                <p:cNvSpPr/>
                <p:nvPr userDrawn="1"/>
              </p:nvSpPr>
              <p:spPr>
                <a:xfrm rot="16200000">
                  <a:off x="3956162"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3" name="Rectangle 3"/>
                <p:cNvSpPr/>
                <p:nvPr userDrawn="1"/>
              </p:nvSpPr>
              <p:spPr>
                <a:xfrm flipH="1">
                  <a:off x="2712003"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4" name="Rectangle 3"/>
                <p:cNvSpPr/>
                <p:nvPr userDrawn="1"/>
              </p:nvSpPr>
              <p:spPr>
                <a:xfrm>
                  <a:off x="2783811" y="6707980"/>
                  <a:ext cx="402284" cy="150019"/>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5" name="Rectangle 3"/>
                <p:cNvSpPr/>
                <p:nvPr userDrawn="1"/>
              </p:nvSpPr>
              <p:spPr>
                <a:xfrm>
                  <a:off x="1923795" y="6646904"/>
                  <a:ext cx="665192" cy="10125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6" name="Rectangle 3"/>
                <p:cNvSpPr/>
                <p:nvPr userDrawn="1"/>
              </p:nvSpPr>
              <p:spPr>
                <a:xfrm flipH="1">
                  <a:off x="2552797"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7" name="Rectangle 3"/>
                <p:cNvSpPr/>
                <p:nvPr userDrawn="1"/>
              </p:nvSpPr>
              <p:spPr>
                <a:xfrm>
                  <a:off x="1518880"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8" name="Rectangle 3"/>
                <p:cNvSpPr/>
                <p:nvPr userDrawn="1"/>
              </p:nvSpPr>
              <p:spPr>
                <a:xfrm flipV="1">
                  <a:off x="1961666" y="6454281"/>
                  <a:ext cx="719804"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DAE0E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9" name="Rectangle 3"/>
                <p:cNvSpPr/>
                <p:nvPr userDrawn="1"/>
              </p:nvSpPr>
              <p:spPr>
                <a:xfrm flipH="1">
                  <a:off x="1226999"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0" name="Rectangle 3"/>
                <p:cNvSpPr/>
                <p:nvPr userDrawn="1"/>
              </p:nvSpPr>
              <p:spPr>
                <a:xfrm flipH="1">
                  <a:off x="1748320"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1" name="Rectangle 3"/>
                <p:cNvSpPr/>
                <p:nvPr userDrawn="1"/>
              </p:nvSpPr>
              <p:spPr>
                <a:xfrm>
                  <a:off x="654561"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DAE0E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2" name="Rectangle 3"/>
                <p:cNvSpPr/>
                <p:nvPr userDrawn="1"/>
              </p:nvSpPr>
              <p:spPr>
                <a:xfrm flipH="1">
                  <a:off x="968784" y="6505546"/>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3" name="Rectangle 3"/>
                <p:cNvSpPr/>
                <p:nvPr userDrawn="1"/>
              </p:nvSpPr>
              <p:spPr>
                <a:xfrm rot="10800000" flipH="1">
                  <a:off x="1039276"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4" name="Rectangle 4"/>
                <p:cNvSpPr/>
                <p:nvPr userDrawn="1"/>
              </p:nvSpPr>
              <p:spPr>
                <a:xfrm>
                  <a:off x="778923"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5" name="Rectangle 3"/>
                <p:cNvSpPr/>
                <p:nvPr userDrawn="1"/>
              </p:nvSpPr>
              <p:spPr>
                <a:xfrm>
                  <a:off x="263315"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6" name="Rectangle 3"/>
                <p:cNvSpPr/>
                <p:nvPr userDrawn="1"/>
              </p:nvSpPr>
              <p:spPr>
                <a:xfrm flipH="1">
                  <a:off x="298938" y="6517231"/>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7" name="Rectangle 3"/>
                <p:cNvSpPr/>
                <p:nvPr userDrawn="1"/>
              </p:nvSpPr>
              <p:spPr>
                <a:xfrm flipH="1">
                  <a:off x="2014829" y="6684743"/>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8" name="Rectangle 3"/>
                <p:cNvSpPr/>
                <p:nvPr userDrawn="1"/>
              </p:nvSpPr>
              <p:spPr>
                <a:xfrm flipH="1">
                  <a:off x="9325647" y="6797310"/>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9" name="Rectangle 3"/>
                <p:cNvSpPr/>
                <p:nvPr userDrawn="1"/>
              </p:nvSpPr>
              <p:spPr>
                <a:xfrm>
                  <a:off x="9221345"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0" name="Rectangle 3"/>
                <p:cNvSpPr/>
                <p:nvPr userDrawn="1"/>
              </p:nvSpPr>
              <p:spPr>
                <a:xfrm rot="10800000" flipH="1">
                  <a:off x="7802571"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1" name="Rectangle 3"/>
                <p:cNvSpPr/>
                <p:nvPr userDrawn="1"/>
              </p:nvSpPr>
              <p:spPr>
                <a:xfrm flipH="1">
                  <a:off x="6943493"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2" name="Rectangle 3"/>
                <p:cNvSpPr/>
                <p:nvPr userDrawn="1"/>
              </p:nvSpPr>
              <p:spPr>
                <a:xfrm>
                  <a:off x="11587162" y="6648152"/>
                  <a:ext cx="504943" cy="2098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3" name="Rectangle 3"/>
                <p:cNvSpPr/>
                <p:nvPr userDrawn="1"/>
              </p:nvSpPr>
              <p:spPr>
                <a:xfrm>
                  <a:off x="10906589"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4" name="Rectangle 3"/>
                <p:cNvSpPr/>
                <p:nvPr userDrawn="1"/>
              </p:nvSpPr>
              <p:spPr>
                <a:xfrm>
                  <a:off x="10137604" y="6646906"/>
                  <a:ext cx="179052"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5" name="Rectangle 3"/>
                <p:cNvSpPr/>
                <p:nvPr userDrawn="1"/>
              </p:nvSpPr>
              <p:spPr>
                <a:xfrm>
                  <a:off x="10264827" y="6646906"/>
                  <a:ext cx="1246771"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6" name="Rectangle 3"/>
                <p:cNvSpPr/>
                <p:nvPr userDrawn="1"/>
              </p:nvSpPr>
              <p:spPr>
                <a:xfrm>
                  <a:off x="8861356"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7" name="Rectangle 3"/>
                <p:cNvSpPr/>
                <p:nvPr userDrawn="1"/>
              </p:nvSpPr>
              <p:spPr>
                <a:xfrm rot="16200000">
                  <a:off x="10044494"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8" name="Rectangle 3"/>
                <p:cNvSpPr/>
                <p:nvPr userDrawn="1"/>
              </p:nvSpPr>
              <p:spPr>
                <a:xfrm rot="16200000">
                  <a:off x="10591197"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9" name="Rectangle 3"/>
                <p:cNvSpPr/>
                <p:nvPr userDrawn="1"/>
              </p:nvSpPr>
              <p:spPr>
                <a:xfrm rot="16200000">
                  <a:off x="10097270"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DAE0E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0" name="Rectangle 3"/>
                <p:cNvSpPr/>
                <p:nvPr userDrawn="1"/>
              </p:nvSpPr>
              <p:spPr>
                <a:xfrm>
                  <a:off x="9106376"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1" name="Rectangle 3"/>
                <p:cNvSpPr/>
                <p:nvPr userDrawn="1"/>
              </p:nvSpPr>
              <p:spPr>
                <a:xfrm rot="16200000">
                  <a:off x="9672656"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2" name="Rectangle 3"/>
                <p:cNvSpPr/>
                <p:nvPr userDrawn="1"/>
              </p:nvSpPr>
              <p:spPr>
                <a:xfrm flipH="1">
                  <a:off x="8428497"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3" name="Rectangle 3"/>
                <p:cNvSpPr/>
                <p:nvPr userDrawn="1"/>
              </p:nvSpPr>
              <p:spPr>
                <a:xfrm>
                  <a:off x="8500305" y="6707217"/>
                  <a:ext cx="402284" cy="12576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4" name="Rectangle 3"/>
                <p:cNvSpPr/>
                <p:nvPr userDrawn="1"/>
              </p:nvSpPr>
              <p:spPr>
                <a:xfrm>
                  <a:off x="7800495" y="6646903"/>
                  <a:ext cx="504986" cy="1055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5" name="Rectangle 3"/>
                <p:cNvSpPr/>
                <p:nvPr userDrawn="1"/>
              </p:nvSpPr>
              <p:spPr>
                <a:xfrm flipH="1">
                  <a:off x="8269290"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6" name="Rectangle 3"/>
                <p:cNvSpPr/>
                <p:nvPr userDrawn="1"/>
              </p:nvSpPr>
              <p:spPr>
                <a:xfrm rot="16200000">
                  <a:off x="11435575" y="6335281"/>
                  <a:ext cx="142630" cy="44292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7" name="Rectangle 3"/>
                <p:cNvSpPr/>
                <p:nvPr userDrawn="1"/>
              </p:nvSpPr>
              <p:spPr>
                <a:xfrm>
                  <a:off x="7235374"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8" name="Rectangle 3"/>
                <p:cNvSpPr/>
                <p:nvPr userDrawn="1"/>
              </p:nvSpPr>
              <p:spPr>
                <a:xfrm>
                  <a:off x="7678160"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DAE0E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9" name="Rectangle 3"/>
                <p:cNvSpPr/>
                <p:nvPr userDrawn="1"/>
              </p:nvSpPr>
              <p:spPr>
                <a:xfrm flipH="1">
                  <a:off x="6943493"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0" name="Rectangle 3"/>
                <p:cNvSpPr/>
                <p:nvPr userDrawn="1"/>
              </p:nvSpPr>
              <p:spPr>
                <a:xfrm flipH="1">
                  <a:off x="7464813"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1" name="Rectangle 3"/>
                <p:cNvSpPr/>
                <p:nvPr userDrawn="1"/>
              </p:nvSpPr>
              <p:spPr>
                <a:xfrm>
                  <a:off x="6371055"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DAE0E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2" name="Rectangle 3"/>
                <p:cNvSpPr/>
                <p:nvPr userDrawn="1"/>
              </p:nvSpPr>
              <p:spPr>
                <a:xfrm flipH="1">
                  <a:off x="6685278" y="6500784"/>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3" name="Rectangle 3"/>
                <p:cNvSpPr/>
                <p:nvPr userDrawn="1"/>
              </p:nvSpPr>
              <p:spPr>
                <a:xfrm rot="10800000" flipH="1">
                  <a:off x="6755769"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4" name="Rectangle 4"/>
                <p:cNvSpPr/>
                <p:nvPr userDrawn="1"/>
              </p:nvSpPr>
              <p:spPr>
                <a:xfrm>
                  <a:off x="6495417"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5" name="Rectangle 3"/>
                <p:cNvSpPr/>
                <p:nvPr userDrawn="1"/>
              </p:nvSpPr>
              <p:spPr>
                <a:xfrm>
                  <a:off x="5979809"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6" name="Rectangle 3"/>
                <p:cNvSpPr/>
                <p:nvPr userDrawn="1"/>
              </p:nvSpPr>
              <p:spPr>
                <a:xfrm flipH="1">
                  <a:off x="5960150" y="6517230"/>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7" name="Rectangle 3"/>
                <p:cNvSpPr/>
                <p:nvPr userDrawn="1"/>
              </p:nvSpPr>
              <p:spPr>
                <a:xfrm flipH="1">
                  <a:off x="7731322" y="6661982"/>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8" name="Rectangle 3"/>
                <p:cNvSpPr/>
                <p:nvPr userDrawn="1"/>
              </p:nvSpPr>
              <p:spPr>
                <a:xfrm rot="5400000">
                  <a:off x="5309398" y="6425070"/>
                  <a:ext cx="177171" cy="30797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DAE0E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9" name="Rectangle 3"/>
                <p:cNvSpPr/>
                <p:nvPr userDrawn="1"/>
              </p:nvSpPr>
              <p:spPr>
                <a:xfrm flipH="1">
                  <a:off x="5308645" y="6698171"/>
                  <a:ext cx="7180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DAE0E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433" name="slide footer background"/>
              <p:cNvSpPr/>
              <p:nvPr userDrawn="1"/>
            </p:nvSpPr>
            <p:spPr>
              <a:xfrm>
                <a:off x="11624143" y="6447121"/>
                <a:ext cx="389308" cy="260098"/>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434" name="rectangle boxes"/>
              <p:cNvGrpSpPr/>
              <p:nvPr userDrawn="1"/>
            </p:nvGrpSpPr>
            <p:grpSpPr>
              <a:xfrm>
                <a:off x="-22543" y="6428387"/>
                <a:ext cx="11543500" cy="399270"/>
                <a:chOff x="-22543" y="6428387"/>
                <a:chExt cx="11543500" cy="399270"/>
              </a:xfrm>
            </p:grpSpPr>
            <p:sp>
              <p:nvSpPr>
                <p:cNvPr id="435" name="Rectangle 434"/>
                <p:cNvSpPr/>
                <p:nvPr userDrawn="1"/>
              </p:nvSpPr>
              <p:spPr>
                <a:xfrm>
                  <a:off x="4954497" y="6438514"/>
                  <a:ext cx="361876"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436" name="Group 435"/>
                <p:cNvGrpSpPr/>
                <p:nvPr userDrawn="1"/>
              </p:nvGrpSpPr>
              <p:grpSpPr>
                <a:xfrm>
                  <a:off x="-22543" y="6428387"/>
                  <a:ext cx="11543500" cy="399270"/>
                  <a:chOff x="-22543" y="6428387"/>
                  <a:chExt cx="11543500" cy="399270"/>
                </a:xfrm>
              </p:grpSpPr>
              <p:sp>
                <p:nvSpPr>
                  <p:cNvPr id="437" name="Rectangle 436"/>
                  <p:cNvSpPr/>
                  <p:nvPr userDrawn="1"/>
                </p:nvSpPr>
                <p:spPr>
                  <a:xfrm>
                    <a:off x="5612561" y="6430454"/>
                    <a:ext cx="966879" cy="120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65000"/>
                            <a:lumOff val="35000"/>
                          </a:srgbClr>
                        </a:solidFill>
                        <a:effectLst/>
                        <a:uLnTx/>
                        <a:uFillTx/>
                        <a:latin typeface="Calibri"/>
                        <a:ea typeface="+mn-ea"/>
                        <a:cs typeface="+mn-cs"/>
                      </a:rPr>
                      <a:t>ISO-NE PUBLIC</a:t>
                    </a:r>
                  </a:p>
                </p:txBody>
              </p:sp>
              <p:sp>
                <p:nvSpPr>
                  <p:cNvPr id="438" name="Rectangle 437"/>
                  <p:cNvSpPr/>
                  <p:nvPr userDrawn="1"/>
                </p:nvSpPr>
                <p:spPr>
                  <a:xfrm>
                    <a:off x="5753100" y="6438513"/>
                    <a:ext cx="685800" cy="108499"/>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9" name="Rectangle 438"/>
                  <p:cNvSpPr/>
                  <p:nvPr userDrawn="1"/>
                </p:nvSpPr>
                <p:spPr>
                  <a:xfrm>
                    <a:off x="5767478" y="6608143"/>
                    <a:ext cx="331235" cy="108499"/>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0" name="Rectangle 439"/>
                  <p:cNvSpPr/>
                  <p:nvPr userDrawn="1"/>
                </p:nvSpPr>
                <p:spPr>
                  <a:xfrm>
                    <a:off x="5160742" y="6608143"/>
                    <a:ext cx="455308"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1" name="Rectangle 440"/>
                  <p:cNvSpPr/>
                  <p:nvPr userDrawn="1"/>
                </p:nvSpPr>
                <p:spPr>
                  <a:xfrm>
                    <a:off x="6388804" y="6702192"/>
                    <a:ext cx="288370"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2" name="Rectangle 441"/>
                  <p:cNvSpPr/>
                  <p:nvPr userDrawn="1"/>
                </p:nvSpPr>
                <p:spPr>
                  <a:xfrm>
                    <a:off x="7429194" y="6711617"/>
                    <a:ext cx="288370"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3" name="Rectangle 442"/>
                  <p:cNvSpPr/>
                  <p:nvPr userDrawn="1"/>
                </p:nvSpPr>
                <p:spPr>
                  <a:xfrm>
                    <a:off x="8198178" y="6436441"/>
                    <a:ext cx="752023"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4" name="Rectangle 443"/>
                  <p:cNvSpPr/>
                  <p:nvPr userDrawn="1"/>
                </p:nvSpPr>
                <p:spPr>
                  <a:xfrm>
                    <a:off x="8639213" y="6653189"/>
                    <a:ext cx="512658"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5" name="Rectangle 444"/>
                  <p:cNvSpPr/>
                  <p:nvPr userDrawn="1"/>
                </p:nvSpPr>
                <p:spPr>
                  <a:xfrm>
                    <a:off x="9219721" y="6719157"/>
                    <a:ext cx="386378"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6" name="Rectangle 445"/>
                  <p:cNvSpPr/>
                  <p:nvPr userDrawn="1"/>
                </p:nvSpPr>
                <p:spPr>
                  <a:xfrm>
                    <a:off x="9668294" y="6704078"/>
                    <a:ext cx="324181" cy="106803"/>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7" name="Rectangle 446"/>
                  <p:cNvSpPr/>
                  <p:nvPr userDrawn="1"/>
                </p:nvSpPr>
                <p:spPr>
                  <a:xfrm>
                    <a:off x="9851118" y="6440211"/>
                    <a:ext cx="603127"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8" name="Rectangle 447"/>
                  <p:cNvSpPr/>
                  <p:nvPr userDrawn="1"/>
                </p:nvSpPr>
                <p:spPr>
                  <a:xfrm>
                    <a:off x="10339272" y="6717272"/>
                    <a:ext cx="297794"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9" name="Rectangle 448"/>
                  <p:cNvSpPr/>
                  <p:nvPr userDrawn="1"/>
                </p:nvSpPr>
                <p:spPr>
                  <a:xfrm>
                    <a:off x="10703031" y="6592877"/>
                    <a:ext cx="508889"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0" name="Rectangle 449"/>
                  <p:cNvSpPr/>
                  <p:nvPr userDrawn="1"/>
                </p:nvSpPr>
                <p:spPr>
                  <a:xfrm>
                    <a:off x="10891508" y="6440211"/>
                    <a:ext cx="629449"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1" name="Rectangle 450"/>
                  <p:cNvSpPr/>
                  <p:nvPr userDrawn="1"/>
                </p:nvSpPr>
                <p:spPr>
                  <a:xfrm>
                    <a:off x="7096758" y="6528204"/>
                    <a:ext cx="540482"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2" name="Rectangle 451"/>
                  <p:cNvSpPr/>
                  <p:nvPr userDrawn="1"/>
                </p:nvSpPr>
                <p:spPr>
                  <a:xfrm>
                    <a:off x="-22543" y="6596131"/>
                    <a:ext cx="50213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3" name="Rectangle 452"/>
                  <p:cNvSpPr/>
                  <p:nvPr userDrawn="1"/>
                </p:nvSpPr>
                <p:spPr>
                  <a:xfrm>
                    <a:off x="259212" y="6428387"/>
                    <a:ext cx="397546"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4" name="Rectangle 453"/>
                  <p:cNvSpPr/>
                  <p:nvPr userDrawn="1"/>
                </p:nvSpPr>
                <p:spPr>
                  <a:xfrm>
                    <a:off x="2481061" y="6428387"/>
                    <a:ext cx="749165" cy="1017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5" name="Rectangle 454"/>
                  <p:cNvSpPr/>
                  <p:nvPr userDrawn="1"/>
                </p:nvSpPr>
                <p:spPr>
                  <a:xfrm>
                    <a:off x="1460434" y="6539589"/>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6" name="Rectangle 455"/>
                  <p:cNvSpPr/>
                  <p:nvPr userDrawn="1"/>
                </p:nvSpPr>
                <p:spPr>
                  <a:xfrm>
                    <a:off x="673222" y="6690370"/>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7" name="Rectangle 456"/>
                  <p:cNvSpPr/>
                  <p:nvPr userDrawn="1"/>
                </p:nvSpPr>
                <p:spPr>
                  <a:xfrm>
                    <a:off x="1706702" y="6696653"/>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8" name="Rectangle 457"/>
                  <p:cNvSpPr/>
                  <p:nvPr userDrawn="1"/>
                </p:nvSpPr>
                <p:spPr>
                  <a:xfrm>
                    <a:off x="2926155" y="6638225"/>
                    <a:ext cx="50859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9" name="Rectangle 458"/>
                  <p:cNvSpPr/>
                  <p:nvPr userDrawn="1"/>
                </p:nvSpPr>
                <p:spPr>
                  <a:xfrm>
                    <a:off x="4134970" y="6428387"/>
                    <a:ext cx="60027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0" name="Rectangle 459"/>
                  <p:cNvSpPr/>
                  <p:nvPr userDrawn="1"/>
                </p:nvSpPr>
                <p:spPr>
                  <a:xfrm>
                    <a:off x="5175360" y="6428387"/>
                    <a:ext cx="59553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1" name="Rectangle 460"/>
                  <p:cNvSpPr/>
                  <p:nvPr userDrawn="1"/>
                </p:nvSpPr>
                <p:spPr>
                  <a:xfrm>
                    <a:off x="4984947" y="6577913"/>
                    <a:ext cx="50608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2" name="Rectangle 461"/>
                  <p:cNvSpPr/>
                  <p:nvPr userDrawn="1"/>
                </p:nvSpPr>
                <p:spPr>
                  <a:xfrm>
                    <a:off x="3504778" y="6702307"/>
                    <a:ext cx="38134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3" name="Rectangle 462"/>
                  <p:cNvSpPr/>
                  <p:nvPr userDrawn="1"/>
                </p:nvSpPr>
                <p:spPr>
                  <a:xfrm>
                    <a:off x="3957122" y="6689113"/>
                    <a:ext cx="317265"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4" name="Rectangle 463"/>
                  <p:cNvSpPr/>
                  <p:nvPr userDrawn="1"/>
                </p:nvSpPr>
                <p:spPr>
                  <a:xfrm>
                    <a:off x="4621188" y="6702307"/>
                    <a:ext cx="29499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5" name="Rectangle 464"/>
                  <p:cNvSpPr/>
                  <p:nvPr userDrawn="1"/>
                </p:nvSpPr>
                <p:spPr>
                  <a:xfrm>
                    <a:off x="263316" y="6438514"/>
                    <a:ext cx="395802"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6" name="Rectangle 465"/>
                  <p:cNvSpPr/>
                  <p:nvPr userDrawn="1"/>
                </p:nvSpPr>
                <p:spPr>
                  <a:xfrm>
                    <a:off x="0" y="6608143"/>
                    <a:ext cx="470911"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7" name="Rectangle 466"/>
                  <p:cNvSpPr/>
                  <p:nvPr userDrawn="1"/>
                </p:nvSpPr>
                <p:spPr>
                  <a:xfrm>
                    <a:off x="672310" y="6702192"/>
                    <a:ext cx="288370"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8" name="Rectangle 467"/>
                  <p:cNvSpPr/>
                  <p:nvPr userDrawn="1"/>
                </p:nvSpPr>
                <p:spPr>
                  <a:xfrm>
                    <a:off x="1463911" y="6553296"/>
                    <a:ext cx="288370"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9" name="Rectangle 468"/>
                  <p:cNvSpPr/>
                  <p:nvPr userDrawn="1"/>
                </p:nvSpPr>
                <p:spPr>
                  <a:xfrm>
                    <a:off x="1712700" y="6711617"/>
                    <a:ext cx="288370"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0" name="Rectangle 469"/>
                  <p:cNvSpPr/>
                  <p:nvPr userDrawn="1"/>
                </p:nvSpPr>
                <p:spPr>
                  <a:xfrm>
                    <a:off x="2621159" y="6436441"/>
                    <a:ext cx="612549"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1" name="Rectangle 470"/>
                  <p:cNvSpPr/>
                  <p:nvPr userDrawn="1"/>
                </p:nvSpPr>
                <p:spPr>
                  <a:xfrm>
                    <a:off x="2922720" y="6653189"/>
                    <a:ext cx="512658"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2" name="Rectangle 471"/>
                  <p:cNvSpPr/>
                  <p:nvPr userDrawn="1"/>
                </p:nvSpPr>
                <p:spPr>
                  <a:xfrm>
                    <a:off x="3503227" y="6704078"/>
                    <a:ext cx="386378"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3" name="Rectangle 472"/>
                  <p:cNvSpPr/>
                  <p:nvPr userDrawn="1"/>
                </p:nvSpPr>
                <p:spPr>
                  <a:xfrm>
                    <a:off x="3951801" y="6704078"/>
                    <a:ext cx="359777" cy="106803"/>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4" name="Rectangle 473"/>
                  <p:cNvSpPr/>
                  <p:nvPr userDrawn="1"/>
                </p:nvSpPr>
                <p:spPr>
                  <a:xfrm>
                    <a:off x="4134624" y="6440211"/>
                    <a:ext cx="603127"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5" name="Rectangle 474"/>
                  <p:cNvSpPr/>
                  <p:nvPr userDrawn="1"/>
                </p:nvSpPr>
                <p:spPr>
                  <a:xfrm>
                    <a:off x="4622778" y="6717272"/>
                    <a:ext cx="297794" cy="108500"/>
                  </a:xfrm>
                  <a:prstGeom prst="rect">
                    <a:avLst/>
                  </a:prstGeom>
                  <a:solidFill>
                    <a:srgbClr val="DAE0E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6" name="Rectangle 475"/>
                  <p:cNvSpPr/>
                  <p:nvPr userDrawn="1"/>
                </p:nvSpPr>
                <p:spPr>
                  <a:xfrm>
                    <a:off x="4957007" y="6428387"/>
                    <a:ext cx="35622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7" name="Rectangle 476"/>
                  <p:cNvSpPr/>
                  <p:nvPr userDrawn="1"/>
                </p:nvSpPr>
                <p:spPr>
                  <a:xfrm>
                    <a:off x="5316996" y="6596131"/>
                    <a:ext cx="29654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8" name="Rectangle 477"/>
                  <p:cNvSpPr/>
                  <p:nvPr userDrawn="1"/>
                </p:nvSpPr>
                <p:spPr>
                  <a:xfrm>
                    <a:off x="4955122" y="6690370"/>
                    <a:ext cx="21188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9" name="Rectangle 478"/>
                  <p:cNvSpPr/>
                  <p:nvPr userDrawn="1"/>
                </p:nvSpPr>
                <p:spPr>
                  <a:xfrm>
                    <a:off x="5693951" y="6596131"/>
                    <a:ext cx="50213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0" name="Rectangle 479"/>
                  <p:cNvSpPr/>
                  <p:nvPr userDrawn="1"/>
                </p:nvSpPr>
                <p:spPr>
                  <a:xfrm>
                    <a:off x="5975706" y="6428387"/>
                    <a:ext cx="397546"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1" name="Rectangle 480"/>
                  <p:cNvSpPr/>
                  <p:nvPr userDrawn="1"/>
                </p:nvSpPr>
                <p:spPr>
                  <a:xfrm>
                    <a:off x="8197555" y="6428387"/>
                    <a:ext cx="749165" cy="1017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2" name="Rectangle 481"/>
                  <p:cNvSpPr/>
                  <p:nvPr userDrawn="1"/>
                </p:nvSpPr>
                <p:spPr>
                  <a:xfrm>
                    <a:off x="7176928" y="6539589"/>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3" name="Rectangle 482"/>
                  <p:cNvSpPr/>
                  <p:nvPr userDrawn="1"/>
                </p:nvSpPr>
                <p:spPr>
                  <a:xfrm>
                    <a:off x="6389716" y="6690370"/>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4" name="Rectangle 483"/>
                  <p:cNvSpPr/>
                  <p:nvPr userDrawn="1"/>
                </p:nvSpPr>
                <p:spPr>
                  <a:xfrm>
                    <a:off x="7423196" y="6696653"/>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5" name="Rectangle 484"/>
                  <p:cNvSpPr/>
                  <p:nvPr userDrawn="1"/>
                </p:nvSpPr>
                <p:spPr>
                  <a:xfrm>
                    <a:off x="8642649" y="6638225"/>
                    <a:ext cx="50859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6" name="Rectangle 485"/>
                  <p:cNvSpPr/>
                  <p:nvPr userDrawn="1"/>
                </p:nvSpPr>
                <p:spPr>
                  <a:xfrm>
                    <a:off x="9851464" y="6428387"/>
                    <a:ext cx="60027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7" name="Rectangle 486"/>
                  <p:cNvSpPr/>
                  <p:nvPr userDrawn="1"/>
                </p:nvSpPr>
                <p:spPr>
                  <a:xfrm>
                    <a:off x="10891854" y="6428387"/>
                    <a:ext cx="59553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8" name="Rectangle 487"/>
                  <p:cNvSpPr/>
                  <p:nvPr userDrawn="1"/>
                </p:nvSpPr>
                <p:spPr>
                  <a:xfrm>
                    <a:off x="10701441" y="6577913"/>
                    <a:ext cx="50608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9" name="Rectangle 488"/>
                  <p:cNvSpPr/>
                  <p:nvPr userDrawn="1"/>
                </p:nvSpPr>
                <p:spPr>
                  <a:xfrm>
                    <a:off x="9221272" y="6702307"/>
                    <a:ext cx="38134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0" name="Rectangle 489"/>
                  <p:cNvSpPr/>
                  <p:nvPr userDrawn="1"/>
                </p:nvSpPr>
                <p:spPr>
                  <a:xfrm>
                    <a:off x="9673615" y="6689113"/>
                    <a:ext cx="317265"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1" name="Rectangle 490"/>
                  <p:cNvSpPr/>
                  <p:nvPr userDrawn="1"/>
                </p:nvSpPr>
                <p:spPr>
                  <a:xfrm>
                    <a:off x="10337682" y="6702307"/>
                    <a:ext cx="29499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652" name="isone public"/>
            <p:cNvSpPr/>
            <p:nvPr userDrawn="1"/>
          </p:nvSpPr>
          <p:spPr>
            <a:xfrm>
              <a:off x="5750721" y="6446047"/>
              <a:ext cx="690560" cy="10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7575D"/>
                  </a:solidFill>
                  <a:effectLst/>
                  <a:uLnTx/>
                  <a:uFillTx/>
                  <a:latin typeface="Calibri"/>
                  <a:ea typeface="+mn-ea"/>
                  <a:cs typeface="+mn-cs"/>
                </a:rPr>
                <a:t>ISO-NE PUBLIC</a:t>
              </a:r>
            </a:p>
          </p:txBody>
        </p:sp>
      </p:grpSp>
      <p:sp>
        <p:nvSpPr>
          <p:cNvPr id="38" name="Text Placeholder 37"/>
          <p:cNvSpPr>
            <a:spLocks noGrp="1"/>
          </p:cNvSpPr>
          <p:nvPr>
            <p:ph type="body" idx="1"/>
          </p:nvPr>
        </p:nvSpPr>
        <p:spPr>
          <a:xfrm>
            <a:off x="226484" y="3657600"/>
            <a:ext cx="11739035" cy="2286000"/>
          </a:xfrm>
          <a:prstGeom prst="rect">
            <a:avLst/>
          </a:prstGeom>
        </p:spPr>
        <p:txBody>
          <a:bodyPr vert="horz" lIns="91440" tIns="45720" rIns="91440" bIns="45720" rtlCol="0">
            <a:noAutofit/>
          </a:bodyPr>
          <a:lstStyle/>
          <a:p>
            <a:pPr lvl="0"/>
            <a:r>
              <a:rPr lang="en-US"/>
              <a:t>First level Master text style (24pt Calibri; spacing multiple 1.2)</a:t>
            </a:r>
          </a:p>
          <a:p>
            <a:pPr lvl="1"/>
            <a:r>
              <a:rPr lang="en-US"/>
              <a:t>Second level (20pt Calibri)</a:t>
            </a:r>
          </a:p>
          <a:p>
            <a:pPr lvl="2"/>
            <a:r>
              <a:rPr lang="en-US"/>
              <a:t>Third level (18pt Calibri)</a:t>
            </a:r>
          </a:p>
          <a:p>
            <a:pPr lvl="3"/>
            <a:r>
              <a:rPr lang="en-US"/>
              <a:t>Fourth level (16pt Calibri)</a:t>
            </a:r>
          </a:p>
          <a:p>
            <a:pPr lvl="4"/>
            <a:r>
              <a:rPr lang="en-US"/>
              <a:t>Fifth level (16pt Calibri)</a:t>
            </a:r>
          </a:p>
        </p:txBody>
      </p:sp>
      <p:sp>
        <p:nvSpPr>
          <p:cNvPr id="2" name="Title Placeholder ms1"/>
          <p:cNvSpPr>
            <a:spLocks noGrp="1"/>
          </p:cNvSpPr>
          <p:nvPr>
            <p:ph type="title"/>
          </p:nvPr>
        </p:nvSpPr>
        <p:spPr>
          <a:xfrm>
            <a:off x="226485" y="1759310"/>
            <a:ext cx="11739033" cy="1669690"/>
          </a:xfrm>
          <a:prstGeom prst="rect">
            <a:avLst/>
          </a:prstGeom>
        </p:spPr>
        <p:txBody>
          <a:bodyPr vert="horz" lIns="91440" tIns="0" rIns="91440" bIns="0" rtlCol="0" anchor="b">
            <a:noAutofit/>
          </a:bodyPr>
          <a:lstStyle/>
          <a:p>
            <a:r>
              <a:rPr lang="en-US"/>
              <a:t>Title </a:t>
            </a:r>
            <a:br>
              <a:rPr lang="en-US"/>
            </a:br>
            <a:r>
              <a:rPr lang="en-US"/>
              <a:t>Placeholder (36pt)</a:t>
            </a:r>
          </a:p>
        </p:txBody>
      </p:sp>
      <p:sp>
        <p:nvSpPr>
          <p:cNvPr id="28" name="Footer Placeholder ms1"/>
          <p:cNvSpPr>
            <a:spLocks noGrp="1"/>
          </p:cNvSpPr>
          <p:nvPr>
            <p:ph type="ftr" sz="quarter" idx="3"/>
          </p:nvPr>
        </p:nvSpPr>
        <p:spPr>
          <a:xfrm>
            <a:off x="213361" y="5994381"/>
            <a:ext cx="11735224" cy="246221"/>
          </a:xfrm>
          <a:prstGeom prst="roundRect">
            <a:avLst>
              <a:gd name="adj" fmla="val 0"/>
            </a:avLst>
          </a:prstGeom>
          <a:noFill/>
          <a:ln>
            <a:noFill/>
          </a:ln>
          <a:effectLst/>
        </p:spPr>
        <p:txBody>
          <a:bodyPr wrap="square" lIns="91440" tIns="0" bIns="0" rtlCol="0" anchor="b">
            <a:noAutofit/>
          </a:bodyPr>
          <a:lstStyle>
            <a:lvl1pPr>
              <a:defRPr lang="en-US" sz="1600" i="1" dirty="0">
                <a:solidFill>
                  <a:schemeClr val="tx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rgbClr val="000000">
                  <a:lumMod val="50000"/>
                </a:srgbClr>
              </a:solidFill>
              <a:effectLst/>
              <a:uLnTx/>
              <a:uFillTx/>
              <a:latin typeface="Calibri"/>
              <a:ea typeface="+mn-ea"/>
              <a:cs typeface="+mn-cs"/>
            </a:endParaRPr>
          </a:p>
        </p:txBody>
      </p:sp>
      <p:sp>
        <p:nvSpPr>
          <p:cNvPr id="653" name="footer background"/>
          <p:cNvSpPr/>
          <p:nvPr userDrawn="1"/>
        </p:nvSpPr>
        <p:spPr>
          <a:xfrm>
            <a:off x="0" y="6402524"/>
            <a:ext cx="12188952" cy="454843"/>
          </a:xfrm>
          <a:prstGeom prst="rect">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654" name="Group 653"/>
          <p:cNvGrpSpPr/>
          <p:nvPr userDrawn="1"/>
        </p:nvGrpSpPr>
        <p:grpSpPr>
          <a:xfrm>
            <a:off x="34130" y="6474298"/>
            <a:ext cx="11833688" cy="383702"/>
            <a:chOff x="34130" y="6474298"/>
            <a:chExt cx="11833688" cy="383702"/>
          </a:xfrm>
        </p:grpSpPr>
        <p:sp>
          <p:nvSpPr>
            <p:cNvPr id="655" name="Rectangle 5"/>
            <p:cNvSpPr/>
            <p:nvPr userDrawn="1"/>
          </p:nvSpPr>
          <p:spPr>
            <a:xfrm flipH="1">
              <a:off x="34130"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6" name="Rectangle 5"/>
            <p:cNvSpPr/>
            <p:nvPr userDrawn="1"/>
          </p:nvSpPr>
          <p:spPr>
            <a:xfrm flipH="1">
              <a:off x="58632"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7" name="Rectangle 5"/>
            <p:cNvSpPr/>
            <p:nvPr userDrawn="1"/>
          </p:nvSpPr>
          <p:spPr>
            <a:xfrm>
              <a:off x="70317" y="6474298"/>
              <a:ext cx="228621" cy="17260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8" name="Rectangle 5"/>
            <p:cNvSpPr/>
            <p:nvPr userDrawn="1"/>
          </p:nvSpPr>
          <p:spPr>
            <a:xfrm>
              <a:off x="92934" y="6500686"/>
              <a:ext cx="206004" cy="14622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9" name="Rectangle 5"/>
            <p:cNvSpPr/>
            <p:nvPr userDrawn="1"/>
          </p:nvSpPr>
          <p:spPr>
            <a:xfrm flipH="1">
              <a:off x="571288"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0" name="Rectangle 5"/>
            <p:cNvSpPr/>
            <p:nvPr userDrawn="1"/>
          </p:nvSpPr>
          <p:spPr>
            <a:xfrm flipH="1">
              <a:off x="786150"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1" name="Rectangle 5"/>
            <p:cNvSpPr/>
            <p:nvPr userDrawn="1"/>
          </p:nvSpPr>
          <p:spPr>
            <a:xfrm flipH="1">
              <a:off x="811409"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2" name="Rectangle 5"/>
            <p:cNvSpPr/>
            <p:nvPr userDrawn="1"/>
          </p:nvSpPr>
          <p:spPr>
            <a:xfrm flipH="1">
              <a:off x="835154"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3" name="Rectangle 5"/>
            <p:cNvSpPr/>
            <p:nvPr userDrawn="1"/>
          </p:nvSpPr>
          <p:spPr>
            <a:xfrm flipH="1">
              <a:off x="859656"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4" name="Rectangle 5"/>
            <p:cNvSpPr/>
            <p:nvPr userDrawn="1"/>
          </p:nvSpPr>
          <p:spPr>
            <a:xfrm flipH="1">
              <a:off x="88415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5" name="Rectangle 5"/>
            <p:cNvSpPr/>
            <p:nvPr userDrawn="1"/>
          </p:nvSpPr>
          <p:spPr>
            <a:xfrm>
              <a:off x="405240" y="6687614"/>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6" name="Rectangle 5"/>
            <p:cNvSpPr/>
            <p:nvPr userDrawn="1"/>
          </p:nvSpPr>
          <p:spPr>
            <a:xfrm>
              <a:off x="428655" y="6666569"/>
              <a:ext cx="152435"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7" name="Rectangle 5"/>
            <p:cNvSpPr/>
            <p:nvPr userDrawn="1"/>
          </p:nvSpPr>
          <p:spPr>
            <a:xfrm>
              <a:off x="1141619" y="6505731"/>
              <a:ext cx="246151" cy="35226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904616 w 904616"/>
                <a:gd name="connsiteY0" fmla="*/ 401321 h 401321"/>
                <a:gd name="connsiteX1" fmla="*/ 901377 w 904616"/>
                <a:gd name="connsiteY1" fmla="*/ 223185 h 401321"/>
                <a:gd name="connsiteX2" fmla="*/ 59951 w 904616"/>
                <a:gd name="connsiteY2" fmla="*/ 223187 h 401321"/>
                <a:gd name="connsiteX3" fmla="*/ 69313 w 904616"/>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844665 w 844665"/>
                <a:gd name="connsiteY0" fmla="*/ 198369 h 198369"/>
                <a:gd name="connsiteX1" fmla="*/ 841426 w 844665"/>
                <a:gd name="connsiteY1" fmla="*/ 20233 h 198369"/>
                <a:gd name="connsiteX2" fmla="*/ 0 w 844665"/>
                <a:gd name="connsiteY2" fmla="*/ 20235 h 198369"/>
                <a:gd name="connsiteX3" fmla="*/ 2893 w 844665"/>
                <a:gd name="connsiteY3" fmla="*/ 0 h 198369"/>
              </a:gdLst>
              <a:ahLst/>
              <a:cxnLst>
                <a:cxn ang="0">
                  <a:pos x="connsiteX0" y="connsiteY0"/>
                </a:cxn>
                <a:cxn ang="0">
                  <a:pos x="connsiteX1" y="connsiteY1"/>
                </a:cxn>
                <a:cxn ang="0">
                  <a:pos x="connsiteX2" y="connsiteY2"/>
                </a:cxn>
                <a:cxn ang="0">
                  <a:pos x="connsiteX3" y="connsiteY3"/>
                </a:cxn>
              </a:cxnLst>
              <a:rect l="l" t="t" r="r" b="b"/>
              <a:pathLst>
                <a:path w="844665" h="198369">
                  <a:moveTo>
                    <a:pt x="844665" y="198369"/>
                  </a:moveTo>
                  <a:cubicBezTo>
                    <a:pt x="843585" y="138990"/>
                    <a:pt x="842506" y="79612"/>
                    <a:pt x="841426" y="20233"/>
                  </a:cubicBezTo>
                  <a:lnTo>
                    <a:pt x="0" y="20235"/>
                  </a:lnTo>
                  <a:lnTo>
                    <a:pt x="2893"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8" name="Rectangle 5"/>
            <p:cNvSpPr/>
            <p:nvPr userDrawn="1"/>
          </p:nvSpPr>
          <p:spPr>
            <a:xfrm>
              <a:off x="1411139" y="6772613"/>
              <a:ext cx="341142"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9" name="Rectangle 5"/>
            <p:cNvSpPr/>
            <p:nvPr userDrawn="1"/>
          </p:nvSpPr>
          <p:spPr>
            <a:xfrm flipH="1">
              <a:off x="1734942" y="6602411"/>
              <a:ext cx="500802" cy="5077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0" name="Rectangle 5"/>
            <p:cNvSpPr/>
            <p:nvPr userDrawn="1"/>
          </p:nvSpPr>
          <p:spPr>
            <a:xfrm flipH="1">
              <a:off x="1552119" y="6629169"/>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1" name="Rectangle 5"/>
            <p:cNvSpPr/>
            <p:nvPr userDrawn="1"/>
          </p:nvSpPr>
          <p:spPr>
            <a:xfrm flipH="1">
              <a:off x="2313942"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2" name="Rectangle 5"/>
            <p:cNvSpPr/>
            <p:nvPr userDrawn="1"/>
          </p:nvSpPr>
          <p:spPr>
            <a:xfrm flipH="1">
              <a:off x="2340330"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3" name="Rectangle 5"/>
            <p:cNvSpPr/>
            <p:nvPr userDrawn="1"/>
          </p:nvSpPr>
          <p:spPr>
            <a:xfrm>
              <a:off x="2236667" y="6602411"/>
              <a:ext cx="54656" cy="255404"/>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021" y="11041"/>
                  </a:moveTo>
                  <a:lnTo>
                    <a:pt x="13541" y="8106"/>
                  </a:lnTo>
                  <a:lnTo>
                    <a:pt x="521" y="5141"/>
                  </a:lnTo>
                  <a:cubicBezTo>
                    <a:pt x="347" y="3427"/>
                    <a:pt x="174" y="1714"/>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4" name="Rectangle 5"/>
            <p:cNvSpPr/>
            <p:nvPr userDrawn="1"/>
          </p:nvSpPr>
          <p:spPr>
            <a:xfrm flipH="1">
              <a:off x="2835644"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5" name="Rectangle 5"/>
            <p:cNvSpPr/>
            <p:nvPr userDrawn="1"/>
          </p:nvSpPr>
          <p:spPr>
            <a:xfrm flipH="1">
              <a:off x="2862409"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6" name="Rectangle 5"/>
            <p:cNvSpPr/>
            <p:nvPr userDrawn="1"/>
          </p:nvSpPr>
          <p:spPr>
            <a:xfrm flipH="1">
              <a:off x="3534894"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7" name="Rectangle 5"/>
            <p:cNvSpPr/>
            <p:nvPr userDrawn="1"/>
          </p:nvSpPr>
          <p:spPr>
            <a:xfrm flipH="1">
              <a:off x="3567877"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8" name="Rectangle 5"/>
            <p:cNvSpPr/>
            <p:nvPr userDrawn="1"/>
          </p:nvSpPr>
          <p:spPr>
            <a:xfrm flipH="1">
              <a:off x="3593321"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9" name="Rectangle 5"/>
            <p:cNvSpPr/>
            <p:nvPr userDrawn="1"/>
          </p:nvSpPr>
          <p:spPr>
            <a:xfrm flipH="1">
              <a:off x="4184381"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0" name="Rectangle 5"/>
            <p:cNvSpPr/>
            <p:nvPr userDrawn="1"/>
          </p:nvSpPr>
          <p:spPr>
            <a:xfrm flipH="1">
              <a:off x="4083361"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1" name="Rectangle 5"/>
            <p:cNvSpPr/>
            <p:nvPr userDrawn="1"/>
          </p:nvSpPr>
          <p:spPr>
            <a:xfrm flipH="1">
              <a:off x="4109747"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2" name="Rectangle 5"/>
            <p:cNvSpPr/>
            <p:nvPr userDrawn="1"/>
          </p:nvSpPr>
          <p:spPr>
            <a:xfrm flipH="1">
              <a:off x="4134249"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3" name="Rectangle 5"/>
            <p:cNvSpPr/>
            <p:nvPr userDrawn="1"/>
          </p:nvSpPr>
          <p:spPr>
            <a:xfrm flipH="1">
              <a:off x="3592941"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4" name="Rectangle 5"/>
            <p:cNvSpPr/>
            <p:nvPr userDrawn="1"/>
          </p:nvSpPr>
          <p:spPr>
            <a:xfrm flipH="1">
              <a:off x="4675017"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5" name="Rectangle 5"/>
            <p:cNvSpPr/>
            <p:nvPr userDrawn="1"/>
          </p:nvSpPr>
          <p:spPr>
            <a:xfrm flipH="1">
              <a:off x="4675017"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6" name="Rectangle 5"/>
            <p:cNvSpPr/>
            <p:nvPr userDrawn="1"/>
          </p:nvSpPr>
          <p:spPr>
            <a:xfrm>
              <a:off x="4887538" y="6484024"/>
              <a:ext cx="305335"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7" name="Rectangle 5"/>
            <p:cNvSpPr/>
            <p:nvPr userDrawn="1"/>
          </p:nvSpPr>
          <p:spPr>
            <a:xfrm>
              <a:off x="4558697" y="6780908"/>
              <a:ext cx="69361" cy="7709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8" name="Rectangle 5"/>
            <p:cNvSpPr/>
            <p:nvPr userDrawn="1"/>
          </p:nvSpPr>
          <p:spPr>
            <a:xfrm flipH="1">
              <a:off x="5438126"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9" name="Rectangle 5"/>
            <p:cNvSpPr/>
            <p:nvPr userDrawn="1"/>
          </p:nvSpPr>
          <p:spPr>
            <a:xfrm flipH="1">
              <a:off x="5461123"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0" name="Rectangle 5"/>
            <p:cNvSpPr/>
            <p:nvPr userDrawn="1"/>
          </p:nvSpPr>
          <p:spPr>
            <a:xfrm flipH="1">
              <a:off x="5791589"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1" name="Rectangle 5"/>
            <p:cNvSpPr/>
            <p:nvPr userDrawn="1"/>
          </p:nvSpPr>
          <p:spPr>
            <a:xfrm flipH="1">
              <a:off x="5814585"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2" name="Rectangle 5"/>
            <p:cNvSpPr/>
            <p:nvPr userDrawn="1"/>
          </p:nvSpPr>
          <p:spPr>
            <a:xfrm flipH="1">
              <a:off x="5839087"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3" name="Rectangle 5"/>
            <p:cNvSpPr/>
            <p:nvPr userDrawn="1"/>
          </p:nvSpPr>
          <p:spPr>
            <a:xfrm flipH="1">
              <a:off x="6287781"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4" name="Rectangle 5"/>
            <p:cNvSpPr/>
            <p:nvPr userDrawn="1"/>
          </p:nvSpPr>
          <p:spPr>
            <a:xfrm flipH="1">
              <a:off x="6502644"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5" name="Rectangle 5"/>
            <p:cNvSpPr/>
            <p:nvPr userDrawn="1"/>
          </p:nvSpPr>
          <p:spPr>
            <a:xfrm flipH="1">
              <a:off x="6527903"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6" name="Rectangle 5"/>
            <p:cNvSpPr/>
            <p:nvPr userDrawn="1"/>
          </p:nvSpPr>
          <p:spPr>
            <a:xfrm flipH="1">
              <a:off x="655164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7" name="Rectangle 5"/>
            <p:cNvSpPr/>
            <p:nvPr userDrawn="1"/>
          </p:nvSpPr>
          <p:spPr>
            <a:xfrm flipH="1">
              <a:off x="6576150"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8" name="Rectangle 5"/>
            <p:cNvSpPr/>
            <p:nvPr userDrawn="1"/>
          </p:nvSpPr>
          <p:spPr>
            <a:xfrm flipH="1">
              <a:off x="6600651"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9" name="Rectangle 5"/>
            <p:cNvSpPr/>
            <p:nvPr userDrawn="1"/>
          </p:nvSpPr>
          <p:spPr>
            <a:xfrm>
              <a:off x="6041855" y="6687615"/>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0" name="Rectangle 5"/>
            <p:cNvSpPr/>
            <p:nvPr userDrawn="1"/>
          </p:nvSpPr>
          <p:spPr>
            <a:xfrm>
              <a:off x="6065270" y="6666569"/>
              <a:ext cx="152434"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1" name="Rectangle 5"/>
            <p:cNvSpPr/>
            <p:nvPr userDrawn="1"/>
          </p:nvSpPr>
          <p:spPr>
            <a:xfrm>
              <a:off x="7127633" y="6763006"/>
              <a:ext cx="341142" cy="9499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2" name="Rectangle 5"/>
            <p:cNvSpPr/>
            <p:nvPr userDrawn="1"/>
          </p:nvSpPr>
          <p:spPr>
            <a:xfrm flipH="1">
              <a:off x="7456198" y="6595606"/>
              <a:ext cx="503609"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3" name="Rectangle 5"/>
            <p:cNvSpPr/>
            <p:nvPr userDrawn="1"/>
          </p:nvSpPr>
          <p:spPr>
            <a:xfrm flipH="1">
              <a:off x="7268613" y="6622026"/>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4" name="Rectangle 5"/>
            <p:cNvSpPr/>
            <p:nvPr userDrawn="1"/>
          </p:nvSpPr>
          <p:spPr>
            <a:xfrm flipH="1">
              <a:off x="8030436"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5" name="Rectangle 5"/>
            <p:cNvSpPr/>
            <p:nvPr userDrawn="1"/>
          </p:nvSpPr>
          <p:spPr>
            <a:xfrm flipH="1">
              <a:off x="8056823"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6" name="Rectangle 5"/>
            <p:cNvSpPr/>
            <p:nvPr userDrawn="1"/>
          </p:nvSpPr>
          <p:spPr>
            <a:xfrm>
              <a:off x="7960519" y="6590176"/>
              <a:ext cx="45719" cy="26764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 name="connsiteX0" fmla="*/ 13355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355" y="11041"/>
                  </a:moveTo>
                  <a:lnTo>
                    <a:pt x="13541" y="8106"/>
                  </a:lnTo>
                  <a:lnTo>
                    <a:pt x="521" y="5141"/>
                  </a:lnTo>
                  <a:cubicBezTo>
                    <a:pt x="347" y="3427"/>
                    <a:pt x="174" y="1714"/>
                    <a:pt x="0" y="0"/>
                  </a:cubicBez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7" name="Rectangle 5"/>
            <p:cNvSpPr/>
            <p:nvPr userDrawn="1"/>
          </p:nvSpPr>
          <p:spPr>
            <a:xfrm flipH="1">
              <a:off x="8552138"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8" name="Rectangle 5"/>
            <p:cNvSpPr/>
            <p:nvPr userDrawn="1"/>
          </p:nvSpPr>
          <p:spPr>
            <a:xfrm flipH="1">
              <a:off x="8578902"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9" name="Rectangle 5"/>
            <p:cNvSpPr/>
            <p:nvPr userDrawn="1"/>
          </p:nvSpPr>
          <p:spPr>
            <a:xfrm flipH="1">
              <a:off x="9251388"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0" name="Rectangle 5"/>
            <p:cNvSpPr/>
            <p:nvPr userDrawn="1"/>
          </p:nvSpPr>
          <p:spPr>
            <a:xfrm flipH="1">
              <a:off x="9284370"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1" name="Rectangle 5"/>
            <p:cNvSpPr/>
            <p:nvPr userDrawn="1"/>
          </p:nvSpPr>
          <p:spPr>
            <a:xfrm flipH="1">
              <a:off x="9309815"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2" name="Rectangle 5"/>
            <p:cNvSpPr/>
            <p:nvPr userDrawn="1"/>
          </p:nvSpPr>
          <p:spPr>
            <a:xfrm flipH="1">
              <a:off x="9900875"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3" name="Rectangle 5"/>
            <p:cNvSpPr/>
            <p:nvPr userDrawn="1"/>
          </p:nvSpPr>
          <p:spPr>
            <a:xfrm flipH="1">
              <a:off x="9799855"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4" name="Rectangle 5"/>
            <p:cNvSpPr/>
            <p:nvPr userDrawn="1"/>
          </p:nvSpPr>
          <p:spPr>
            <a:xfrm flipH="1">
              <a:off x="9826241"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5" name="Rectangle 5"/>
            <p:cNvSpPr/>
            <p:nvPr userDrawn="1"/>
          </p:nvSpPr>
          <p:spPr>
            <a:xfrm flipH="1">
              <a:off x="9850743"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6" name="Rectangle 5"/>
            <p:cNvSpPr/>
            <p:nvPr userDrawn="1"/>
          </p:nvSpPr>
          <p:spPr>
            <a:xfrm flipH="1">
              <a:off x="11382680"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7" name="Rectangle 5"/>
            <p:cNvSpPr/>
            <p:nvPr userDrawn="1"/>
          </p:nvSpPr>
          <p:spPr>
            <a:xfrm flipH="1">
              <a:off x="11407181"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8" name="Rectangle 5"/>
            <p:cNvSpPr/>
            <p:nvPr userDrawn="1"/>
          </p:nvSpPr>
          <p:spPr>
            <a:xfrm flipH="1">
              <a:off x="9309435"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9" name="Rectangle 5"/>
            <p:cNvSpPr/>
            <p:nvPr userDrawn="1"/>
          </p:nvSpPr>
          <p:spPr>
            <a:xfrm flipH="1">
              <a:off x="10429743"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0" name="Rectangle 5"/>
            <p:cNvSpPr/>
            <p:nvPr userDrawn="1"/>
          </p:nvSpPr>
          <p:spPr>
            <a:xfrm flipH="1">
              <a:off x="10429743"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1" name="Rectangle 5"/>
            <p:cNvSpPr/>
            <p:nvPr userDrawn="1"/>
          </p:nvSpPr>
          <p:spPr>
            <a:xfrm>
              <a:off x="10790448" y="6492566"/>
              <a:ext cx="123680" cy="14413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2" name="Rectangle 5"/>
            <p:cNvSpPr/>
            <p:nvPr userDrawn="1"/>
          </p:nvSpPr>
          <p:spPr>
            <a:xfrm>
              <a:off x="10275191" y="6773185"/>
              <a:ext cx="69361" cy="8481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3" name="Rectangle 5"/>
            <p:cNvSpPr/>
            <p:nvPr userDrawn="1"/>
          </p:nvSpPr>
          <p:spPr>
            <a:xfrm flipH="1">
              <a:off x="11843316"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4" name="Rectangle 5"/>
            <p:cNvSpPr/>
            <p:nvPr userDrawn="1"/>
          </p:nvSpPr>
          <p:spPr>
            <a:xfrm flipH="1">
              <a:off x="11867818"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725" name="thick lines and arrows"/>
          <p:cNvGrpSpPr/>
          <p:nvPr userDrawn="1"/>
        </p:nvGrpSpPr>
        <p:grpSpPr>
          <a:xfrm>
            <a:off x="263315" y="6454281"/>
            <a:ext cx="11821530" cy="403719"/>
            <a:chOff x="263315" y="6454281"/>
            <a:chExt cx="11821530" cy="403719"/>
          </a:xfrm>
        </p:grpSpPr>
        <p:sp>
          <p:nvSpPr>
            <p:cNvPr id="726" name="Rectangle 3"/>
            <p:cNvSpPr/>
            <p:nvPr userDrawn="1"/>
          </p:nvSpPr>
          <p:spPr>
            <a:xfrm flipH="1">
              <a:off x="3609154" y="6821812"/>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7" name="Rectangle 3"/>
            <p:cNvSpPr/>
            <p:nvPr userDrawn="1"/>
          </p:nvSpPr>
          <p:spPr>
            <a:xfrm>
              <a:off x="3504852"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8" name="Rectangle 3"/>
            <p:cNvSpPr/>
            <p:nvPr userDrawn="1"/>
          </p:nvSpPr>
          <p:spPr>
            <a:xfrm rot="10800000" flipH="1">
              <a:off x="2086077"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9" name="Rectangle 3"/>
            <p:cNvSpPr/>
            <p:nvPr userDrawn="1"/>
          </p:nvSpPr>
          <p:spPr>
            <a:xfrm flipH="1">
              <a:off x="1226999"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0" name="Rectangle 3"/>
            <p:cNvSpPr/>
            <p:nvPr userDrawn="1"/>
          </p:nvSpPr>
          <p:spPr>
            <a:xfrm>
              <a:off x="5190095"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1" name="Rectangle 3"/>
            <p:cNvSpPr/>
            <p:nvPr userDrawn="1"/>
          </p:nvSpPr>
          <p:spPr>
            <a:xfrm>
              <a:off x="3144863"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2" name="Rectangle 3"/>
            <p:cNvSpPr/>
            <p:nvPr userDrawn="1"/>
          </p:nvSpPr>
          <p:spPr>
            <a:xfrm rot="16200000">
              <a:off x="4328000"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3" name="Rectangle 3"/>
            <p:cNvSpPr/>
            <p:nvPr userDrawn="1"/>
          </p:nvSpPr>
          <p:spPr>
            <a:xfrm rot="16200000">
              <a:off x="4874704"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4" name="Rectangle 3"/>
            <p:cNvSpPr/>
            <p:nvPr userDrawn="1"/>
          </p:nvSpPr>
          <p:spPr>
            <a:xfrm rot="16200000">
              <a:off x="4380777"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5" name="Rectangle 3"/>
            <p:cNvSpPr/>
            <p:nvPr userDrawn="1"/>
          </p:nvSpPr>
          <p:spPr>
            <a:xfrm>
              <a:off x="3389882"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6" name="Rectangle 3"/>
            <p:cNvSpPr/>
            <p:nvPr userDrawn="1"/>
          </p:nvSpPr>
          <p:spPr>
            <a:xfrm rot="16200000">
              <a:off x="3956162"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7" name="Rectangle 3"/>
            <p:cNvSpPr/>
            <p:nvPr userDrawn="1"/>
          </p:nvSpPr>
          <p:spPr>
            <a:xfrm flipH="1">
              <a:off x="2712003"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8" name="Rectangle 3"/>
            <p:cNvSpPr/>
            <p:nvPr userDrawn="1"/>
          </p:nvSpPr>
          <p:spPr>
            <a:xfrm>
              <a:off x="2783811" y="6707980"/>
              <a:ext cx="402284" cy="150019"/>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9" name="Rectangle 3"/>
            <p:cNvSpPr/>
            <p:nvPr userDrawn="1"/>
          </p:nvSpPr>
          <p:spPr>
            <a:xfrm>
              <a:off x="1923795" y="6646904"/>
              <a:ext cx="665192" cy="10125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0" name="Rectangle 3"/>
            <p:cNvSpPr/>
            <p:nvPr userDrawn="1"/>
          </p:nvSpPr>
          <p:spPr>
            <a:xfrm flipH="1">
              <a:off x="2552797"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1" name="Rectangle 3"/>
            <p:cNvSpPr/>
            <p:nvPr userDrawn="1"/>
          </p:nvSpPr>
          <p:spPr>
            <a:xfrm>
              <a:off x="1518880"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2" name="Rectangle 3"/>
            <p:cNvSpPr/>
            <p:nvPr userDrawn="1"/>
          </p:nvSpPr>
          <p:spPr>
            <a:xfrm flipV="1">
              <a:off x="1961666" y="6454281"/>
              <a:ext cx="719804"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chemeClr val="bg1"/>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3" name="Rectangle 3"/>
            <p:cNvSpPr/>
            <p:nvPr userDrawn="1"/>
          </p:nvSpPr>
          <p:spPr>
            <a:xfrm flipH="1">
              <a:off x="1226999"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4" name="Rectangle 3"/>
            <p:cNvSpPr/>
            <p:nvPr userDrawn="1"/>
          </p:nvSpPr>
          <p:spPr>
            <a:xfrm flipH="1">
              <a:off x="1748320"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5" name="Rectangle 3"/>
            <p:cNvSpPr/>
            <p:nvPr userDrawn="1"/>
          </p:nvSpPr>
          <p:spPr>
            <a:xfrm>
              <a:off x="654561"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chemeClr val="bg1"/>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6" name="Rectangle 3"/>
            <p:cNvSpPr/>
            <p:nvPr userDrawn="1"/>
          </p:nvSpPr>
          <p:spPr>
            <a:xfrm flipH="1">
              <a:off x="968784" y="6505546"/>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7" name="Rectangle 3"/>
            <p:cNvSpPr/>
            <p:nvPr userDrawn="1"/>
          </p:nvSpPr>
          <p:spPr>
            <a:xfrm rot="10800000" flipH="1">
              <a:off x="1039276"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8" name="Rectangle 4"/>
            <p:cNvSpPr/>
            <p:nvPr userDrawn="1"/>
          </p:nvSpPr>
          <p:spPr>
            <a:xfrm>
              <a:off x="778923"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9" name="Rectangle 3"/>
            <p:cNvSpPr/>
            <p:nvPr userDrawn="1"/>
          </p:nvSpPr>
          <p:spPr>
            <a:xfrm>
              <a:off x="263315"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0" name="Rectangle 3"/>
            <p:cNvSpPr/>
            <p:nvPr userDrawn="1"/>
          </p:nvSpPr>
          <p:spPr>
            <a:xfrm flipH="1">
              <a:off x="298938" y="6517231"/>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1" name="Rectangle 3"/>
            <p:cNvSpPr/>
            <p:nvPr userDrawn="1"/>
          </p:nvSpPr>
          <p:spPr>
            <a:xfrm flipH="1">
              <a:off x="2014829" y="6684743"/>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2" name="Rectangle 3"/>
            <p:cNvSpPr/>
            <p:nvPr userDrawn="1"/>
          </p:nvSpPr>
          <p:spPr>
            <a:xfrm flipH="1">
              <a:off x="9325647" y="6797310"/>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3" name="Rectangle 3"/>
            <p:cNvSpPr/>
            <p:nvPr userDrawn="1"/>
          </p:nvSpPr>
          <p:spPr>
            <a:xfrm>
              <a:off x="9221345"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4" name="Rectangle 3"/>
            <p:cNvSpPr/>
            <p:nvPr userDrawn="1"/>
          </p:nvSpPr>
          <p:spPr>
            <a:xfrm rot="10800000" flipH="1">
              <a:off x="7802571"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5" name="Rectangle 3"/>
            <p:cNvSpPr/>
            <p:nvPr userDrawn="1"/>
          </p:nvSpPr>
          <p:spPr>
            <a:xfrm flipH="1">
              <a:off x="6943493"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6" name="Rectangle 3"/>
            <p:cNvSpPr/>
            <p:nvPr userDrawn="1"/>
          </p:nvSpPr>
          <p:spPr>
            <a:xfrm>
              <a:off x="11587163" y="6648152"/>
              <a:ext cx="497682" cy="2098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7" name="Rectangle 3"/>
            <p:cNvSpPr/>
            <p:nvPr userDrawn="1"/>
          </p:nvSpPr>
          <p:spPr>
            <a:xfrm>
              <a:off x="10906589"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8" name="Rectangle 3"/>
            <p:cNvSpPr/>
            <p:nvPr userDrawn="1"/>
          </p:nvSpPr>
          <p:spPr>
            <a:xfrm>
              <a:off x="10137604" y="6646906"/>
              <a:ext cx="179052"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9" name="Rectangle 3"/>
            <p:cNvSpPr/>
            <p:nvPr userDrawn="1"/>
          </p:nvSpPr>
          <p:spPr>
            <a:xfrm>
              <a:off x="10264827" y="6646906"/>
              <a:ext cx="1246771"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0" name="Rectangle 3"/>
            <p:cNvSpPr/>
            <p:nvPr userDrawn="1"/>
          </p:nvSpPr>
          <p:spPr>
            <a:xfrm>
              <a:off x="8861356"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1" name="Rectangle 3"/>
            <p:cNvSpPr/>
            <p:nvPr userDrawn="1"/>
          </p:nvSpPr>
          <p:spPr>
            <a:xfrm rot="16200000">
              <a:off x="10044494"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2" name="Rectangle 3"/>
            <p:cNvSpPr/>
            <p:nvPr userDrawn="1"/>
          </p:nvSpPr>
          <p:spPr>
            <a:xfrm rot="16200000">
              <a:off x="10591197"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3" name="Rectangle 3"/>
            <p:cNvSpPr/>
            <p:nvPr userDrawn="1"/>
          </p:nvSpPr>
          <p:spPr>
            <a:xfrm rot="16200000">
              <a:off x="10097270"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chemeClr val="bg1"/>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4" name="Rectangle 3"/>
            <p:cNvSpPr/>
            <p:nvPr userDrawn="1"/>
          </p:nvSpPr>
          <p:spPr>
            <a:xfrm>
              <a:off x="9106376"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5" name="Rectangle 3"/>
            <p:cNvSpPr/>
            <p:nvPr userDrawn="1"/>
          </p:nvSpPr>
          <p:spPr>
            <a:xfrm rot="16200000">
              <a:off x="9672656"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6" name="Rectangle 3"/>
            <p:cNvSpPr/>
            <p:nvPr userDrawn="1"/>
          </p:nvSpPr>
          <p:spPr>
            <a:xfrm flipH="1">
              <a:off x="8428497"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7" name="Rectangle 3"/>
            <p:cNvSpPr/>
            <p:nvPr userDrawn="1"/>
          </p:nvSpPr>
          <p:spPr>
            <a:xfrm>
              <a:off x="8500305" y="6707217"/>
              <a:ext cx="402284" cy="12576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8" name="Rectangle 3"/>
            <p:cNvSpPr/>
            <p:nvPr userDrawn="1"/>
          </p:nvSpPr>
          <p:spPr>
            <a:xfrm>
              <a:off x="7800495" y="6646903"/>
              <a:ext cx="504986" cy="1055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9" name="Rectangle 3"/>
            <p:cNvSpPr/>
            <p:nvPr userDrawn="1"/>
          </p:nvSpPr>
          <p:spPr>
            <a:xfrm flipH="1">
              <a:off x="8269290"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0" name="Rectangle 3"/>
            <p:cNvSpPr/>
            <p:nvPr userDrawn="1"/>
          </p:nvSpPr>
          <p:spPr>
            <a:xfrm rot="16200000">
              <a:off x="11045405" y="6502093"/>
              <a:ext cx="116984" cy="12175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1" name="Rectangle 3"/>
            <p:cNvSpPr/>
            <p:nvPr userDrawn="1"/>
          </p:nvSpPr>
          <p:spPr>
            <a:xfrm>
              <a:off x="7235374"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2" name="Rectangle 3"/>
            <p:cNvSpPr/>
            <p:nvPr userDrawn="1"/>
          </p:nvSpPr>
          <p:spPr>
            <a:xfrm>
              <a:off x="7678160"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chemeClr val="bg1"/>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3" name="Rectangle 3"/>
            <p:cNvSpPr/>
            <p:nvPr userDrawn="1"/>
          </p:nvSpPr>
          <p:spPr>
            <a:xfrm flipH="1">
              <a:off x="6943493"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4" name="Rectangle 3"/>
            <p:cNvSpPr/>
            <p:nvPr userDrawn="1"/>
          </p:nvSpPr>
          <p:spPr>
            <a:xfrm flipH="1">
              <a:off x="7464813"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5" name="Rectangle 3"/>
            <p:cNvSpPr/>
            <p:nvPr userDrawn="1"/>
          </p:nvSpPr>
          <p:spPr>
            <a:xfrm>
              <a:off x="6371055"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chemeClr val="bg1"/>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6" name="Rectangle 3"/>
            <p:cNvSpPr/>
            <p:nvPr userDrawn="1"/>
          </p:nvSpPr>
          <p:spPr>
            <a:xfrm flipH="1">
              <a:off x="6685278" y="6500784"/>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7" name="Rectangle 3"/>
            <p:cNvSpPr/>
            <p:nvPr userDrawn="1"/>
          </p:nvSpPr>
          <p:spPr>
            <a:xfrm rot="10800000" flipH="1">
              <a:off x="6755769"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8" name="Rectangle 4"/>
            <p:cNvSpPr/>
            <p:nvPr userDrawn="1"/>
          </p:nvSpPr>
          <p:spPr>
            <a:xfrm>
              <a:off x="6495417"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9" name="Rectangle 3"/>
            <p:cNvSpPr/>
            <p:nvPr userDrawn="1"/>
          </p:nvSpPr>
          <p:spPr>
            <a:xfrm>
              <a:off x="5979809"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0" name="Rectangle 3"/>
            <p:cNvSpPr/>
            <p:nvPr userDrawn="1"/>
          </p:nvSpPr>
          <p:spPr>
            <a:xfrm flipH="1">
              <a:off x="5960150" y="6526754"/>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1" name="Rectangle 3"/>
            <p:cNvSpPr/>
            <p:nvPr userDrawn="1"/>
          </p:nvSpPr>
          <p:spPr>
            <a:xfrm flipH="1">
              <a:off x="7731322" y="6661982"/>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2" name="Rectangle 3"/>
            <p:cNvSpPr/>
            <p:nvPr userDrawn="1"/>
          </p:nvSpPr>
          <p:spPr>
            <a:xfrm rot="5400000">
              <a:off x="5309398" y="6432215"/>
              <a:ext cx="177171" cy="30797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chemeClr val="bg1"/>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3" name="Rectangle 3"/>
            <p:cNvSpPr/>
            <p:nvPr userDrawn="1"/>
          </p:nvSpPr>
          <p:spPr>
            <a:xfrm flipH="1">
              <a:off x="5308645" y="6698171"/>
              <a:ext cx="7180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4" name="Rectangle 3"/>
            <p:cNvSpPr/>
            <p:nvPr userDrawn="1"/>
          </p:nvSpPr>
          <p:spPr>
            <a:xfrm>
              <a:off x="11325226" y="6495752"/>
              <a:ext cx="497682" cy="14555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chemeClr val="bg1"/>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785" name="footer circles"/>
          <p:cNvGrpSpPr/>
          <p:nvPr userDrawn="1"/>
        </p:nvGrpSpPr>
        <p:grpSpPr>
          <a:xfrm>
            <a:off x="1020927" y="6586355"/>
            <a:ext cx="10536217" cy="210955"/>
            <a:chOff x="1020927" y="6586355"/>
            <a:chExt cx="10536217" cy="210955"/>
          </a:xfrm>
          <a:solidFill>
            <a:schemeClr val="accent3">
              <a:lumMod val="75000"/>
            </a:schemeClr>
          </a:solidFill>
        </p:grpSpPr>
        <p:sp>
          <p:nvSpPr>
            <p:cNvPr id="786" name="Oval 785"/>
            <p:cNvSpPr/>
            <p:nvPr userDrawn="1"/>
          </p:nvSpPr>
          <p:spPr>
            <a:xfrm>
              <a:off x="1020927" y="6588736"/>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7" name="Oval 786"/>
            <p:cNvSpPr/>
            <p:nvPr userDrawn="1"/>
          </p:nvSpPr>
          <p:spPr>
            <a:xfrm>
              <a:off x="2572089" y="676112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8" name="Oval 787"/>
            <p:cNvSpPr/>
            <p:nvPr userDrawn="1"/>
          </p:nvSpPr>
          <p:spPr>
            <a:xfrm>
              <a:off x="4398427" y="673247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9" name="Oval 788"/>
            <p:cNvSpPr/>
            <p:nvPr userDrawn="1"/>
          </p:nvSpPr>
          <p:spPr>
            <a:xfrm>
              <a:off x="5142910" y="6753208"/>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0" name="Oval 789"/>
            <p:cNvSpPr/>
            <p:nvPr userDrawn="1"/>
          </p:nvSpPr>
          <p:spPr>
            <a:xfrm>
              <a:off x="6737421" y="658635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1" name="Oval 790"/>
            <p:cNvSpPr/>
            <p:nvPr userDrawn="1"/>
          </p:nvSpPr>
          <p:spPr>
            <a:xfrm>
              <a:off x="8288583" y="676112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2" name="Oval 791"/>
            <p:cNvSpPr/>
            <p:nvPr userDrawn="1"/>
          </p:nvSpPr>
          <p:spPr>
            <a:xfrm>
              <a:off x="10114921" y="673247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3" name="Oval 792"/>
            <p:cNvSpPr/>
            <p:nvPr userDrawn="1"/>
          </p:nvSpPr>
          <p:spPr>
            <a:xfrm>
              <a:off x="10859404" y="6753208"/>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4" name="Oval 793"/>
            <p:cNvSpPr/>
            <p:nvPr userDrawn="1"/>
          </p:nvSpPr>
          <p:spPr>
            <a:xfrm>
              <a:off x="11520957" y="662881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795" name="Rectangle 794"/>
          <p:cNvSpPr/>
          <p:nvPr userDrawn="1"/>
        </p:nvSpPr>
        <p:spPr>
          <a:xfrm>
            <a:off x="5612561" y="6430454"/>
            <a:ext cx="966879" cy="120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65000"/>
                    <a:lumOff val="35000"/>
                  </a:srgbClr>
                </a:solidFill>
                <a:effectLst/>
                <a:uLnTx/>
                <a:uFillTx/>
                <a:latin typeface="Calibri"/>
                <a:ea typeface="+mn-ea"/>
                <a:cs typeface="+mn-cs"/>
              </a:rPr>
              <a:t>ISO-NE PUBLIC</a:t>
            </a:r>
          </a:p>
        </p:txBody>
      </p:sp>
      <p:sp>
        <p:nvSpPr>
          <p:cNvPr id="796" name="Rectangle 795"/>
          <p:cNvSpPr/>
          <p:nvPr userDrawn="1"/>
        </p:nvSpPr>
        <p:spPr>
          <a:xfrm>
            <a:off x="-22543" y="6596131"/>
            <a:ext cx="50213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7" name="Rectangle 796"/>
          <p:cNvSpPr/>
          <p:nvPr userDrawn="1"/>
        </p:nvSpPr>
        <p:spPr>
          <a:xfrm>
            <a:off x="259212" y="6428387"/>
            <a:ext cx="397546"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8" name="Rectangle 797"/>
          <p:cNvSpPr/>
          <p:nvPr userDrawn="1"/>
        </p:nvSpPr>
        <p:spPr>
          <a:xfrm>
            <a:off x="2481061" y="6428387"/>
            <a:ext cx="749165" cy="1017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9" name="Rectangle 798"/>
          <p:cNvSpPr/>
          <p:nvPr userDrawn="1"/>
        </p:nvSpPr>
        <p:spPr>
          <a:xfrm>
            <a:off x="1460434" y="6539589"/>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0" name="Rectangle 799"/>
          <p:cNvSpPr/>
          <p:nvPr userDrawn="1"/>
        </p:nvSpPr>
        <p:spPr>
          <a:xfrm>
            <a:off x="673222" y="6690370"/>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1" name="Rectangle 800"/>
          <p:cNvSpPr/>
          <p:nvPr userDrawn="1"/>
        </p:nvSpPr>
        <p:spPr>
          <a:xfrm>
            <a:off x="1706702" y="6696653"/>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2" name="Rectangle 801"/>
          <p:cNvSpPr/>
          <p:nvPr userDrawn="1"/>
        </p:nvSpPr>
        <p:spPr>
          <a:xfrm>
            <a:off x="2926155" y="6638225"/>
            <a:ext cx="50859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3" name="Rectangle 802"/>
          <p:cNvSpPr/>
          <p:nvPr userDrawn="1"/>
        </p:nvSpPr>
        <p:spPr>
          <a:xfrm>
            <a:off x="4134970" y="6428387"/>
            <a:ext cx="60027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4" name="Rectangle 803"/>
          <p:cNvSpPr/>
          <p:nvPr userDrawn="1"/>
        </p:nvSpPr>
        <p:spPr>
          <a:xfrm>
            <a:off x="5175360" y="6428387"/>
            <a:ext cx="59553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5" name="Rectangle 804"/>
          <p:cNvSpPr/>
          <p:nvPr userDrawn="1"/>
        </p:nvSpPr>
        <p:spPr>
          <a:xfrm>
            <a:off x="4984947" y="6577913"/>
            <a:ext cx="50608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6" name="Rectangle 805"/>
          <p:cNvSpPr/>
          <p:nvPr userDrawn="1"/>
        </p:nvSpPr>
        <p:spPr>
          <a:xfrm>
            <a:off x="3504778" y="6702307"/>
            <a:ext cx="38134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7" name="Rectangle 806"/>
          <p:cNvSpPr/>
          <p:nvPr userDrawn="1"/>
        </p:nvSpPr>
        <p:spPr>
          <a:xfrm>
            <a:off x="3957122" y="6689113"/>
            <a:ext cx="317265"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8" name="Rectangle 807"/>
          <p:cNvSpPr/>
          <p:nvPr userDrawn="1"/>
        </p:nvSpPr>
        <p:spPr>
          <a:xfrm>
            <a:off x="4621188" y="6702307"/>
            <a:ext cx="29499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9" name="Rectangle 808"/>
          <p:cNvSpPr/>
          <p:nvPr userDrawn="1"/>
        </p:nvSpPr>
        <p:spPr>
          <a:xfrm>
            <a:off x="4957007" y="6428387"/>
            <a:ext cx="35622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0" name="Rectangle 809"/>
          <p:cNvSpPr/>
          <p:nvPr userDrawn="1"/>
        </p:nvSpPr>
        <p:spPr>
          <a:xfrm>
            <a:off x="5316996" y="6596131"/>
            <a:ext cx="29654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1" name="Rectangle 810"/>
          <p:cNvSpPr/>
          <p:nvPr userDrawn="1"/>
        </p:nvSpPr>
        <p:spPr>
          <a:xfrm>
            <a:off x="4955122" y="6690370"/>
            <a:ext cx="21188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2" name="Rectangle 811"/>
          <p:cNvSpPr/>
          <p:nvPr userDrawn="1"/>
        </p:nvSpPr>
        <p:spPr>
          <a:xfrm>
            <a:off x="5693951" y="6596131"/>
            <a:ext cx="50213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3" name="Rectangle 812"/>
          <p:cNvSpPr/>
          <p:nvPr userDrawn="1"/>
        </p:nvSpPr>
        <p:spPr>
          <a:xfrm>
            <a:off x="5975706" y="6428387"/>
            <a:ext cx="397546"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4" name="Rectangle 813"/>
          <p:cNvSpPr/>
          <p:nvPr userDrawn="1"/>
        </p:nvSpPr>
        <p:spPr>
          <a:xfrm>
            <a:off x="8197555" y="6428387"/>
            <a:ext cx="749165" cy="1017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5" name="Rectangle 814"/>
          <p:cNvSpPr/>
          <p:nvPr userDrawn="1"/>
        </p:nvSpPr>
        <p:spPr>
          <a:xfrm>
            <a:off x="7176928" y="6539589"/>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6" name="Rectangle 815"/>
          <p:cNvSpPr/>
          <p:nvPr userDrawn="1"/>
        </p:nvSpPr>
        <p:spPr>
          <a:xfrm>
            <a:off x="6389716" y="6690370"/>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7" name="Rectangle 816"/>
          <p:cNvSpPr/>
          <p:nvPr userDrawn="1"/>
        </p:nvSpPr>
        <p:spPr>
          <a:xfrm>
            <a:off x="7423196" y="6696653"/>
            <a:ext cx="289500"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8" name="Rectangle 817"/>
          <p:cNvSpPr/>
          <p:nvPr userDrawn="1"/>
        </p:nvSpPr>
        <p:spPr>
          <a:xfrm>
            <a:off x="8642649" y="6638225"/>
            <a:ext cx="50859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9" name="Rectangle 818"/>
          <p:cNvSpPr/>
          <p:nvPr userDrawn="1"/>
        </p:nvSpPr>
        <p:spPr>
          <a:xfrm>
            <a:off x="9851464" y="6428387"/>
            <a:ext cx="60027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0" name="Rectangle 819"/>
          <p:cNvSpPr/>
          <p:nvPr userDrawn="1"/>
        </p:nvSpPr>
        <p:spPr>
          <a:xfrm>
            <a:off x="10891854" y="6428387"/>
            <a:ext cx="59553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1" name="Rectangle 820"/>
          <p:cNvSpPr/>
          <p:nvPr userDrawn="1"/>
        </p:nvSpPr>
        <p:spPr>
          <a:xfrm>
            <a:off x="10701441" y="6577913"/>
            <a:ext cx="506084"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2" name="Rectangle 821"/>
          <p:cNvSpPr/>
          <p:nvPr userDrawn="1"/>
        </p:nvSpPr>
        <p:spPr>
          <a:xfrm>
            <a:off x="9221272" y="6702307"/>
            <a:ext cx="381347"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3" name="Rectangle 822"/>
          <p:cNvSpPr/>
          <p:nvPr userDrawn="1"/>
        </p:nvSpPr>
        <p:spPr>
          <a:xfrm>
            <a:off x="9673615" y="6689113"/>
            <a:ext cx="317265"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4" name="Rectangle 823"/>
          <p:cNvSpPr/>
          <p:nvPr userDrawn="1"/>
        </p:nvSpPr>
        <p:spPr>
          <a:xfrm>
            <a:off x="10337682" y="6702307"/>
            <a:ext cx="294991" cy="108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825" name="Group 824"/>
          <p:cNvGrpSpPr/>
          <p:nvPr userDrawn="1"/>
        </p:nvGrpSpPr>
        <p:grpSpPr>
          <a:xfrm>
            <a:off x="0" y="6440134"/>
            <a:ext cx="12013451" cy="410266"/>
            <a:chOff x="0" y="6417391"/>
            <a:chExt cx="12013451" cy="410266"/>
          </a:xfrm>
          <a:solidFill>
            <a:schemeClr val="bg1"/>
          </a:solidFill>
        </p:grpSpPr>
        <p:sp>
          <p:nvSpPr>
            <p:cNvPr id="826" name="slide footer background"/>
            <p:cNvSpPr/>
            <p:nvPr userDrawn="1"/>
          </p:nvSpPr>
          <p:spPr>
            <a:xfrm>
              <a:off x="11624143" y="6568557"/>
              <a:ext cx="389308" cy="109886"/>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7" name="Rectangle 826"/>
            <p:cNvSpPr/>
            <p:nvPr userDrawn="1"/>
          </p:nvSpPr>
          <p:spPr>
            <a:xfrm>
              <a:off x="4954497" y="6417391"/>
              <a:ext cx="361876"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8" name="Rectangle 827"/>
            <p:cNvSpPr/>
            <p:nvPr userDrawn="1"/>
          </p:nvSpPr>
          <p:spPr>
            <a:xfrm>
              <a:off x="5753100" y="6417391"/>
              <a:ext cx="685800" cy="108499"/>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9" name="Rectangle 828"/>
            <p:cNvSpPr/>
            <p:nvPr userDrawn="1"/>
          </p:nvSpPr>
          <p:spPr>
            <a:xfrm>
              <a:off x="5767478" y="6568557"/>
              <a:ext cx="331235" cy="108499"/>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0" name="Rectangle 829"/>
            <p:cNvSpPr/>
            <p:nvPr userDrawn="1"/>
          </p:nvSpPr>
          <p:spPr>
            <a:xfrm>
              <a:off x="5160742" y="6568557"/>
              <a:ext cx="45530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1" name="Rectangle 830"/>
            <p:cNvSpPr/>
            <p:nvPr userDrawn="1"/>
          </p:nvSpPr>
          <p:spPr>
            <a:xfrm>
              <a:off x="6388804" y="6683144"/>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2" name="Rectangle 831"/>
            <p:cNvSpPr/>
            <p:nvPr userDrawn="1"/>
          </p:nvSpPr>
          <p:spPr>
            <a:xfrm>
              <a:off x="7429194" y="6711617"/>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3" name="Rectangle 832"/>
            <p:cNvSpPr/>
            <p:nvPr userDrawn="1"/>
          </p:nvSpPr>
          <p:spPr>
            <a:xfrm>
              <a:off x="8198178" y="6417391"/>
              <a:ext cx="752023"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4" name="Rectangle 833"/>
            <p:cNvSpPr/>
            <p:nvPr userDrawn="1"/>
          </p:nvSpPr>
          <p:spPr>
            <a:xfrm>
              <a:off x="8639213" y="6653189"/>
              <a:ext cx="51265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5" name="Rectangle 834"/>
            <p:cNvSpPr/>
            <p:nvPr userDrawn="1"/>
          </p:nvSpPr>
          <p:spPr>
            <a:xfrm>
              <a:off x="9219721" y="6719157"/>
              <a:ext cx="38637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6" name="Rectangle 835"/>
            <p:cNvSpPr/>
            <p:nvPr userDrawn="1"/>
          </p:nvSpPr>
          <p:spPr>
            <a:xfrm>
              <a:off x="9668294" y="6704078"/>
              <a:ext cx="324181" cy="106803"/>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7" name="Rectangle 836"/>
            <p:cNvSpPr/>
            <p:nvPr userDrawn="1"/>
          </p:nvSpPr>
          <p:spPr>
            <a:xfrm>
              <a:off x="9851118" y="6417391"/>
              <a:ext cx="603127"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8" name="Rectangle 837"/>
            <p:cNvSpPr/>
            <p:nvPr userDrawn="1"/>
          </p:nvSpPr>
          <p:spPr>
            <a:xfrm>
              <a:off x="10339272" y="6717272"/>
              <a:ext cx="297794"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9" name="Rectangle 838"/>
            <p:cNvSpPr/>
            <p:nvPr userDrawn="1"/>
          </p:nvSpPr>
          <p:spPr>
            <a:xfrm>
              <a:off x="10703031" y="6568557"/>
              <a:ext cx="50888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0" name="Rectangle 839"/>
            <p:cNvSpPr/>
            <p:nvPr userDrawn="1"/>
          </p:nvSpPr>
          <p:spPr>
            <a:xfrm>
              <a:off x="10891508" y="6417391"/>
              <a:ext cx="62944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1" name="Rectangle 840"/>
            <p:cNvSpPr/>
            <p:nvPr userDrawn="1"/>
          </p:nvSpPr>
          <p:spPr>
            <a:xfrm>
              <a:off x="7096758" y="6528204"/>
              <a:ext cx="540482"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2" name="Rectangle 841"/>
            <p:cNvSpPr/>
            <p:nvPr userDrawn="1"/>
          </p:nvSpPr>
          <p:spPr>
            <a:xfrm>
              <a:off x="263316" y="6417391"/>
              <a:ext cx="395802"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3" name="Rectangle 842"/>
            <p:cNvSpPr/>
            <p:nvPr userDrawn="1"/>
          </p:nvSpPr>
          <p:spPr>
            <a:xfrm>
              <a:off x="0" y="6608143"/>
              <a:ext cx="470911"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4" name="Rectangle 843"/>
            <p:cNvSpPr/>
            <p:nvPr userDrawn="1"/>
          </p:nvSpPr>
          <p:spPr>
            <a:xfrm>
              <a:off x="672310" y="6702192"/>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5" name="Rectangle 844"/>
            <p:cNvSpPr/>
            <p:nvPr userDrawn="1"/>
          </p:nvSpPr>
          <p:spPr>
            <a:xfrm>
              <a:off x="1463911" y="6568557"/>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6" name="Rectangle 845"/>
            <p:cNvSpPr/>
            <p:nvPr userDrawn="1"/>
          </p:nvSpPr>
          <p:spPr>
            <a:xfrm>
              <a:off x="1712700" y="6711617"/>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7" name="Rectangle 846"/>
            <p:cNvSpPr/>
            <p:nvPr userDrawn="1"/>
          </p:nvSpPr>
          <p:spPr>
            <a:xfrm>
              <a:off x="2621159" y="6417391"/>
              <a:ext cx="61254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8" name="Rectangle 847"/>
            <p:cNvSpPr/>
            <p:nvPr userDrawn="1"/>
          </p:nvSpPr>
          <p:spPr>
            <a:xfrm>
              <a:off x="2922720" y="6623771"/>
              <a:ext cx="51265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9" name="Rectangle 848"/>
            <p:cNvSpPr/>
            <p:nvPr userDrawn="1"/>
          </p:nvSpPr>
          <p:spPr>
            <a:xfrm>
              <a:off x="3503227" y="6704078"/>
              <a:ext cx="38637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0" name="Rectangle 849"/>
            <p:cNvSpPr/>
            <p:nvPr userDrawn="1"/>
          </p:nvSpPr>
          <p:spPr>
            <a:xfrm>
              <a:off x="3951801" y="6704078"/>
              <a:ext cx="359777" cy="106803"/>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1" name="Rectangle 850"/>
            <p:cNvSpPr/>
            <p:nvPr userDrawn="1"/>
          </p:nvSpPr>
          <p:spPr>
            <a:xfrm>
              <a:off x="4134624" y="6417391"/>
              <a:ext cx="603127"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2" name="Rectangle 851"/>
            <p:cNvSpPr/>
            <p:nvPr userDrawn="1"/>
          </p:nvSpPr>
          <p:spPr>
            <a:xfrm>
              <a:off x="4622778" y="6717272"/>
              <a:ext cx="297794"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3" name="Rectangle 852"/>
            <p:cNvSpPr/>
            <p:nvPr userDrawn="1"/>
          </p:nvSpPr>
          <p:spPr>
            <a:xfrm>
              <a:off x="5750721" y="6420589"/>
              <a:ext cx="690560" cy="102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7575D"/>
                  </a:solidFill>
                  <a:effectLst/>
                  <a:uLnTx/>
                  <a:uFillTx/>
                  <a:latin typeface="Calibri"/>
                  <a:ea typeface="+mn-ea"/>
                  <a:cs typeface="+mn-cs"/>
                </a:rPr>
                <a:t>ISO-NE PUBLIC</a:t>
              </a:r>
            </a:p>
          </p:txBody>
        </p:sp>
      </p:grpSp>
      <p:sp>
        <p:nvSpPr>
          <p:cNvPr id="219" name="Slide Number Placeholder 8"/>
          <p:cNvSpPr>
            <a:spLocks noGrp="1"/>
          </p:cNvSpPr>
          <p:nvPr>
            <p:ph type="sldNum" sz="quarter" idx="4"/>
          </p:nvPr>
        </p:nvSpPr>
        <p:spPr>
          <a:xfrm>
            <a:off x="11627086" y="6447123"/>
            <a:ext cx="384726" cy="253715"/>
          </a:xfrm>
          <a:prstGeom prst="rect">
            <a:avLst/>
          </a:prstGeom>
          <a:solidFill>
            <a:srgbClr val="FFFFFF"/>
          </a:solidFill>
        </p:spPr>
        <p:txBody>
          <a:bodyPr vert="horz" lIns="0" tIns="45720" rIns="0" bIns="45720" rtlCol="0" anchor="ctr">
            <a:noAutofit/>
          </a:bodyPr>
          <a:lstStyle>
            <a:lvl1pPr>
              <a:defRPr lang="en-US" sz="1600" b="1"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F6FE54C-330D-4F78-ABBB-4309360A2FCC}" type="slidenum">
              <a:rPr kumimoji="0" lang="en-US" sz="1600" b="1"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a:ln>
                <a:noFill/>
              </a:ln>
              <a:solidFill>
                <a:srgbClr val="000000"/>
              </a:solidFill>
              <a:effectLst/>
              <a:uLnTx/>
              <a:uFillTx/>
              <a:latin typeface="Calibri"/>
              <a:ea typeface="+mn-ea"/>
              <a:cs typeface="+mn-cs"/>
            </a:endParaRPr>
          </a:p>
        </p:txBody>
      </p:sp>
    </p:spTree>
    <p:custDataLst>
      <p:tags r:id="rId3"/>
    </p:custDataLst>
    <p:extLst>
      <p:ext uri="{BB962C8B-B14F-4D97-AF65-F5344CB8AC3E}">
        <p14:creationId xmlns:p14="http://schemas.microsoft.com/office/powerpoint/2010/main" val="2176685003"/>
      </p:ext>
    </p:extLst>
  </p:cSld>
  <p:clrMap bg1="lt1" tx1="dk1" bg2="lt2" tx2="dk2" accent1="accent1" accent2="accent2" accent3="accent3" accent4="accent4" accent5="accent5" accent6="accent6" hlink="hlink" folHlink="folHlink"/>
  <p:sldLayoutIdLst>
    <p:sldLayoutId id="2147483679" r:id="rId1"/>
  </p:sldLayoutIdLst>
  <p:hf hdr="0" ftr="0"/>
  <p:txStyles>
    <p:titleStyle>
      <a:lvl1pPr marL="0" indent="0" algn="l" defTabSz="914400" rtl="0" eaLnBrk="1" latinLnBrk="0" hangingPunct="1">
        <a:spcBef>
          <a:spcPct val="0"/>
        </a:spcBef>
        <a:buNone/>
        <a:defRPr lang="en-US" sz="3600" b="1" kern="1200" cap="none" baseline="0" dirty="0">
          <a:solidFill>
            <a:schemeClr val="accent3">
              <a:lumMod val="75000"/>
            </a:schemeClr>
          </a:solidFill>
          <a:latin typeface="+mj-lt"/>
          <a:ea typeface="+mj-ea"/>
          <a:cs typeface="+mj-cs"/>
        </a:defRPr>
      </a:lvl1pPr>
    </p:titleStyle>
    <p:bodyStyle>
      <a:lvl1pPr marL="0" indent="0" algn="l" defTabSz="914400" rtl="0" eaLnBrk="1" latinLnBrk="0" hangingPunct="1">
        <a:lnSpc>
          <a:spcPct val="120000"/>
        </a:lnSpc>
        <a:spcBef>
          <a:spcPts val="0"/>
        </a:spcBef>
        <a:spcAft>
          <a:spcPts val="0"/>
        </a:spcAft>
        <a:buFont typeface="Arial" pitchFamily="34" charset="0"/>
        <a:buNone/>
        <a:defRPr lang="en-US" sz="2400" kern="1200" baseline="0" dirty="0" smtClean="0">
          <a:solidFill>
            <a:schemeClr val="tx1">
              <a:lumMod val="50000"/>
            </a:schemeClr>
          </a:solidFill>
          <a:latin typeface="+mn-lt"/>
          <a:ea typeface="+mn-ea"/>
          <a:cs typeface="+mn-cs"/>
        </a:defRPr>
      </a:lvl1pPr>
      <a:lvl2pPr marL="351536" indent="0" algn="l" defTabSz="685800" rtl="0" eaLnBrk="1" latinLnBrk="0" hangingPunct="1">
        <a:lnSpc>
          <a:spcPct val="120000"/>
        </a:lnSpc>
        <a:spcBef>
          <a:spcPts val="0"/>
        </a:spcBef>
        <a:spcAft>
          <a:spcPts val="0"/>
        </a:spcAft>
        <a:buFont typeface="Arial" pitchFamily="34" charset="0"/>
        <a:buNone/>
        <a:defRPr lang="en-US" sz="2000" kern="1200" baseline="0" dirty="0" smtClean="0">
          <a:solidFill>
            <a:schemeClr val="tx1">
              <a:lumMod val="50000"/>
            </a:schemeClr>
          </a:solidFill>
          <a:latin typeface="+mn-lt"/>
          <a:ea typeface="+mn-ea"/>
          <a:cs typeface="+mn-cs"/>
        </a:defRPr>
      </a:lvl2pPr>
      <a:lvl3pPr marL="690562" indent="0" algn="l" defTabSz="914400" rtl="0" eaLnBrk="1" latinLnBrk="0" hangingPunct="1">
        <a:lnSpc>
          <a:spcPct val="120000"/>
        </a:lnSpc>
        <a:spcBef>
          <a:spcPts val="0"/>
        </a:spcBef>
        <a:spcAft>
          <a:spcPts val="0"/>
        </a:spcAft>
        <a:buFont typeface="Arial" pitchFamily="34" charset="0"/>
        <a:buNone/>
        <a:defRPr lang="en-US" sz="1800" kern="1200" baseline="0" dirty="0" smtClean="0">
          <a:solidFill>
            <a:schemeClr val="tx1">
              <a:lumMod val="50000"/>
            </a:schemeClr>
          </a:solidFill>
          <a:latin typeface="+mn-lt"/>
          <a:ea typeface="+mn-ea"/>
          <a:cs typeface="+mn-cs"/>
        </a:defRPr>
      </a:lvl3pPr>
      <a:lvl4pPr marL="968375" marR="0" indent="0" algn="l" defTabSz="914400" rtl="0" eaLnBrk="1" fontAlgn="auto" latinLnBrk="0" hangingPunct="1">
        <a:lnSpc>
          <a:spcPct val="120000"/>
        </a:lnSpc>
        <a:spcBef>
          <a:spcPts val="0"/>
        </a:spcBef>
        <a:spcAft>
          <a:spcPts val="0"/>
        </a:spcAft>
        <a:buClrTx/>
        <a:buSzTx/>
        <a:buFont typeface="Arial" pitchFamily="34" charset="0"/>
        <a:buNone/>
        <a:tabLst/>
        <a:defRPr lang="en-US" sz="1600" kern="1200" baseline="0" dirty="0" smtClean="0">
          <a:solidFill>
            <a:schemeClr val="tx1">
              <a:lumMod val="50000"/>
            </a:schemeClr>
          </a:solidFill>
          <a:latin typeface="+mn-lt"/>
          <a:ea typeface="+mn-ea"/>
          <a:cs typeface="+mn-cs"/>
        </a:defRPr>
      </a:lvl4pPr>
      <a:lvl5pPr marL="1317625" marR="0" indent="0" algn="l" defTabSz="914400" rtl="0" eaLnBrk="1" fontAlgn="auto" latinLnBrk="0" hangingPunct="1">
        <a:lnSpc>
          <a:spcPct val="120000"/>
        </a:lnSpc>
        <a:spcBef>
          <a:spcPts val="0"/>
        </a:spcBef>
        <a:spcAft>
          <a:spcPts val="0"/>
        </a:spcAft>
        <a:buClrTx/>
        <a:buSzTx/>
        <a:buFont typeface="Arial" pitchFamily="34" charset="0"/>
        <a:buNone/>
        <a:tabLst/>
        <a:defRPr lang="en-US" sz="1600" kern="120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so-ne.com/rules_proceds/isone_plan/index.html" TargetMode="External"/><Relationship Id="rId3" Type="http://schemas.openxmlformats.org/officeDocument/2006/relationships/slideLayout" Target="../slideLayouts/slideLayout5.xml"/><Relationship Id="rId7" Type="http://schemas.openxmlformats.org/officeDocument/2006/relationships/hyperlink" Target="http://www.iso-ne.com/rules_proceds/operating/index.html"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www.iso-ne.com/rules_proceds/isone_mnls/index.html" TargetMode="External"/><Relationship Id="rId5" Type="http://schemas.openxmlformats.org/officeDocument/2006/relationships/hyperlink" Target="http://www.iso-ne.com/regulatory/tariff/index.html" TargetMode="External"/><Relationship Id="rId10" Type="http://schemas.openxmlformats.org/officeDocument/2006/relationships/image" Target="../media/image19.png"/><Relationship Id="rId4" Type="http://schemas.openxmlformats.org/officeDocument/2006/relationships/notesSlide" Target="../notesSlides/notesSlide1.xml"/><Relationship Id="rId9"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0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06.xml.rels><?xml version="1.0" encoding="UTF-8" standalone="yes"?>
<Relationships xmlns="http://schemas.openxmlformats.org/package/2006/relationships"><Relationship Id="rId3" Type="http://schemas.openxmlformats.org/officeDocument/2006/relationships/hyperlink" Target="https://www.iso-ne.com/markets-operations/settlements/understand-bill/" TargetMode="External"/><Relationship Id="rId2" Type="http://schemas.openxmlformats.org/officeDocument/2006/relationships/slideLayout" Target="../slideLayouts/slideLayout3.xml"/><Relationship Id="rId1" Type="http://schemas.openxmlformats.org/officeDocument/2006/relationships/tags" Target="../tags/tag148.xml"/><Relationship Id="rId5" Type="http://schemas.openxmlformats.org/officeDocument/2006/relationships/image" Target="../media/image134.jpg"/><Relationship Id="rId4" Type="http://schemas.openxmlformats.org/officeDocument/2006/relationships/hyperlink" Target="https://www.iso-ne.com/static-assets/documents/2015/01/billing_process_final_123114.pdf"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49.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0.xml"/></Relationships>
</file>

<file path=ppt/slides/_rels/slide109.xml.rels><?xml version="1.0" encoding="UTF-8" standalone="yes"?>
<Relationships xmlns="http://schemas.openxmlformats.org/package/2006/relationships"><Relationship Id="rId8" Type="http://schemas.openxmlformats.org/officeDocument/2006/relationships/hyperlink" Target="https://www.iso-ne.com/static-assets/documents/2019/02/redirect_cms-fcm-new-capacity-qualification-energy-storage.htm" TargetMode="External"/><Relationship Id="rId13" Type="http://schemas.openxmlformats.org/officeDocument/2006/relationships/hyperlink" Target="https://www.iso-ne.com/markets-operations/settlements/understand-bill/" TargetMode="External"/><Relationship Id="rId3" Type="http://schemas.openxmlformats.org/officeDocument/2006/relationships/hyperlink" Target="https://www.iso-ne.com/participate/support/customer-readiness-outlook/esd-project" TargetMode="External"/><Relationship Id="rId7" Type="http://schemas.openxmlformats.org/officeDocument/2006/relationships/hyperlink" Target="https://www.iso-ne.com/static-assets/documents/2017/04/20170411-webinar-energy-storage.pdf" TargetMode="External"/><Relationship Id="rId12" Type="http://schemas.openxmlformats.org/officeDocument/2006/relationships/hyperlink" Target="https://www.iso-ne.com/static-assets/documents/2015/02/regulation_market_settlements_02_19_2015.pdf" TargetMode="External"/><Relationship Id="rId17" Type="http://schemas.openxmlformats.org/officeDocument/2006/relationships/image" Target="../media/image135.jpg"/><Relationship Id="rId2" Type="http://schemas.openxmlformats.org/officeDocument/2006/relationships/slideLayout" Target="../slideLayouts/slideLayout2.xml"/><Relationship Id="rId16" Type="http://schemas.openxmlformats.org/officeDocument/2006/relationships/hyperlink" Target="https://www.iso-ne.com/markets-operations/settlements/quarterly-forum/" TargetMode="External"/><Relationship Id="rId1" Type="http://schemas.openxmlformats.org/officeDocument/2006/relationships/tags" Target="../tags/tag151.xml"/><Relationship Id="rId6" Type="http://schemas.openxmlformats.org/officeDocument/2006/relationships/hyperlink" Target="https://www.iso-ne.com/static-assets/documents/2017/04/20170411-webinar-energy-storage.htm" TargetMode="External"/><Relationship Id="rId11" Type="http://schemas.openxmlformats.org/officeDocument/2006/relationships/hyperlink" Target="http://www.iso-ne.com/static-assets/documents/2015/01/reg_mkt_01_19_2015.htm" TargetMode="External"/><Relationship Id="rId5" Type="http://schemas.openxmlformats.org/officeDocument/2006/relationships/slide" Target="slide113.xml"/><Relationship Id="rId15" Type="http://schemas.openxmlformats.org/officeDocument/2006/relationships/hyperlink" Target="https://www.iso-ne.com/participate/training/materials" TargetMode="External"/><Relationship Id="rId10" Type="http://schemas.openxmlformats.org/officeDocument/2006/relationships/hyperlink" Target="https://www.iso-ne.com/participate/training/upcoming-courses/" TargetMode="External"/><Relationship Id="rId4" Type="http://schemas.openxmlformats.org/officeDocument/2006/relationships/hyperlink" Target="https://www.iso-ne.com/event-details?eventId=138265" TargetMode="External"/><Relationship Id="rId9" Type="http://schemas.openxmlformats.org/officeDocument/2006/relationships/hyperlink" Target="https://www.iso-ne.com/static-assets/documents/2019/02/fcm-new-capacity-qualification-energy-storage.pdf" TargetMode="External"/><Relationship Id="rId14" Type="http://schemas.openxmlformats.org/officeDocument/2006/relationships/hyperlink" Target="mailto:isolist-isotraining-subscribe@mail.iso-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4.xml"/><Relationship Id="rId1" Type="http://schemas.openxmlformats.org/officeDocument/2006/relationships/tags" Target="../tags/tag153.xml"/><Relationship Id="rId5" Type="http://schemas.microsoft.com/office/2007/relationships/hdphoto" Target="../media/hdphoto1.wdp"/><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39.png"/><Relationship Id="rId5" Type="http://schemas.openxmlformats.org/officeDocument/2006/relationships/image" Target="../media/image11.png"/><Relationship Id="rId4" Type="http://schemas.openxmlformats.org/officeDocument/2006/relationships/image" Target="../media/image38.png"/></Relationships>
</file>

<file path=ppt/slides/_rels/slide113.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156.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hyperlink" Target="https://www.iso-ne.com/participate/support/customer-readiness-outlook/esd-project"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hyperlink" Target="http://www.iso-ne.com/regulatory/tariff/index.html" TargetMode="External"/><Relationship Id="rId7" Type="http://schemas.openxmlformats.org/officeDocument/2006/relationships/hyperlink" Target="https://www.iso-ne.com/static-assets/documents/2018/10/er19-84-000_enhanced_storage_revisions.pdf"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iso-ne.com/rules_proceds/isone_plan/index.html" TargetMode="External"/><Relationship Id="rId5" Type="http://schemas.openxmlformats.org/officeDocument/2006/relationships/hyperlink" Target="http://www.iso-ne.com/rules_proceds/operating/index.html" TargetMode="External"/><Relationship Id="rId4" Type="http://schemas.openxmlformats.org/officeDocument/2006/relationships/hyperlink" Target="http://www.iso-ne.com/rules_proceds/isone_mnls/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o-ne.com/participate/rules-procedures/operating-procedures/"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5.png"/><Relationship Id="rId5" Type="http://schemas.openxmlformats.org/officeDocument/2006/relationships/image" Target="../media/image54.png"/><Relationship Id="rId10" Type="http://schemas.microsoft.com/office/2007/relationships/hdphoto" Target="../media/hdphoto1.wdp"/><Relationship Id="rId4" Type="http://schemas.openxmlformats.org/officeDocument/2006/relationships/image" Target="../media/image53.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0.png"/><Relationship Id="rId5" Type="http://schemas.openxmlformats.org/officeDocument/2006/relationships/hyperlink" Target="https://www.ferc.gov/legal/maj-ord-reg/land-docs/order2003.asp" TargetMode="Externa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s://www.iso-ne.com/static-assets/documents/2017/07/a5_distributed_connected_generation_guidance.pdf" TargetMode="External"/><Relationship Id="rId5" Type="http://schemas.openxmlformats.org/officeDocument/2006/relationships/image" Target="../media/image59.png"/><Relationship Id="rId4" Type="http://schemas.openxmlformats.org/officeDocument/2006/relationships/hyperlink" Target="https://www.iso-ne.com/participate/applications-status-changes/new-modified-interconnections/" TargetMode="External"/><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3.xml"/><Relationship Id="rId7" Type="http://schemas.openxmlformats.org/officeDocument/2006/relationships/image" Target="../media/image61.png"/><Relationship Id="rId12" Type="http://schemas.microsoft.com/office/2007/relationships/hdphoto" Target="../media/hdphoto1.wdp"/><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s://www.iso-ne.com/static-assets/documents/100018/new-modeled-asset-projects-process-guide.pdf" TargetMode="External"/><Relationship Id="rId11" Type="http://schemas.openxmlformats.org/officeDocument/2006/relationships/image" Target="../media/image20.png"/><Relationship Id="rId5" Type="http://schemas.openxmlformats.org/officeDocument/2006/relationships/hyperlink" Target="mailto:NewGenCoord@iso-ne.com" TargetMode="External"/><Relationship Id="rId10" Type="http://schemas.openxmlformats.org/officeDocument/2006/relationships/image" Target="../media/image64.png"/><Relationship Id="rId4" Type="http://schemas.openxmlformats.org/officeDocument/2006/relationships/hyperlink" Target="https://iso-ne.my.salesforce.com/" TargetMode="External"/><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6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65.png"/><Relationship Id="rId9"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hyperlink" Target="https://www.iso-ne.com/markets-operations/markets/forward-capacity-market/fcm-participation-guide" TargetMode="Externa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8" Type="http://schemas.openxmlformats.org/officeDocument/2006/relationships/hyperlink" Target="https://vimeo.com/1114032482/d998c7777d?fl=ip&amp;fe=ec" TargetMode="External"/><Relationship Id="rId3" Type="http://schemas.openxmlformats.org/officeDocument/2006/relationships/slideLayout" Target="../slideLayouts/slideLayout10.xml"/><Relationship Id="rId7" Type="http://schemas.openxmlformats.org/officeDocument/2006/relationships/image" Target="../media/image24.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3.png"/><Relationship Id="rId11" Type="http://schemas.microsoft.com/office/2007/relationships/hdphoto" Target="../media/hdphoto1.wdp"/><Relationship Id="rId5" Type="http://schemas.openxmlformats.org/officeDocument/2006/relationships/image" Target="../media/image22.svg"/><Relationship Id="rId10"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hyperlink" Target="https://vimeo.com/1118201039/4b5b666ab4?fl=pl&amp;fe=sh"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7.png"/><Relationship Id="rId11" Type="http://schemas.microsoft.com/office/2007/relationships/hdphoto" Target="../media/hdphoto1.wdp"/><Relationship Id="rId5" Type="http://schemas.openxmlformats.org/officeDocument/2006/relationships/image" Target="../media/image76.png"/><Relationship Id="rId10" Type="http://schemas.openxmlformats.org/officeDocument/2006/relationships/image" Target="../media/image20.png"/><Relationship Id="rId4" Type="http://schemas.openxmlformats.org/officeDocument/2006/relationships/image" Target="../media/image65.png"/><Relationship Id="rId9"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78.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6.png"/><Relationship Id="rId11" Type="http://schemas.microsoft.com/office/2007/relationships/hdphoto" Target="../media/hdphoto1.wdp"/><Relationship Id="rId5" Type="http://schemas.openxmlformats.org/officeDocument/2006/relationships/image" Target="../media/image65.png"/><Relationship Id="rId10" Type="http://schemas.openxmlformats.org/officeDocument/2006/relationships/image" Target="../media/image20.png"/><Relationship Id="rId4" Type="http://schemas.openxmlformats.org/officeDocument/2006/relationships/hyperlink" Target="https://www.iso-ne.com/participate/rules-procedures/operating-procedures/" TargetMode="External"/><Relationship Id="rId9" Type="http://schemas.openxmlformats.org/officeDocument/2006/relationships/image" Target="../media/image63.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2.xml"/><Relationship Id="rId7" Type="http://schemas.openxmlformats.org/officeDocument/2006/relationships/image" Target="../media/image82.png"/><Relationship Id="rId12" Type="http://schemas.microsoft.com/office/2007/relationships/hdphoto" Target="../media/hdphoto1.wdp"/><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81.png"/><Relationship Id="rId11" Type="http://schemas.openxmlformats.org/officeDocument/2006/relationships/image" Target="../media/image20.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image" Target="../media/image8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86.png"/><Relationship Id="rId5" Type="http://schemas.openxmlformats.org/officeDocument/2006/relationships/hyperlink" Target="https://www.iso-ne.com/static-assets/documents/support/user_guides/ask_iso_user_guide_external.pdf" TargetMode="External"/><Relationship Id="rId10" Type="http://schemas.microsoft.com/office/2007/relationships/hdphoto" Target="../media/hdphoto1.wdp"/><Relationship Id="rId4" Type="http://schemas.openxmlformats.org/officeDocument/2006/relationships/hyperlink" Target="https://askiso.force.com/" TargetMode="External"/><Relationship Id="rId9"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88.jp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iso-ne.com/participate/support/customer-readiness-outlook/esd-project"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iso-ne.com/participate/support/faq/emarket" TargetMode="Externa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4.png"/><Relationship Id="rId11" Type="http://schemas.openxmlformats.org/officeDocument/2006/relationships/hyperlink" Target="https://www.iso-ne.com/participate/support/user-guides/" TargetMode="External"/><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0.png"/><Relationship Id="rId5" Type="http://schemas.openxmlformats.org/officeDocument/2006/relationships/image" Target="../media/image93.emf"/><Relationship Id="rId4" Type="http://schemas.openxmlformats.org/officeDocument/2006/relationships/image" Target="../media/image92.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8.jp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97.jpg"/><Relationship Id="rId5" Type="http://schemas.openxmlformats.org/officeDocument/2006/relationships/image" Target="../media/image96.png"/><Relationship Id="rId10" Type="http://schemas.microsoft.com/office/2007/relationships/hdphoto" Target="../media/hdphoto1.wdp"/><Relationship Id="rId4" Type="http://schemas.openxmlformats.org/officeDocument/2006/relationships/image" Target="../media/image95.jpg"/><Relationship Id="rId9" Type="http://schemas.openxmlformats.org/officeDocument/2006/relationships/image" Target="../media/image20.pn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8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8" Type="http://schemas.openxmlformats.org/officeDocument/2006/relationships/image" Target="../media/image103.png"/><Relationship Id="rId13"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102.png"/><Relationship Id="rId12" Type="http://schemas.openxmlformats.org/officeDocument/2006/relationships/image" Target="../media/image2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01.jpg"/><Relationship Id="rId11" Type="http://schemas.openxmlformats.org/officeDocument/2006/relationships/image" Target="../media/image9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0.png"/><Relationship Id="rId5" Type="http://schemas.openxmlformats.org/officeDocument/2006/relationships/image" Target="../media/image110.png"/><Relationship Id="rId4" Type="http://schemas.openxmlformats.org/officeDocument/2006/relationships/image" Target="../media/image109.e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11.jpg"/></Relationships>
</file>

<file path=ppt/slides/_rels/slide6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2.jp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95.xml"/><Relationship Id="rId16" Type="http://schemas.microsoft.com/office/2007/relationships/hdphoto" Target="../media/hdphoto1.wdp"/><Relationship Id="rId1" Type="http://schemas.openxmlformats.org/officeDocument/2006/relationships/tags" Target="../tags/tag9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20.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91.png"/></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91.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15.jpg"/><Relationship Id="rId5" Type="http://schemas.openxmlformats.org/officeDocument/2006/relationships/image" Target="../media/image114.jpg"/><Relationship Id="rId4" Type="http://schemas.openxmlformats.org/officeDocument/2006/relationships/image" Target="../media/image113.jpg"/><Relationship Id="rId9"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16.jpg"/></Relationships>
</file>

<file path=ppt/slides/_rels/slide6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0.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6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0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120.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19.png"/><Relationship Id="rId5" Type="http://schemas.openxmlformats.org/officeDocument/2006/relationships/image" Target="../media/image118.png"/><Relationship Id="rId10" Type="http://schemas.microsoft.com/office/2007/relationships/hdphoto" Target="../media/hdphoto1.wdp"/><Relationship Id="rId4" Type="http://schemas.openxmlformats.org/officeDocument/2006/relationships/image" Target="../media/image117.jpg"/><Relationship Id="rId9"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21.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22.jp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23.jpg"/></Relationships>
</file>

<file path=ppt/slides/_rels/slide7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91.png"/><Relationship Id="rId5" Type="http://schemas.openxmlformats.org/officeDocument/2006/relationships/image" Target="../media/image125.jpg"/><Relationship Id="rId4" Type="http://schemas.openxmlformats.org/officeDocument/2006/relationships/image" Target="../media/image124.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0.png"/><Relationship Id="rId5" Type="http://schemas.openxmlformats.org/officeDocument/2006/relationships/image" Target="../media/image91.png"/><Relationship Id="rId4" Type="http://schemas.openxmlformats.org/officeDocument/2006/relationships/image" Target="../media/image126.jpg"/></Relationships>
</file>

<file path=ppt/slides/_rels/slide77.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91.png"/></Relationships>
</file>

<file path=ppt/slides/_rels/slide7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91.png"/><Relationship Id="rId5" Type="http://schemas.openxmlformats.org/officeDocument/2006/relationships/image" Target="../media/image128.jpg"/><Relationship Id="rId4" Type="http://schemas.openxmlformats.org/officeDocument/2006/relationships/image" Target="../media/image127.jpg"/></Relationships>
</file>

<file path=ppt/slides/_rels/slide7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91.png"/><Relationship Id="rId5" Type="http://schemas.openxmlformats.org/officeDocument/2006/relationships/image" Target="../media/image130.jpg"/><Relationship Id="rId4" Type="http://schemas.openxmlformats.org/officeDocument/2006/relationships/image" Target="../media/image129.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iso-ne.com/participate/rules-procedures/operating-procedures/" TargetMode="External"/><Relationship Id="rId5" Type="http://schemas.openxmlformats.org/officeDocument/2006/relationships/hyperlink" Target="https://www.iso-ne.com/participate/rules-procedures/tariff/market-rule-1" TargetMode="External"/><Relationship Id="rId4" Type="http://schemas.openxmlformats.org/officeDocument/2006/relationships/hyperlink" Target="https://www.iso-ne.com/static-assets/documents/2018/10/er19-84-000_enhanced_storage_revisions.pdf"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8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8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8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image" Target="../media/image13.pn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8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hyperlink" Target="https://www.iso-ne.com/static-assets/documents/2018/10/er19-84-000_enhanced_storage_revisions.pdf" TargetMode="Externa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132.jpg"/></Relationships>
</file>

<file path=ppt/slides/_rels/slide87.xml.rels><?xml version="1.0" encoding="UTF-8" standalone="yes"?>
<Relationships xmlns="http://schemas.openxmlformats.org/package/2006/relationships"><Relationship Id="rId3" Type="http://schemas.openxmlformats.org/officeDocument/2006/relationships/hyperlink" Target="https://www.iso-ne.com/static-assets/documents/2018/10/er19-84-000_enhanced_storage_revisions.pdf" TargetMode="Externa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88.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3" name="object 3"/>
          <p:cNvSpPr txBox="1"/>
          <p:nvPr/>
        </p:nvSpPr>
        <p:spPr>
          <a:xfrm>
            <a:off x="227075" y="88392"/>
            <a:ext cx="4511040" cy="1373505"/>
          </a:xfrm>
          <a:prstGeom prst="rect">
            <a:avLst/>
          </a:prstGeom>
          <a:ln w="9144">
            <a:solidFill>
              <a:srgbClr val="6EA943"/>
            </a:solidFill>
          </a:ln>
        </p:spPr>
        <p:txBody>
          <a:bodyPr vert="horz" wrap="square" lIns="0" tIns="37465" rIns="0" bIns="0" rtlCol="0">
            <a:spAutoFit/>
          </a:bodyPr>
          <a:lstStyle/>
          <a:p>
            <a:pPr marL="90805" marR="109220">
              <a:lnSpc>
                <a:spcPct val="100000"/>
              </a:lnSpc>
              <a:spcBef>
                <a:spcPts val="295"/>
              </a:spcBef>
            </a:pPr>
            <a:r>
              <a:rPr sz="1100" b="1" i="1">
                <a:latin typeface="Calibri"/>
                <a:cs typeface="Calibri"/>
              </a:rPr>
              <a:t>Disclaimer</a:t>
            </a:r>
            <a:r>
              <a:rPr sz="1100" b="1" i="1" spc="-40">
                <a:latin typeface="Calibri"/>
                <a:cs typeface="Calibri"/>
              </a:rPr>
              <a:t> </a:t>
            </a:r>
            <a:r>
              <a:rPr sz="1100" b="1" i="1">
                <a:latin typeface="Calibri"/>
                <a:cs typeface="Calibri"/>
              </a:rPr>
              <a:t>for</a:t>
            </a:r>
            <a:r>
              <a:rPr sz="1100" b="1" i="1" spc="-20">
                <a:latin typeface="Calibri"/>
                <a:cs typeface="Calibri"/>
              </a:rPr>
              <a:t> </a:t>
            </a:r>
            <a:r>
              <a:rPr sz="1100" b="1" i="1" spc="-10">
                <a:latin typeface="Calibri"/>
                <a:cs typeface="Calibri"/>
              </a:rPr>
              <a:t>Customer</a:t>
            </a:r>
            <a:r>
              <a:rPr sz="1100" b="1" i="1" spc="-40">
                <a:latin typeface="Calibri"/>
                <a:cs typeface="Calibri"/>
              </a:rPr>
              <a:t> </a:t>
            </a:r>
            <a:r>
              <a:rPr sz="1100" b="1" i="1">
                <a:latin typeface="Calibri"/>
                <a:cs typeface="Calibri"/>
              </a:rPr>
              <a:t>Training:</a:t>
            </a:r>
            <a:r>
              <a:rPr sz="1100" b="1" i="1" spc="215">
                <a:latin typeface="Calibri"/>
                <a:cs typeface="Calibri"/>
              </a:rPr>
              <a:t> </a:t>
            </a:r>
            <a:r>
              <a:rPr sz="1100" i="1">
                <a:latin typeface="Calibri"/>
                <a:cs typeface="Calibri"/>
              </a:rPr>
              <a:t>ISO</a:t>
            </a:r>
            <a:r>
              <a:rPr sz="1100" i="1" spc="-5">
                <a:latin typeface="Calibri"/>
                <a:cs typeface="Calibri"/>
              </a:rPr>
              <a:t> </a:t>
            </a:r>
            <a:r>
              <a:rPr sz="1100" i="1">
                <a:latin typeface="Calibri"/>
                <a:cs typeface="Calibri"/>
              </a:rPr>
              <a:t>New</a:t>
            </a:r>
            <a:r>
              <a:rPr sz="1100" i="1" spc="-20">
                <a:latin typeface="Calibri"/>
                <a:cs typeface="Calibri"/>
              </a:rPr>
              <a:t> </a:t>
            </a:r>
            <a:r>
              <a:rPr sz="1100" i="1">
                <a:latin typeface="Calibri"/>
                <a:cs typeface="Calibri"/>
              </a:rPr>
              <a:t>England</a:t>
            </a:r>
            <a:r>
              <a:rPr sz="1100" i="1" spc="-20">
                <a:latin typeface="Calibri"/>
                <a:cs typeface="Calibri"/>
              </a:rPr>
              <a:t> </a:t>
            </a:r>
            <a:r>
              <a:rPr sz="1100" i="1">
                <a:latin typeface="Calibri"/>
                <a:cs typeface="Calibri"/>
              </a:rPr>
              <a:t>(ISO)</a:t>
            </a:r>
            <a:r>
              <a:rPr sz="1100" i="1" spc="-10">
                <a:latin typeface="Calibri"/>
                <a:cs typeface="Calibri"/>
              </a:rPr>
              <a:t> </a:t>
            </a:r>
            <a:r>
              <a:rPr sz="1100" i="1">
                <a:latin typeface="Calibri"/>
                <a:cs typeface="Calibri"/>
              </a:rPr>
              <a:t>provides</a:t>
            </a:r>
            <a:r>
              <a:rPr sz="1100" i="1" spc="-40">
                <a:latin typeface="Calibri"/>
                <a:cs typeface="Calibri"/>
              </a:rPr>
              <a:t> </a:t>
            </a:r>
            <a:r>
              <a:rPr sz="1100" i="1" spc="-10">
                <a:latin typeface="Calibri"/>
                <a:cs typeface="Calibri"/>
              </a:rPr>
              <a:t>training </a:t>
            </a:r>
            <a:r>
              <a:rPr sz="1100" i="1">
                <a:latin typeface="Calibri"/>
                <a:cs typeface="Calibri"/>
              </a:rPr>
              <a:t>to enhance</a:t>
            </a:r>
            <a:r>
              <a:rPr sz="1100" i="1" spc="-5">
                <a:latin typeface="Calibri"/>
                <a:cs typeface="Calibri"/>
              </a:rPr>
              <a:t> </a:t>
            </a:r>
            <a:r>
              <a:rPr sz="1100" i="1">
                <a:latin typeface="Calibri"/>
                <a:cs typeface="Calibri"/>
              </a:rPr>
              <a:t>participant</a:t>
            </a:r>
            <a:r>
              <a:rPr sz="1100" i="1" spc="-20">
                <a:latin typeface="Calibri"/>
                <a:cs typeface="Calibri"/>
              </a:rPr>
              <a:t> </a:t>
            </a:r>
            <a:r>
              <a:rPr sz="1100" i="1">
                <a:latin typeface="Calibri"/>
                <a:cs typeface="Calibri"/>
              </a:rPr>
              <a:t>and</a:t>
            </a:r>
            <a:r>
              <a:rPr sz="1100" i="1" spc="5">
                <a:latin typeface="Calibri"/>
                <a:cs typeface="Calibri"/>
              </a:rPr>
              <a:t> </a:t>
            </a:r>
            <a:r>
              <a:rPr sz="1100" i="1" spc="-10">
                <a:latin typeface="Calibri"/>
                <a:cs typeface="Calibri"/>
              </a:rPr>
              <a:t>stakeholder</a:t>
            </a:r>
            <a:r>
              <a:rPr sz="1100" i="1" spc="-30">
                <a:latin typeface="Calibri"/>
                <a:cs typeface="Calibri"/>
              </a:rPr>
              <a:t> </a:t>
            </a:r>
            <a:r>
              <a:rPr sz="1100" i="1" spc="-10">
                <a:latin typeface="Calibri"/>
                <a:cs typeface="Calibri"/>
              </a:rPr>
              <a:t>understanding.</a:t>
            </a:r>
            <a:r>
              <a:rPr sz="1100" i="1" spc="-30">
                <a:latin typeface="Calibri"/>
                <a:cs typeface="Calibri"/>
              </a:rPr>
              <a:t> </a:t>
            </a:r>
            <a:r>
              <a:rPr sz="1100" i="1">
                <a:latin typeface="Calibri"/>
                <a:cs typeface="Calibri"/>
              </a:rPr>
              <a:t>Not</a:t>
            </a:r>
            <a:r>
              <a:rPr sz="1100" i="1" spc="10">
                <a:latin typeface="Calibri"/>
                <a:cs typeface="Calibri"/>
              </a:rPr>
              <a:t> </a:t>
            </a:r>
            <a:r>
              <a:rPr sz="1100" i="1">
                <a:latin typeface="Calibri"/>
                <a:cs typeface="Calibri"/>
              </a:rPr>
              <a:t>all issues</a:t>
            </a:r>
            <a:r>
              <a:rPr sz="1100" i="1" spc="-25">
                <a:latin typeface="Calibri"/>
                <a:cs typeface="Calibri"/>
              </a:rPr>
              <a:t> and </a:t>
            </a:r>
            <a:r>
              <a:rPr sz="1100" i="1">
                <a:latin typeface="Calibri"/>
                <a:cs typeface="Calibri"/>
              </a:rPr>
              <a:t>requirements</a:t>
            </a:r>
            <a:r>
              <a:rPr sz="1100" i="1" spc="-30">
                <a:latin typeface="Calibri"/>
                <a:cs typeface="Calibri"/>
              </a:rPr>
              <a:t> </a:t>
            </a:r>
            <a:r>
              <a:rPr sz="1100" i="1">
                <a:latin typeface="Calibri"/>
                <a:cs typeface="Calibri"/>
              </a:rPr>
              <a:t>are</a:t>
            </a:r>
            <a:r>
              <a:rPr sz="1100" i="1" spc="-15">
                <a:latin typeface="Calibri"/>
                <a:cs typeface="Calibri"/>
              </a:rPr>
              <a:t> </a:t>
            </a:r>
            <a:r>
              <a:rPr sz="1100" i="1" spc="-10">
                <a:latin typeface="Calibri"/>
                <a:cs typeface="Calibri"/>
              </a:rPr>
              <a:t>addressed</a:t>
            </a:r>
            <a:r>
              <a:rPr sz="1100" i="1" spc="-35">
                <a:latin typeface="Calibri"/>
                <a:cs typeface="Calibri"/>
              </a:rPr>
              <a:t> </a:t>
            </a:r>
            <a:r>
              <a:rPr sz="1100" i="1">
                <a:latin typeface="Calibri"/>
                <a:cs typeface="Calibri"/>
              </a:rPr>
              <a:t>by</a:t>
            </a:r>
            <a:r>
              <a:rPr sz="1100" i="1" spc="10">
                <a:latin typeface="Calibri"/>
                <a:cs typeface="Calibri"/>
              </a:rPr>
              <a:t> </a:t>
            </a:r>
            <a:r>
              <a:rPr sz="1100" i="1">
                <a:latin typeface="Calibri"/>
                <a:cs typeface="Calibri"/>
              </a:rPr>
              <a:t>the</a:t>
            </a:r>
            <a:r>
              <a:rPr sz="1100" i="1" spc="-15">
                <a:latin typeface="Calibri"/>
                <a:cs typeface="Calibri"/>
              </a:rPr>
              <a:t> </a:t>
            </a:r>
            <a:r>
              <a:rPr sz="1100" i="1">
                <a:latin typeface="Calibri"/>
                <a:cs typeface="Calibri"/>
              </a:rPr>
              <a:t>training.</a:t>
            </a:r>
            <a:r>
              <a:rPr sz="1100" i="1" spc="-15">
                <a:latin typeface="Calibri"/>
                <a:cs typeface="Calibri"/>
              </a:rPr>
              <a:t> </a:t>
            </a:r>
            <a:r>
              <a:rPr sz="1100" i="1">
                <a:latin typeface="Calibri"/>
                <a:cs typeface="Calibri"/>
              </a:rPr>
              <a:t>Consult</a:t>
            </a:r>
            <a:r>
              <a:rPr sz="1100" i="1" spc="-30">
                <a:latin typeface="Calibri"/>
                <a:cs typeface="Calibri"/>
              </a:rPr>
              <a:t> </a:t>
            </a:r>
            <a:r>
              <a:rPr sz="1100" i="1">
                <a:latin typeface="Calibri"/>
                <a:cs typeface="Calibri"/>
              </a:rPr>
              <a:t>the</a:t>
            </a:r>
            <a:r>
              <a:rPr sz="1100" i="1" spc="-5">
                <a:latin typeface="Calibri"/>
                <a:cs typeface="Calibri"/>
              </a:rPr>
              <a:t> </a:t>
            </a:r>
            <a:r>
              <a:rPr sz="1100" i="1" spc="-10">
                <a:latin typeface="Calibri"/>
                <a:cs typeface="Calibri"/>
              </a:rPr>
              <a:t>effective </a:t>
            </a:r>
            <a:r>
              <a:rPr sz="1100" i="1" u="sng">
                <a:solidFill>
                  <a:srgbClr val="1794D2"/>
                </a:solidFill>
                <a:uFill>
                  <a:solidFill>
                    <a:srgbClr val="1794D2"/>
                  </a:solidFill>
                </a:uFill>
                <a:latin typeface="Calibri"/>
                <a:cs typeface="Calibri"/>
                <a:hlinkClick r:id="rId5"/>
              </a:rPr>
              <a:t>Transmission,</a:t>
            </a:r>
            <a:r>
              <a:rPr sz="1100" i="1" u="sng" spc="-45">
                <a:solidFill>
                  <a:srgbClr val="1794D2"/>
                </a:solidFill>
                <a:uFill>
                  <a:solidFill>
                    <a:srgbClr val="1794D2"/>
                  </a:solidFill>
                </a:uFill>
                <a:latin typeface="Calibri"/>
                <a:cs typeface="Calibri"/>
                <a:hlinkClick r:id="rId5"/>
              </a:rPr>
              <a:t> </a:t>
            </a:r>
            <a:r>
              <a:rPr sz="1100" i="1" u="sng">
                <a:solidFill>
                  <a:srgbClr val="1794D2"/>
                </a:solidFill>
                <a:uFill>
                  <a:solidFill>
                    <a:srgbClr val="1794D2"/>
                  </a:solidFill>
                </a:uFill>
                <a:latin typeface="Calibri"/>
                <a:cs typeface="Calibri"/>
                <a:hlinkClick r:id="rId5"/>
              </a:rPr>
              <a:t>Markets</a:t>
            </a:r>
            <a:r>
              <a:rPr sz="1100" i="1" u="sng" spc="-55">
                <a:solidFill>
                  <a:srgbClr val="1794D2"/>
                </a:solidFill>
                <a:uFill>
                  <a:solidFill>
                    <a:srgbClr val="1794D2"/>
                  </a:solidFill>
                </a:uFill>
                <a:latin typeface="Calibri"/>
                <a:cs typeface="Calibri"/>
                <a:hlinkClick r:id="rId5"/>
              </a:rPr>
              <a:t> </a:t>
            </a:r>
            <a:r>
              <a:rPr sz="1100" i="1" u="sng">
                <a:solidFill>
                  <a:srgbClr val="1794D2"/>
                </a:solidFill>
                <a:uFill>
                  <a:solidFill>
                    <a:srgbClr val="1794D2"/>
                  </a:solidFill>
                </a:uFill>
                <a:latin typeface="Calibri"/>
                <a:cs typeface="Calibri"/>
                <a:hlinkClick r:id="rId5"/>
              </a:rPr>
              <a:t>and</a:t>
            </a:r>
            <a:r>
              <a:rPr sz="1100" i="1" u="sng" spc="-15">
                <a:solidFill>
                  <a:srgbClr val="1794D2"/>
                </a:solidFill>
                <a:uFill>
                  <a:solidFill>
                    <a:srgbClr val="1794D2"/>
                  </a:solidFill>
                </a:uFill>
                <a:latin typeface="Calibri"/>
                <a:cs typeface="Calibri"/>
                <a:hlinkClick r:id="rId5"/>
              </a:rPr>
              <a:t> </a:t>
            </a:r>
            <a:r>
              <a:rPr sz="1100" i="1" u="sng">
                <a:solidFill>
                  <a:srgbClr val="1794D2"/>
                </a:solidFill>
                <a:uFill>
                  <a:solidFill>
                    <a:srgbClr val="1794D2"/>
                  </a:solidFill>
                </a:uFill>
                <a:latin typeface="Calibri"/>
                <a:cs typeface="Calibri"/>
                <a:hlinkClick r:id="rId5"/>
              </a:rPr>
              <a:t>Services</a:t>
            </a:r>
            <a:r>
              <a:rPr sz="1100" i="1" u="sng" spc="-45">
                <a:solidFill>
                  <a:srgbClr val="1794D2"/>
                </a:solidFill>
                <a:uFill>
                  <a:solidFill>
                    <a:srgbClr val="1794D2"/>
                  </a:solidFill>
                </a:uFill>
                <a:latin typeface="Calibri"/>
                <a:cs typeface="Calibri"/>
                <a:hlinkClick r:id="rId5"/>
              </a:rPr>
              <a:t> </a:t>
            </a:r>
            <a:r>
              <a:rPr sz="1100" i="1" u="sng">
                <a:solidFill>
                  <a:srgbClr val="1794D2"/>
                </a:solidFill>
                <a:uFill>
                  <a:solidFill>
                    <a:srgbClr val="1794D2"/>
                  </a:solidFill>
                </a:uFill>
                <a:latin typeface="Calibri"/>
                <a:cs typeface="Calibri"/>
                <a:hlinkClick r:id="rId5"/>
              </a:rPr>
              <a:t>Tariff</a:t>
            </a:r>
            <a:r>
              <a:rPr sz="1100" i="1" u="none" spc="-10">
                <a:solidFill>
                  <a:srgbClr val="1794D2"/>
                </a:solidFill>
                <a:latin typeface="Calibri"/>
                <a:cs typeface="Calibri"/>
              </a:rPr>
              <a:t> </a:t>
            </a:r>
            <a:r>
              <a:rPr sz="1100" i="1" u="none">
                <a:latin typeface="Calibri"/>
                <a:cs typeface="Calibri"/>
              </a:rPr>
              <a:t>and</a:t>
            </a:r>
            <a:r>
              <a:rPr sz="1100" i="1" u="none" spc="-20">
                <a:latin typeface="Calibri"/>
                <a:cs typeface="Calibri"/>
              </a:rPr>
              <a:t> </a:t>
            </a:r>
            <a:r>
              <a:rPr sz="1100" i="1" u="none">
                <a:latin typeface="Calibri"/>
                <a:cs typeface="Calibri"/>
              </a:rPr>
              <a:t>the</a:t>
            </a:r>
            <a:r>
              <a:rPr sz="1100" i="1" u="none" spc="-30">
                <a:latin typeface="Calibri"/>
                <a:cs typeface="Calibri"/>
              </a:rPr>
              <a:t> </a:t>
            </a:r>
            <a:r>
              <a:rPr sz="1100" i="1" u="none">
                <a:latin typeface="Calibri"/>
                <a:cs typeface="Calibri"/>
              </a:rPr>
              <a:t>relevant</a:t>
            </a:r>
            <a:r>
              <a:rPr sz="1100" i="1" u="none" spc="-35">
                <a:latin typeface="Calibri"/>
                <a:cs typeface="Calibri"/>
              </a:rPr>
              <a:t> </a:t>
            </a:r>
            <a:r>
              <a:rPr sz="1100" i="1" u="sng">
                <a:solidFill>
                  <a:srgbClr val="1794D2"/>
                </a:solidFill>
                <a:uFill>
                  <a:solidFill>
                    <a:srgbClr val="1794D2"/>
                  </a:solidFill>
                </a:uFill>
                <a:latin typeface="Calibri"/>
                <a:cs typeface="Calibri"/>
                <a:hlinkClick r:id="rId6"/>
              </a:rPr>
              <a:t>Market</a:t>
            </a:r>
            <a:r>
              <a:rPr sz="1100" i="1" u="sng" spc="-40">
                <a:solidFill>
                  <a:srgbClr val="1794D2"/>
                </a:solidFill>
                <a:uFill>
                  <a:solidFill>
                    <a:srgbClr val="1794D2"/>
                  </a:solidFill>
                </a:uFill>
                <a:latin typeface="Calibri"/>
                <a:cs typeface="Calibri"/>
                <a:hlinkClick r:id="rId6"/>
              </a:rPr>
              <a:t> </a:t>
            </a:r>
            <a:r>
              <a:rPr sz="1100" i="1" u="sng" spc="-10">
                <a:solidFill>
                  <a:srgbClr val="1794D2"/>
                </a:solidFill>
                <a:uFill>
                  <a:solidFill>
                    <a:srgbClr val="1794D2"/>
                  </a:solidFill>
                </a:uFill>
                <a:latin typeface="Calibri"/>
                <a:cs typeface="Calibri"/>
                <a:hlinkClick r:id="rId6"/>
              </a:rPr>
              <a:t>Manuals</a:t>
            </a:r>
            <a:r>
              <a:rPr sz="1100" i="1" u="none" spc="-10">
                <a:latin typeface="Calibri"/>
                <a:cs typeface="Calibri"/>
              </a:rPr>
              <a:t>, </a:t>
            </a:r>
            <a:r>
              <a:rPr sz="1100" i="1" u="sng">
                <a:solidFill>
                  <a:srgbClr val="1794D2"/>
                </a:solidFill>
                <a:uFill>
                  <a:solidFill>
                    <a:srgbClr val="1794D2"/>
                  </a:solidFill>
                </a:uFill>
                <a:latin typeface="Calibri"/>
                <a:cs typeface="Calibri"/>
                <a:hlinkClick r:id="rId7"/>
              </a:rPr>
              <a:t>Operating</a:t>
            </a:r>
            <a:r>
              <a:rPr sz="1100" i="1" u="sng" spc="-35">
                <a:solidFill>
                  <a:srgbClr val="1794D2"/>
                </a:solidFill>
                <a:uFill>
                  <a:solidFill>
                    <a:srgbClr val="1794D2"/>
                  </a:solidFill>
                </a:uFill>
                <a:latin typeface="Calibri"/>
                <a:cs typeface="Calibri"/>
                <a:hlinkClick r:id="rId7"/>
              </a:rPr>
              <a:t> </a:t>
            </a:r>
            <a:r>
              <a:rPr sz="1100" i="1" u="sng" spc="-10">
                <a:solidFill>
                  <a:srgbClr val="1794D2"/>
                </a:solidFill>
                <a:uFill>
                  <a:solidFill>
                    <a:srgbClr val="1794D2"/>
                  </a:solidFill>
                </a:uFill>
                <a:latin typeface="Calibri"/>
                <a:cs typeface="Calibri"/>
                <a:hlinkClick r:id="rId7"/>
              </a:rPr>
              <a:t>Procedures</a:t>
            </a:r>
            <a:r>
              <a:rPr sz="1100" i="1" u="none" spc="-40">
                <a:solidFill>
                  <a:srgbClr val="1794D2"/>
                </a:solidFill>
                <a:latin typeface="Calibri"/>
                <a:cs typeface="Calibri"/>
              </a:rPr>
              <a:t> </a:t>
            </a:r>
            <a:r>
              <a:rPr sz="1100" i="1" u="none">
                <a:latin typeface="Calibri"/>
                <a:cs typeface="Calibri"/>
              </a:rPr>
              <a:t>and</a:t>
            </a:r>
            <a:r>
              <a:rPr sz="1100" i="1" u="none" spc="-5">
                <a:latin typeface="Calibri"/>
                <a:cs typeface="Calibri"/>
              </a:rPr>
              <a:t> </a:t>
            </a:r>
            <a:r>
              <a:rPr sz="1100" i="1" u="sng">
                <a:solidFill>
                  <a:srgbClr val="1794D2"/>
                </a:solidFill>
                <a:uFill>
                  <a:solidFill>
                    <a:srgbClr val="1794D2"/>
                  </a:solidFill>
                </a:uFill>
                <a:latin typeface="Calibri"/>
                <a:cs typeface="Calibri"/>
                <a:hlinkClick r:id="rId8"/>
              </a:rPr>
              <a:t>Planning</a:t>
            </a:r>
            <a:r>
              <a:rPr sz="1100" i="1" u="sng" spc="-45">
                <a:solidFill>
                  <a:srgbClr val="1794D2"/>
                </a:solidFill>
                <a:uFill>
                  <a:solidFill>
                    <a:srgbClr val="1794D2"/>
                  </a:solidFill>
                </a:uFill>
                <a:latin typeface="Calibri"/>
                <a:cs typeface="Calibri"/>
                <a:hlinkClick r:id="rId8"/>
              </a:rPr>
              <a:t> </a:t>
            </a:r>
            <a:r>
              <a:rPr sz="1100" i="1" u="sng">
                <a:solidFill>
                  <a:srgbClr val="1794D2"/>
                </a:solidFill>
                <a:uFill>
                  <a:solidFill>
                    <a:srgbClr val="1794D2"/>
                  </a:solidFill>
                </a:uFill>
                <a:latin typeface="Calibri"/>
                <a:cs typeface="Calibri"/>
                <a:hlinkClick r:id="rId8"/>
              </a:rPr>
              <a:t>Procedures</a:t>
            </a:r>
            <a:r>
              <a:rPr sz="1100" i="1" u="none" spc="-25">
                <a:solidFill>
                  <a:srgbClr val="1794D2"/>
                </a:solidFill>
                <a:latin typeface="Calibri"/>
                <a:cs typeface="Calibri"/>
              </a:rPr>
              <a:t> </a:t>
            </a:r>
            <a:r>
              <a:rPr sz="1100" i="1" u="none">
                <a:latin typeface="Calibri"/>
                <a:cs typeface="Calibri"/>
              </a:rPr>
              <a:t>for</a:t>
            </a:r>
            <a:r>
              <a:rPr sz="1100" i="1" u="none" spc="-15">
                <a:latin typeface="Calibri"/>
                <a:cs typeface="Calibri"/>
              </a:rPr>
              <a:t> </a:t>
            </a:r>
            <a:r>
              <a:rPr sz="1100" i="1" u="none">
                <a:latin typeface="Calibri"/>
                <a:cs typeface="Calibri"/>
              </a:rPr>
              <a:t>detailed</a:t>
            </a:r>
            <a:r>
              <a:rPr sz="1100" i="1" u="none" spc="-25">
                <a:latin typeface="Calibri"/>
                <a:cs typeface="Calibri"/>
              </a:rPr>
              <a:t> </a:t>
            </a:r>
            <a:r>
              <a:rPr sz="1100" i="1" u="none">
                <a:latin typeface="Calibri"/>
                <a:cs typeface="Calibri"/>
              </a:rPr>
              <a:t>information.</a:t>
            </a:r>
            <a:r>
              <a:rPr sz="1100" i="1" u="none" spc="-40">
                <a:latin typeface="Calibri"/>
                <a:cs typeface="Calibri"/>
              </a:rPr>
              <a:t> </a:t>
            </a:r>
            <a:r>
              <a:rPr sz="1100" i="1" u="none" spc="-25">
                <a:latin typeface="Calibri"/>
                <a:cs typeface="Calibri"/>
              </a:rPr>
              <a:t>In </a:t>
            </a:r>
            <a:r>
              <a:rPr sz="1100" i="1" u="none">
                <a:latin typeface="Calibri"/>
                <a:cs typeface="Calibri"/>
              </a:rPr>
              <a:t>case</a:t>
            </a:r>
            <a:r>
              <a:rPr sz="1100" i="1" u="none" spc="-20">
                <a:latin typeface="Calibri"/>
                <a:cs typeface="Calibri"/>
              </a:rPr>
              <a:t> </a:t>
            </a:r>
            <a:r>
              <a:rPr sz="1100" i="1" u="none">
                <a:latin typeface="Calibri"/>
                <a:cs typeface="Calibri"/>
              </a:rPr>
              <a:t>of</a:t>
            </a:r>
            <a:r>
              <a:rPr sz="1100" i="1" u="none" spc="-5">
                <a:latin typeface="Calibri"/>
                <a:cs typeface="Calibri"/>
              </a:rPr>
              <a:t> </a:t>
            </a:r>
            <a:r>
              <a:rPr sz="1100" i="1" u="none">
                <a:latin typeface="Calibri"/>
                <a:cs typeface="Calibri"/>
              </a:rPr>
              <a:t>a</a:t>
            </a:r>
            <a:r>
              <a:rPr sz="1100" i="1" u="none" spc="-10">
                <a:latin typeface="Calibri"/>
                <a:cs typeface="Calibri"/>
              </a:rPr>
              <a:t> </a:t>
            </a:r>
            <a:r>
              <a:rPr sz="1100" i="1" u="none">
                <a:latin typeface="Calibri"/>
                <a:cs typeface="Calibri"/>
              </a:rPr>
              <a:t>discrepancy</a:t>
            </a:r>
            <a:r>
              <a:rPr sz="1100" i="1" u="none" spc="-30">
                <a:latin typeface="Calibri"/>
                <a:cs typeface="Calibri"/>
              </a:rPr>
              <a:t> </a:t>
            </a:r>
            <a:r>
              <a:rPr sz="1100" i="1" u="none">
                <a:latin typeface="Calibri"/>
                <a:cs typeface="Calibri"/>
              </a:rPr>
              <a:t>between</a:t>
            </a:r>
            <a:r>
              <a:rPr sz="1100" i="1" u="none" spc="-35">
                <a:latin typeface="Calibri"/>
                <a:cs typeface="Calibri"/>
              </a:rPr>
              <a:t> </a:t>
            </a:r>
            <a:r>
              <a:rPr sz="1100" i="1" u="none">
                <a:latin typeface="Calibri"/>
                <a:cs typeface="Calibri"/>
              </a:rPr>
              <a:t>training</a:t>
            </a:r>
            <a:r>
              <a:rPr sz="1100" i="1" u="none" spc="-40">
                <a:latin typeface="Calibri"/>
                <a:cs typeface="Calibri"/>
              </a:rPr>
              <a:t> </a:t>
            </a:r>
            <a:r>
              <a:rPr sz="1100" i="1" u="none">
                <a:latin typeface="Calibri"/>
                <a:cs typeface="Calibri"/>
              </a:rPr>
              <a:t>provided</a:t>
            </a:r>
            <a:r>
              <a:rPr sz="1100" i="1" u="none" spc="-35">
                <a:latin typeface="Calibri"/>
                <a:cs typeface="Calibri"/>
              </a:rPr>
              <a:t> </a:t>
            </a:r>
            <a:r>
              <a:rPr sz="1100" i="1" u="none">
                <a:latin typeface="Calibri"/>
                <a:cs typeface="Calibri"/>
              </a:rPr>
              <a:t>by</a:t>
            </a:r>
            <a:r>
              <a:rPr sz="1100" i="1" u="none" spc="-5">
                <a:latin typeface="Calibri"/>
                <a:cs typeface="Calibri"/>
              </a:rPr>
              <a:t> </a:t>
            </a:r>
            <a:r>
              <a:rPr sz="1100" i="1" u="none">
                <a:latin typeface="Calibri"/>
                <a:cs typeface="Calibri"/>
              </a:rPr>
              <a:t>ISO</a:t>
            </a:r>
            <a:r>
              <a:rPr sz="1100" i="1" u="none" spc="-20">
                <a:latin typeface="Calibri"/>
                <a:cs typeface="Calibri"/>
              </a:rPr>
              <a:t> </a:t>
            </a:r>
            <a:r>
              <a:rPr sz="1100" i="1" u="none">
                <a:latin typeface="Calibri"/>
                <a:cs typeface="Calibri"/>
              </a:rPr>
              <a:t>and</a:t>
            </a:r>
            <a:r>
              <a:rPr sz="1100" i="1" u="none" spc="-10">
                <a:latin typeface="Calibri"/>
                <a:cs typeface="Calibri"/>
              </a:rPr>
              <a:t> </a:t>
            </a:r>
            <a:r>
              <a:rPr sz="1100" i="1" u="none">
                <a:latin typeface="Calibri"/>
                <a:cs typeface="Calibri"/>
              </a:rPr>
              <a:t>the</a:t>
            </a:r>
            <a:r>
              <a:rPr sz="1100" i="1" u="none" spc="-30">
                <a:latin typeface="Calibri"/>
                <a:cs typeface="Calibri"/>
              </a:rPr>
              <a:t> </a:t>
            </a:r>
            <a:r>
              <a:rPr sz="1100" i="1" u="none">
                <a:latin typeface="Calibri"/>
                <a:cs typeface="Calibri"/>
              </a:rPr>
              <a:t>Tariff</a:t>
            </a:r>
            <a:r>
              <a:rPr sz="1100" i="1" u="none" spc="-15">
                <a:latin typeface="Calibri"/>
                <a:cs typeface="Calibri"/>
              </a:rPr>
              <a:t> </a:t>
            </a:r>
            <a:r>
              <a:rPr sz="1100" i="1" u="none" spc="-25">
                <a:latin typeface="Calibri"/>
                <a:cs typeface="Calibri"/>
              </a:rPr>
              <a:t>or </a:t>
            </a:r>
            <a:r>
              <a:rPr sz="1100" i="1" u="none" spc="-10">
                <a:latin typeface="Calibri"/>
                <a:cs typeface="Calibri"/>
              </a:rPr>
              <a:t>Procedures,</a:t>
            </a:r>
            <a:r>
              <a:rPr sz="1100" i="1" u="none" spc="-25">
                <a:latin typeface="Calibri"/>
                <a:cs typeface="Calibri"/>
              </a:rPr>
              <a:t> </a:t>
            </a:r>
            <a:r>
              <a:rPr sz="1100" i="1" u="none">
                <a:latin typeface="Calibri"/>
                <a:cs typeface="Calibri"/>
              </a:rPr>
              <a:t>the meaning of</a:t>
            </a:r>
            <a:r>
              <a:rPr sz="1100" i="1" u="none" spc="15">
                <a:latin typeface="Calibri"/>
                <a:cs typeface="Calibri"/>
              </a:rPr>
              <a:t> </a:t>
            </a:r>
            <a:r>
              <a:rPr sz="1100" i="1" u="none">
                <a:latin typeface="Calibri"/>
                <a:cs typeface="Calibri"/>
              </a:rPr>
              <a:t>the</a:t>
            </a:r>
            <a:r>
              <a:rPr sz="1100" i="1" u="none" spc="-15">
                <a:latin typeface="Calibri"/>
                <a:cs typeface="Calibri"/>
              </a:rPr>
              <a:t> </a:t>
            </a:r>
            <a:r>
              <a:rPr sz="1100" i="1" u="none">
                <a:latin typeface="Calibri"/>
                <a:cs typeface="Calibri"/>
              </a:rPr>
              <a:t>Tariff and</a:t>
            </a:r>
            <a:r>
              <a:rPr sz="1100" i="1" u="none" spc="5">
                <a:latin typeface="Calibri"/>
                <a:cs typeface="Calibri"/>
              </a:rPr>
              <a:t> </a:t>
            </a:r>
            <a:r>
              <a:rPr sz="1100" i="1" u="none" spc="-10">
                <a:latin typeface="Calibri"/>
                <a:cs typeface="Calibri"/>
              </a:rPr>
              <a:t>Procedures</a:t>
            </a:r>
            <a:r>
              <a:rPr sz="1100" i="1" u="none" spc="-30">
                <a:latin typeface="Calibri"/>
                <a:cs typeface="Calibri"/>
              </a:rPr>
              <a:t> </a:t>
            </a:r>
            <a:r>
              <a:rPr sz="1100" i="1" u="none">
                <a:latin typeface="Calibri"/>
                <a:cs typeface="Calibri"/>
              </a:rPr>
              <a:t>shall</a:t>
            </a:r>
            <a:r>
              <a:rPr sz="1100" i="1" u="none" spc="-15">
                <a:latin typeface="Calibri"/>
                <a:cs typeface="Calibri"/>
              </a:rPr>
              <a:t> </a:t>
            </a:r>
            <a:r>
              <a:rPr sz="1100" i="1" u="none" spc="-10">
                <a:latin typeface="Calibri"/>
                <a:cs typeface="Calibri"/>
              </a:rPr>
              <a:t>govern.</a:t>
            </a:r>
            <a:endParaRPr sz="1100">
              <a:latin typeface="Calibri"/>
              <a:cs typeface="Calibri"/>
            </a:endParaRPr>
          </a:p>
        </p:txBody>
      </p:sp>
      <p:sp>
        <p:nvSpPr>
          <p:cNvPr id="4" name="object 4"/>
          <p:cNvSpPr/>
          <p:nvPr/>
        </p:nvSpPr>
        <p:spPr>
          <a:xfrm>
            <a:off x="0" y="6440436"/>
            <a:ext cx="12014200" cy="410209"/>
          </a:xfrm>
          <a:custGeom>
            <a:avLst/>
            <a:gdLst/>
            <a:ahLst/>
            <a:cxnLst/>
            <a:rect l="l" t="t" r="r" b="b"/>
            <a:pathLst>
              <a:path w="12014200" h="410209">
                <a:moveTo>
                  <a:pt x="470916" y="190487"/>
                </a:moveTo>
                <a:lnTo>
                  <a:pt x="0" y="190487"/>
                </a:lnTo>
                <a:lnTo>
                  <a:pt x="0" y="298691"/>
                </a:lnTo>
                <a:lnTo>
                  <a:pt x="470916" y="298691"/>
                </a:lnTo>
                <a:lnTo>
                  <a:pt x="470916" y="190487"/>
                </a:lnTo>
                <a:close/>
              </a:path>
              <a:path w="12014200" h="410209">
                <a:moveTo>
                  <a:pt x="658368" y="0"/>
                </a:moveTo>
                <a:lnTo>
                  <a:pt x="263652" y="0"/>
                </a:lnTo>
                <a:lnTo>
                  <a:pt x="263652" y="108191"/>
                </a:lnTo>
                <a:lnTo>
                  <a:pt x="658368" y="108191"/>
                </a:lnTo>
                <a:lnTo>
                  <a:pt x="658368" y="0"/>
                </a:lnTo>
                <a:close/>
              </a:path>
              <a:path w="12014200" h="410209">
                <a:moveTo>
                  <a:pt x="960120" y="284975"/>
                </a:moveTo>
                <a:lnTo>
                  <a:pt x="672084" y="284975"/>
                </a:lnTo>
                <a:lnTo>
                  <a:pt x="672084" y="393179"/>
                </a:lnTo>
                <a:lnTo>
                  <a:pt x="960120" y="393179"/>
                </a:lnTo>
                <a:lnTo>
                  <a:pt x="960120" y="284975"/>
                </a:lnTo>
                <a:close/>
              </a:path>
              <a:path w="12014200" h="410209">
                <a:moveTo>
                  <a:pt x="2001012" y="294132"/>
                </a:moveTo>
                <a:lnTo>
                  <a:pt x="1712976" y="294132"/>
                </a:lnTo>
                <a:lnTo>
                  <a:pt x="1712976" y="402323"/>
                </a:lnTo>
                <a:lnTo>
                  <a:pt x="2001012" y="402323"/>
                </a:lnTo>
                <a:lnTo>
                  <a:pt x="2001012" y="294132"/>
                </a:lnTo>
                <a:close/>
              </a:path>
              <a:path w="12014200" h="410209">
                <a:moveTo>
                  <a:pt x="3233928" y="0"/>
                </a:moveTo>
                <a:lnTo>
                  <a:pt x="2621280" y="0"/>
                </a:lnTo>
                <a:lnTo>
                  <a:pt x="2621280" y="108191"/>
                </a:lnTo>
                <a:lnTo>
                  <a:pt x="3233928" y="108191"/>
                </a:lnTo>
                <a:lnTo>
                  <a:pt x="3233928" y="0"/>
                </a:lnTo>
                <a:close/>
              </a:path>
              <a:path w="12014200" h="410209">
                <a:moveTo>
                  <a:pt x="3889248" y="286499"/>
                </a:moveTo>
                <a:lnTo>
                  <a:pt x="3503676" y="286499"/>
                </a:lnTo>
                <a:lnTo>
                  <a:pt x="3503676" y="394703"/>
                </a:lnTo>
                <a:lnTo>
                  <a:pt x="3889248" y="394703"/>
                </a:lnTo>
                <a:lnTo>
                  <a:pt x="3889248" y="286499"/>
                </a:lnTo>
                <a:close/>
              </a:path>
              <a:path w="12014200" h="410209">
                <a:moveTo>
                  <a:pt x="4311396" y="286499"/>
                </a:moveTo>
                <a:lnTo>
                  <a:pt x="3951732" y="286499"/>
                </a:lnTo>
                <a:lnTo>
                  <a:pt x="3951732" y="393179"/>
                </a:lnTo>
                <a:lnTo>
                  <a:pt x="4311396" y="393179"/>
                </a:lnTo>
                <a:lnTo>
                  <a:pt x="4311396" y="286499"/>
                </a:lnTo>
                <a:close/>
              </a:path>
              <a:path w="12014200" h="410209">
                <a:moveTo>
                  <a:pt x="4738116" y="0"/>
                </a:moveTo>
                <a:lnTo>
                  <a:pt x="4134612" y="0"/>
                </a:lnTo>
                <a:lnTo>
                  <a:pt x="4134612" y="108191"/>
                </a:lnTo>
                <a:lnTo>
                  <a:pt x="4738116" y="108191"/>
                </a:lnTo>
                <a:lnTo>
                  <a:pt x="4738116" y="0"/>
                </a:lnTo>
                <a:close/>
              </a:path>
              <a:path w="12014200" h="410209">
                <a:moveTo>
                  <a:pt x="4920983" y="300215"/>
                </a:moveTo>
                <a:lnTo>
                  <a:pt x="4622292" y="300215"/>
                </a:lnTo>
                <a:lnTo>
                  <a:pt x="4622292" y="408419"/>
                </a:lnTo>
                <a:lnTo>
                  <a:pt x="4920983" y="408419"/>
                </a:lnTo>
                <a:lnTo>
                  <a:pt x="4920983" y="300215"/>
                </a:lnTo>
                <a:close/>
              </a:path>
              <a:path w="12014200" h="410209">
                <a:moveTo>
                  <a:pt x="5315712" y="0"/>
                </a:moveTo>
                <a:lnTo>
                  <a:pt x="4954524" y="0"/>
                </a:lnTo>
                <a:lnTo>
                  <a:pt x="4954524" y="108191"/>
                </a:lnTo>
                <a:lnTo>
                  <a:pt x="5315712" y="108191"/>
                </a:lnTo>
                <a:lnTo>
                  <a:pt x="5315712" y="0"/>
                </a:lnTo>
                <a:close/>
              </a:path>
              <a:path w="12014200" h="410209">
                <a:moveTo>
                  <a:pt x="5615940" y="150863"/>
                </a:moveTo>
                <a:lnTo>
                  <a:pt x="5160264" y="150863"/>
                </a:lnTo>
                <a:lnTo>
                  <a:pt x="5160264" y="259067"/>
                </a:lnTo>
                <a:lnTo>
                  <a:pt x="5615940" y="259067"/>
                </a:lnTo>
                <a:lnTo>
                  <a:pt x="5615940" y="150863"/>
                </a:lnTo>
                <a:close/>
              </a:path>
              <a:path w="12014200" h="410209">
                <a:moveTo>
                  <a:pt x="6099048" y="150863"/>
                </a:moveTo>
                <a:lnTo>
                  <a:pt x="5766816" y="150863"/>
                </a:lnTo>
                <a:lnTo>
                  <a:pt x="5766816" y="259067"/>
                </a:lnTo>
                <a:lnTo>
                  <a:pt x="6099048" y="259067"/>
                </a:lnTo>
                <a:lnTo>
                  <a:pt x="6099048" y="150863"/>
                </a:lnTo>
                <a:close/>
              </a:path>
              <a:path w="12014200" h="410209">
                <a:moveTo>
                  <a:pt x="6438900" y="0"/>
                </a:moveTo>
                <a:lnTo>
                  <a:pt x="5753100" y="0"/>
                </a:lnTo>
                <a:lnTo>
                  <a:pt x="5753100" y="108191"/>
                </a:lnTo>
                <a:lnTo>
                  <a:pt x="6438900" y="108191"/>
                </a:lnTo>
                <a:lnTo>
                  <a:pt x="6438900" y="0"/>
                </a:lnTo>
                <a:close/>
              </a:path>
              <a:path w="12014200" h="410209">
                <a:moveTo>
                  <a:pt x="6676644" y="265163"/>
                </a:moveTo>
                <a:lnTo>
                  <a:pt x="6388608" y="265163"/>
                </a:lnTo>
                <a:lnTo>
                  <a:pt x="6388608" y="373367"/>
                </a:lnTo>
                <a:lnTo>
                  <a:pt x="6676644" y="373367"/>
                </a:lnTo>
                <a:lnTo>
                  <a:pt x="6676644" y="265163"/>
                </a:lnTo>
                <a:close/>
              </a:path>
              <a:path w="12014200" h="410209">
                <a:moveTo>
                  <a:pt x="7636764" y="111252"/>
                </a:moveTo>
                <a:lnTo>
                  <a:pt x="7097268" y="111252"/>
                </a:lnTo>
                <a:lnTo>
                  <a:pt x="7097268" y="219443"/>
                </a:lnTo>
                <a:lnTo>
                  <a:pt x="7636764" y="219443"/>
                </a:lnTo>
                <a:lnTo>
                  <a:pt x="7636764" y="111252"/>
                </a:lnTo>
                <a:close/>
              </a:path>
              <a:path w="12014200" h="410209">
                <a:moveTo>
                  <a:pt x="7717536" y="294132"/>
                </a:moveTo>
                <a:lnTo>
                  <a:pt x="7429500" y="294132"/>
                </a:lnTo>
                <a:lnTo>
                  <a:pt x="7429500" y="402323"/>
                </a:lnTo>
                <a:lnTo>
                  <a:pt x="7717536" y="402323"/>
                </a:lnTo>
                <a:lnTo>
                  <a:pt x="7717536" y="294132"/>
                </a:lnTo>
                <a:close/>
              </a:path>
              <a:path w="12014200" h="410209">
                <a:moveTo>
                  <a:pt x="8950452" y="0"/>
                </a:moveTo>
                <a:lnTo>
                  <a:pt x="8197596" y="0"/>
                </a:lnTo>
                <a:lnTo>
                  <a:pt x="8197596" y="108191"/>
                </a:lnTo>
                <a:lnTo>
                  <a:pt x="8950452" y="108191"/>
                </a:lnTo>
                <a:lnTo>
                  <a:pt x="8950452" y="0"/>
                </a:lnTo>
                <a:close/>
              </a:path>
              <a:path w="12014200" h="410209">
                <a:moveTo>
                  <a:pt x="9151620" y="236207"/>
                </a:moveTo>
                <a:lnTo>
                  <a:pt x="8639556" y="236207"/>
                </a:lnTo>
                <a:lnTo>
                  <a:pt x="8639556" y="344411"/>
                </a:lnTo>
                <a:lnTo>
                  <a:pt x="9151620" y="344411"/>
                </a:lnTo>
                <a:lnTo>
                  <a:pt x="9151620" y="236207"/>
                </a:lnTo>
                <a:close/>
              </a:path>
              <a:path w="12014200" h="410209">
                <a:moveTo>
                  <a:pt x="9605772" y="301739"/>
                </a:moveTo>
                <a:lnTo>
                  <a:pt x="9220200" y="301739"/>
                </a:lnTo>
                <a:lnTo>
                  <a:pt x="9220200" y="409943"/>
                </a:lnTo>
                <a:lnTo>
                  <a:pt x="9605772" y="409943"/>
                </a:lnTo>
                <a:lnTo>
                  <a:pt x="9605772" y="301739"/>
                </a:lnTo>
                <a:close/>
              </a:path>
              <a:path w="12014200" h="410209">
                <a:moveTo>
                  <a:pt x="9992855" y="286499"/>
                </a:moveTo>
                <a:lnTo>
                  <a:pt x="9668256" y="286499"/>
                </a:lnTo>
                <a:lnTo>
                  <a:pt x="9668256" y="393179"/>
                </a:lnTo>
                <a:lnTo>
                  <a:pt x="9992855" y="393179"/>
                </a:lnTo>
                <a:lnTo>
                  <a:pt x="9992855" y="286499"/>
                </a:lnTo>
                <a:close/>
              </a:path>
              <a:path w="12014200" h="410209">
                <a:moveTo>
                  <a:pt x="10454627" y="0"/>
                </a:moveTo>
                <a:lnTo>
                  <a:pt x="9851136" y="0"/>
                </a:lnTo>
                <a:lnTo>
                  <a:pt x="9851136" y="108191"/>
                </a:lnTo>
                <a:lnTo>
                  <a:pt x="10454627" y="108191"/>
                </a:lnTo>
                <a:lnTo>
                  <a:pt x="10454627" y="0"/>
                </a:lnTo>
                <a:close/>
              </a:path>
              <a:path w="12014200" h="410209">
                <a:moveTo>
                  <a:pt x="10637520" y="300215"/>
                </a:moveTo>
                <a:lnTo>
                  <a:pt x="10338816" y="300215"/>
                </a:lnTo>
                <a:lnTo>
                  <a:pt x="10338816" y="408419"/>
                </a:lnTo>
                <a:lnTo>
                  <a:pt x="10637520" y="408419"/>
                </a:lnTo>
                <a:lnTo>
                  <a:pt x="10637520" y="300215"/>
                </a:lnTo>
                <a:close/>
              </a:path>
              <a:path w="12014200" h="410209">
                <a:moveTo>
                  <a:pt x="11212068" y="150863"/>
                </a:moveTo>
                <a:lnTo>
                  <a:pt x="10703052" y="150863"/>
                </a:lnTo>
                <a:lnTo>
                  <a:pt x="10703052" y="259067"/>
                </a:lnTo>
                <a:lnTo>
                  <a:pt x="11212068" y="259067"/>
                </a:lnTo>
                <a:lnTo>
                  <a:pt x="11212068" y="150863"/>
                </a:lnTo>
                <a:close/>
              </a:path>
              <a:path w="12014200" h="410209">
                <a:moveTo>
                  <a:pt x="11521440" y="0"/>
                </a:moveTo>
                <a:lnTo>
                  <a:pt x="10892028" y="0"/>
                </a:lnTo>
                <a:lnTo>
                  <a:pt x="10892028" y="108191"/>
                </a:lnTo>
                <a:lnTo>
                  <a:pt x="11521440" y="108191"/>
                </a:lnTo>
                <a:lnTo>
                  <a:pt x="11521440" y="0"/>
                </a:lnTo>
                <a:close/>
              </a:path>
              <a:path w="12014200" h="410209">
                <a:moveTo>
                  <a:pt x="12013692" y="150863"/>
                </a:moveTo>
                <a:lnTo>
                  <a:pt x="11623548" y="150863"/>
                </a:lnTo>
                <a:lnTo>
                  <a:pt x="11623548" y="260591"/>
                </a:lnTo>
                <a:lnTo>
                  <a:pt x="12013692" y="260591"/>
                </a:lnTo>
                <a:lnTo>
                  <a:pt x="12013692" y="150863"/>
                </a:lnTo>
                <a:close/>
              </a:path>
            </a:pathLst>
          </a:custGeom>
          <a:solidFill>
            <a:srgbClr val="FFFFFF"/>
          </a:solidFill>
        </p:spPr>
        <p:txBody>
          <a:bodyPr wrap="square" lIns="0" tIns="0" rIns="0" bIns="0" rtlCol="0"/>
          <a:lstStyle/>
          <a:p>
            <a:endParaRPr/>
          </a:p>
        </p:txBody>
      </p:sp>
      <p:sp>
        <p:nvSpPr>
          <p:cNvPr id="5" name="object 5"/>
          <p:cNvSpPr txBox="1"/>
          <p:nvPr/>
        </p:nvSpPr>
        <p:spPr>
          <a:xfrm>
            <a:off x="5814186" y="6425285"/>
            <a:ext cx="563245" cy="132080"/>
          </a:xfrm>
          <a:prstGeom prst="rect">
            <a:avLst/>
          </a:prstGeom>
        </p:spPr>
        <p:txBody>
          <a:bodyPr vert="horz" wrap="square" lIns="0" tIns="12065" rIns="0" bIns="0" rtlCol="0">
            <a:spAutoFit/>
          </a:bodyPr>
          <a:lstStyle/>
          <a:p>
            <a:pPr marL="12700">
              <a:lnSpc>
                <a:spcPct val="100000"/>
              </a:lnSpc>
              <a:spcBef>
                <a:spcPts val="95"/>
              </a:spcBef>
            </a:pPr>
            <a:r>
              <a:rPr sz="700" b="1" spc="-10">
                <a:solidFill>
                  <a:srgbClr val="46565D"/>
                </a:solidFill>
                <a:latin typeface="Calibri"/>
                <a:cs typeface="Calibri"/>
              </a:rPr>
              <a:t>ISO-</a:t>
            </a:r>
            <a:r>
              <a:rPr sz="700" b="1">
                <a:solidFill>
                  <a:srgbClr val="46565D"/>
                </a:solidFill>
                <a:latin typeface="Calibri"/>
                <a:cs typeface="Calibri"/>
              </a:rPr>
              <a:t>NE</a:t>
            </a:r>
            <a:r>
              <a:rPr sz="700" b="1" spc="10">
                <a:solidFill>
                  <a:srgbClr val="46565D"/>
                </a:solidFill>
                <a:latin typeface="Calibri"/>
                <a:cs typeface="Calibri"/>
              </a:rPr>
              <a:t> </a:t>
            </a:r>
            <a:r>
              <a:rPr sz="700" b="1" spc="-10">
                <a:solidFill>
                  <a:srgbClr val="46565D"/>
                </a:solidFill>
                <a:latin typeface="Calibri"/>
                <a:cs typeface="Calibri"/>
              </a:rPr>
              <a:t>PUBLIC</a:t>
            </a:r>
            <a:endParaRPr sz="700">
              <a:latin typeface="Calibri"/>
              <a:cs typeface="Calibri"/>
            </a:endParaRPr>
          </a:p>
        </p:txBody>
      </p:sp>
      <p:pic>
        <p:nvPicPr>
          <p:cNvPr id="6" name="object 6"/>
          <p:cNvPicPr/>
          <p:nvPr/>
        </p:nvPicPr>
        <p:blipFill>
          <a:blip r:embed="rId9" cstate="print"/>
          <a:stretch>
            <a:fillRect/>
          </a:stretch>
        </p:blipFill>
        <p:spPr>
          <a:xfrm>
            <a:off x="9602589" y="4795915"/>
            <a:ext cx="2281903" cy="1141093"/>
          </a:xfrm>
          <a:prstGeom prst="rect">
            <a:avLst/>
          </a:prstGeom>
        </p:spPr>
      </p:pic>
      <p:sp>
        <p:nvSpPr>
          <p:cNvPr id="7" name="object 7"/>
          <p:cNvSpPr txBox="1"/>
          <p:nvPr/>
        </p:nvSpPr>
        <p:spPr>
          <a:xfrm>
            <a:off x="305206" y="2855940"/>
            <a:ext cx="11609070" cy="3427095"/>
          </a:xfrm>
          <a:prstGeom prst="rect">
            <a:avLst/>
          </a:prstGeom>
        </p:spPr>
        <p:txBody>
          <a:bodyPr vert="horz" wrap="square" lIns="0" tIns="123189" rIns="0" bIns="0" rtlCol="0">
            <a:spAutoFit/>
          </a:bodyPr>
          <a:lstStyle/>
          <a:p>
            <a:pPr marL="12700">
              <a:lnSpc>
                <a:spcPct val="100000"/>
              </a:lnSpc>
              <a:spcBef>
                <a:spcPts val="969"/>
              </a:spcBef>
              <a:tabLst>
                <a:tab pos="11595735" algn="l"/>
              </a:tabLst>
            </a:pPr>
            <a:r>
              <a:rPr sz="2800" b="1" u="sng">
                <a:solidFill>
                  <a:srgbClr val="527E31"/>
                </a:solidFill>
                <a:uFill>
                  <a:solidFill>
                    <a:srgbClr val="6EA943"/>
                  </a:solidFill>
                </a:uFill>
                <a:latin typeface="Calibri"/>
                <a:cs typeface="Calibri"/>
              </a:rPr>
              <a:t>Continuous</a:t>
            </a:r>
            <a:r>
              <a:rPr sz="2800" b="1" u="sng" spc="-140">
                <a:solidFill>
                  <a:srgbClr val="527E31"/>
                </a:solidFill>
                <a:uFill>
                  <a:solidFill>
                    <a:srgbClr val="6EA943"/>
                  </a:solidFill>
                </a:uFill>
                <a:latin typeface="Calibri"/>
                <a:cs typeface="Calibri"/>
              </a:rPr>
              <a:t> </a:t>
            </a:r>
            <a:r>
              <a:rPr sz="2800" b="1" u="sng" spc="-10">
                <a:solidFill>
                  <a:srgbClr val="527E31"/>
                </a:solidFill>
                <a:uFill>
                  <a:solidFill>
                    <a:srgbClr val="6EA943"/>
                  </a:solidFill>
                </a:uFill>
                <a:latin typeface="Calibri"/>
                <a:cs typeface="Calibri"/>
              </a:rPr>
              <a:t>Storage</a:t>
            </a:r>
            <a:r>
              <a:rPr sz="2800" b="1" u="sng" spc="-120">
                <a:solidFill>
                  <a:srgbClr val="527E31"/>
                </a:solidFill>
                <a:uFill>
                  <a:solidFill>
                    <a:srgbClr val="6EA943"/>
                  </a:solidFill>
                </a:uFill>
                <a:latin typeface="Calibri"/>
                <a:cs typeface="Calibri"/>
              </a:rPr>
              <a:t> </a:t>
            </a:r>
            <a:r>
              <a:rPr sz="2800" b="1" u="sng">
                <a:solidFill>
                  <a:srgbClr val="527E31"/>
                </a:solidFill>
                <a:uFill>
                  <a:solidFill>
                    <a:srgbClr val="6EA943"/>
                  </a:solidFill>
                </a:uFill>
                <a:latin typeface="Calibri"/>
                <a:cs typeface="Calibri"/>
              </a:rPr>
              <a:t>Facility</a:t>
            </a:r>
            <a:r>
              <a:rPr sz="2800" b="1" u="sng" spc="-130">
                <a:solidFill>
                  <a:srgbClr val="527E31"/>
                </a:solidFill>
                <a:uFill>
                  <a:solidFill>
                    <a:srgbClr val="6EA943"/>
                  </a:solidFill>
                </a:uFill>
                <a:latin typeface="Calibri"/>
                <a:cs typeface="Calibri"/>
              </a:rPr>
              <a:t> </a:t>
            </a:r>
            <a:r>
              <a:rPr sz="2800" b="1" u="sng" spc="-10">
                <a:solidFill>
                  <a:srgbClr val="527E31"/>
                </a:solidFill>
                <a:uFill>
                  <a:solidFill>
                    <a:srgbClr val="6EA943"/>
                  </a:solidFill>
                </a:uFill>
                <a:latin typeface="Calibri"/>
                <a:cs typeface="Calibri"/>
              </a:rPr>
              <a:t>Participation</a:t>
            </a:r>
            <a:r>
              <a:rPr sz="2800" b="1" u="sng">
                <a:solidFill>
                  <a:srgbClr val="527E31"/>
                </a:solidFill>
                <a:uFill>
                  <a:solidFill>
                    <a:srgbClr val="6EA943"/>
                  </a:solidFill>
                </a:uFill>
                <a:latin typeface="Calibri"/>
                <a:cs typeface="Calibri"/>
              </a:rPr>
              <a:t>	</a:t>
            </a:r>
            <a:endParaRPr sz="2800">
              <a:latin typeface="Calibri"/>
              <a:cs typeface="Calibri"/>
            </a:endParaRPr>
          </a:p>
          <a:p>
            <a:pPr marL="12700">
              <a:lnSpc>
                <a:spcPct val="100000"/>
              </a:lnSpc>
              <a:spcBef>
                <a:spcPts val="750"/>
              </a:spcBef>
            </a:pPr>
            <a:r>
              <a:rPr sz="2400" i="1">
                <a:latin typeface="Calibri"/>
                <a:cs typeface="Calibri"/>
              </a:rPr>
              <a:t>Part</a:t>
            </a:r>
            <a:r>
              <a:rPr sz="2400" i="1" spc="-70">
                <a:latin typeface="Calibri"/>
                <a:cs typeface="Calibri"/>
              </a:rPr>
              <a:t> </a:t>
            </a:r>
            <a:r>
              <a:rPr sz="2400" i="1">
                <a:latin typeface="Calibri"/>
                <a:cs typeface="Calibri"/>
              </a:rPr>
              <a:t>of</a:t>
            </a:r>
            <a:r>
              <a:rPr sz="2400" i="1" spc="-70">
                <a:latin typeface="Calibri"/>
                <a:cs typeface="Calibri"/>
              </a:rPr>
              <a:t> </a:t>
            </a:r>
            <a:r>
              <a:rPr sz="2400" i="1">
                <a:latin typeface="Calibri"/>
                <a:cs typeface="Calibri"/>
              </a:rPr>
              <a:t>the</a:t>
            </a:r>
            <a:r>
              <a:rPr sz="2400" i="1" spc="-65">
                <a:latin typeface="Calibri"/>
                <a:cs typeface="Calibri"/>
              </a:rPr>
              <a:t> </a:t>
            </a:r>
            <a:r>
              <a:rPr sz="2400" i="1" spc="-10">
                <a:latin typeface="Calibri"/>
                <a:cs typeface="Calibri"/>
              </a:rPr>
              <a:t>Enhanced</a:t>
            </a:r>
            <a:r>
              <a:rPr sz="2400" i="1" spc="-65">
                <a:latin typeface="Calibri"/>
                <a:cs typeface="Calibri"/>
              </a:rPr>
              <a:t> </a:t>
            </a:r>
            <a:r>
              <a:rPr sz="2400" i="1">
                <a:latin typeface="Calibri"/>
                <a:cs typeface="Calibri"/>
              </a:rPr>
              <a:t>Storage</a:t>
            </a:r>
            <a:r>
              <a:rPr sz="2400" i="1" spc="-60">
                <a:latin typeface="Calibri"/>
                <a:cs typeface="Calibri"/>
              </a:rPr>
              <a:t> </a:t>
            </a:r>
            <a:r>
              <a:rPr sz="2400" i="1" spc="-10">
                <a:latin typeface="Calibri"/>
                <a:cs typeface="Calibri"/>
              </a:rPr>
              <a:t>Participation</a:t>
            </a:r>
            <a:r>
              <a:rPr sz="2400" i="1" spc="-45">
                <a:latin typeface="Calibri"/>
                <a:cs typeface="Calibri"/>
              </a:rPr>
              <a:t> </a:t>
            </a:r>
            <a:r>
              <a:rPr sz="2400" i="1" spc="-10">
                <a:latin typeface="Calibri"/>
                <a:cs typeface="Calibri"/>
              </a:rPr>
              <a:t>Revisions</a:t>
            </a:r>
            <a:r>
              <a:rPr sz="2400" i="1" spc="-80">
                <a:latin typeface="Calibri"/>
                <a:cs typeface="Calibri"/>
              </a:rPr>
              <a:t> </a:t>
            </a:r>
            <a:r>
              <a:rPr sz="2400" i="1">
                <a:latin typeface="Calibri"/>
                <a:cs typeface="Calibri"/>
              </a:rPr>
              <a:t>and</a:t>
            </a:r>
            <a:r>
              <a:rPr sz="2400" i="1" spc="-70">
                <a:latin typeface="Calibri"/>
                <a:cs typeface="Calibri"/>
              </a:rPr>
              <a:t> </a:t>
            </a:r>
            <a:r>
              <a:rPr sz="2400" i="1">
                <a:latin typeface="Calibri"/>
                <a:cs typeface="Calibri"/>
              </a:rPr>
              <a:t>Energy</a:t>
            </a:r>
            <a:r>
              <a:rPr sz="2400" i="1" spc="-60">
                <a:latin typeface="Calibri"/>
                <a:cs typeface="Calibri"/>
              </a:rPr>
              <a:t> </a:t>
            </a:r>
            <a:r>
              <a:rPr sz="2400" i="1">
                <a:latin typeface="Calibri"/>
                <a:cs typeface="Calibri"/>
              </a:rPr>
              <a:t>Storage</a:t>
            </a:r>
            <a:r>
              <a:rPr sz="2400" i="1" spc="-60">
                <a:latin typeface="Calibri"/>
                <a:cs typeface="Calibri"/>
              </a:rPr>
              <a:t> </a:t>
            </a:r>
            <a:r>
              <a:rPr sz="2400" i="1">
                <a:latin typeface="Calibri"/>
                <a:cs typeface="Calibri"/>
              </a:rPr>
              <a:t>Device</a:t>
            </a:r>
            <a:r>
              <a:rPr sz="2400" i="1" spc="-75">
                <a:latin typeface="Calibri"/>
                <a:cs typeface="Calibri"/>
              </a:rPr>
              <a:t> </a:t>
            </a:r>
            <a:r>
              <a:rPr sz="2400" i="1" spc="-10">
                <a:latin typeface="Calibri"/>
                <a:cs typeface="Calibri"/>
              </a:rPr>
              <a:t>Project</a:t>
            </a:r>
            <a:endParaRPr sz="2400">
              <a:latin typeface="Calibri"/>
              <a:cs typeface="Calibri"/>
            </a:endParaRPr>
          </a:p>
          <a:p>
            <a:pPr>
              <a:lnSpc>
                <a:spcPct val="100000"/>
              </a:lnSpc>
              <a:spcBef>
                <a:spcPts val="1015"/>
              </a:spcBef>
            </a:pPr>
            <a:endParaRPr sz="2400">
              <a:latin typeface="Calibri"/>
              <a:cs typeface="Calibri"/>
            </a:endParaRPr>
          </a:p>
          <a:p>
            <a:pPr marL="12700">
              <a:lnSpc>
                <a:spcPct val="100000"/>
              </a:lnSpc>
            </a:pPr>
            <a:r>
              <a:rPr sz="2000" b="1">
                <a:latin typeface="Calibri"/>
                <a:cs typeface="Calibri"/>
              </a:rPr>
              <a:t>Tim</a:t>
            </a:r>
            <a:r>
              <a:rPr sz="2000" b="1" spc="-40">
                <a:latin typeface="Calibri"/>
                <a:cs typeface="Calibri"/>
              </a:rPr>
              <a:t> </a:t>
            </a:r>
            <a:r>
              <a:rPr sz="2000" b="1" spc="-20">
                <a:latin typeface="Calibri"/>
                <a:cs typeface="Calibri"/>
              </a:rPr>
              <a:t>Peet</a:t>
            </a:r>
            <a:endParaRPr sz="2000">
              <a:latin typeface="Calibri"/>
              <a:cs typeface="Calibri"/>
            </a:endParaRPr>
          </a:p>
          <a:p>
            <a:pPr marL="12700">
              <a:lnSpc>
                <a:spcPct val="100000"/>
              </a:lnSpc>
              <a:spcBef>
                <a:spcPts val="190"/>
              </a:spcBef>
            </a:pPr>
            <a:r>
              <a:rPr sz="1800">
                <a:latin typeface="Calibri"/>
                <a:cs typeface="Calibri"/>
              </a:rPr>
              <a:t>Manager,</a:t>
            </a:r>
            <a:r>
              <a:rPr sz="1800" spc="-50">
                <a:latin typeface="Calibri"/>
                <a:cs typeface="Calibri"/>
              </a:rPr>
              <a:t> </a:t>
            </a:r>
            <a:r>
              <a:rPr sz="1800">
                <a:latin typeface="Calibri"/>
                <a:cs typeface="Calibri"/>
              </a:rPr>
              <a:t>Customer</a:t>
            </a:r>
            <a:r>
              <a:rPr sz="1800" spc="-50">
                <a:latin typeface="Calibri"/>
                <a:cs typeface="Calibri"/>
              </a:rPr>
              <a:t> </a:t>
            </a:r>
            <a:r>
              <a:rPr sz="1800" spc="-10">
                <a:latin typeface="Calibri"/>
                <a:cs typeface="Calibri"/>
              </a:rPr>
              <a:t>Support</a:t>
            </a:r>
            <a:endParaRPr sz="1800">
              <a:latin typeface="Calibri"/>
              <a:cs typeface="Calibri"/>
            </a:endParaRPr>
          </a:p>
          <a:p>
            <a:pPr marL="12700">
              <a:lnSpc>
                <a:spcPct val="100000"/>
              </a:lnSpc>
              <a:spcBef>
                <a:spcPts val="440"/>
              </a:spcBef>
            </a:pPr>
            <a:r>
              <a:rPr sz="2000" b="1">
                <a:latin typeface="Calibri"/>
                <a:cs typeface="Calibri"/>
              </a:rPr>
              <a:t>Jacques</a:t>
            </a:r>
            <a:r>
              <a:rPr sz="2000" b="1" spc="-45">
                <a:latin typeface="Calibri"/>
                <a:cs typeface="Calibri"/>
              </a:rPr>
              <a:t> </a:t>
            </a:r>
            <a:r>
              <a:rPr sz="2000" b="1" spc="-10">
                <a:latin typeface="Calibri"/>
                <a:cs typeface="Calibri"/>
              </a:rPr>
              <a:t>Asselin</a:t>
            </a:r>
            <a:endParaRPr sz="2000">
              <a:latin typeface="Calibri"/>
              <a:cs typeface="Calibri"/>
            </a:endParaRPr>
          </a:p>
          <a:p>
            <a:pPr marL="12700">
              <a:lnSpc>
                <a:spcPct val="100000"/>
              </a:lnSpc>
              <a:spcBef>
                <a:spcPts val="50"/>
              </a:spcBef>
            </a:pPr>
            <a:r>
              <a:rPr sz="1800">
                <a:latin typeface="Calibri"/>
                <a:cs typeface="Calibri"/>
              </a:rPr>
              <a:t>Lead</a:t>
            </a:r>
            <a:r>
              <a:rPr sz="1800" spc="-25">
                <a:latin typeface="Calibri"/>
                <a:cs typeface="Calibri"/>
              </a:rPr>
              <a:t> </a:t>
            </a:r>
            <a:r>
              <a:rPr sz="1800">
                <a:latin typeface="Calibri"/>
                <a:cs typeface="Calibri"/>
              </a:rPr>
              <a:t>Analyst,</a:t>
            </a:r>
            <a:r>
              <a:rPr sz="1800" spc="-30">
                <a:latin typeface="Calibri"/>
                <a:cs typeface="Calibri"/>
              </a:rPr>
              <a:t> </a:t>
            </a:r>
            <a:r>
              <a:rPr sz="1800">
                <a:latin typeface="Calibri"/>
                <a:cs typeface="Calibri"/>
              </a:rPr>
              <a:t>Asset</a:t>
            </a:r>
            <a:r>
              <a:rPr sz="1800" spc="-60">
                <a:latin typeface="Calibri"/>
                <a:cs typeface="Calibri"/>
              </a:rPr>
              <a:t> </a:t>
            </a:r>
            <a:r>
              <a:rPr sz="1800">
                <a:latin typeface="Calibri"/>
                <a:cs typeface="Calibri"/>
              </a:rPr>
              <a:t>Registration</a:t>
            </a:r>
            <a:r>
              <a:rPr sz="1800" spc="-25">
                <a:latin typeface="Calibri"/>
                <a:cs typeface="Calibri"/>
              </a:rPr>
              <a:t> </a:t>
            </a:r>
            <a:r>
              <a:rPr sz="1800">
                <a:latin typeface="Calibri"/>
                <a:cs typeface="Calibri"/>
              </a:rPr>
              <a:t>&amp;</a:t>
            </a:r>
            <a:r>
              <a:rPr sz="1800" spc="-30">
                <a:latin typeface="Calibri"/>
                <a:cs typeface="Calibri"/>
              </a:rPr>
              <a:t> </a:t>
            </a:r>
            <a:r>
              <a:rPr sz="1800">
                <a:latin typeface="Calibri"/>
                <a:cs typeface="Calibri"/>
              </a:rPr>
              <a:t>New</a:t>
            </a:r>
            <a:r>
              <a:rPr sz="1800" spc="-30">
                <a:latin typeface="Calibri"/>
                <a:cs typeface="Calibri"/>
              </a:rPr>
              <a:t> </a:t>
            </a:r>
            <a:r>
              <a:rPr sz="1800">
                <a:latin typeface="Calibri"/>
                <a:cs typeface="Calibri"/>
              </a:rPr>
              <a:t>Generation</a:t>
            </a:r>
            <a:r>
              <a:rPr sz="1800" spc="-25">
                <a:latin typeface="Calibri"/>
                <a:cs typeface="Calibri"/>
              </a:rPr>
              <a:t> </a:t>
            </a:r>
            <a:r>
              <a:rPr sz="1800" spc="-10">
                <a:latin typeface="Calibri"/>
                <a:cs typeface="Calibri"/>
              </a:rPr>
              <a:t>Coordination</a:t>
            </a:r>
            <a:endParaRPr sz="1800">
              <a:latin typeface="Calibri"/>
              <a:cs typeface="Calibri"/>
            </a:endParaRPr>
          </a:p>
          <a:p>
            <a:pPr marL="12700">
              <a:lnSpc>
                <a:spcPct val="100000"/>
              </a:lnSpc>
              <a:spcBef>
                <a:spcPts val="570"/>
              </a:spcBef>
            </a:pPr>
            <a:r>
              <a:rPr sz="2000" b="1">
                <a:latin typeface="Calibri"/>
                <a:cs typeface="Calibri"/>
              </a:rPr>
              <a:t>Sarthak</a:t>
            </a:r>
            <a:r>
              <a:rPr sz="2000" b="1" spc="-55">
                <a:latin typeface="Calibri"/>
                <a:cs typeface="Calibri"/>
              </a:rPr>
              <a:t> </a:t>
            </a:r>
            <a:r>
              <a:rPr sz="2000" b="1" spc="-20">
                <a:latin typeface="Calibri"/>
                <a:cs typeface="Calibri"/>
              </a:rPr>
              <a:t>Pant</a:t>
            </a:r>
            <a:endParaRPr sz="2000">
              <a:latin typeface="Calibri"/>
              <a:cs typeface="Calibri"/>
            </a:endParaRPr>
          </a:p>
          <a:p>
            <a:pPr marL="12700">
              <a:lnSpc>
                <a:spcPct val="100000"/>
              </a:lnSpc>
              <a:spcBef>
                <a:spcPts val="45"/>
              </a:spcBef>
            </a:pPr>
            <a:r>
              <a:rPr sz="1800">
                <a:latin typeface="Calibri"/>
                <a:cs typeface="Calibri"/>
              </a:rPr>
              <a:t>Sr.</a:t>
            </a:r>
            <a:r>
              <a:rPr sz="1800" spc="-40">
                <a:latin typeface="Calibri"/>
                <a:cs typeface="Calibri"/>
              </a:rPr>
              <a:t> </a:t>
            </a:r>
            <a:r>
              <a:rPr sz="1800">
                <a:latin typeface="Calibri"/>
                <a:cs typeface="Calibri"/>
              </a:rPr>
              <a:t>Settlement</a:t>
            </a:r>
            <a:r>
              <a:rPr sz="1800" spc="-35">
                <a:latin typeface="Calibri"/>
                <a:cs typeface="Calibri"/>
              </a:rPr>
              <a:t> </a:t>
            </a:r>
            <a:r>
              <a:rPr sz="1800">
                <a:latin typeface="Calibri"/>
                <a:cs typeface="Calibri"/>
              </a:rPr>
              <a:t>Analyst,</a:t>
            </a:r>
            <a:r>
              <a:rPr sz="1800" spc="-40">
                <a:latin typeface="Calibri"/>
                <a:cs typeface="Calibri"/>
              </a:rPr>
              <a:t> </a:t>
            </a:r>
            <a:r>
              <a:rPr sz="1800">
                <a:latin typeface="Calibri"/>
                <a:cs typeface="Calibri"/>
              </a:rPr>
              <a:t>Hourly</a:t>
            </a:r>
            <a:r>
              <a:rPr sz="1800" spc="-10">
                <a:latin typeface="Calibri"/>
                <a:cs typeface="Calibri"/>
              </a:rPr>
              <a:t> </a:t>
            </a:r>
            <a:r>
              <a:rPr sz="1800">
                <a:latin typeface="Calibri"/>
                <a:cs typeface="Calibri"/>
              </a:rPr>
              <a:t>Markets,</a:t>
            </a:r>
            <a:r>
              <a:rPr sz="1800" spc="-30">
                <a:latin typeface="Calibri"/>
                <a:cs typeface="Calibri"/>
              </a:rPr>
              <a:t> </a:t>
            </a:r>
            <a:r>
              <a:rPr sz="1800" spc="-10">
                <a:latin typeface="Calibri"/>
                <a:cs typeface="Calibri"/>
              </a:rPr>
              <a:t>Settlements</a:t>
            </a:r>
            <a:endParaRPr sz="1800">
              <a:latin typeface="Calibri"/>
              <a:cs typeface="Calibri"/>
            </a:endParaRPr>
          </a:p>
        </p:txBody>
      </p:sp>
      <p:sp>
        <p:nvSpPr>
          <p:cNvPr id="8" name="object 8"/>
          <p:cNvSpPr txBox="1"/>
          <p:nvPr/>
        </p:nvSpPr>
        <p:spPr>
          <a:xfrm>
            <a:off x="10365105" y="359181"/>
            <a:ext cx="1524635" cy="610870"/>
          </a:xfrm>
          <a:prstGeom prst="rect">
            <a:avLst/>
          </a:prstGeom>
        </p:spPr>
        <p:txBody>
          <a:bodyPr vert="horz" wrap="square" lIns="0" tIns="12700" rIns="0" bIns="0" rtlCol="0">
            <a:spAutoFit/>
          </a:bodyPr>
          <a:lstStyle/>
          <a:p>
            <a:pPr marL="67310" marR="5080" indent="-55244">
              <a:lnSpc>
                <a:spcPct val="120000"/>
              </a:lnSpc>
              <a:spcBef>
                <a:spcPts val="100"/>
              </a:spcBef>
            </a:pPr>
            <a:r>
              <a:rPr sz="1600">
                <a:latin typeface="Calibri"/>
                <a:cs typeface="Calibri"/>
              </a:rPr>
              <a:t>February</a:t>
            </a:r>
            <a:r>
              <a:rPr sz="1600" spc="-25">
                <a:latin typeface="Calibri"/>
                <a:cs typeface="Calibri"/>
              </a:rPr>
              <a:t> </a:t>
            </a:r>
            <a:r>
              <a:rPr sz="1600">
                <a:latin typeface="Calibri"/>
                <a:cs typeface="Calibri"/>
              </a:rPr>
              <a:t>21,</a:t>
            </a:r>
            <a:r>
              <a:rPr sz="1600" spc="-30">
                <a:latin typeface="Calibri"/>
                <a:cs typeface="Calibri"/>
              </a:rPr>
              <a:t> </a:t>
            </a:r>
            <a:r>
              <a:rPr sz="1600" spc="-20">
                <a:latin typeface="Calibri"/>
                <a:cs typeface="Calibri"/>
              </a:rPr>
              <a:t>2019 </a:t>
            </a:r>
            <a:r>
              <a:rPr sz="1600">
                <a:latin typeface="Calibri"/>
                <a:cs typeface="Calibri"/>
              </a:rPr>
              <a:t>WebEx</a:t>
            </a:r>
            <a:r>
              <a:rPr sz="1600" spc="-60">
                <a:latin typeface="Calibri"/>
                <a:cs typeface="Calibri"/>
              </a:rPr>
              <a:t> </a:t>
            </a:r>
            <a:r>
              <a:rPr sz="1600" spc="-10">
                <a:latin typeface="Calibri"/>
                <a:cs typeface="Calibri"/>
              </a:rPr>
              <a:t>Broadcast</a:t>
            </a:r>
            <a:endParaRPr sz="1600">
              <a:latin typeface="Calibri"/>
              <a:cs typeface="Calibri"/>
            </a:endParaRPr>
          </a:p>
        </p:txBody>
      </p:sp>
      <p:grpSp>
        <p:nvGrpSpPr>
          <p:cNvPr id="10" name="Group 9">
            <a:extLst>
              <a:ext uri="{FF2B5EF4-FFF2-40B4-BE49-F238E27FC236}">
                <a16:creationId xmlns:a16="http://schemas.microsoft.com/office/drawing/2014/main" id="{C086F5A6-59BE-CBB7-502D-770647441CE5}"/>
              </a:ext>
            </a:extLst>
          </p:cNvPr>
          <p:cNvGrpSpPr/>
          <p:nvPr/>
        </p:nvGrpSpPr>
        <p:grpSpPr>
          <a:xfrm>
            <a:off x="350807" y="2218762"/>
            <a:ext cx="6507190" cy="667905"/>
            <a:chOff x="198407" y="2066362"/>
            <a:chExt cx="6507190" cy="667905"/>
          </a:xfrm>
        </p:grpSpPr>
        <p:sp>
          <p:nvSpPr>
            <p:cNvPr id="11" name="Rectangle 10">
              <a:extLst>
                <a:ext uri="{FF2B5EF4-FFF2-40B4-BE49-F238E27FC236}">
                  <a16:creationId xmlns:a16="http://schemas.microsoft.com/office/drawing/2014/main" id="{2F2418D0-B0BD-27D1-F6F3-6CCF1163E861}"/>
                </a:ext>
              </a:extLst>
            </p:cNvPr>
            <p:cNvSpPr/>
            <p:nvPr/>
          </p:nvSpPr>
          <p:spPr>
            <a:xfrm>
              <a:off x="198407" y="2066362"/>
              <a:ext cx="6507190" cy="667905"/>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685800">
                <a:lnSpc>
                  <a:spcPts val="1800"/>
                </a:lnSpc>
                <a:spcAft>
                  <a:spcPts val="600"/>
                </a:spcAft>
              </a:pPr>
              <a:r>
                <a:rPr lang="en-US" sz="1600" i="1" dirty="0">
                  <a:solidFill>
                    <a:schemeClr val="tx1"/>
                  </a:solidFill>
                </a:rPr>
                <a:t>Presentation updated </a:t>
              </a:r>
              <a:r>
                <a:rPr lang="en-US" sz="1600" b="1" i="1" dirty="0">
                  <a:solidFill>
                    <a:schemeClr val="tx1"/>
                  </a:solidFill>
                </a:rPr>
                <a:t>11/17/2025</a:t>
              </a:r>
              <a:r>
                <a:rPr lang="en-US" sz="1600" i="1" dirty="0">
                  <a:solidFill>
                    <a:schemeClr val="tx1"/>
                  </a:solidFill>
                </a:rPr>
                <a:t>. </a:t>
              </a:r>
              <a:r>
                <a:rPr lang="en-US" sz="1600" dirty="0">
                  <a:solidFill>
                    <a:schemeClr val="tx1"/>
                  </a:solidFill>
                  <a:ea typeface="Calibri" panose="020F0502020204030204" pitchFamily="34" charset="0"/>
                </a:rPr>
                <a:t>I</a:t>
              </a:r>
              <a:r>
                <a:rPr lang="en-US" sz="1600" dirty="0">
                  <a:solidFill>
                    <a:schemeClr val="tx1"/>
                  </a:solidFill>
                </a:rPr>
                <a:t>mpacted slides are noted. </a:t>
              </a:r>
              <a:endParaRPr lang="en-US" sz="1600" i="1" dirty="0">
                <a:solidFill>
                  <a:schemeClr val="tx1"/>
                </a:solidFill>
              </a:endParaRPr>
            </a:p>
          </p:txBody>
        </p:sp>
        <p:pic>
          <p:nvPicPr>
            <p:cNvPr id="12" name="Important symbol" descr="caution.png">
              <a:extLst>
                <a:ext uri="{FF2B5EF4-FFF2-40B4-BE49-F238E27FC236}">
                  <a16:creationId xmlns:a16="http://schemas.microsoft.com/office/drawing/2014/main" id="{655B2AC2-B5D2-B583-BBFC-500A58959924}"/>
                </a:ext>
              </a:extLst>
            </p:cNvPr>
            <p:cNvPicPr>
              <a:picLocks noChangeAspect="1"/>
            </p:cNvPicPr>
            <p:nvPr>
              <p:custDataLst>
                <p:tags r:id="rId2"/>
              </p:custDataLst>
            </p:nvPr>
          </p:nvPicPr>
          <p:blipFill>
            <a:blip r:embed="rId10" cstate="print">
              <a:duotone>
                <a:schemeClr val="accent2">
                  <a:shade val="45000"/>
                  <a:satMod val="135000"/>
                </a:schemeClr>
                <a:prstClr val="white"/>
              </a:duotone>
            </a:blip>
            <a:stretch>
              <a:fillRect/>
            </a:stretch>
          </p:blipFill>
          <p:spPr>
            <a:xfrm>
              <a:off x="298676" y="2118401"/>
              <a:ext cx="554832" cy="563826"/>
            </a:xfrm>
            <a:prstGeom prst="rect">
              <a:avLst/>
            </a:prstGeom>
            <a:solidFill>
              <a:srgbClr val="FF0000"/>
            </a:solidFill>
            <a:ln w="19050">
              <a:solidFill>
                <a:schemeClr val="bg1"/>
              </a:solidFill>
            </a:ln>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A</a:t>
            </a:r>
            <a:r>
              <a:rPr spc="-65"/>
              <a:t> </a:t>
            </a:r>
            <a:r>
              <a:t>Long</a:t>
            </a:r>
            <a:r>
              <a:rPr spc="-70"/>
              <a:t> </a:t>
            </a:r>
            <a:r>
              <a:t>and</a:t>
            </a:r>
            <a:r>
              <a:rPr spc="-65"/>
              <a:t> </a:t>
            </a:r>
            <a:r>
              <a:t>Evolving</a:t>
            </a:r>
            <a:r>
              <a:rPr spc="-70"/>
              <a:t> </a:t>
            </a:r>
            <a:r>
              <a:rPr spc="-10"/>
              <a:t>History</a:t>
            </a:r>
          </a:p>
        </p:txBody>
      </p:sp>
      <p:sp>
        <p:nvSpPr>
          <p:cNvPr id="3" name="object 3"/>
          <p:cNvSpPr txBox="1"/>
          <p:nvPr/>
        </p:nvSpPr>
        <p:spPr>
          <a:xfrm>
            <a:off x="367080" y="681101"/>
            <a:ext cx="8586146" cy="4559197"/>
          </a:xfrm>
          <a:prstGeom prst="rect">
            <a:avLst/>
          </a:prstGeom>
        </p:spPr>
        <p:txBody>
          <a:bodyPr vert="horz" wrap="square" lIns="0" tIns="12700" rIns="0" bIns="0" rtlCol="0">
            <a:spAutoFit/>
          </a:bodyPr>
          <a:lstStyle/>
          <a:p>
            <a:pPr marL="228600" marR="106680" indent="-216535">
              <a:lnSpc>
                <a:spcPct val="120100"/>
              </a:lnSpc>
              <a:spcBef>
                <a:spcPts val="100"/>
              </a:spcBef>
              <a:buFont typeface="Arial"/>
              <a:buChar char="•"/>
              <a:tabLst>
                <a:tab pos="230504" algn="l"/>
              </a:tabLst>
            </a:pPr>
            <a:r>
              <a:rPr sz="2400" dirty="0">
                <a:latin typeface="Calibri"/>
                <a:cs typeface="Calibri"/>
              </a:rPr>
              <a:t>Since</a:t>
            </a:r>
            <a:r>
              <a:rPr sz="2400" spc="-35" dirty="0">
                <a:latin typeface="Calibri"/>
                <a:cs typeface="Calibri"/>
              </a:rPr>
              <a:t> </a:t>
            </a:r>
            <a:r>
              <a:rPr lang="en-US" sz="2400" spc="-35" dirty="0">
                <a:latin typeface="Calibri"/>
                <a:cs typeface="Calibri"/>
              </a:rPr>
              <a:t>the </a:t>
            </a:r>
            <a:r>
              <a:rPr sz="2400" dirty="0">
                <a:latin typeface="Calibri"/>
                <a:cs typeface="Calibri"/>
              </a:rPr>
              <a:t>1970s,</a:t>
            </a:r>
            <a:r>
              <a:rPr sz="2400" spc="-25" dirty="0">
                <a:latin typeface="Calibri"/>
                <a:cs typeface="Calibri"/>
              </a:rPr>
              <a:t> </a:t>
            </a:r>
            <a:r>
              <a:rPr lang="en-US" sz="2400" spc="-25" dirty="0">
                <a:latin typeface="Calibri"/>
                <a:cs typeface="Calibri"/>
              </a:rPr>
              <a:t>almost </a:t>
            </a:r>
            <a:r>
              <a:rPr sz="2400" dirty="0">
                <a:latin typeface="Calibri"/>
                <a:cs typeface="Calibri"/>
              </a:rPr>
              <a:t>2,000</a:t>
            </a:r>
            <a:r>
              <a:rPr sz="2400" spc="-35" dirty="0">
                <a:latin typeface="Calibri"/>
                <a:cs typeface="Calibri"/>
              </a:rPr>
              <a:t> </a:t>
            </a:r>
            <a:r>
              <a:rPr sz="2400" dirty="0">
                <a:latin typeface="Calibri"/>
                <a:cs typeface="Calibri"/>
              </a:rPr>
              <a:t>MW</a:t>
            </a:r>
            <a:r>
              <a:rPr lang="en-US" sz="2400" dirty="0">
                <a:latin typeface="Calibri"/>
                <a:cs typeface="Calibri"/>
              </a:rPr>
              <a:t>s</a:t>
            </a:r>
            <a:r>
              <a:rPr sz="2400" spc="-25" dirty="0">
                <a:latin typeface="Calibri"/>
                <a:cs typeface="Calibri"/>
              </a:rPr>
              <a:t> </a:t>
            </a:r>
            <a:r>
              <a:rPr lang="en-US" sz="2400" spc="-25" dirty="0">
                <a:latin typeface="Calibri"/>
                <a:cs typeface="Calibri"/>
              </a:rPr>
              <a:t>of </a:t>
            </a:r>
            <a:r>
              <a:rPr sz="2400" spc="-25" dirty="0">
                <a:latin typeface="Calibri"/>
                <a:cs typeface="Calibri"/>
              </a:rPr>
              <a:t>pumped-</a:t>
            </a:r>
            <a:r>
              <a:rPr sz="2400" spc="-10" dirty="0">
                <a:latin typeface="Calibri"/>
                <a:cs typeface="Calibri"/>
              </a:rPr>
              <a:t>storage</a:t>
            </a:r>
            <a:r>
              <a:rPr sz="2400" spc="-25" dirty="0">
                <a:latin typeface="Calibri"/>
                <a:cs typeface="Calibri"/>
              </a:rPr>
              <a:t> </a:t>
            </a:r>
            <a:r>
              <a:rPr sz="2400" spc="-20" dirty="0">
                <a:latin typeface="Calibri"/>
                <a:cs typeface="Calibri"/>
              </a:rPr>
              <a:t>hydro</a:t>
            </a:r>
            <a:r>
              <a:rPr sz="2400" spc="-50" dirty="0">
                <a:latin typeface="Calibri"/>
                <a:cs typeface="Calibri"/>
              </a:rPr>
              <a:t> </a:t>
            </a:r>
            <a:r>
              <a:rPr lang="en-US" sz="2400" spc="-50" dirty="0">
                <a:latin typeface="Calibri"/>
                <a:cs typeface="Calibri"/>
              </a:rPr>
              <a:t>has been a</a:t>
            </a:r>
            <a:r>
              <a:rPr sz="2400" spc="-10" dirty="0">
                <a:latin typeface="Calibri"/>
                <a:cs typeface="Calibri"/>
              </a:rPr>
              <a:t>ctive</a:t>
            </a:r>
            <a:r>
              <a:rPr lang="en-US" sz="2400" spc="-10" dirty="0">
                <a:latin typeface="Calibri"/>
                <a:cs typeface="Calibri"/>
              </a:rPr>
              <a:t> </a:t>
            </a:r>
            <a:r>
              <a:rPr sz="2400" dirty="0">
                <a:latin typeface="Calibri"/>
                <a:cs typeface="Calibri"/>
              </a:rPr>
              <a:t>in</a:t>
            </a:r>
            <a:r>
              <a:rPr sz="2400" spc="-40" dirty="0">
                <a:latin typeface="Calibri"/>
                <a:cs typeface="Calibri"/>
              </a:rPr>
              <a:t> </a:t>
            </a:r>
            <a:r>
              <a:rPr sz="2400" dirty="0">
                <a:latin typeface="Calibri"/>
                <a:cs typeface="Calibri"/>
              </a:rPr>
              <a:t>New</a:t>
            </a:r>
            <a:r>
              <a:rPr sz="2400" spc="-35" dirty="0">
                <a:latin typeface="Calibri"/>
                <a:cs typeface="Calibri"/>
              </a:rPr>
              <a:t> </a:t>
            </a:r>
            <a:r>
              <a:rPr sz="2400" spc="-10" dirty="0">
                <a:latin typeface="Calibri"/>
                <a:cs typeface="Calibri"/>
              </a:rPr>
              <a:t>England</a:t>
            </a:r>
            <a:endParaRPr lang="en-US" sz="2400" dirty="0">
              <a:latin typeface="Calibri"/>
              <a:cs typeface="Calibri"/>
            </a:endParaRPr>
          </a:p>
          <a:p>
            <a:pPr marL="12065" marR="106680" lvl="2">
              <a:lnSpc>
                <a:spcPct val="120100"/>
              </a:lnSpc>
              <a:spcBef>
                <a:spcPts val="100"/>
              </a:spcBef>
              <a:tabLst>
                <a:tab pos="230504" algn="l"/>
              </a:tabLst>
            </a:pPr>
            <a:r>
              <a:rPr lang="en-US" sz="2000" spc="200" dirty="0">
                <a:latin typeface="Calibri"/>
                <a:cs typeface="Calibri"/>
              </a:rPr>
              <a:t>		-</a:t>
            </a:r>
            <a:r>
              <a:rPr lang="en-US" sz="2000" dirty="0">
                <a:latin typeface="Calibri"/>
                <a:cs typeface="Calibri"/>
              </a:rPr>
              <a:t>First major pump storage hydro-electric project in the US (Rocky River) was built and operational in 1929  </a:t>
            </a:r>
          </a:p>
          <a:p>
            <a:pPr marL="12065" marR="106680" lvl="2">
              <a:lnSpc>
                <a:spcPct val="120100"/>
              </a:lnSpc>
              <a:spcBef>
                <a:spcPts val="100"/>
              </a:spcBef>
              <a:tabLst>
                <a:tab pos="230504" algn="l"/>
              </a:tabLst>
            </a:pPr>
            <a:r>
              <a:rPr lang="en-US" sz="2000" spc="200" dirty="0">
                <a:latin typeface="Calibri"/>
                <a:cs typeface="Calibri"/>
              </a:rPr>
              <a:t>		-</a:t>
            </a:r>
            <a:r>
              <a:rPr sz="2000" dirty="0">
                <a:latin typeface="Calibri"/>
                <a:cs typeface="Calibri"/>
              </a:rPr>
              <a:t>Have</a:t>
            </a:r>
            <a:r>
              <a:rPr sz="2000" spc="-45" dirty="0">
                <a:latin typeface="Calibri"/>
                <a:cs typeface="Calibri"/>
              </a:rPr>
              <a:t> </a:t>
            </a:r>
            <a:r>
              <a:rPr sz="2000" dirty="0">
                <a:latin typeface="Calibri"/>
                <a:cs typeface="Calibri"/>
              </a:rPr>
              <a:t>provided</a:t>
            </a:r>
            <a:r>
              <a:rPr sz="2000" spc="-60" dirty="0">
                <a:latin typeface="Calibri"/>
                <a:cs typeface="Calibri"/>
              </a:rPr>
              <a:t> </a:t>
            </a:r>
            <a:r>
              <a:rPr sz="2000" spc="-25" dirty="0">
                <a:latin typeface="Calibri"/>
                <a:cs typeface="Calibri"/>
              </a:rPr>
              <a:t>energy,</a:t>
            </a:r>
            <a:r>
              <a:rPr sz="2000" spc="-70" dirty="0">
                <a:latin typeface="Calibri"/>
                <a:cs typeface="Calibri"/>
              </a:rPr>
              <a:t> </a:t>
            </a:r>
            <a:r>
              <a:rPr sz="2000" dirty="0">
                <a:latin typeface="Calibri"/>
                <a:cs typeface="Calibri"/>
              </a:rPr>
              <a:t>reserves,</a:t>
            </a:r>
            <a:r>
              <a:rPr sz="2000" spc="-40" dirty="0">
                <a:latin typeface="Calibri"/>
                <a:cs typeface="Calibri"/>
              </a:rPr>
              <a:t> </a:t>
            </a:r>
            <a:r>
              <a:rPr sz="2000" dirty="0">
                <a:latin typeface="Calibri"/>
                <a:cs typeface="Calibri"/>
              </a:rPr>
              <a:t>regulation,</a:t>
            </a:r>
            <a:r>
              <a:rPr sz="2000" spc="-60" dirty="0">
                <a:latin typeface="Calibri"/>
                <a:cs typeface="Calibri"/>
              </a:rPr>
              <a:t> </a:t>
            </a:r>
            <a:r>
              <a:rPr sz="2000" dirty="0">
                <a:latin typeface="Calibri"/>
                <a:cs typeface="Calibri"/>
              </a:rPr>
              <a:t>and</a:t>
            </a:r>
            <a:r>
              <a:rPr sz="2000" spc="-60" dirty="0">
                <a:latin typeface="Calibri"/>
                <a:cs typeface="Calibri"/>
              </a:rPr>
              <a:t> </a:t>
            </a:r>
            <a:r>
              <a:rPr sz="2000" dirty="0">
                <a:latin typeface="Calibri"/>
                <a:cs typeface="Calibri"/>
              </a:rPr>
              <a:t>capacity</a:t>
            </a:r>
            <a:r>
              <a:rPr sz="2000" spc="-75" dirty="0">
                <a:latin typeface="Calibri"/>
                <a:cs typeface="Calibri"/>
              </a:rPr>
              <a:t> </a:t>
            </a:r>
            <a:r>
              <a:rPr sz="2000" spc="-10" dirty="0">
                <a:latin typeface="Calibri"/>
                <a:cs typeface="Calibri"/>
              </a:rPr>
              <a:t>since </a:t>
            </a:r>
            <a:r>
              <a:rPr sz="2000" dirty="0">
                <a:latin typeface="Calibri"/>
                <a:cs typeface="Calibri"/>
              </a:rPr>
              <a:t>inception</a:t>
            </a:r>
            <a:r>
              <a:rPr sz="2000" spc="-75" dirty="0">
                <a:latin typeface="Calibri"/>
                <a:cs typeface="Calibri"/>
              </a:rPr>
              <a:t> </a:t>
            </a:r>
            <a:r>
              <a:rPr sz="2000" dirty="0">
                <a:latin typeface="Calibri"/>
                <a:cs typeface="Calibri"/>
              </a:rPr>
              <a:t>of</a:t>
            </a:r>
            <a:r>
              <a:rPr sz="2000" spc="-70" dirty="0">
                <a:latin typeface="Calibri"/>
                <a:cs typeface="Calibri"/>
              </a:rPr>
              <a:t> </a:t>
            </a:r>
            <a:r>
              <a:rPr sz="2000" spc="-10" dirty="0">
                <a:latin typeface="Calibri"/>
                <a:cs typeface="Calibri"/>
              </a:rPr>
              <a:t>region’s</a:t>
            </a:r>
            <a:r>
              <a:rPr sz="2000" spc="-80" dirty="0">
                <a:latin typeface="Calibri"/>
                <a:cs typeface="Calibri"/>
              </a:rPr>
              <a:t> </a:t>
            </a:r>
            <a:r>
              <a:rPr sz="2000" dirty="0">
                <a:latin typeface="Calibri"/>
                <a:cs typeface="Calibri"/>
              </a:rPr>
              <a:t>wholesale</a:t>
            </a:r>
            <a:r>
              <a:rPr sz="2000" spc="-55" dirty="0">
                <a:latin typeface="Calibri"/>
                <a:cs typeface="Calibri"/>
              </a:rPr>
              <a:t> </a:t>
            </a:r>
            <a:r>
              <a:rPr sz="2000" dirty="0">
                <a:latin typeface="Calibri"/>
                <a:cs typeface="Calibri"/>
              </a:rPr>
              <a:t>electricity</a:t>
            </a:r>
            <a:r>
              <a:rPr sz="2000" spc="-55" dirty="0">
                <a:latin typeface="Calibri"/>
                <a:cs typeface="Calibri"/>
              </a:rPr>
              <a:t> </a:t>
            </a:r>
            <a:r>
              <a:rPr sz="2000" spc="-10" dirty="0">
                <a:latin typeface="Calibri"/>
                <a:cs typeface="Calibri"/>
              </a:rPr>
              <a:t>markets</a:t>
            </a:r>
            <a:endParaRPr sz="2000" dirty="0">
              <a:latin typeface="Calibri"/>
              <a:cs typeface="Calibri"/>
            </a:endParaRPr>
          </a:p>
          <a:p>
            <a:pPr marL="229235" indent="-216535">
              <a:lnSpc>
                <a:spcPct val="100000"/>
              </a:lnSpc>
              <a:spcBef>
                <a:spcPts val="1714"/>
              </a:spcBef>
              <a:buFont typeface="Arial"/>
              <a:buChar char="•"/>
              <a:tabLst>
                <a:tab pos="229235" algn="l"/>
              </a:tabLst>
            </a:pPr>
            <a:r>
              <a:rPr sz="2400" dirty="0">
                <a:latin typeface="Calibri"/>
                <a:cs typeface="Calibri"/>
              </a:rPr>
              <a:t>Early</a:t>
            </a:r>
            <a:r>
              <a:rPr sz="2400" spc="-75" dirty="0">
                <a:latin typeface="Calibri"/>
                <a:cs typeface="Calibri"/>
              </a:rPr>
              <a:t> </a:t>
            </a:r>
            <a:r>
              <a:rPr sz="2400" dirty="0">
                <a:latin typeface="Calibri"/>
                <a:cs typeface="Calibri"/>
              </a:rPr>
              <a:t>2016,</a:t>
            </a:r>
            <a:r>
              <a:rPr sz="2400" spc="-50" dirty="0">
                <a:latin typeface="Calibri"/>
                <a:cs typeface="Calibri"/>
              </a:rPr>
              <a:t> </a:t>
            </a:r>
            <a:r>
              <a:rPr sz="2400" spc="-10" dirty="0">
                <a:latin typeface="Calibri"/>
                <a:cs typeface="Calibri"/>
              </a:rPr>
              <a:t>interest</a:t>
            </a:r>
            <a:r>
              <a:rPr sz="2400" spc="-45" dirty="0">
                <a:latin typeface="Calibri"/>
                <a:cs typeface="Calibri"/>
              </a:rPr>
              <a:t> </a:t>
            </a:r>
            <a:r>
              <a:rPr sz="2400" dirty="0">
                <a:latin typeface="Calibri"/>
                <a:cs typeface="Calibri"/>
              </a:rPr>
              <a:t>began</a:t>
            </a:r>
            <a:r>
              <a:rPr sz="2400" spc="-55" dirty="0">
                <a:latin typeface="Calibri"/>
                <a:cs typeface="Calibri"/>
              </a:rPr>
              <a:t> </a:t>
            </a:r>
            <a:r>
              <a:rPr sz="2400" dirty="0">
                <a:latin typeface="Calibri"/>
                <a:cs typeface="Calibri"/>
              </a:rPr>
              <a:t>growing</a:t>
            </a:r>
            <a:r>
              <a:rPr sz="2400" spc="-70" dirty="0">
                <a:latin typeface="Calibri"/>
                <a:cs typeface="Calibri"/>
              </a:rPr>
              <a:t> </a:t>
            </a:r>
            <a:r>
              <a:rPr sz="2400" dirty="0">
                <a:latin typeface="Calibri"/>
                <a:cs typeface="Calibri"/>
              </a:rPr>
              <a:t>in</a:t>
            </a:r>
            <a:r>
              <a:rPr sz="2400" spc="-55" dirty="0">
                <a:latin typeface="Calibri"/>
                <a:cs typeface="Calibri"/>
              </a:rPr>
              <a:t> </a:t>
            </a:r>
            <a:r>
              <a:rPr sz="2400" dirty="0">
                <a:latin typeface="Calibri"/>
                <a:cs typeface="Calibri"/>
              </a:rPr>
              <a:t>building</a:t>
            </a:r>
            <a:r>
              <a:rPr sz="2400" spc="-70" dirty="0">
                <a:latin typeface="Calibri"/>
                <a:cs typeface="Calibri"/>
              </a:rPr>
              <a:t> </a:t>
            </a:r>
            <a:r>
              <a:rPr sz="2400" spc="-25" dirty="0">
                <a:latin typeface="Calibri"/>
                <a:cs typeface="Calibri"/>
              </a:rPr>
              <a:t>new</a:t>
            </a:r>
            <a:r>
              <a:rPr lang="en-US" sz="2400" dirty="0">
                <a:latin typeface="Calibri"/>
                <a:cs typeface="Calibri"/>
              </a:rPr>
              <a:t> </a:t>
            </a:r>
            <a:r>
              <a:rPr sz="2400" spc="-10" dirty="0">
                <a:latin typeface="Calibri"/>
                <a:cs typeface="Calibri"/>
              </a:rPr>
              <a:t>storage</a:t>
            </a:r>
            <a:r>
              <a:rPr sz="2400" spc="-85" dirty="0">
                <a:latin typeface="Calibri"/>
                <a:cs typeface="Calibri"/>
              </a:rPr>
              <a:t> </a:t>
            </a:r>
            <a:r>
              <a:rPr sz="2400" spc="-10" dirty="0">
                <a:latin typeface="Calibri"/>
                <a:cs typeface="Calibri"/>
              </a:rPr>
              <a:t>technologies</a:t>
            </a:r>
            <a:r>
              <a:rPr lang="en-US" sz="2400" spc="-10" dirty="0">
                <a:latin typeface="Calibri"/>
                <a:cs typeface="Calibri"/>
              </a:rPr>
              <a:t>	</a:t>
            </a:r>
          </a:p>
          <a:p>
            <a:pPr marL="230504">
              <a:lnSpc>
                <a:spcPct val="100000"/>
              </a:lnSpc>
              <a:spcBef>
                <a:spcPts val="580"/>
              </a:spcBef>
            </a:pPr>
            <a:r>
              <a:rPr lang="en-US" sz="2400" spc="-10" dirty="0">
                <a:latin typeface="Calibri"/>
                <a:cs typeface="Calibri"/>
              </a:rPr>
              <a:t>	</a:t>
            </a:r>
            <a:r>
              <a:rPr lang="en-US" sz="2000" spc="-10" dirty="0">
                <a:latin typeface="Calibri"/>
                <a:cs typeface="Calibri"/>
              </a:rPr>
              <a:t>- </a:t>
            </a:r>
            <a:r>
              <a:rPr lang="en-US" sz="2000" spc="-10" dirty="0">
                <a:highlight>
                  <a:srgbClr val="FFFF00"/>
                </a:highlight>
                <a:latin typeface="Calibri"/>
                <a:cs typeface="Calibri"/>
              </a:rPr>
              <a:t>[quantify] </a:t>
            </a:r>
            <a:r>
              <a:rPr lang="en-US" sz="2000" spc="-10" dirty="0">
                <a:latin typeface="Calibri"/>
                <a:cs typeface="Calibri"/>
              </a:rPr>
              <a:t>CSF/ ATRR Currently commercial </a:t>
            </a:r>
            <a:r>
              <a:rPr lang="en-US" sz="2400" spc="-10" dirty="0">
                <a:latin typeface="Calibri"/>
                <a:cs typeface="Calibri"/>
              </a:rPr>
              <a:t>	</a:t>
            </a:r>
          </a:p>
          <a:p>
            <a:pPr marL="230504">
              <a:lnSpc>
                <a:spcPct val="100000"/>
              </a:lnSpc>
              <a:spcBef>
                <a:spcPts val="580"/>
              </a:spcBef>
            </a:pPr>
            <a:r>
              <a:rPr lang="en-US" sz="2400" spc="-10" dirty="0">
                <a:latin typeface="Calibri"/>
                <a:cs typeface="Calibri"/>
              </a:rPr>
              <a:t>	- </a:t>
            </a:r>
            <a:r>
              <a:rPr lang="en-US" sz="2000" dirty="0">
                <a:latin typeface="Calibri"/>
                <a:cs typeface="Calibri"/>
              </a:rPr>
              <a:t>Many </a:t>
            </a:r>
            <a:r>
              <a:rPr sz="2000" dirty="0">
                <a:latin typeface="Calibri"/>
                <a:cs typeface="Calibri"/>
              </a:rPr>
              <a:t>MWs</a:t>
            </a:r>
            <a:r>
              <a:rPr sz="2000" spc="-55"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battery</a:t>
            </a:r>
            <a:r>
              <a:rPr sz="2000" spc="-45" dirty="0">
                <a:latin typeface="Calibri"/>
                <a:cs typeface="Calibri"/>
              </a:rPr>
              <a:t> </a:t>
            </a:r>
            <a:r>
              <a:rPr sz="2000" spc="-10" dirty="0">
                <a:latin typeface="Calibri"/>
                <a:cs typeface="Calibri"/>
              </a:rPr>
              <a:t>storage</a:t>
            </a:r>
            <a:r>
              <a:rPr sz="2000" spc="-50" dirty="0">
                <a:latin typeface="Calibri"/>
                <a:cs typeface="Calibri"/>
              </a:rPr>
              <a:t> </a:t>
            </a:r>
            <a:r>
              <a:rPr sz="2000" dirty="0">
                <a:latin typeface="Calibri"/>
                <a:cs typeface="Calibri"/>
              </a:rPr>
              <a:t>currently</a:t>
            </a:r>
            <a:r>
              <a:rPr sz="2000" spc="-55" dirty="0">
                <a:latin typeface="Calibri"/>
                <a:cs typeface="Calibri"/>
              </a:rPr>
              <a:t> </a:t>
            </a:r>
            <a:r>
              <a:rPr sz="2000" spc="-25" dirty="0">
                <a:latin typeface="Calibri"/>
                <a:cs typeface="Calibri"/>
              </a:rPr>
              <a:t>in </a:t>
            </a:r>
            <a:r>
              <a:rPr sz="2000" dirty="0">
                <a:latin typeface="Calibri"/>
                <a:cs typeface="Calibri"/>
              </a:rPr>
              <a:t>ISO</a:t>
            </a:r>
            <a:r>
              <a:rPr sz="2000" spc="-40" dirty="0">
                <a:latin typeface="Calibri"/>
                <a:cs typeface="Calibri"/>
              </a:rPr>
              <a:t> </a:t>
            </a:r>
            <a:r>
              <a:rPr sz="2000" dirty="0">
                <a:latin typeface="Calibri"/>
                <a:cs typeface="Calibri"/>
              </a:rPr>
              <a:t>New</a:t>
            </a:r>
            <a:r>
              <a:rPr lang="en-US" sz="2000" dirty="0">
                <a:latin typeface="Calibri"/>
                <a:cs typeface="Calibri"/>
              </a:rPr>
              <a:t> E</a:t>
            </a:r>
            <a:r>
              <a:rPr sz="2000" dirty="0">
                <a:latin typeface="Calibri"/>
                <a:cs typeface="Calibri"/>
              </a:rPr>
              <a:t>ngland</a:t>
            </a:r>
            <a:r>
              <a:rPr sz="2000" spc="-70" dirty="0">
                <a:latin typeface="Calibri"/>
                <a:cs typeface="Calibri"/>
              </a:rPr>
              <a:t> </a:t>
            </a:r>
            <a:r>
              <a:rPr lang="en-US" sz="2000" spc="-70" dirty="0">
                <a:latin typeface="Calibri"/>
                <a:cs typeface="Calibri"/>
              </a:rPr>
              <a:t>	</a:t>
            </a:r>
            <a:r>
              <a:rPr sz="2000" spc="-10" dirty="0">
                <a:latin typeface="Calibri"/>
                <a:cs typeface="Calibri"/>
              </a:rPr>
              <a:t>Interconnection</a:t>
            </a:r>
            <a:r>
              <a:rPr sz="2000" spc="-55" dirty="0">
                <a:latin typeface="Calibri"/>
                <a:cs typeface="Calibri"/>
              </a:rPr>
              <a:t> </a:t>
            </a:r>
            <a:r>
              <a:rPr sz="2000" spc="-10" dirty="0">
                <a:latin typeface="Calibri"/>
                <a:cs typeface="Calibri"/>
              </a:rPr>
              <a:t>Request</a:t>
            </a:r>
            <a:r>
              <a:rPr sz="2000" spc="-40" dirty="0">
                <a:latin typeface="Calibri"/>
                <a:cs typeface="Calibri"/>
              </a:rPr>
              <a:t> </a:t>
            </a:r>
            <a:r>
              <a:rPr sz="2000" spc="-10" dirty="0">
                <a:latin typeface="Calibri"/>
                <a:cs typeface="Calibri"/>
              </a:rPr>
              <a:t>Queue</a:t>
            </a:r>
            <a:endParaRPr sz="2000" dirty="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076943" y="3322320"/>
            <a:ext cx="2743200" cy="2743199"/>
          </a:xfrm>
          <a:prstGeom prst="rect">
            <a:avLst/>
          </a:prstGeom>
        </p:spPr>
      </p:pic>
      <p:pic>
        <p:nvPicPr>
          <p:cNvPr id="6" name="object 6"/>
          <p:cNvPicPr/>
          <p:nvPr/>
        </p:nvPicPr>
        <p:blipFill>
          <a:blip r:embed="rId5" cstate="print"/>
          <a:stretch>
            <a:fillRect/>
          </a:stretch>
        </p:blipFill>
        <p:spPr>
          <a:xfrm>
            <a:off x="9100496" y="432816"/>
            <a:ext cx="2497974" cy="2489661"/>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10</a:t>
            </a:fld>
            <a:endParaRPr spc="-25"/>
          </a:p>
        </p:txBody>
      </p:sp>
      <p:sp>
        <p:nvSpPr>
          <p:cNvPr id="9" name="Rectangle 8">
            <a:extLst>
              <a:ext uri="{FF2B5EF4-FFF2-40B4-BE49-F238E27FC236}">
                <a16:creationId xmlns:a16="http://schemas.microsoft.com/office/drawing/2014/main" id="{6D97BAE7-7C1B-4B0C-46B8-1CCC5C20D8F7}"/>
              </a:ext>
            </a:extLst>
          </p:cNvPr>
          <p:cNvSpPr/>
          <p:nvPr/>
        </p:nvSpPr>
        <p:spPr>
          <a:xfrm>
            <a:off x="78739" y="597909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0" name="Important symbol" descr="caution.png">
            <a:extLst>
              <a:ext uri="{FF2B5EF4-FFF2-40B4-BE49-F238E27FC236}">
                <a16:creationId xmlns:a16="http://schemas.microsoft.com/office/drawing/2014/main" id="{89626B88-2BE5-BD9E-F02E-F0CFEAD7655D}"/>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6580" y="6028599"/>
            <a:ext cx="305438" cy="310389"/>
          </a:xfrm>
          <a:prstGeom prst="rect">
            <a:avLst/>
          </a:prstGeom>
          <a:solidFill>
            <a:schemeClr val="bg1"/>
          </a:solidFill>
          <a:ln w="19050">
            <a:noFill/>
          </a:ln>
        </p:spPr>
      </p:pic>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10894695" cy="878840"/>
          </a:xfrm>
          <a:prstGeom prst="rect">
            <a:avLst/>
          </a:prstGeom>
        </p:spPr>
        <p:txBody>
          <a:bodyPr vert="horz" wrap="square" lIns="0" tIns="12065" rIns="0" bIns="0" rtlCol="0">
            <a:spAutoFit/>
          </a:bodyPr>
          <a:lstStyle/>
          <a:p>
            <a:pPr marL="12700">
              <a:lnSpc>
                <a:spcPct val="100000"/>
              </a:lnSpc>
              <a:spcBef>
                <a:spcPts val="95"/>
              </a:spcBef>
            </a:pPr>
            <a:r>
              <a:t>4.</a:t>
            </a:r>
            <a:r>
              <a:rPr spc="-80"/>
              <a:t> </a:t>
            </a:r>
            <a:r>
              <a:t>Calculation</a:t>
            </a:r>
            <a:r>
              <a:rPr spc="-50"/>
              <a:t> </a:t>
            </a:r>
            <a:r>
              <a:t>of</a:t>
            </a:r>
            <a:r>
              <a:rPr spc="-90"/>
              <a:t> </a:t>
            </a:r>
            <a:r>
              <a:rPr spc="-20"/>
              <a:t>Prorated</a:t>
            </a:r>
            <a:r>
              <a:rPr spc="-65"/>
              <a:t> </a:t>
            </a:r>
            <a:r>
              <a:rPr spc="-25"/>
              <a:t>Five-</a:t>
            </a:r>
            <a:r>
              <a:t>Minute</a:t>
            </a:r>
            <a:r>
              <a:rPr spc="-45"/>
              <a:t> </a:t>
            </a:r>
            <a:r>
              <a:t>Energy</a:t>
            </a:r>
            <a:r>
              <a:rPr spc="-85"/>
              <a:t> </a:t>
            </a:r>
            <a:r>
              <a:t>Quantity</a:t>
            </a:r>
            <a:r>
              <a:rPr spc="-70"/>
              <a:t> </a:t>
            </a:r>
            <a:r>
              <a:t>in</a:t>
            </a:r>
            <a:r>
              <a:rPr spc="-80"/>
              <a:t> </a:t>
            </a:r>
            <a:r>
              <a:rPr spc="-10"/>
              <a:t>Intervals</a:t>
            </a:r>
            <a:r>
              <a:rPr spc="-70"/>
              <a:t> </a:t>
            </a:r>
            <a:r>
              <a:rPr spc="-10"/>
              <a:t>Where</a:t>
            </a:r>
          </a:p>
          <a:p>
            <a:pPr marL="12700">
              <a:lnSpc>
                <a:spcPct val="100000"/>
              </a:lnSpc>
            </a:pPr>
            <a:r>
              <a:rPr i="1">
                <a:latin typeface="Calibri"/>
                <a:cs typeface="Calibri"/>
              </a:rPr>
              <a:t>Both</a:t>
            </a:r>
            <a:r>
              <a:rPr i="1" spc="-90">
                <a:latin typeface="Calibri"/>
                <a:cs typeface="Calibri"/>
              </a:rPr>
              <a:t> </a:t>
            </a:r>
            <a:r>
              <a:t>Assets</a:t>
            </a:r>
            <a:r>
              <a:rPr spc="-75"/>
              <a:t> </a:t>
            </a:r>
            <a:r>
              <a:t>Report</a:t>
            </a:r>
            <a:r>
              <a:rPr spc="-85"/>
              <a:t> </a:t>
            </a:r>
            <a:r>
              <a:rPr i="1" spc="-25">
                <a:latin typeface="Calibri"/>
                <a:cs typeface="Calibri"/>
              </a:rPr>
              <a:t>Non</a:t>
            </a:r>
            <a:r>
              <a:rPr spc="-25"/>
              <a:t>-</a:t>
            </a:r>
            <a:r>
              <a:t>Zero</a:t>
            </a:r>
            <a:r>
              <a:rPr spc="-75"/>
              <a:t> </a:t>
            </a:r>
            <a:r>
              <a:rPr spc="-10"/>
              <a:t>Value</a:t>
            </a:r>
          </a:p>
        </p:txBody>
      </p:sp>
      <p:sp>
        <p:nvSpPr>
          <p:cNvPr id="3" name="object 3"/>
          <p:cNvSpPr txBox="1"/>
          <p:nvPr/>
        </p:nvSpPr>
        <p:spPr>
          <a:xfrm>
            <a:off x="303072" y="1196086"/>
            <a:ext cx="5357495" cy="330835"/>
          </a:xfrm>
          <a:prstGeom prst="rect">
            <a:avLst/>
          </a:prstGeom>
        </p:spPr>
        <p:txBody>
          <a:bodyPr vert="horz" wrap="square" lIns="0" tIns="13335" rIns="0" bIns="0" rtlCol="0">
            <a:spAutoFit/>
          </a:bodyPr>
          <a:lstStyle/>
          <a:p>
            <a:pPr marL="12700">
              <a:lnSpc>
                <a:spcPct val="100000"/>
              </a:lnSpc>
              <a:spcBef>
                <a:spcPts val="105"/>
              </a:spcBef>
            </a:pPr>
            <a:r>
              <a:rPr sz="2000" b="1" spc="-10">
                <a:latin typeface="Calibri"/>
                <a:cs typeface="Calibri"/>
              </a:rPr>
              <a:t>Adjusted</a:t>
            </a:r>
            <a:r>
              <a:rPr sz="2000" b="1" spc="-60">
                <a:latin typeface="Calibri"/>
                <a:cs typeface="Calibri"/>
              </a:rPr>
              <a:t> </a:t>
            </a:r>
            <a:r>
              <a:rPr sz="2000" b="1">
                <a:latin typeface="Calibri"/>
                <a:cs typeface="Calibri"/>
              </a:rPr>
              <a:t>scaling</a:t>
            </a:r>
            <a:r>
              <a:rPr sz="2000" b="1" spc="-35">
                <a:latin typeface="Calibri"/>
                <a:cs typeface="Calibri"/>
              </a:rPr>
              <a:t> </a:t>
            </a:r>
            <a:r>
              <a:rPr sz="2000" b="1">
                <a:latin typeface="Calibri"/>
                <a:cs typeface="Calibri"/>
              </a:rPr>
              <a:t>factor</a:t>
            </a:r>
            <a:r>
              <a:rPr sz="2000" b="1" spc="-40">
                <a:latin typeface="Calibri"/>
                <a:cs typeface="Calibri"/>
              </a:rPr>
              <a:t> </a:t>
            </a:r>
            <a:r>
              <a:rPr sz="2000" b="1">
                <a:latin typeface="Calibri"/>
                <a:cs typeface="Calibri"/>
              </a:rPr>
              <a:t>applied</a:t>
            </a:r>
            <a:r>
              <a:rPr sz="2000" b="1" spc="-30">
                <a:latin typeface="Calibri"/>
                <a:cs typeface="Calibri"/>
              </a:rPr>
              <a:t> </a:t>
            </a:r>
            <a:r>
              <a:rPr sz="2000" b="1">
                <a:latin typeface="Calibri"/>
                <a:cs typeface="Calibri"/>
              </a:rPr>
              <a:t>to</a:t>
            </a:r>
            <a:r>
              <a:rPr sz="2000" b="1" spc="-45">
                <a:latin typeface="Calibri"/>
                <a:cs typeface="Calibri"/>
              </a:rPr>
              <a:t> </a:t>
            </a:r>
            <a:r>
              <a:rPr sz="2000" b="1" spc="-10">
                <a:latin typeface="Calibri"/>
                <a:cs typeface="Calibri"/>
              </a:rPr>
              <a:t>telemetry</a:t>
            </a:r>
            <a:r>
              <a:rPr sz="2000" b="1" spc="-40">
                <a:latin typeface="Calibri"/>
                <a:cs typeface="Calibri"/>
              </a:rPr>
              <a:t> </a:t>
            </a:r>
            <a:r>
              <a:rPr sz="2000" b="1" spc="-10">
                <a:latin typeface="Calibri"/>
                <a:cs typeface="Calibri"/>
              </a:rPr>
              <a:t>values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p:nvPr/>
        </p:nvSpPr>
        <p:spPr>
          <a:xfrm>
            <a:off x="3524250" y="3350259"/>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aphicFrame>
        <p:nvGraphicFramePr>
          <p:cNvPr id="6" name="object 6"/>
          <p:cNvGraphicFramePr>
            <a:graphicFrameLocks noGrp="1"/>
          </p:cNvGraphicFramePr>
          <p:nvPr/>
        </p:nvGraphicFramePr>
        <p:xfrm>
          <a:off x="603250" y="1804670"/>
          <a:ext cx="3886200" cy="458533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300"/>
                        </a:spcBef>
                      </a:pPr>
                      <a:r>
                        <a:rPr sz="1400" b="1" spc="-10">
                          <a:solidFill>
                            <a:srgbClr val="FFFFFF"/>
                          </a:solidFill>
                          <a:latin typeface="Calibri"/>
                          <a:cs typeface="Calibri"/>
                        </a:rPr>
                        <a:t>Five- Minute Interval</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4</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6881F"/>
                      </a:solidFill>
                      <a:prstDash val="solid"/>
                    </a:lnT>
                    <a:lnB w="12700">
                      <a:solidFill>
                        <a:srgbClr val="F6881F"/>
                      </a:solidFill>
                      <a:prstDash val="solid"/>
                    </a:lnB>
                    <a:solidFill>
                      <a:srgbClr val="FCE2AC"/>
                    </a:solidFill>
                  </a:tcPr>
                </a:tc>
                <a:tc>
                  <a:txBody>
                    <a:bodyPr/>
                    <a:lstStyle/>
                    <a:p>
                      <a:pPr marL="1905" algn="ctr">
                        <a:lnSpc>
                          <a:spcPct val="100000"/>
                        </a:lnSpc>
                        <a:spcBef>
                          <a:spcPts val="275"/>
                        </a:spcBef>
                      </a:pPr>
                      <a:r>
                        <a:rPr sz="1400" b="1"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6881F"/>
                      </a:solidFill>
                      <a:prstDash val="solid"/>
                    </a:lnT>
                    <a:lnB w="12700">
                      <a:solidFill>
                        <a:srgbClr val="F6881F"/>
                      </a:solidFill>
                      <a:prstDash val="solid"/>
                    </a:lnB>
                    <a:solidFill>
                      <a:srgbClr val="FCE2AC"/>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165">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3727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7" name="object 7"/>
          <p:cNvGrpSpPr/>
          <p:nvPr/>
        </p:nvGrpSpPr>
        <p:grpSpPr>
          <a:xfrm>
            <a:off x="4972050" y="2420620"/>
            <a:ext cx="2914650" cy="1219200"/>
            <a:chOff x="4972050" y="2420620"/>
            <a:chExt cx="2914650" cy="1219200"/>
          </a:xfrm>
        </p:grpSpPr>
        <p:sp>
          <p:nvSpPr>
            <p:cNvPr id="8" name="object 8"/>
            <p:cNvSpPr/>
            <p:nvPr/>
          </p:nvSpPr>
          <p:spPr>
            <a:xfrm>
              <a:off x="6915150" y="242062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CCDDED"/>
            </a:solidFill>
          </p:spPr>
          <p:txBody>
            <a:bodyPr wrap="square" lIns="0" tIns="0" rIns="0" bIns="0" rtlCol="0"/>
            <a:lstStyle/>
            <a:p>
              <a:endParaRPr/>
            </a:p>
          </p:txBody>
        </p:sp>
        <p:sp>
          <p:nvSpPr>
            <p:cNvPr id="9" name="object 9"/>
            <p:cNvSpPr/>
            <p:nvPr/>
          </p:nvSpPr>
          <p:spPr>
            <a:xfrm>
              <a:off x="5943600" y="27254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10" name="object 10"/>
            <p:cNvSpPr/>
            <p:nvPr/>
          </p:nvSpPr>
          <p:spPr>
            <a:xfrm>
              <a:off x="4972050" y="30302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1" name="object 11"/>
            <p:cNvSpPr/>
            <p:nvPr/>
          </p:nvSpPr>
          <p:spPr>
            <a:xfrm>
              <a:off x="4972050" y="3335020"/>
              <a:ext cx="971550" cy="304800"/>
            </a:xfrm>
            <a:custGeom>
              <a:avLst/>
              <a:gdLst/>
              <a:ahLst/>
              <a:cxnLst/>
              <a:rect l="l" t="t" r="r" b="b"/>
              <a:pathLst>
                <a:path w="971550" h="304800">
                  <a:moveTo>
                    <a:pt x="971550" y="0"/>
                  </a:moveTo>
                  <a:lnTo>
                    <a:pt x="0" y="0"/>
                  </a:lnTo>
                  <a:lnTo>
                    <a:pt x="0" y="304799"/>
                  </a:lnTo>
                  <a:lnTo>
                    <a:pt x="971550" y="304799"/>
                  </a:lnTo>
                  <a:lnTo>
                    <a:pt x="971550" y="0"/>
                  </a:lnTo>
                  <a:close/>
                </a:path>
              </a:pathLst>
            </a:custGeom>
            <a:solidFill>
              <a:srgbClr val="E7EEF7"/>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4965700" y="1804670"/>
          <a:ext cx="2914650"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4800">
                <a:tc gridSpan="3">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635"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27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165">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3" name="object 13"/>
          <p:cNvGrpSpPr/>
          <p:nvPr/>
        </p:nvGrpSpPr>
        <p:grpSpPr>
          <a:xfrm>
            <a:off x="3350514" y="2524886"/>
            <a:ext cx="5036820" cy="1264920"/>
            <a:chOff x="3350514" y="2524886"/>
            <a:chExt cx="5036820" cy="1264920"/>
          </a:xfrm>
        </p:grpSpPr>
        <p:sp>
          <p:nvSpPr>
            <p:cNvPr id="14" name="object 14"/>
            <p:cNvSpPr/>
            <p:nvPr/>
          </p:nvSpPr>
          <p:spPr>
            <a:xfrm>
              <a:off x="3363214" y="2537586"/>
              <a:ext cx="5011420" cy="1239520"/>
            </a:xfrm>
            <a:custGeom>
              <a:avLst/>
              <a:gdLst/>
              <a:ahLst/>
              <a:cxnLst/>
              <a:rect l="l" t="t" r="r" b="b"/>
              <a:pathLst>
                <a:path w="5011420" h="1239520">
                  <a:moveTo>
                    <a:pt x="4996053" y="0"/>
                  </a:moveTo>
                  <a:lnTo>
                    <a:pt x="176657" y="1150112"/>
                  </a:lnTo>
                  <a:lnTo>
                    <a:pt x="170814" y="1125220"/>
                  </a:lnTo>
                  <a:lnTo>
                    <a:pt x="0" y="1226185"/>
                  </a:lnTo>
                  <a:lnTo>
                    <a:pt x="197993" y="1239139"/>
                  </a:lnTo>
                  <a:lnTo>
                    <a:pt x="192024" y="1214246"/>
                  </a:lnTo>
                  <a:lnTo>
                    <a:pt x="5011420" y="64135"/>
                  </a:lnTo>
                  <a:lnTo>
                    <a:pt x="4996053" y="0"/>
                  </a:lnTo>
                  <a:close/>
                </a:path>
              </a:pathLst>
            </a:custGeom>
            <a:solidFill>
              <a:srgbClr val="FCE2AC"/>
            </a:solidFill>
          </p:spPr>
          <p:txBody>
            <a:bodyPr wrap="square" lIns="0" tIns="0" rIns="0" bIns="0" rtlCol="0"/>
            <a:lstStyle/>
            <a:p>
              <a:endParaRPr/>
            </a:p>
          </p:txBody>
        </p:sp>
        <p:sp>
          <p:nvSpPr>
            <p:cNvPr id="15" name="object 15"/>
            <p:cNvSpPr/>
            <p:nvPr/>
          </p:nvSpPr>
          <p:spPr>
            <a:xfrm>
              <a:off x="3363214" y="2537586"/>
              <a:ext cx="5011420" cy="1239520"/>
            </a:xfrm>
            <a:custGeom>
              <a:avLst/>
              <a:gdLst/>
              <a:ahLst/>
              <a:cxnLst/>
              <a:rect l="l" t="t" r="r" b="b"/>
              <a:pathLst>
                <a:path w="5011420" h="1239520">
                  <a:moveTo>
                    <a:pt x="4996053" y="0"/>
                  </a:moveTo>
                  <a:lnTo>
                    <a:pt x="176657" y="1150112"/>
                  </a:lnTo>
                  <a:lnTo>
                    <a:pt x="170814" y="1125220"/>
                  </a:lnTo>
                  <a:lnTo>
                    <a:pt x="0" y="1226185"/>
                  </a:lnTo>
                  <a:lnTo>
                    <a:pt x="197993" y="1239139"/>
                  </a:lnTo>
                  <a:lnTo>
                    <a:pt x="192024" y="1214246"/>
                  </a:lnTo>
                  <a:lnTo>
                    <a:pt x="5011420" y="64135"/>
                  </a:lnTo>
                  <a:lnTo>
                    <a:pt x="4996053" y="0"/>
                  </a:lnTo>
                  <a:close/>
                </a:path>
              </a:pathLst>
            </a:custGeom>
            <a:ln w="25400">
              <a:solidFill>
                <a:srgbClr val="FFFFFF"/>
              </a:solidFill>
            </a:ln>
          </p:spPr>
          <p:txBody>
            <a:bodyPr wrap="square" lIns="0" tIns="0" rIns="0" bIns="0" rtlCol="0"/>
            <a:lstStyle/>
            <a:p>
              <a:endParaRPr/>
            </a:p>
          </p:txBody>
        </p:sp>
      </p:grpSp>
      <p:grpSp>
        <p:nvGrpSpPr>
          <p:cNvPr id="16" name="object 16"/>
          <p:cNvGrpSpPr/>
          <p:nvPr/>
        </p:nvGrpSpPr>
        <p:grpSpPr>
          <a:xfrm>
            <a:off x="8011477" y="1214437"/>
            <a:ext cx="3956685" cy="1609725"/>
            <a:chOff x="8011477" y="1214437"/>
            <a:chExt cx="3956685" cy="1609725"/>
          </a:xfrm>
        </p:grpSpPr>
        <p:sp>
          <p:nvSpPr>
            <p:cNvPr id="17" name="object 17"/>
            <p:cNvSpPr/>
            <p:nvPr/>
          </p:nvSpPr>
          <p:spPr>
            <a:xfrm>
              <a:off x="8016240" y="1219200"/>
              <a:ext cx="3947160" cy="1600200"/>
            </a:xfrm>
            <a:custGeom>
              <a:avLst/>
              <a:gdLst/>
              <a:ahLst/>
              <a:cxnLst/>
              <a:rect l="l" t="t" r="r" b="b"/>
              <a:pathLst>
                <a:path w="3947159" h="1600200">
                  <a:moveTo>
                    <a:pt x="3680459"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1333500"/>
                  </a:lnTo>
                  <a:lnTo>
                    <a:pt x="4296" y="1381446"/>
                  </a:lnTo>
                  <a:lnTo>
                    <a:pt x="16682" y="1426570"/>
                  </a:lnTo>
                  <a:lnTo>
                    <a:pt x="36406" y="1468120"/>
                  </a:lnTo>
                  <a:lnTo>
                    <a:pt x="62716" y="1505341"/>
                  </a:lnTo>
                  <a:lnTo>
                    <a:pt x="94858" y="1537483"/>
                  </a:lnTo>
                  <a:lnTo>
                    <a:pt x="132079" y="1563793"/>
                  </a:lnTo>
                  <a:lnTo>
                    <a:pt x="173629" y="1583517"/>
                  </a:lnTo>
                  <a:lnTo>
                    <a:pt x="218753" y="1595903"/>
                  </a:lnTo>
                  <a:lnTo>
                    <a:pt x="266700" y="1600200"/>
                  </a:lnTo>
                  <a:lnTo>
                    <a:pt x="3680459" y="1600200"/>
                  </a:lnTo>
                  <a:lnTo>
                    <a:pt x="3728406" y="1595903"/>
                  </a:lnTo>
                  <a:lnTo>
                    <a:pt x="3773530" y="1583517"/>
                  </a:lnTo>
                  <a:lnTo>
                    <a:pt x="3815079" y="1563793"/>
                  </a:lnTo>
                  <a:lnTo>
                    <a:pt x="3852301" y="1537483"/>
                  </a:lnTo>
                  <a:lnTo>
                    <a:pt x="3884443" y="1505341"/>
                  </a:lnTo>
                  <a:lnTo>
                    <a:pt x="3910753" y="1468120"/>
                  </a:lnTo>
                  <a:lnTo>
                    <a:pt x="3930477" y="1426570"/>
                  </a:lnTo>
                  <a:lnTo>
                    <a:pt x="3942863" y="1381446"/>
                  </a:lnTo>
                  <a:lnTo>
                    <a:pt x="3947159" y="1333500"/>
                  </a:lnTo>
                  <a:lnTo>
                    <a:pt x="3947159" y="266700"/>
                  </a:lnTo>
                  <a:lnTo>
                    <a:pt x="3942863" y="218753"/>
                  </a:lnTo>
                  <a:lnTo>
                    <a:pt x="3930477" y="173629"/>
                  </a:lnTo>
                  <a:lnTo>
                    <a:pt x="3910753" y="132080"/>
                  </a:lnTo>
                  <a:lnTo>
                    <a:pt x="3884443" y="94858"/>
                  </a:lnTo>
                  <a:lnTo>
                    <a:pt x="3852301" y="62716"/>
                  </a:lnTo>
                  <a:lnTo>
                    <a:pt x="3815080" y="36406"/>
                  </a:lnTo>
                  <a:lnTo>
                    <a:pt x="3773530" y="16682"/>
                  </a:lnTo>
                  <a:lnTo>
                    <a:pt x="3728406" y="4296"/>
                  </a:lnTo>
                  <a:lnTo>
                    <a:pt x="3680459" y="0"/>
                  </a:lnTo>
                  <a:close/>
                </a:path>
              </a:pathLst>
            </a:custGeom>
            <a:solidFill>
              <a:srgbClr val="FCE2AC"/>
            </a:solidFill>
          </p:spPr>
          <p:txBody>
            <a:bodyPr wrap="square" lIns="0" tIns="0" rIns="0" bIns="0" rtlCol="0"/>
            <a:lstStyle/>
            <a:p>
              <a:endParaRPr/>
            </a:p>
          </p:txBody>
        </p:sp>
        <p:sp>
          <p:nvSpPr>
            <p:cNvPr id="18" name="object 18"/>
            <p:cNvSpPr/>
            <p:nvPr/>
          </p:nvSpPr>
          <p:spPr>
            <a:xfrm>
              <a:off x="8016240" y="1219200"/>
              <a:ext cx="3947160" cy="1600200"/>
            </a:xfrm>
            <a:custGeom>
              <a:avLst/>
              <a:gdLst/>
              <a:ahLst/>
              <a:cxnLst/>
              <a:rect l="l" t="t" r="r" b="b"/>
              <a:pathLst>
                <a:path w="3947159" h="1600200">
                  <a:moveTo>
                    <a:pt x="0" y="266700"/>
                  </a:moveTo>
                  <a:lnTo>
                    <a:pt x="4296" y="218753"/>
                  </a:lnTo>
                  <a:lnTo>
                    <a:pt x="16682" y="173629"/>
                  </a:lnTo>
                  <a:lnTo>
                    <a:pt x="36406" y="132080"/>
                  </a:lnTo>
                  <a:lnTo>
                    <a:pt x="62716" y="94858"/>
                  </a:lnTo>
                  <a:lnTo>
                    <a:pt x="94858" y="62716"/>
                  </a:lnTo>
                  <a:lnTo>
                    <a:pt x="132079" y="36406"/>
                  </a:lnTo>
                  <a:lnTo>
                    <a:pt x="173629" y="16682"/>
                  </a:lnTo>
                  <a:lnTo>
                    <a:pt x="218753" y="4296"/>
                  </a:lnTo>
                  <a:lnTo>
                    <a:pt x="266700" y="0"/>
                  </a:lnTo>
                  <a:lnTo>
                    <a:pt x="657859" y="0"/>
                  </a:lnTo>
                  <a:lnTo>
                    <a:pt x="1644650" y="0"/>
                  </a:lnTo>
                  <a:lnTo>
                    <a:pt x="3680459" y="0"/>
                  </a:lnTo>
                  <a:lnTo>
                    <a:pt x="3728406" y="4296"/>
                  </a:lnTo>
                  <a:lnTo>
                    <a:pt x="3773530" y="16682"/>
                  </a:lnTo>
                  <a:lnTo>
                    <a:pt x="3815079" y="36406"/>
                  </a:lnTo>
                  <a:lnTo>
                    <a:pt x="3852301" y="62716"/>
                  </a:lnTo>
                  <a:lnTo>
                    <a:pt x="3884443" y="94858"/>
                  </a:lnTo>
                  <a:lnTo>
                    <a:pt x="3910753" y="132079"/>
                  </a:lnTo>
                  <a:lnTo>
                    <a:pt x="3930477" y="173629"/>
                  </a:lnTo>
                  <a:lnTo>
                    <a:pt x="3942863" y="218753"/>
                  </a:lnTo>
                  <a:lnTo>
                    <a:pt x="3947159" y="266700"/>
                  </a:lnTo>
                  <a:lnTo>
                    <a:pt x="3947159" y="933450"/>
                  </a:lnTo>
                  <a:lnTo>
                    <a:pt x="3947159" y="1333500"/>
                  </a:lnTo>
                  <a:lnTo>
                    <a:pt x="3942863" y="1381446"/>
                  </a:lnTo>
                  <a:lnTo>
                    <a:pt x="3930477" y="1426570"/>
                  </a:lnTo>
                  <a:lnTo>
                    <a:pt x="3910753" y="1468119"/>
                  </a:lnTo>
                  <a:lnTo>
                    <a:pt x="3884443" y="1505341"/>
                  </a:lnTo>
                  <a:lnTo>
                    <a:pt x="3852301" y="1537483"/>
                  </a:lnTo>
                  <a:lnTo>
                    <a:pt x="3815080" y="1563793"/>
                  </a:lnTo>
                  <a:lnTo>
                    <a:pt x="3773530" y="1583517"/>
                  </a:lnTo>
                  <a:lnTo>
                    <a:pt x="3728406" y="1595903"/>
                  </a:lnTo>
                  <a:lnTo>
                    <a:pt x="3680459" y="1600200"/>
                  </a:lnTo>
                  <a:lnTo>
                    <a:pt x="1644650" y="1600200"/>
                  </a:lnTo>
                  <a:lnTo>
                    <a:pt x="657859" y="1600200"/>
                  </a:lnTo>
                  <a:lnTo>
                    <a:pt x="266700" y="1600200"/>
                  </a:lnTo>
                  <a:lnTo>
                    <a:pt x="218753" y="1595903"/>
                  </a:lnTo>
                  <a:lnTo>
                    <a:pt x="173629" y="1583517"/>
                  </a:lnTo>
                  <a:lnTo>
                    <a:pt x="132079" y="1563793"/>
                  </a:lnTo>
                  <a:lnTo>
                    <a:pt x="94858" y="1537483"/>
                  </a:lnTo>
                  <a:lnTo>
                    <a:pt x="62716" y="1505341"/>
                  </a:lnTo>
                  <a:lnTo>
                    <a:pt x="36406" y="1468120"/>
                  </a:lnTo>
                  <a:lnTo>
                    <a:pt x="16682" y="1426570"/>
                  </a:lnTo>
                  <a:lnTo>
                    <a:pt x="4296" y="1381446"/>
                  </a:lnTo>
                  <a:lnTo>
                    <a:pt x="0" y="1333500"/>
                  </a:lnTo>
                  <a:lnTo>
                    <a:pt x="0" y="1079373"/>
                  </a:lnTo>
                  <a:lnTo>
                    <a:pt x="0" y="933450"/>
                  </a:lnTo>
                  <a:lnTo>
                    <a:pt x="0" y="266700"/>
                  </a:lnTo>
                  <a:close/>
                </a:path>
              </a:pathLst>
            </a:custGeom>
            <a:ln w="9144">
              <a:solidFill>
                <a:srgbClr val="FFFFFF"/>
              </a:solidFill>
            </a:ln>
          </p:spPr>
          <p:txBody>
            <a:bodyPr wrap="square" lIns="0" tIns="0" rIns="0" bIns="0" rtlCol="0"/>
            <a:lstStyle/>
            <a:p>
              <a:endParaRPr/>
            </a:p>
          </p:txBody>
        </p:sp>
      </p:grpSp>
      <p:sp>
        <p:nvSpPr>
          <p:cNvPr id="19" name="object 19"/>
          <p:cNvSpPr txBox="1"/>
          <p:nvPr/>
        </p:nvSpPr>
        <p:spPr>
          <a:xfrm>
            <a:off x="8375650" y="1809369"/>
            <a:ext cx="3260725" cy="391160"/>
          </a:xfrm>
          <a:prstGeom prst="rect">
            <a:avLst/>
          </a:prstGeom>
        </p:spPr>
        <p:txBody>
          <a:bodyPr vert="horz" wrap="square" lIns="0" tIns="12700" rIns="0" bIns="0" rtlCol="0">
            <a:spAutoFit/>
          </a:bodyPr>
          <a:lstStyle/>
          <a:p>
            <a:pPr marL="38100">
              <a:lnSpc>
                <a:spcPct val="100000"/>
              </a:lnSpc>
              <a:spcBef>
                <a:spcPts val="100"/>
              </a:spcBef>
            </a:pPr>
            <a:r>
              <a:rPr sz="1200">
                <a:latin typeface="Calibri"/>
                <a:cs typeface="Calibri"/>
              </a:rPr>
              <a:t>=</a:t>
            </a:r>
            <a:r>
              <a:rPr sz="1200" spc="-40">
                <a:latin typeface="Calibri"/>
                <a:cs typeface="Calibri"/>
              </a:rPr>
              <a:t> </a:t>
            </a:r>
            <a:r>
              <a:rPr sz="1200">
                <a:latin typeface="Calibri"/>
                <a:cs typeface="Calibri"/>
              </a:rPr>
              <a:t>Scaling</a:t>
            </a:r>
            <a:r>
              <a:rPr sz="1200" spc="-45">
                <a:latin typeface="Calibri"/>
                <a:cs typeface="Calibri"/>
              </a:rPr>
              <a:t> </a:t>
            </a:r>
            <a:r>
              <a:rPr sz="1200">
                <a:latin typeface="Calibri"/>
                <a:cs typeface="Calibri"/>
              </a:rPr>
              <a:t>Factor</a:t>
            </a:r>
            <a:r>
              <a:rPr sz="1200" baseline="-20833">
                <a:latin typeface="Calibri"/>
                <a:cs typeface="Calibri"/>
              </a:rPr>
              <a:t>(hour)</a:t>
            </a:r>
            <a:r>
              <a:rPr sz="1200" spc="82" baseline="-20833">
                <a:latin typeface="Calibri"/>
                <a:cs typeface="Calibri"/>
              </a:rPr>
              <a:t> </a:t>
            </a:r>
            <a:r>
              <a:rPr sz="1200">
                <a:latin typeface="Calibri"/>
                <a:cs typeface="Calibri"/>
              </a:rPr>
              <a:t>x</a:t>
            </a:r>
            <a:r>
              <a:rPr sz="1200" spc="-40">
                <a:latin typeface="Calibri"/>
                <a:cs typeface="Calibri"/>
              </a:rPr>
              <a:t> </a:t>
            </a:r>
            <a:r>
              <a:rPr sz="1200">
                <a:latin typeface="Calibri"/>
                <a:cs typeface="Calibri"/>
              </a:rPr>
              <a:t>(Asset’s</a:t>
            </a:r>
            <a:r>
              <a:rPr sz="1200" spc="-10">
                <a:latin typeface="Calibri"/>
                <a:cs typeface="Calibri"/>
              </a:rPr>
              <a:t> Telemetry</a:t>
            </a:r>
            <a:r>
              <a:rPr sz="1200" spc="-45">
                <a:latin typeface="Calibri"/>
                <a:cs typeface="Calibri"/>
              </a:rPr>
              <a:t> </a:t>
            </a:r>
            <a:r>
              <a:rPr sz="1200" spc="-10">
                <a:latin typeface="Calibri"/>
                <a:cs typeface="Calibri"/>
              </a:rPr>
              <a:t>MW</a:t>
            </a:r>
            <a:r>
              <a:rPr sz="1200" spc="-15" baseline="-20833">
                <a:latin typeface="Calibri"/>
                <a:cs typeface="Calibri"/>
              </a:rPr>
              <a:t>(five-</a:t>
            </a:r>
            <a:r>
              <a:rPr sz="1200" spc="-30" baseline="-20833">
                <a:latin typeface="Calibri"/>
                <a:cs typeface="Calibri"/>
              </a:rPr>
              <a:t>min)</a:t>
            </a:r>
            <a:endParaRPr sz="1200" baseline="-20833">
              <a:latin typeface="Calibri"/>
              <a:cs typeface="Calibri"/>
            </a:endParaRPr>
          </a:p>
          <a:p>
            <a:pPr marL="177800">
              <a:lnSpc>
                <a:spcPct val="100000"/>
              </a:lnSpc>
            </a:pPr>
            <a:r>
              <a:rPr sz="1200">
                <a:latin typeface="Calibri"/>
                <a:cs typeface="Calibri"/>
              </a:rPr>
              <a:t>÷</a:t>
            </a:r>
            <a:r>
              <a:rPr sz="1200" spc="20">
                <a:latin typeface="Calibri"/>
                <a:cs typeface="Calibri"/>
              </a:rPr>
              <a:t> </a:t>
            </a:r>
            <a:r>
              <a:rPr sz="1200" spc="-20">
                <a:latin typeface="Calibri"/>
                <a:cs typeface="Calibri"/>
              </a:rPr>
              <a:t>Total</a:t>
            </a:r>
            <a:r>
              <a:rPr sz="1200" spc="5">
                <a:latin typeface="Calibri"/>
                <a:cs typeface="Calibri"/>
              </a:rPr>
              <a:t> </a:t>
            </a:r>
            <a:r>
              <a:rPr sz="1200" spc="-20">
                <a:latin typeface="Calibri"/>
                <a:cs typeface="Calibri"/>
              </a:rPr>
              <a:t>Telemetry</a:t>
            </a:r>
            <a:r>
              <a:rPr sz="1200" spc="10">
                <a:latin typeface="Calibri"/>
                <a:cs typeface="Calibri"/>
              </a:rPr>
              <a:t> </a:t>
            </a:r>
            <a:r>
              <a:rPr sz="1200" spc="-10">
                <a:latin typeface="Calibri"/>
                <a:cs typeface="Calibri"/>
              </a:rPr>
              <a:t>MW</a:t>
            </a:r>
            <a:r>
              <a:rPr sz="1200" spc="-15" baseline="-20833">
                <a:latin typeface="Calibri"/>
                <a:cs typeface="Calibri"/>
              </a:rPr>
              <a:t>(five-</a:t>
            </a:r>
            <a:r>
              <a:rPr sz="1200" spc="-30" baseline="-20833">
                <a:latin typeface="Calibri"/>
                <a:cs typeface="Calibri"/>
              </a:rPr>
              <a:t>min)</a:t>
            </a:r>
            <a:r>
              <a:rPr sz="1200" spc="-20">
                <a:latin typeface="Calibri"/>
                <a:cs typeface="Calibri"/>
              </a:rPr>
              <a:t>)</a:t>
            </a:r>
            <a:endParaRPr sz="1200">
              <a:latin typeface="Calibri"/>
              <a:cs typeface="Calibri"/>
            </a:endParaRPr>
          </a:p>
        </p:txBody>
      </p:sp>
      <p:sp>
        <p:nvSpPr>
          <p:cNvPr id="20" name="object 20"/>
          <p:cNvSpPr txBox="1"/>
          <p:nvPr/>
        </p:nvSpPr>
        <p:spPr>
          <a:xfrm>
            <a:off x="8401050" y="2415920"/>
            <a:ext cx="315912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a:t>
            </a:r>
            <a:r>
              <a:rPr sz="1600" spc="-10">
                <a:latin typeface="Calibri"/>
                <a:cs typeface="Calibri"/>
              </a:rPr>
              <a:t> </a:t>
            </a:r>
            <a:r>
              <a:rPr sz="1600">
                <a:latin typeface="Calibri"/>
                <a:cs typeface="Calibri"/>
              </a:rPr>
              <a:t>0.5</a:t>
            </a:r>
            <a:r>
              <a:rPr sz="1600" spc="-10">
                <a:latin typeface="Calibri"/>
                <a:cs typeface="Calibri"/>
              </a:rPr>
              <a:t> </a:t>
            </a:r>
            <a:r>
              <a:rPr sz="1600">
                <a:latin typeface="Calibri"/>
                <a:cs typeface="Calibri"/>
              </a:rPr>
              <a:t>x</a:t>
            </a:r>
            <a:r>
              <a:rPr sz="1600" spc="-25">
                <a:latin typeface="Calibri"/>
                <a:cs typeface="Calibri"/>
              </a:rPr>
              <a:t> </a:t>
            </a:r>
            <a:r>
              <a:rPr sz="1600">
                <a:latin typeface="Calibri"/>
                <a:cs typeface="Calibri"/>
              </a:rPr>
              <a:t>(4 ÷</a:t>
            </a:r>
            <a:r>
              <a:rPr sz="1600" spc="-5">
                <a:latin typeface="Calibri"/>
                <a:cs typeface="Calibri"/>
              </a:rPr>
              <a:t> </a:t>
            </a:r>
            <a:r>
              <a:rPr sz="1600">
                <a:latin typeface="Calibri"/>
                <a:cs typeface="Calibri"/>
              </a:rPr>
              <a:t>[4</a:t>
            </a:r>
            <a:r>
              <a:rPr sz="1600" spc="-20">
                <a:latin typeface="Calibri"/>
                <a:cs typeface="Calibri"/>
              </a:rPr>
              <a:t> </a:t>
            </a:r>
            <a:r>
              <a:rPr sz="1600">
                <a:latin typeface="Calibri"/>
                <a:cs typeface="Calibri"/>
              </a:rPr>
              <a:t>+</a:t>
            </a:r>
            <a:r>
              <a:rPr sz="1600" spc="-10">
                <a:latin typeface="Calibri"/>
                <a:cs typeface="Calibri"/>
              </a:rPr>
              <a:t> </a:t>
            </a:r>
            <a:r>
              <a:rPr sz="1600">
                <a:latin typeface="Calibri"/>
                <a:cs typeface="Calibri"/>
              </a:rPr>
              <a:t>1])</a:t>
            </a:r>
            <a:r>
              <a:rPr sz="1600" spc="-5">
                <a:latin typeface="Calibri"/>
                <a:cs typeface="Calibri"/>
              </a:rPr>
              <a:t> </a:t>
            </a:r>
            <a:r>
              <a:rPr sz="1600">
                <a:latin typeface="Calibri"/>
                <a:cs typeface="Calibri"/>
              </a:rPr>
              <a:t>=</a:t>
            </a:r>
            <a:r>
              <a:rPr sz="1600" spc="-5">
                <a:latin typeface="Calibri"/>
                <a:cs typeface="Calibri"/>
              </a:rPr>
              <a:t> </a:t>
            </a:r>
            <a:r>
              <a:rPr sz="1600">
                <a:latin typeface="Calibri"/>
                <a:cs typeface="Calibri"/>
              </a:rPr>
              <a:t>0.5</a:t>
            </a:r>
            <a:r>
              <a:rPr sz="1600" spc="-15">
                <a:latin typeface="Calibri"/>
                <a:cs typeface="Calibri"/>
              </a:rPr>
              <a:t> </a:t>
            </a:r>
            <a:r>
              <a:rPr sz="1600">
                <a:latin typeface="Calibri"/>
                <a:cs typeface="Calibri"/>
              </a:rPr>
              <a:t>x</a:t>
            </a:r>
            <a:r>
              <a:rPr sz="1600" spc="-10">
                <a:latin typeface="Calibri"/>
                <a:cs typeface="Calibri"/>
              </a:rPr>
              <a:t> </a:t>
            </a:r>
            <a:r>
              <a:rPr sz="1600">
                <a:latin typeface="Calibri"/>
                <a:cs typeface="Calibri"/>
              </a:rPr>
              <a:t>(4</a:t>
            </a:r>
            <a:r>
              <a:rPr sz="1600" spc="-5">
                <a:latin typeface="Calibri"/>
                <a:cs typeface="Calibri"/>
              </a:rPr>
              <a:t> </a:t>
            </a:r>
            <a:r>
              <a:rPr sz="1600">
                <a:latin typeface="Calibri"/>
                <a:cs typeface="Calibri"/>
              </a:rPr>
              <a:t>÷</a:t>
            </a:r>
            <a:r>
              <a:rPr sz="1600" spc="-10">
                <a:latin typeface="Calibri"/>
                <a:cs typeface="Calibri"/>
              </a:rPr>
              <a:t> </a:t>
            </a:r>
            <a:r>
              <a:rPr sz="1600">
                <a:latin typeface="Calibri"/>
                <a:cs typeface="Calibri"/>
              </a:rPr>
              <a:t>5)</a:t>
            </a:r>
            <a:r>
              <a:rPr sz="1600" spc="5">
                <a:latin typeface="Calibri"/>
                <a:cs typeface="Calibri"/>
              </a:rPr>
              <a:t> </a:t>
            </a:r>
            <a:r>
              <a:rPr sz="1600">
                <a:latin typeface="Calibri"/>
                <a:cs typeface="Calibri"/>
              </a:rPr>
              <a:t>=</a:t>
            </a:r>
            <a:r>
              <a:rPr sz="1600" spc="-10">
                <a:latin typeface="Calibri"/>
                <a:cs typeface="Calibri"/>
              </a:rPr>
              <a:t> </a:t>
            </a:r>
            <a:r>
              <a:rPr sz="1600" spc="-25">
                <a:latin typeface="Calibri"/>
                <a:cs typeface="Calibri"/>
              </a:rPr>
              <a:t>0.4</a:t>
            </a:r>
            <a:endParaRPr sz="1600">
              <a:latin typeface="Calibri"/>
              <a:cs typeface="Calibri"/>
            </a:endParaRPr>
          </a:p>
        </p:txBody>
      </p:sp>
      <p:grpSp>
        <p:nvGrpSpPr>
          <p:cNvPr id="21" name="object 21"/>
          <p:cNvGrpSpPr/>
          <p:nvPr/>
        </p:nvGrpSpPr>
        <p:grpSpPr>
          <a:xfrm>
            <a:off x="8061959" y="1295400"/>
            <a:ext cx="312420" cy="312420"/>
            <a:chOff x="8061959" y="1295400"/>
            <a:chExt cx="312420" cy="312420"/>
          </a:xfrm>
        </p:grpSpPr>
        <p:sp>
          <p:nvSpPr>
            <p:cNvPr id="22" name="object 22"/>
            <p:cNvSpPr/>
            <p:nvPr/>
          </p:nvSpPr>
          <p:spPr>
            <a:xfrm>
              <a:off x="8081009" y="1314450"/>
              <a:ext cx="274320" cy="274320"/>
            </a:xfrm>
            <a:custGeom>
              <a:avLst/>
              <a:gdLst/>
              <a:ahLst/>
              <a:cxnLst/>
              <a:rect l="l" t="t" r="r" b="b"/>
              <a:pathLst>
                <a:path w="274320" h="274319">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23" name="object 23"/>
            <p:cNvSpPr/>
            <p:nvPr/>
          </p:nvSpPr>
          <p:spPr>
            <a:xfrm>
              <a:off x="8081009" y="1314450"/>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24" name="object 24"/>
          <p:cNvSpPr txBox="1"/>
          <p:nvPr/>
        </p:nvSpPr>
        <p:spPr>
          <a:xfrm>
            <a:off x="8136763" y="1292478"/>
            <a:ext cx="3310890" cy="299720"/>
          </a:xfrm>
          <a:prstGeom prst="rect">
            <a:avLst/>
          </a:prstGeom>
        </p:spPr>
        <p:txBody>
          <a:bodyPr vert="horz" wrap="square" lIns="0" tIns="12700" rIns="0" bIns="0" rtlCol="0">
            <a:spAutoFit/>
          </a:bodyPr>
          <a:lstStyle/>
          <a:p>
            <a:pPr marL="12700">
              <a:lnSpc>
                <a:spcPct val="100000"/>
              </a:lnSpc>
              <a:spcBef>
                <a:spcPts val="100"/>
              </a:spcBef>
            </a:pPr>
            <a:r>
              <a:rPr sz="2700" b="1" baseline="1543">
                <a:solidFill>
                  <a:srgbClr val="FAB82E"/>
                </a:solidFill>
                <a:latin typeface="Calibri"/>
                <a:cs typeface="Calibri"/>
              </a:rPr>
              <a:t>A</a:t>
            </a:r>
            <a:r>
              <a:rPr sz="2700" b="1" spc="75" baseline="1543">
                <a:solidFill>
                  <a:srgbClr val="FAB82E"/>
                </a:solidFill>
                <a:latin typeface="Calibri"/>
                <a:cs typeface="Calibri"/>
              </a:rPr>
              <a:t>  </a:t>
            </a:r>
            <a:r>
              <a:rPr sz="1600">
                <a:latin typeface="Calibri"/>
                <a:cs typeface="Calibri"/>
              </a:rPr>
              <a:t>Calculate</a:t>
            </a:r>
            <a:r>
              <a:rPr sz="1600" spc="-55">
                <a:latin typeface="Calibri"/>
                <a:cs typeface="Calibri"/>
              </a:rPr>
              <a:t> </a:t>
            </a:r>
            <a:r>
              <a:rPr sz="1600">
                <a:latin typeface="Calibri"/>
                <a:cs typeface="Calibri"/>
              </a:rPr>
              <a:t>Gen</a:t>
            </a:r>
            <a:r>
              <a:rPr sz="1600" spc="-25">
                <a:latin typeface="Calibri"/>
                <a:cs typeface="Calibri"/>
              </a:rPr>
              <a:t> </a:t>
            </a:r>
            <a:r>
              <a:rPr sz="1600">
                <a:latin typeface="Calibri"/>
                <a:cs typeface="Calibri"/>
              </a:rPr>
              <a:t>adjusted</a:t>
            </a:r>
            <a:r>
              <a:rPr sz="1600" spc="-35">
                <a:latin typeface="Calibri"/>
                <a:cs typeface="Calibri"/>
              </a:rPr>
              <a:t> </a:t>
            </a:r>
            <a:r>
              <a:rPr sz="1600">
                <a:latin typeface="Calibri"/>
                <a:cs typeface="Calibri"/>
              </a:rPr>
              <a:t>scaling</a:t>
            </a:r>
            <a:r>
              <a:rPr sz="1600" spc="-45">
                <a:latin typeface="Calibri"/>
                <a:cs typeface="Calibri"/>
              </a:rPr>
              <a:t> </a:t>
            </a:r>
            <a:r>
              <a:rPr sz="1600" spc="-10">
                <a:latin typeface="Calibri"/>
                <a:cs typeface="Calibri"/>
              </a:rPr>
              <a:t>factor</a:t>
            </a:r>
            <a:endParaRPr sz="1600">
              <a:latin typeface="Calibri"/>
              <a:cs typeface="Calibri"/>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100</a:t>
            </a:fld>
            <a:endParaRPr spc="-25"/>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10894695" cy="878840"/>
          </a:xfrm>
          <a:prstGeom prst="rect">
            <a:avLst/>
          </a:prstGeom>
        </p:spPr>
        <p:txBody>
          <a:bodyPr vert="horz" wrap="square" lIns="0" tIns="12065" rIns="0" bIns="0" rtlCol="0">
            <a:spAutoFit/>
          </a:bodyPr>
          <a:lstStyle/>
          <a:p>
            <a:pPr marL="12700">
              <a:lnSpc>
                <a:spcPct val="100000"/>
              </a:lnSpc>
              <a:spcBef>
                <a:spcPts val="95"/>
              </a:spcBef>
            </a:pPr>
            <a:r>
              <a:t>4.</a:t>
            </a:r>
            <a:r>
              <a:rPr spc="-80"/>
              <a:t> </a:t>
            </a:r>
            <a:r>
              <a:t>Calculation</a:t>
            </a:r>
            <a:r>
              <a:rPr spc="-50"/>
              <a:t> </a:t>
            </a:r>
            <a:r>
              <a:t>of</a:t>
            </a:r>
            <a:r>
              <a:rPr spc="-90"/>
              <a:t> </a:t>
            </a:r>
            <a:r>
              <a:rPr spc="-20"/>
              <a:t>Prorated</a:t>
            </a:r>
            <a:r>
              <a:rPr spc="-65"/>
              <a:t> </a:t>
            </a:r>
            <a:r>
              <a:rPr spc="-25"/>
              <a:t>Five-</a:t>
            </a:r>
            <a:r>
              <a:t>Minute</a:t>
            </a:r>
            <a:r>
              <a:rPr spc="-45"/>
              <a:t> </a:t>
            </a:r>
            <a:r>
              <a:t>Energy</a:t>
            </a:r>
            <a:r>
              <a:rPr spc="-85"/>
              <a:t> </a:t>
            </a:r>
            <a:r>
              <a:t>Quantity</a:t>
            </a:r>
            <a:r>
              <a:rPr spc="-70"/>
              <a:t> </a:t>
            </a:r>
            <a:r>
              <a:t>in</a:t>
            </a:r>
            <a:r>
              <a:rPr spc="-80"/>
              <a:t> </a:t>
            </a:r>
            <a:r>
              <a:rPr spc="-10"/>
              <a:t>Intervals</a:t>
            </a:r>
            <a:r>
              <a:rPr spc="-70"/>
              <a:t> </a:t>
            </a:r>
            <a:r>
              <a:rPr spc="-10"/>
              <a:t>Where</a:t>
            </a:r>
          </a:p>
          <a:p>
            <a:pPr marL="12700">
              <a:lnSpc>
                <a:spcPct val="100000"/>
              </a:lnSpc>
            </a:pPr>
            <a:r>
              <a:rPr i="1">
                <a:latin typeface="Calibri"/>
                <a:cs typeface="Calibri"/>
              </a:rPr>
              <a:t>Both</a:t>
            </a:r>
            <a:r>
              <a:rPr i="1" spc="-110">
                <a:latin typeface="Calibri"/>
                <a:cs typeface="Calibri"/>
              </a:rPr>
              <a:t> </a:t>
            </a:r>
            <a:r>
              <a:t>Assets</a:t>
            </a:r>
            <a:r>
              <a:rPr spc="-90"/>
              <a:t> </a:t>
            </a:r>
            <a:r>
              <a:t>Report</a:t>
            </a:r>
            <a:r>
              <a:rPr spc="-100"/>
              <a:t> </a:t>
            </a:r>
            <a:r>
              <a:rPr i="1" spc="-25">
                <a:latin typeface="Calibri"/>
                <a:cs typeface="Calibri"/>
              </a:rPr>
              <a:t>Non</a:t>
            </a:r>
            <a:r>
              <a:rPr spc="-25"/>
              <a:t>-</a:t>
            </a:r>
            <a:r>
              <a:t>Zero</a:t>
            </a:r>
            <a:r>
              <a:rPr spc="-85"/>
              <a:t> </a:t>
            </a:r>
            <a:r>
              <a:rPr spc="-10"/>
              <a:t>Value,</a:t>
            </a:r>
            <a:r>
              <a:rPr spc="-90"/>
              <a:t> </a:t>
            </a:r>
            <a:r>
              <a:rPr sz="2400" b="0" i="1" spc="-10">
                <a:latin typeface="Calibri"/>
                <a:cs typeface="Calibri"/>
              </a:rPr>
              <a:t>continued</a:t>
            </a:r>
            <a:endParaRPr sz="2400">
              <a:latin typeface="Calibri"/>
              <a:cs typeface="Calibri"/>
            </a:endParaRPr>
          </a:p>
        </p:txBody>
      </p:sp>
      <p:sp>
        <p:nvSpPr>
          <p:cNvPr id="3" name="object 3"/>
          <p:cNvSpPr txBox="1"/>
          <p:nvPr/>
        </p:nvSpPr>
        <p:spPr>
          <a:xfrm>
            <a:off x="303072" y="1196086"/>
            <a:ext cx="523875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Adjusted</a:t>
            </a:r>
            <a:r>
              <a:rPr sz="2000" spc="-80">
                <a:latin typeface="Calibri"/>
                <a:cs typeface="Calibri"/>
              </a:rPr>
              <a:t> </a:t>
            </a:r>
            <a:r>
              <a:rPr sz="2000">
                <a:latin typeface="Calibri"/>
                <a:cs typeface="Calibri"/>
              </a:rPr>
              <a:t>scaling</a:t>
            </a:r>
            <a:r>
              <a:rPr sz="2000" spc="-65">
                <a:latin typeface="Calibri"/>
                <a:cs typeface="Calibri"/>
              </a:rPr>
              <a:t> </a:t>
            </a:r>
            <a:r>
              <a:rPr sz="2000">
                <a:latin typeface="Calibri"/>
                <a:cs typeface="Calibri"/>
              </a:rPr>
              <a:t>factor</a:t>
            </a:r>
            <a:r>
              <a:rPr sz="2000" spc="-80">
                <a:latin typeface="Calibri"/>
                <a:cs typeface="Calibri"/>
              </a:rPr>
              <a:t> </a:t>
            </a:r>
            <a:r>
              <a:rPr sz="2000">
                <a:latin typeface="Calibri"/>
                <a:cs typeface="Calibri"/>
              </a:rPr>
              <a:t>applied</a:t>
            </a:r>
            <a:r>
              <a:rPr sz="2000" spc="-70">
                <a:latin typeface="Calibri"/>
                <a:cs typeface="Calibri"/>
              </a:rPr>
              <a:t> </a:t>
            </a:r>
            <a:r>
              <a:rPr sz="2000">
                <a:latin typeface="Calibri"/>
                <a:cs typeface="Calibri"/>
              </a:rPr>
              <a:t>to</a:t>
            </a:r>
            <a:r>
              <a:rPr sz="2000" spc="-70">
                <a:latin typeface="Calibri"/>
                <a:cs typeface="Calibri"/>
              </a:rPr>
              <a:t> </a:t>
            </a:r>
            <a:r>
              <a:rPr sz="2000">
                <a:latin typeface="Calibri"/>
                <a:cs typeface="Calibri"/>
              </a:rPr>
              <a:t>telemetry</a:t>
            </a:r>
            <a:r>
              <a:rPr sz="2000" spc="-55">
                <a:latin typeface="Calibri"/>
                <a:cs typeface="Calibri"/>
              </a:rPr>
              <a:t> </a:t>
            </a:r>
            <a:r>
              <a:rPr sz="2000" spc="-10">
                <a:latin typeface="Calibri"/>
                <a:cs typeface="Calibri"/>
              </a:rPr>
              <a:t>values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5" name="object 5"/>
          <p:cNvGrpSpPr/>
          <p:nvPr/>
        </p:nvGrpSpPr>
        <p:grpSpPr>
          <a:xfrm>
            <a:off x="3524250" y="3045460"/>
            <a:ext cx="971550" cy="609600"/>
            <a:chOff x="3524250" y="3045460"/>
            <a:chExt cx="971550" cy="609600"/>
          </a:xfrm>
        </p:grpSpPr>
        <p:sp>
          <p:nvSpPr>
            <p:cNvPr id="6" name="object 6"/>
            <p:cNvSpPr/>
            <p:nvPr/>
          </p:nvSpPr>
          <p:spPr>
            <a:xfrm>
              <a:off x="3524250" y="30454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CCDDED"/>
            </a:solidFill>
          </p:spPr>
          <p:txBody>
            <a:bodyPr wrap="square" lIns="0" tIns="0" rIns="0" bIns="0" rtlCol="0"/>
            <a:lstStyle/>
            <a:p>
              <a:endParaRPr/>
            </a:p>
          </p:txBody>
        </p:sp>
        <p:sp>
          <p:nvSpPr>
            <p:cNvPr id="7" name="object 7"/>
            <p:cNvSpPr/>
            <p:nvPr/>
          </p:nvSpPr>
          <p:spPr>
            <a:xfrm>
              <a:off x="3524250" y="33502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603250" y="1804670"/>
          <a:ext cx="3886200" cy="458533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300"/>
                        </a:spcBef>
                      </a:pPr>
                      <a:r>
                        <a:rPr sz="1400" b="1" spc="-10">
                          <a:solidFill>
                            <a:srgbClr val="FFFFFF"/>
                          </a:solidFill>
                          <a:latin typeface="Calibri"/>
                          <a:cs typeface="Calibri"/>
                        </a:rPr>
                        <a:t>Five- Minute Interval</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800">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7E7E7E"/>
                      </a:solidFill>
                      <a:prstDash val="solid"/>
                    </a:lnT>
                    <a:lnB w="12700">
                      <a:solidFill>
                        <a:srgbClr val="7E7E7E"/>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7E7E7E"/>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7E7E7E"/>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165">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3727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9" name="object 9"/>
          <p:cNvGrpSpPr/>
          <p:nvPr/>
        </p:nvGrpSpPr>
        <p:grpSpPr>
          <a:xfrm>
            <a:off x="4972050" y="2115820"/>
            <a:ext cx="2914650" cy="1524000"/>
            <a:chOff x="4972050" y="2115820"/>
            <a:chExt cx="2914650" cy="1524000"/>
          </a:xfrm>
        </p:grpSpPr>
        <p:sp>
          <p:nvSpPr>
            <p:cNvPr id="10" name="object 10"/>
            <p:cNvSpPr/>
            <p:nvPr/>
          </p:nvSpPr>
          <p:spPr>
            <a:xfrm>
              <a:off x="6915150" y="211582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1794D2"/>
            </a:solidFill>
          </p:spPr>
          <p:txBody>
            <a:bodyPr wrap="square" lIns="0" tIns="0" rIns="0" bIns="0" rtlCol="0"/>
            <a:lstStyle/>
            <a:p>
              <a:endParaRPr/>
            </a:p>
          </p:txBody>
        </p:sp>
        <p:sp>
          <p:nvSpPr>
            <p:cNvPr id="11" name="object 11"/>
            <p:cNvSpPr/>
            <p:nvPr/>
          </p:nvSpPr>
          <p:spPr>
            <a:xfrm>
              <a:off x="5943600" y="24206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2" name="object 12"/>
            <p:cNvSpPr/>
            <p:nvPr/>
          </p:nvSpPr>
          <p:spPr>
            <a:xfrm>
              <a:off x="4972050" y="27254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13" name="object 13"/>
            <p:cNvSpPr/>
            <p:nvPr/>
          </p:nvSpPr>
          <p:spPr>
            <a:xfrm>
              <a:off x="4972050" y="3030219"/>
              <a:ext cx="2914650" cy="304800"/>
            </a:xfrm>
            <a:custGeom>
              <a:avLst/>
              <a:gdLst/>
              <a:ahLst/>
              <a:cxnLst/>
              <a:rect l="l" t="t" r="r" b="b"/>
              <a:pathLst>
                <a:path w="2914650" h="304800">
                  <a:moveTo>
                    <a:pt x="971550" y="0"/>
                  </a:moveTo>
                  <a:lnTo>
                    <a:pt x="0" y="0"/>
                  </a:lnTo>
                  <a:lnTo>
                    <a:pt x="0" y="304800"/>
                  </a:lnTo>
                  <a:lnTo>
                    <a:pt x="971550" y="304800"/>
                  </a:lnTo>
                  <a:lnTo>
                    <a:pt x="971550" y="0"/>
                  </a:lnTo>
                  <a:close/>
                </a:path>
                <a:path w="2914650" h="304800">
                  <a:moveTo>
                    <a:pt x="2914650" y="0"/>
                  </a:moveTo>
                  <a:lnTo>
                    <a:pt x="1943100" y="0"/>
                  </a:lnTo>
                  <a:lnTo>
                    <a:pt x="1943100" y="304800"/>
                  </a:lnTo>
                  <a:lnTo>
                    <a:pt x="2914650" y="304800"/>
                  </a:lnTo>
                  <a:lnTo>
                    <a:pt x="2914650" y="0"/>
                  </a:lnTo>
                  <a:close/>
                </a:path>
              </a:pathLst>
            </a:custGeom>
            <a:solidFill>
              <a:srgbClr val="CCDDED"/>
            </a:solidFill>
          </p:spPr>
          <p:txBody>
            <a:bodyPr wrap="square" lIns="0" tIns="0" rIns="0" bIns="0" rtlCol="0"/>
            <a:lstStyle/>
            <a:p>
              <a:endParaRPr/>
            </a:p>
          </p:txBody>
        </p:sp>
        <p:sp>
          <p:nvSpPr>
            <p:cNvPr id="14" name="object 14"/>
            <p:cNvSpPr/>
            <p:nvPr/>
          </p:nvSpPr>
          <p:spPr>
            <a:xfrm>
              <a:off x="6915150" y="3335020"/>
              <a:ext cx="971550" cy="304800"/>
            </a:xfrm>
            <a:custGeom>
              <a:avLst/>
              <a:gdLst/>
              <a:ahLst/>
              <a:cxnLst/>
              <a:rect l="l" t="t" r="r" b="b"/>
              <a:pathLst>
                <a:path w="971550" h="304800">
                  <a:moveTo>
                    <a:pt x="971550" y="0"/>
                  </a:moveTo>
                  <a:lnTo>
                    <a:pt x="0" y="0"/>
                  </a:lnTo>
                  <a:lnTo>
                    <a:pt x="0" y="304799"/>
                  </a:lnTo>
                  <a:lnTo>
                    <a:pt x="971550" y="304799"/>
                  </a:lnTo>
                  <a:lnTo>
                    <a:pt x="971550" y="0"/>
                  </a:lnTo>
                  <a:close/>
                </a:path>
              </a:pathLst>
            </a:custGeom>
            <a:solidFill>
              <a:srgbClr val="E7EEF7"/>
            </a:solidFill>
          </p:spPr>
          <p:txBody>
            <a:bodyPr wrap="square" lIns="0" tIns="0" rIns="0" bIns="0" rtlCol="0"/>
            <a:lstStyle/>
            <a:p>
              <a:endParaRPr/>
            </a:p>
          </p:txBody>
        </p:sp>
      </p:grpSp>
      <p:graphicFrame>
        <p:nvGraphicFramePr>
          <p:cNvPr id="15" name="object 15"/>
          <p:cNvGraphicFramePr>
            <a:graphicFrameLocks noGrp="1"/>
          </p:cNvGraphicFramePr>
          <p:nvPr/>
        </p:nvGraphicFramePr>
        <p:xfrm>
          <a:off x="4965700" y="1804670"/>
          <a:ext cx="2914650"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4800">
                <a:tc gridSpan="3">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635"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27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165">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b="1" spc="-25">
                          <a:latin typeface="Calibri"/>
                          <a:cs typeface="Calibri"/>
                        </a:rPr>
                        <a:t>4.4</a:t>
                      </a:r>
                      <a:endParaRPr sz="1400">
                        <a:latin typeface="Calibri"/>
                        <a:cs typeface="Calibri"/>
                      </a:endParaRPr>
                    </a:p>
                  </a:txBody>
                  <a:tcPr marL="0" marR="0" marT="34925" marB="0">
                    <a:lnL w="28575">
                      <a:solidFill>
                        <a:srgbClr val="F6881F"/>
                      </a:solidFill>
                      <a:prstDash val="solid"/>
                    </a:lnL>
                    <a:lnR w="12700">
                      <a:solidFill>
                        <a:srgbClr val="F6881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6" name="object 16"/>
          <p:cNvGrpSpPr/>
          <p:nvPr/>
        </p:nvGrpSpPr>
        <p:grpSpPr>
          <a:xfrm>
            <a:off x="3372103" y="2197100"/>
            <a:ext cx="6080760" cy="1598930"/>
            <a:chOff x="3372103" y="2197100"/>
            <a:chExt cx="6080760" cy="1598930"/>
          </a:xfrm>
        </p:grpSpPr>
        <p:sp>
          <p:nvSpPr>
            <p:cNvPr id="17" name="object 17"/>
            <p:cNvSpPr/>
            <p:nvPr/>
          </p:nvSpPr>
          <p:spPr>
            <a:xfrm>
              <a:off x="6673722" y="27672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solidFill>
              <a:srgbClr val="FCE2AC"/>
            </a:solidFill>
          </p:spPr>
          <p:txBody>
            <a:bodyPr wrap="square" lIns="0" tIns="0" rIns="0" bIns="0" rtlCol="0"/>
            <a:lstStyle/>
            <a:p>
              <a:endParaRPr/>
            </a:p>
          </p:txBody>
        </p:sp>
        <p:sp>
          <p:nvSpPr>
            <p:cNvPr id="18" name="object 18"/>
            <p:cNvSpPr/>
            <p:nvPr/>
          </p:nvSpPr>
          <p:spPr>
            <a:xfrm>
              <a:off x="6673722" y="27672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ln w="25400">
              <a:solidFill>
                <a:srgbClr val="FFFFFF"/>
              </a:solidFill>
            </a:ln>
          </p:spPr>
          <p:txBody>
            <a:bodyPr wrap="square" lIns="0" tIns="0" rIns="0" bIns="0" rtlCol="0"/>
            <a:lstStyle/>
            <a:p>
              <a:endParaRPr/>
            </a:p>
          </p:txBody>
        </p:sp>
        <p:sp>
          <p:nvSpPr>
            <p:cNvPr id="19" name="object 19"/>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solidFill>
              <a:srgbClr val="DCDCDC"/>
            </a:solidFill>
          </p:spPr>
          <p:txBody>
            <a:bodyPr wrap="square" lIns="0" tIns="0" rIns="0" bIns="0" rtlCol="0"/>
            <a:lstStyle/>
            <a:p>
              <a:endParaRPr/>
            </a:p>
          </p:txBody>
        </p:sp>
        <p:sp>
          <p:nvSpPr>
            <p:cNvPr id="20" name="object 20"/>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ln w="25400">
              <a:solidFill>
                <a:srgbClr val="FFFFFF"/>
              </a:solidFill>
            </a:ln>
          </p:spPr>
          <p:txBody>
            <a:bodyPr wrap="square" lIns="0" tIns="0" rIns="0" bIns="0" rtlCol="0"/>
            <a:lstStyle/>
            <a:p>
              <a:endParaRPr/>
            </a:p>
          </p:txBody>
        </p:sp>
      </p:grpSp>
      <p:grpSp>
        <p:nvGrpSpPr>
          <p:cNvPr id="21" name="object 21"/>
          <p:cNvGrpSpPr/>
          <p:nvPr/>
        </p:nvGrpSpPr>
        <p:grpSpPr>
          <a:xfrm>
            <a:off x="8011668" y="1214627"/>
            <a:ext cx="3956685" cy="1065530"/>
            <a:chOff x="8011668" y="1214627"/>
            <a:chExt cx="3956685" cy="1065530"/>
          </a:xfrm>
        </p:grpSpPr>
        <p:sp>
          <p:nvSpPr>
            <p:cNvPr id="22" name="object 22"/>
            <p:cNvSpPr/>
            <p:nvPr/>
          </p:nvSpPr>
          <p:spPr>
            <a:xfrm>
              <a:off x="8016240" y="1219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23" name="object 23"/>
            <p:cNvSpPr/>
            <p:nvPr/>
          </p:nvSpPr>
          <p:spPr>
            <a:xfrm>
              <a:off x="8016240" y="1219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616076"/>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709929"/>
                  </a:lnTo>
                  <a:lnTo>
                    <a:pt x="0" y="616076"/>
                  </a:lnTo>
                  <a:lnTo>
                    <a:pt x="0" y="176022"/>
                  </a:lnTo>
                  <a:close/>
                </a:path>
              </a:pathLst>
            </a:custGeom>
            <a:ln w="9144">
              <a:solidFill>
                <a:srgbClr val="FFFFFF"/>
              </a:solidFill>
            </a:ln>
          </p:spPr>
          <p:txBody>
            <a:bodyPr wrap="square" lIns="0" tIns="0" rIns="0" bIns="0" rtlCol="0"/>
            <a:lstStyle/>
            <a:p>
              <a:endParaRPr/>
            </a:p>
          </p:txBody>
        </p:sp>
        <p:sp>
          <p:nvSpPr>
            <p:cNvPr id="24" name="object 24"/>
            <p:cNvSpPr/>
            <p:nvPr/>
          </p:nvSpPr>
          <p:spPr>
            <a:xfrm>
              <a:off x="8080248" y="1313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sp>
        <p:nvSpPr>
          <p:cNvPr id="25" name="object 25"/>
          <p:cNvSpPr txBox="1"/>
          <p:nvPr/>
        </p:nvSpPr>
        <p:spPr>
          <a:xfrm>
            <a:off x="8111363" y="1265935"/>
            <a:ext cx="3498850" cy="904875"/>
          </a:xfrm>
          <a:prstGeom prst="rect">
            <a:avLst/>
          </a:prstGeom>
        </p:spPr>
        <p:txBody>
          <a:bodyPr vert="horz" wrap="square" lIns="0" tIns="12700" rIns="0" bIns="0" rtlCol="0">
            <a:spAutoFit/>
          </a:bodyPr>
          <a:lstStyle/>
          <a:p>
            <a:pPr marL="38100">
              <a:lnSpc>
                <a:spcPts val="2155"/>
              </a:lnSpc>
              <a:spcBef>
                <a:spcPts val="100"/>
              </a:spcBef>
            </a:pPr>
            <a:r>
              <a:rPr sz="2700" b="1" baseline="-4629">
                <a:solidFill>
                  <a:srgbClr val="585858"/>
                </a:solidFill>
                <a:latin typeface="Calibri"/>
                <a:cs typeface="Calibri"/>
              </a:rPr>
              <a:t>A</a:t>
            </a:r>
            <a:r>
              <a:rPr sz="2700" b="1" spc="457"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adjusted</a:t>
            </a:r>
            <a:r>
              <a:rPr sz="1600" spc="-30">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274955">
              <a:lnSpc>
                <a:spcPts val="143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152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2749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25">
                <a:solidFill>
                  <a:srgbClr val="585858"/>
                </a:solidFill>
                <a:latin typeface="Calibri"/>
                <a:cs typeface="Calibri"/>
              </a:rPr>
              <a:t> </a:t>
            </a:r>
            <a:r>
              <a:rPr sz="1600">
                <a:solidFill>
                  <a:srgbClr val="585858"/>
                </a:solidFill>
                <a:latin typeface="Calibri"/>
                <a:cs typeface="Calibri"/>
              </a:rPr>
              <a:t>(4 ÷</a:t>
            </a:r>
            <a:r>
              <a:rPr sz="1600" spc="-5">
                <a:solidFill>
                  <a:srgbClr val="585858"/>
                </a:solidFill>
                <a:latin typeface="Calibri"/>
                <a:cs typeface="Calibri"/>
              </a:rPr>
              <a:t> </a:t>
            </a:r>
            <a:r>
              <a:rPr sz="1600">
                <a:solidFill>
                  <a:srgbClr val="585858"/>
                </a:solidFill>
                <a:latin typeface="Calibri"/>
                <a:cs typeface="Calibri"/>
              </a:rPr>
              <a:t>[4</a:t>
            </a:r>
            <a:r>
              <a:rPr sz="1600" spc="-2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5">
                <a:solidFill>
                  <a:srgbClr val="585858"/>
                </a:solidFill>
                <a:latin typeface="Calibri"/>
                <a:cs typeface="Calibri"/>
              </a:rPr>
              <a:t> </a:t>
            </a:r>
            <a:r>
              <a:rPr sz="1600">
                <a:solidFill>
                  <a:srgbClr val="585858"/>
                </a:solidFill>
                <a:latin typeface="Calibri"/>
                <a:cs typeface="Calibri"/>
              </a:rPr>
              <a:t>x</a:t>
            </a:r>
            <a:r>
              <a:rPr sz="1600" spc="-10">
                <a:solidFill>
                  <a:srgbClr val="585858"/>
                </a:solidFill>
                <a:latin typeface="Calibri"/>
                <a:cs typeface="Calibri"/>
              </a:rPr>
              <a:t> </a:t>
            </a:r>
            <a:r>
              <a:rPr sz="1600">
                <a:solidFill>
                  <a:srgbClr val="585858"/>
                </a:solidFill>
                <a:latin typeface="Calibri"/>
                <a:cs typeface="Calibri"/>
              </a:rPr>
              <a:t>(4</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5)</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0.4</a:t>
            </a:r>
            <a:endParaRPr sz="1600">
              <a:latin typeface="Calibri"/>
              <a:cs typeface="Calibri"/>
            </a:endParaRPr>
          </a:p>
        </p:txBody>
      </p:sp>
      <p:grpSp>
        <p:nvGrpSpPr>
          <p:cNvPr id="26" name="object 26"/>
          <p:cNvGrpSpPr/>
          <p:nvPr/>
        </p:nvGrpSpPr>
        <p:grpSpPr>
          <a:xfrm>
            <a:off x="8011477" y="2357437"/>
            <a:ext cx="3956685" cy="1132840"/>
            <a:chOff x="8011477" y="2357437"/>
            <a:chExt cx="3956685" cy="1132840"/>
          </a:xfrm>
        </p:grpSpPr>
        <p:sp>
          <p:nvSpPr>
            <p:cNvPr id="27" name="object 27"/>
            <p:cNvSpPr/>
            <p:nvPr/>
          </p:nvSpPr>
          <p:spPr>
            <a:xfrm>
              <a:off x="8016240" y="2362200"/>
              <a:ext cx="3947160" cy="1123315"/>
            </a:xfrm>
            <a:custGeom>
              <a:avLst/>
              <a:gdLst/>
              <a:ahLst/>
              <a:cxnLst/>
              <a:rect l="l" t="t" r="r" b="b"/>
              <a:pathLst>
                <a:path w="3947159" h="1123314">
                  <a:moveTo>
                    <a:pt x="3759961" y="0"/>
                  </a:moveTo>
                  <a:lnTo>
                    <a:pt x="187198" y="0"/>
                  </a:lnTo>
                  <a:lnTo>
                    <a:pt x="137436" y="6687"/>
                  </a:lnTo>
                  <a:lnTo>
                    <a:pt x="92719" y="25559"/>
                  </a:lnTo>
                  <a:lnTo>
                    <a:pt x="54832" y="54832"/>
                  </a:lnTo>
                  <a:lnTo>
                    <a:pt x="25559" y="92719"/>
                  </a:lnTo>
                  <a:lnTo>
                    <a:pt x="6687" y="137436"/>
                  </a:lnTo>
                  <a:lnTo>
                    <a:pt x="0" y="187198"/>
                  </a:lnTo>
                  <a:lnTo>
                    <a:pt x="0" y="935989"/>
                  </a:lnTo>
                  <a:lnTo>
                    <a:pt x="6687" y="985751"/>
                  </a:lnTo>
                  <a:lnTo>
                    <a:pt x="25559" y="1030468"/>
                  </a:lnTo>
                  <a:lnTo>
                    <a:pt x="54832" y="1068355"/>
                  </a:lnTo>
                  <a:lnTo>
                    <a:pt x="92719" y="1097628"/>
                  </a:lnTo>
                  <a:lnTo>
                    <a:pt x="137436" y="1116500"/>
                  </a:lnTo>
                  <a:lnTo>
                    <a:pt x="187198" y="1123188"/>
                  </a:lnTo>
                  <a:lnTo>
                    <a:pt x="3759961" y="1123188"/>
                  </a:lnTo>
                  <a:lnTo>
                    <a:pt x="3809723" y="1116500"/>
                  </a:lnTo>
                  <a:lnTo>
                    <a:pt x="3854440" y="1097628"/>
                  </a:lnTo>
                  <a:lnTo>
                    <a:pt x="3892327" y="1068355"/>
                  </a:lnTo>
                  <a:lnTo>
                    <a:pt x="3921600" y="1030468"/>
                  </a:lnTo>
                  <a:lnTo>
                    <a:pt x="3940472" y="985751"/>
                  </a:lnTo>
                  <a:lnTo>
                    <a:pt x="3947159" y="935989"/>
                  </a:lnTo>
                  <a:lnTo>
                    <a:pt x="3947159" y="187198"/>
                  </a:lnTo>
                  <a:lnTo>
                    <a:pt x="3940472" y="137436"/>
                  </a:lnTo>
                  <a:lnTo>
                    <a:pt x="3921600" y="92719"/>
                  </a:lnTo>
                  <a:lnTo>
                    <a:pt x="3892327" y="54832"/>
                  </a:lnTo>
                  <a:lnTo>
                    <a:pt x="3854440" y="25559"/>
                  </a:lnTo>
                  <a:lnTo>
                    <a:pt x="3809723" y="6687"/>
                  </a:lnTo>
                  <a:lnTo>
                    <a:pt x="3759961" y="0"/>
                  </a:lnTo>
                  <a:close/>
                </a:path>
              </a:pathLst>
            </a:custGeom>
            <a:solidFill>
              <a:srgbClr val="FCE2AC"/>
            </a:solidFill>
          </p:spPr>
          <p:txBody>
            <a:bodyPr wrap="square" lIns="0" tIns="0" rIns="0" bIns="0" rtlCol="0"/>
            <a:lstStyle/>
            <a:p>
              <a:endParaRPr/>
            </a:p>
          </p:txBody>
        </p:sp>
        <p:sp>
          <p:nvSpPr>
            <p:cNvPr id="28" name="object 28"/>
            <p:cNvSpPr/>
            <p:nvPr/>
          </p:nvSpPr>
          <p:spPr>
            <a:xfrm>
              <a:off x="8016240" y="2362200"/>
              <a:ext cx="3947160" cy="1123315"/>
            </a:xfrm>
            <a:custGeom>
              <a:avLst/>
              <a:gdLst/>
              <a:ahLst/>
              <a:cxnLst/>
              <a:rect l="l" t="t" r="r" b="b"/>
              <a:pathLst>
                <a:path w="3947159" h="1123314">
                  <a:moveTo>
                    <a:pt x="0" y="187198"/>
                  </a:moveTo>
                  <a:lnTo>
                    <a:pt x="6687" y="137436"/>
                  </a:lnTo>
                  <a:lnTo>
                    <a:pt x="25559" y="92719"/>
                  </a:lnTo>
                  <a:lnTo>
                    <a:pt x="54832" y="54832"/>
                  </a:lnTo>
                  <a:lnTo>
                    <a:pt x="92719" y="25559"/>
                  </a:lnTo>
                  <a:lnTo>
                    <a:pt x="137436" y="6687"/>
                  </a:lnTo>
                  <a:lnTo>
                    <a:pt x="187198" y="0"/>
                  </a:lnTo>
                  <a:lnTo>
                    <a:pt x="657859" y="0"/>
                  </a:lnTo>
                  <a:lnTo>
                    <a:pt x="1644650" y="0"/>
                  </a:lnTo>
                  <a:lnTo>
                    <a:pt x="3759961" y="0"/>
                  </a:lnTo>
                  <a:lnTo>
                    <a:pt x="3809723" y="6687"/>
                  </a:lnTo>
                  <a:lnTo>
                    <a:pt x="3854440" y="25559"/>
                  </a:lnTo>
                  <a:lnTo>
                    <a:pt x="3892327" y="54832"/>
                  </a:lnTo>
                  <a:lnTo>
                    <a:pt x="3921600" y="92719"/>
                  </a:lnTo>
                  <a:lnTo>
                    <a:pt x="3940472" y="137436"/>
                  </a:lnTo>
                  <a:lnTo>
                    <a:pt x="3947159" y="187198"/>
                  </a:lnTo>
                  <a:lnTo>
                    <a:pt x="3947159" y="655192"/>
                  </a:lnTo>
                  <a:lnTo>
                    <a:pt x="3947159" y="935989"/>
                  </a:lnTo>
                  <a:lnTo>
                    <a:pt x="3940472" y="985751"/>
                  </a:lnTo>
                  <a:lnTo>
                    <a:pt x="3921600" y="1030468"/>
                  </a:lnTo>
                  <a:lnTo>
                    <a:pt x="3892327" y="1068355"/>
                  </a:lnTo>
                  <a:lnTo>
                    <a:pt x="3854440" y="1097628"/>
                  </a:lnTo>
                  <a:lnTo>
                    <a:pt x="3809723" y="1116500"/>
                  </a:lnTo>
                  <a:lnTo>
                    <a:pt x="3759961" y="1123188"/>
                  </a:lnTo>
                  <a:lnTo>
                    <a:pt x="1644650" y="1123188"/>
                  </a:lnTo>
                  <a:lnTo>
                    <a:pt x="657859" y="1123188"/>
                  </a:lnTo>
                  <a:lnTo>
                    <a:pt x="187198" y="1123188"/>
                  </a:lnTo>
                  <a:lnTo>
                    <a:pt x="137436" y="1116500"/>
                  </a:lnTo>
                  <a:lnTo>
                    <a:pt x="92719" y="1097628"/>
                  </a:lnTo>
                  <a:lnTo>
                    <a:pt x="54832" y="1068355"/>
                  </a:lnTo>
                  <a:lnTo>
                    <a:pt x="25559" y="1030468"/>
                  </a:lnTo>
                  <a:lnTo>
                    <a:pt x="6687" y="985751"/>
                  </a:lnTo>
                  <a:lnTo>
                    <a:pt x="0" y="935989"/>
                  </a:lnTo>
                  <a:lnTo>
                    <a:pt x="0" y="564769"/>
                  </a:lnTo>
                  <a:lnTo>
                    <a:pt x="0" y="655192"/>
                  </a:lnTo>
                  <a:lnTo>
                    <a:pt x="0" y="187198"/>
                  </a:lnTo>
                  <a:close/>
                </a:path>
              </a:pathLst>
            </a:custGeom>
            <a:ln w="9144">
              <a:solidFill>
                <a:srgbClr val="FFFFFF"/>
              </a:solidFill>
            </a:ln>
          </p:spPr>
          <p:txBody>
            <a:bodyPr wrap="square" lIns="0" tIns="0" rIns="0" bIns="0" rtlCol="0"/>
            <a:lstStyle/>
            <a:p>
              <a:endParaRPr/>
            </a:p>
          </p:txBody>
        </p:sp>
      </p:grpSp>
      <p:sp>
        <p:nvSpPr>
          <p:cNvPr id="29" name="object 29"/>
          <p:cNvSpPr txBox="1"/>
          <p:nvPr/>
        </p:nvSpPr>
        <p:spPr>
          <a:xfrm>
            <a:off x="8352155" y="2438526"/>
            <a:ext cx="3001010" cy="939800"/>
          </a:xfrm>
          <a:prstGeom prst="rect">
            <a:avLst/>
          </a:prstGeom>
        </p:spPr>
        <p:txBody>
          <a:bodyPr vert="horz" wrap="square" lIns="0" tIns="12065" rIns="0" bIns="0" rtlCol="0">
            <a:spAutoFit/>
          </a:bodyPr>
          <a:lstStyle/>
          <a:p>
            <a:pPr marL="83820">
              <a:lnSpc>
                <a:spcPct val="100000"/>
              </a:lnSpc>
              <a:spcBef>
                <a:spcPts val="95"/>
              </a:spcBef>
            </a:pPr>
            <a:r>
              <a:rPr sz="1600">
                <a:latin typeface="Calibri"/>
                <a:cs typeface="Calibri"/>
              </a:rPr>
              <a:t>Calculate</a:t>
            </a:r>
            <a:r>
              <a:rPr sz="1600" spc="-80">
                <a:latin typeface="Calibri"/>
                <a:cs typeface="Calibri"/>
              </a:rPr>
              <a:t> </a:t>
            </a:r>
            <a:r>
              <a:rPr sz="1600">
                <a:latin typeface="Calibri"/>
                <a:cs typeface="Calibri"/>
              </a:rPr>
              <a:t>Gen</a:t>
            </a:r>
            <a:r>
              <a:rPr sz="1600" spc="-35">
                <a:latin typeface="Calibri"/>
                <a:cs typeface="Calibri"/>
              </a:rPr>
              <a:t> </a:t>
            </a:r>
            <a:r>
              <a:rPr sz="1600">
                <a:latin typeface="Calibri"/>
                <a:cs typeface="Calibri"/>
              </a:rPr>
              <a:t>energy</a:t>
            </a:r>
            <a:r>
              <a:rPr sz="1600" spc="-25">
                <a:latin typeface="Calibri"/>
                <a:cs typeface="Calibri"/>
              </a:rPr>
              <a:t> </a:t>
            </a:r>
            <a:r>
              <a:rPr sz="1600">
                <a:latin typeface="Calibri"/>
                <a:cs typeface="Calibri"/>
              </a:rPr>
              <a:t>quantity</a:t>
            </a:r>
            <a:r>
              <a:rPr sz="1600" spc="-65">
                <a:latin typeface="Calibri"/>
                <a:cs typeface="Calibri"/>
              </a:rPr>
              <a:t> </a:t>
            </a:r>
            <a:r>
              <a:rPr sz="1600" spc="-25">
                <a:latin typeface="Calibri"/>
                <a:cs typeface="Calibri"/>
              </a:rPr>
              <a:t>MW</a:t>
            </a:r>
            <a:endParaRPr sz="1600">
              <a:latin typeface="Calibri"/>
              <a:cs typeface="Calibri"/>
            </a:endParaRPr>
          </a:p>
          <a:p>
            <a:pPr marL="38100">
              <a:lnSpc>
                <a:spcPct val="100000"/>
              </a:lnSpc>
              <a:spcBef>
                <a:spcPts val="5"/>
              </a:spcBef>
            </a:pPr>
            <a:r>
              <a:rPr sz="1400">
                <a:latin typeface="Calibri"/>
                <a:cs typeface="Calibri"/>
              </a:rPr>
              <a:t>= </a:t>
            </a:r>
            <a:r>
              <a:rPr sz="1400" spc="-10">
                <a:latin typeface="Calibri"/>
                <a:cs typeface="Calibri"/>
              </a:rPr>
              <a:t>Adjusted</a:t>
            </a:r>
            <a:r>
              <a:rPr sz="1400" spc="20">
                <a:latin typeface="Calibri"/>
                <a:cs typeface="Calibri"/>
              </a:rPr>
              <a:t> </a:t>
            </a:r>
            <a:r>
              <a:rPr sz="1400">
                <a:latin typeface="Calibri"/>
                <a:cs typeface="Calibri"/>
              </a:rPr>
              <a:t>Scaling </a:t>
            </a:r>
            <a:r>
              <a:rPr sz="1400" spc="-10">
                <a:latin typeface="Calibri"/>
                <a:cs typeface="Calibri"/>
              </a:rPr>
              <a:t>Factor</a:t>
            </a:r>
            <a:r>
              <a:rPr sz="1350" spc="-15" baseline="-21604">
                <a:latin typeface="Calibri"/>
                <a:cs typeface="Calibri"/>
              </a:rPr>
              <a:t>(five-</a:t>
            </a:r>
            <a:r>
              <a:rPr sz="1350" spc="-30" baseline="-21604">
                <a:latin typeface="Calibri"/>
                <a:cs typeface="Calibri"/>
              </a:rPr>
              <a:t>min)</a:t>
            </a:r>
            <a:endParaRPr sz="1350" baseline="-21604">
              <a:latin typeface="Calibri"/>
              <a:cs typeface="Calibri"/>
            </a:endParaRPr>
          </a:p>
          <a:p>
            <a:pPr marL="146050">
              <a:lnSpc>
                <a:spcPts val="1675"/>
              </a:lnSpc>
            </a:pPr>
            <a:r>
              <a:rPr sz="1400">
                <a:latin typeface="Calibri"/>
                <a:cs typeface="Calibri"/>
              </a:rPr>
              <a:t>+</a:t>
            </a:r>
            <a:r>
              <a:rPr sz="1400" spc="-30">
                <a:latin typeface="Calibri"/>
                <a:cs typeface="Calibri"/>
              </a:rPr>
              <a:t> </a:t>
            </a:r>
            <a:r>
              <a:rPr sz="1400">
                <a:latin typeface="Calibri"/>
                <a:cs typeface="Calibri"/>
              </a:rPr>
              <a:t>Gen</a:t>
            </a:r>
            <a:r>
              <a:rPr sz="1400" spc="-15">
                <a:latin typeface="Calibri"/>
                <a:cs typeface="Calibri"/>
              </a:rPr>
              <a:t> </a:t>
            </a:r>
            <a:r>
              <a:rPr sz="1400" spc="-20">
                <a:latin typeface="Calibri"/>
                <a:cs typeface="Calibri"/>
              </a:rPr>
              <a:t>Telemetry</a:t>
            </a:r>
            <a:r>
              <a:rPr sz="1400" spc="-10">
                <a:latin typeface="Calibri"/>
                <a:cs typeface="Calibri"/>
              </a:rPr>
              <a:t> </a:t>
            </a:r>
            <a:r>
              <a:rPr sz="1400" spc="-25">
                <a:latin typeface="Calibri"/>
                <a:cs typeface="Calibri"/>
              </a:rPr>
              <a:t>MW</a:t>
            </a:r>
            <a:endParaRPr sz="1400">
              <a:latin typeface="Calibri"/>
              <a:cs typeface="Calibri"/>
            </a:endParaRPr>
          </a:p>
          <a:p>
            <a:pPr marL="38100">
              <a:lnSpc>
                <a:spcPts val="1914"/>
              </a:lnSpc>
            </a:pPr>
            <a:r>
              <a:rPr sz="1600">
                <a:latin typeface="Calibri"/>
                <a:cs typeface="Calibri"/>
              </a:rPr>
              <a:t>=</a:t>
            </a:r>
            <a:r>
              <a:rPr sz="1600" spc="-10">
                <a:latin typeface="Calibri"/>
                <a:cs typeface="Calibri"/>
              </a:rPr>
              <a:t> </a:t>
            </a:r>
            <a:r>
              <a:rPr sz="1600">
                <a:latin typeface="Calibri"/>
                <a:cs typeface="Calibri"/>
              </a:rPr>
              <a:t>0.4</a:t>
            </a:r>
            <a:r>
              <a:rPr sz="1600" spc="-10">
                <a:latin typeface="Calibri"/>
                <a:cs typeface="Calibri"/>
              </a:rPr>
              <a:t> </a:t>
            </a:r>
            <a:r>
              <a:rPr sz="1600">
                <a:latin typeface="Calibri"/>
                <a:cs typeface="Calibri"/>
              </a:rPr>
              <a:t>+</a:t>
            </a:r>
            <a:r>
              <a:rPr sz="1600" spc="-5">
                <a:latin typeface="Calibri"/>
                <a:cs typeface="Calibri"/>
              </a:rPr>
              <a:t> </a:t>
            </a:r>
            <a:r>
              <a:rPr sz="1600">
                <a:latin typeface="Calibri"/>
                <a:cs typeface="Calibri"/>
              </a:rPr>
              <a:t>4</a:t>
            </a:r>
            <a:r>
              <a:rPr sz="1600" spc="-10">
                <a:latin typeface="Calibri"/>
                <a:cs typeface="Calibri"/>
              </a:rPr>
              <a:t> </a:t>
            </a:r>
            <a:r>
              <a:rPr sz="1600">
                <a:latin typeface="Calibri"/>
                <a:cs typeface="Calibri"/>
              </a:rPr>
              <a:t>=</a:t>
            </a:r>
            <a:r>
              <a:rPr sz="1600" spc="-10">
                <a:latin typeface="Calibri"/>
                <a:cs typeface="Calibri"/>
              </a:rPr>
              <a:t> </a:t>
            </a:r>
            <a:r>
              <a:rPr sz="1600" b="1" spc="-25">
                <a:latin typeface="Calibri"/>
                <a:cs typeface="Calibri"/>
              </a:rPr>
              <a:t>4.4</a:t>
            </a:r>
            <a:endParaRPr sz="1600">
              <a:latin typeface="Calibri"/>
              <a:cs typeface="Calibri"/>
            </a:endParaRPr>
          </a:p>
        </p:txBody>
      </p:sp>
      <p:grpSp>
        <p:nvGrpSpPr>
          <p:cNvPr id="30" name="object 30"/>
          <p:cNvGrpSpPr/>
          <p:nvPr/>
        </p:nvGrpSpPr>
        <p:grpSpPr>
          <a:xfrm>
            <a:off x="8061959" y="2438400"/>
            <a:ext cx="312420" cy="312420"/>
            <a:chOff x="8061959" y="2438400"/>
            <a:chExt cx="312420" cy="312420"/>
          </a:xfrm>
        </p:grpSpPr>
        <p:sp>
          <p:nvSpPr>
            <p:cNvPr id="31" name="object 31"/>
            <p:cNvSpPr/>
            <p:nvPr/>
          </p:nvSpPr>
          <p:spPr>
            <a:xfrm>
              <a:off x="8081009" y="2457450"/>
              <a:ext cx="274320" cy="274320"/>
            </a:xfrm>
            <a:custGeom>
              <a:avLst/>
              <a:gdLst/>
              <a:ahLst/>
              <a:cxnLst/>
              <a:rect l="l" t="t" r="r" b="b"/>
              <a:pathLst>
                <a:path w="274320" h="274319">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32" name="object 32"/>
            <p:cNvSpPr/>
            <p:nvPr/>
          </p:nvSpPr>
          <p:spPr>
            <a:xfrm>
              <a:off x="8081009" y="2457450"/>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33" name="object 33"/>
          <p:cNvSpPr txBox="1"/>
          <p:nvPr/>
        </p:nvSpPr>
        <p:spPr>
          <a:xfrm>
            <a:off x="8141334" y="2428747"/>
            <a:ext cx="153670" cy="299720"/>
          </a:xfrm>
          <a:prstGeom prst="rect">
            <a:avLst/>
          </a:prstGeom>
        </p:spPr>
        <p:txBody>
          <a:bodyPr vert="horz" wrap="square" lIns="0" tIns="12700" rIns="0" bIns="0" rtlCol="0">
            <a:spAutoFit/>
          </a:bodyPr>
          <a:lstStyle/>
          <a:p>
            <a:pPr marL="12700">
              <a:lnSpc>
                <a:spcPct val="100000"/>
              </a:lnSpc>
              <a:spcBef>
                <a:spcPts val="100"/>
              </a:spcBef>
            </a:pPr>
            <a:r>
              <a:rPr sz="1800" b="1" spc="-50">
                <a:solidFill>
                  <a:srgbClr val="FAB82E"/>
                </a:solidFill>
                <a:latin typeface="Calibri"/>
                <a:cs typeface="Calibri"/>
              </a:rPr>
              <a:t>B</a:t>
            </a:r>
            <a:endParaRPr sz="1800">
              <a:latin typeface="Calibri"/>
              <a:cs typeface="Calibri"/>
            </a:endParaRPr>
          </a:p>
        </p:txBody>
      </p:sp>
      <p:sp>
        <p:nvSpPr>
          <p:cNvPr id="34" name="object 3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101</a:t>
            </a:fld>
            <a:endParaRPr spc="-25"/>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10894695" cy="878840"/>
          </a:xfrm>
          <a:prstGeom prst="rect">
            <a:avLst/>
          </a:prstGeom>
        </p:spPr>
        <p:txBody>
          <a:bodyPr vert="horz" wrap="square" lIns="0" tIns="12065" rIns="0" bIns="0" rtlCol="0">
            <a:spAutoFit/>
          </a:bodyPr>
          <a:lstStyle/>
          <a:p>
            <a:pPr marL="12700">
              <a:lnSpc>
                <a:spcPct val="100000"/>
              </a:lnSpc>
              <a:spcBef>
                <a:spcPts val="95"/>
              </a:spcBef>
            </a:pPr>
            <a:r>
              <a:t>4.</a:t>
            </a:r>
            <a:r>
              <a:rPr spc="-80"/>
              <a:t> </a:t>
            </a:r>
            <a:r>
              <a:t>Calculation</a:t>
            </a:r>
            <a:r>
              <a:rPr spc="-50"/>
              <a:t> </a:t>
            </a:r>
            <a:r>
              <a:t>of</a:t>
            </a:r>
            <a:r>
              <a:rPr spc="-90"/>
              <a:t> </a:t>
            </a:r>
            <a:r>
              <a:rPr spc="-20"/>
              <a:t>Prorated</a:t>
            </a:r>
            <a:r>
              <a:rPr spc="-65"/>
              <a:t> </a:t>
            </a:r>
            <a:r>
              <a:rPr spc="-25"/>
              <a:t>Five-</a:t>
            </a:r>
            <a:r>
              <a:t>Minute</a:t>
            </a:r>
            <a:r>
              <a:rPr spc="-45"/>
              <a:t> </a:t>
            </a:r>
            <a:r>
              <a:t>Energy</a:t>
            </a:r>
            <a:r>
              <a:rPr spc="-85"/>
              <a:t> </a:t>
            </a:r>
            <a:r>
              <a:t>Quantity</a:t>
            </a:r>
            <a:r>
              <a:rPr spc="-70"/>
              <a:t> </a:t>
            </a:r>
            <a:r>
              <a:t>in</a:t>
            </a:r>
            <a:r>
              <a:rPr spc="-80"/>
              <a:t> </a:t>
            </a:r>
            <a:r>
              <a:rPr spc="-10"/>
              <a:t>Intervals</a:t>
            </a:r>
            <a:r>
              <a:rPr spc="-70"/>
              <a:t> </a:t>
            </a:r>
            <a:r>
              <a:rPr spc="-10"/>
              <a:t>Where</a:t>
            </a:r>
          </a:p>
          <a:p>
            <a:pPr marL="12700">
              <a:lnSpc>
                <a:spcPct val="100000"/>
              </a:lnSpc>
            </a:pPr>
            <a:r>
              <a:rPr i="1">
                <a:latin typeface="Calibri"/>
                <a:cs typeface="Calibri"/>
              </a:rPr>
              <a:t>Both</a:t>
            </a:r>
            <a:r>
              <a:rPr i="1" spc="-114">
                <a:latin typeface="Calibri"/>
                <a:cs typeface="Calibri"/>
              </a:rPr>
              <a:t> </a:t>
            </a:r>
            <a:r>
              <a:t>Assets</a:t>
            </a:r>
            <a:r>
              <a:rPr spc="-90"/>
              <a:t> </a:t>
            </a:r>
            <a:r>
              <a:t>Report</a:t>
            </a:r>
            <a:r>
              <a:rPr spc="-100"/>
              <a:t> </a:t>
            </a:r>
            <a:r>
              <a:rPr i="1" spc="-25">
                <a:latin typeface="Calibri"/>
                <a:cs typeface="Calibri"/>
              </a:rPr>
              <a:t>Non</a:t>
            </a:r>
            <a:r>
              <a:rPr spc="-25"/>
              <a:t>-</a:t>
            </a:r>
            <a:r>
              <a:t>Zero</a:t>
            </a:r>
            <a:r>
              <a:rPr spc="-90"/>
              <a:t> </a:t>
            </a:r>
            <a:r>
              <a:rPr spc="-10"/>
              <a:t>Value,</a:t>
            </a:r>
            <a:r>
              <a:rPr spc="-75"/>
              <a:t> </a:t>
            </a:r>
            <a:r>
              <a:rPr sz="2400" b="0" i="1" spc="-10">
                <a:latin typeface="Calibri"/>
                <a:cs typeface="Calibri"/>
              </a:rPr>
              <a:t>continued</a:t>
            </a:r>
            <a:endParaRPr sz="2400">
              <a:latin typeface="Calibri"/>
              <a:cs typeface="Calibri"/>
            </a:endParaRPr>
          </a:p>
        </p:txBody>
      </p:sp>
      <p:sp>
        <p:nvSpPr>
          <p:cNvPr id="3" name="object 3"/>
          <p:cNvSpPr txBox="1"/>
          <p:nvPr/>
        </p:nvSpPr>
        <p:spPr>
          <a:xfrm>
            <a:off x="303072" y="1196086"/>
            <a:ext cx="523875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Adjusted</a:t>
            </a:r>
            <a:r>
              <a:rPr sz="2000" spc="-80">
                <a:latin typeface="Calibri"/>
                <a:cs typeface="Calibri"/>
              </a:rPr>
              <a:t> </a:t>
            </a:r>
            <a:r>
              <a:rPr sz="2000">
                <a:latin typeface="Calibri"/>
                <a:cs typeface="Calibri"/>
              </a:rPr>
              <a:t>scaling</a:t>
            </a:r>
            <a:r>
              <a:rPr sz="2000" spc="-65">
                <a:latin typeface="Calibri"/>
                <a:cs typeface="Calibri"/>
              </a:rPr>
              <a:t> </a:t>
            </a:r>
            <a:r>
              <a:rPr sz="2000">
                <a:latin typeface="Calibri"/>
                <a:cs typeface="Calibri"/>
              </a:rPr>
              <a:t>factor</a:t>
            </a:r>
            <a:r>
              <a:rPr sz="2000" spc="-80">
                <a:latin typeface="Calibri"/>
                <a:cs typeface="Calibri"/>
              </a:rPr>
              <a:t> </a:t>
            </a:r>
            <a:r>
              <a:rPr sz="2000">
                <a:latin typeface="Calibri"/>
                <a:cs typeface="Calibri"/>
              </a:rPr>
              <a:t>applied</a:t>
            </a:r>
            <a:r>
              <a:rPr sz="2000" spc="-70">
                <a:latin typeface="Calibri"/>
                <a:cs typeface="Calibri"/>
              </a:rPr>
              <a:t> </a:t>
            </a:r>
            <a:r>
              <a:rPr sz="2000">
                <a:latin typeface="Calibri"/>
                <a:cs typeface="Calibri"/>
              </a:rPr>
              <a:t>to</a:t>
            </a:r>
            <a:r>
              <a:rPr sz="2000" spc="-70">
                <a:latin typeface="Calibri"/>
                <a:cs typeface="Calibri"/>
              </a:rPr>
              <a:t> </a:t>
            </a:r>
            <a:r>
              <a:rPr sz="2000">
                <a:latin typeface="Calibri"/>
                <a:cs typeface="Calibri"/>
              </a:rPr>
              <a:t>telemetry</a:t>
            </a:r>
            <a:r>
              <a:rPr sz="2000" spc="-55">
                <a:latin typeface="Calibri"/>
                <a:cs typeface="Calibri"/>
              </a:rPr>
              <a:t> </a:t>
            </a:r>
            <a:r>
              <a:rPr sz="2000" spc="-10">
                <a:latin typeface="Calibri"/>
                <a:cs typeface="Calibri"/>
              </a:rPr>
              <a:t>values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5" name="object 5"/>
          <p:cNvGrpSpPr/>
          <p:nvPr/>
        </p:nvGrpSpPr>
        <p:grpSpPr>
          <a:xfrm>
            <a:off x="3524250" y="3045460"/>
            <a:ext cx="971550" cy="609600"/>
            <a:chOff x="3524250" y="3045460"/>
            <a:chExt cx="971550" cy="609600"/>
          </a:xfrm>
        </p:grpSpPr>
        <p:sp>
          <p:nvSpPr>
            <p:cNvPr id="6" name="object 6"/>
            <p:cNvSpPr/>
            <p:nvPr/>
          </p:nvSpPr>
          <p:spPr>
            <a:xfrm>
              <a:off x="3524250" y="30454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CCDDED"/>
            </a:solidFill>
          </p:spPr>
          <p:txBody>
            <a:bodyPr wrap="square" lIns="0" tIns="0" rIns="0" bIns="0" rtlCol="0"/>
            <a:lstStyle/>
            <a:p>
              <a:endParaRPr/>
            </a:p>
          </p:txBody>
        </p:sp>
        <p:sp>
          <p:nvSpPr>
            <p:cNvPr id="7" name="object 7"/>
            <p:cNvSpPr/>
            <p:nvPr/>
          </p:nvSpPr>
          <p:spPr>
            <a:xfrm>
              <a:off x="3524250" y="33502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pSp>
      <p:sp>
        <p:nvSpPr>
          <p:cNvPr id="8" name="object 8"/>
          <p:cNvSpPr/>
          <p:nvPr/>
        </p:nvSpPr>
        <p:spPr>
          <a:xfrm>
            <a:off x="3524250" y="3959859"/>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aphicFrame>
        <p:nvGraphicFramePr>
          <p:cNvPr id="9" name="object 9"/>
          <p:cNvGraphicFramePr>
            <a:graphicFrameLocks noGrp="1"/>
          </p:cNvGraphicFramePr>
          <p:nvPr/>
        </p:nvGraphicFramePr>
        <p:xfrm>
          <a:off x="603250" y="1804670"/>
          <a:ext cx="3886200" cy="458470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300"/>
                        </a:spcBef>
                      </a:pPr>
                      <a:r>
                        <a:rPr sz="1400" b="1" spc="-10">
                          <a:solidFill>
                            <a:srgbClr val="FFFFFF"/>
                          </a:solidFill>
                          <a:latin typeface="Calibri"/>
                          <a:cs typeface="Calibri"/>
                        </a:rPr>
                        <a:t>Five- Minute Interval</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293370">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15595">
                <a:tc>
                  <a:txBody>
                    <a:bodyPr/>
                    <a:lstStyle/>
                    <a:p>
                      <a:pPr marL="1270" algn="ctr">
                        <a:lnSpc>
                          <a:spcPct val="100000"/>
                        </a:lnSpc>
                        <a:spcBef>
                          <a:spcPts val="360"/>
                        </a:spcBef>
                      </a:pPr>
                      <a:r>
                        <a:rPr sz="1400" spc="-50">
                          <a:latin typeface="Calibri"/>
                          <a:cs typeface="Calibri"/>
                        </a:rPr>
                        <a:t>5</a:t>
                      </a:r>
                      <a:endParaRPr sz="1400">
                        <a:latin typeface="Calibri"/>
                        <a:cs typeface="Calibri"/>
                      </a:endParaRPr>
                    </a:p>
                  </a:txBody>
                  <a:tcPr marL="0" marR="0"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360"/>
                        </a:spcBef>
                      </a:pPr>
                      <a:r>
                        <a:rPr sz="1400" b="1" spc="-50">
                          <a:latin typeface="Calibri"/>
                          <a:cs typeface="Calibri"/>
                        </a:rPr>
                        <a:t>4</a:t>
                      </a:r>
                      <a:endParaRPr sz="1400">
                        <a:latin typeface="Calibri"/>
                        <a:cs typeface="Calibri"/>
                      </a:endParaRPr>
                    </a:p>
                  </a:txBody>
                  <a:tcPr marL="0" marR="0" marB="0">
                    <a:lnL w="12700">
                      <a:solidFill>
                        <a:srgbClr val="F6881F"/>
                      </a:solidFill>
                      <a:prstDash val="solid"/>
                    </a:lnL>
                    <a:lnR w="12700">
                      <a:solidFill>
                        <a:srgbClr val="FFFFFF"/>
                      </a:solidFill>
                      <a:prstDash val="solid"/>
                    </a:lnR>
                    <a:lnT w="38100">
                      <a:solidFill>
                        <a:srgbClr val="F6881F"/>
                      </a:solidFill>
                      <a:prstDash val="solid"/>
                    </a:lnT>
                    <a:lnB w="12700">
                      <a:solidFill>
                        <a:srgbClr val="F6881F"/>
                      </a:solidFill>
                      <a:prstDash val="solid"/>
                    </a:lnB>
                    <a:solidFill>
                      <a:srgbClr val="FCE2AC"/>
                    </a:solidFill>
                  </a:tcPr>
                </a:tc>
                <a:tc>
                  <a:txBody>
                    <a:bodyPr/>
                    <a:lstStyle/>
                    <a:p>
                      <a:pPr marL="1905" algn="ctr">
                        <a:lnSpc>
                          <a:spcPct val="100000"/>
                        </a:lnSpc>
                        <a:spcBef>
                          <a:spcPts val="360"/>
                        </a:spcBef>
                      </a:pPr>
                      <a:r>
                        <a:rPr sz="1400" b="1" spc="-50">
                          <a:latin typeface="Calibri"/>
                          <a:cs typeface="Calibri"/>
                        </a:rPr>
                        <a:t>1</a:t>
                      </a:r>
                      <a:endParaRPr sz="1400">
                        <a:latin typeface="Calibri"/>
                        <a:cs typeface="Calibri"/>
                      </a:endParaRPr>
                    </a:p>
                  </a:txBody>
                  <a:tcPr marL="0" marR="0" marB="0">
                    <a:lnL w="12700">
                      <a:solidFill>
                        <a:srgbClr val="FFFFFF"/>
                      </a:solidFill>
                      <a:prstDash val="solid"/>
                    </a:lnL>
                    <a:lnR w="12700">
                      <a:solidFill>
                        <a:srgbClr val="F6881F"/>
                      </a:solidFill>
                      <a:prstDash val="solid"/>
                    </a:lnR>
                    <a:lnT w="38100">
                      <a:solidFill>
                        <a:srgbClr val="F6881F"/>
                      </a:solidFill>
                      <a:prstDash val="solid"/>
                    </a:lnT>
                    <a:lnB w="12700">
                      <a:solidFill>
                        <a:srgbClr val="F6881F"/>
                      </a:solidFill>
                      <a:prstDash val="solid"/>
                    </a:lnB>
                    <a:solidFill>
                      <a:srgbClr val="FCE2AC"/>
                    </a:solidFill>
                  </a:tcPr>
                </a:tc>
                <a:tc>
                  <a:txBody>
                    <a:bodyPr/>
                    <a:lstStyle/>
                    <a:p>
                      <a:pPr marL="1270" algn="ctr">
                        <a:lnSpc>
                          <a:spcPct val="100000"/>
                        </a:lnSpc>
                        <a:spcBef>
                          <a:spcPts val="360"/>
                        </a:spcBef>
                      </a:pPr>
                      <a:r>
                        <a:rPr sz="1400" spc="-50">
                          <a:latin typeface="Calibri"/>
                          <a:cs typeface="Calibri"/>
                        </a:rPr>
                        <a:t>3</a:t>
                      </a:r>
                      <a:endParaRPr sz="1400">
                        <a:latin typeface="Calibri"/>
                        <a:cs typeface="Calibri"/>
                      </a:endParaRPr>
                    </a:p>
                  </a:txBody>
                  <a:tcPr marL="0" marR="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165">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3727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0" name="object 10"/>
          <p:cNvGrpSpPr/>
          <p:nvPr/>
        </p:nvGrpSpPr>
        <p:grpSpPr>
          <a:xfrm>
            <a:off x="4972050" y="2115820"/>
            <a:ext cx="2914650" cy="1524000"/>
            <a:chOff x="4972050" y="2115820"/>
            <a:chExt cx="2914650" cy="1524000"/>
          </a:xfrm>
        </p:grpSpPr>
        <p:sp>
          <p:nvSpPr>
            <p:cNvPr id="11" name="object 11"/>
            <p:cNvSpPr/>
            <p:nvPr/>
          </p:nvSpPr>
          <p:spPr>
            <a:xfrm>
              <a:off x="6915150" y="211582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1794D2"/>
            </a:solidFill>
          </p:spPr>
          <p:txBody>
            <a:bodyPr wrap="square" lIns="0" tIns="0" rIns="0" bIns="0" rtlCol="0"/>
            <a:lstStyle/>
            <a:p>
              <a:endParaRPr/>
            </a:p>
          </p:txBody>
        </p:sp>
        <p:sp>
          <p:nvSpPr>
            <p:cNvPr id="12" name="object 12"/>
            <p:cNvSpPr/>
            <p:nvPr/>
          </p:nvSpPr>
          <p:spPr>
            <a:xfrm>
              <a:off x="5943600" y="24206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3" name="object 13"/>
            <p:cNvSpPr/>
            <p:nvPr/>
          </p:nvSpPr>
          <p:spPr>
            <a:xfrm>
              <a:off x="4972050" y="27254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14" name="object 14"/>
            <p:cNvSpPr/>
            <p:nvPr/>
          </p:nvSpPr>
          <p:spPr>
            <a:xfrm>
              <a:off x="4972050" y="3030219"/>
              <a:ext cx="2914650" cy="304800"/>
            </a:xfrm>
            <a:custGeom>
              <a:avLst/>
              <a:gdLst/>
              <a:ahLst/>
              <a:cxnLst/>
              <a:rect l="l" t="t" r="r" b="b"/>
              <a:pathLst>
                <a:path w="2914650" h="304800">
                  <a:moveTo>
                    <a:pt x="971550" y="0"/>
                  </a:moveTo>
                  <a:lnTo>
                    <a:pt x="0" y="0"/>
                  </a:lnTo>
                  <a:lnTo>
                    <a:pt x="0" y="304800"/>
                  </a:lnTo>
                  <a:lnTo>
                    <a:pt x="971550" y="304800"/>
                  </a:lnTo>
                  <a:lnTo>
                    <a:pt x="971550" y="0"/>
                  </a:lnTo>
                  <a:close/>
                </a:path>
                <a:path w="2914650" h="304800">
                  <a:moveTo>
                    <a:pt x="2914650" y="0"/>
                  </a:moveTo>
                  <a:lnTo>
                    <a:pt x="1943100" y="0"/>
                  </a:lnTo>
                  <a:lnTo>
                    <a:pt x="1943100" y="304800"/>
                  </a:lnTo>
                  <a:lnTo>
                    <a:pt x="2914650" y="304800"/>
                  </a:lnTo>
                  <a:lnTo>
                    <a:pt x="2914650" y="0"/>
                  </a:lnTo>
                  <a:close/>
                </a:path>
              </a:pathLst>
            </a:custGeom>
            <a:solidFill>
              <a:srgbClr val="CCDDED"/>
            </a:solidFill>
          </p:spPr>
          <p:txBody>
            <a:bodyPr wrap="square" lIns="0" tIns="0" rIns="0" bIns="0" rtlCol="0"/>
            <a:lstStyle/>
            <a:p>
              <a:endParaRPr/>
            </a:p>
          </p:txBody>
        </p:sp>
        <p:sp>
          <p:nvSpPr>
            <p:cNvPr id="15" name="object 15"/>
            <p:cNvSpPr/>
            <p:nvPr/>
          </p:nvSpPr>
          <p:spPr>
            <a:xfrm>
              <a:off x="6915150" y="3335020"/>
              <a:ext cx="971550" cy="304800"/>
            </a:xfrm>
            <a:custGeom>
              <a:avLst/>
              <a:gdLst/>
              <a:ahLst/>
              <a:cxnLst/>
              <a:rect l="l" t="t" r="r" b="b"/>
              <a:pathLst>
                <a:path w="971550" h="304800">
                  <a:moveTo>
                    <a:pt x="971550" y="0"/>
                  </a:moveTo>
                  <a:lnTo>
                    <a:pt x="0" y="0"/>
                  </a:lnTo>
                  <a:lnTo>
                    <a:pt x="0" y="304799"/>
                  </a:lnTo>
                  <a:lnTo>
                    <a:pt x="971550" y="304799"/>
                  </a:lnTo>
                  <a:lnTo>
                    <a:pt x="971550" y="0"/>
                  </a:lnTo>
                  <a:close/>
                </a:path>
              </a:pathLst>
            </a:custGeom>
            <a:solidFill>
              <a:srgbClr val="E7EEF7"/>
            </a:solidFill>
          </p:spPr>
          <p:txBody>
            <a:bodyPr wrap="square" lIns="0" tIns="0" rIns="0" bIns="0" rtlCol="0"/>
            <a:lstStyle/>
            <a:p>
              <a:endParaRPr/>
            </a:p>
          </p:txBody>
        </p:sp>
      </p:grpSp>
      <p:sp>
        <p:nvSpPr>
          <p:cNvPr id="16" name="object 16"/>
          <p:cNvSpPr/>
          <p:nvPr/>
        </p:nvSpPr>
        <p:spPr>
          <a:xfrm>
            <a:off x="4972050" y="3944619"/>
            <a:ext cx="2914650" cy="304800"/>
          </a:xfrm>
          <a:custGeom>
            <a:avLst/>
            <a:gdLst/>
            <a:ahLst/>
            <a:cxnLst/>
            <a:rect l="l" t="t" r="r" b="b"/>
            <a:pathLst>
              <a:path w="2914650" h="304800">
                <a:moveTo>
                  <a:pt x="2914650" y="0"/>
                </a:moveTo>
                <a:lnTo>
                  <a:pt x="1943100" y="0"/>
                </a:lnTo>
                <a:lnTo>
                  <a:pt x="971550" y="0"/>
                </a:lnTo>
                <a:lnTo>
                  <a:pt x="0" y="0"/>
                </a:lnTo>
                <a:lnTo>
                  <a:pt x="0" y="304800"/>
                </a:lnTo>
                <a:lnTo>
                  <a:pt x="971550" y="304800"/>
                </a:lnTo>
                <a:lnTo>
                  <a:pt x="1943100" y="304800"/>
                </a:lnTo>
                <a:lnTo>
                  <a:pt x="2914650" y="304800"/>
                </a:lnTo>
                <a:lnTo>
                  <a:pt x="2914650" y="0"/>
                </a:lnTo>
                <a:close/>
              </a:path>
            </a:pathLst>
          </a:custGeom>
          <a:solidFill>
            <a:srgbClr val="E7EEF7"/>
          </a:solidFill>
        </p:spPr>
        <p:txBody>
          <a:bodyPr wrap="square" lIns="0" tIns="0" rIns="0" bIns="0" rtlCol="0"/>
          <a:lstStyle/>
          <a:p>
            <a:endParaRPr/>
          </a:p>
        </p:txBody>
      </p:sp>
      <p:graphicFrame>
        <p:nvGraphicFramePr>
          <p:cNvPr id="17" name="object 17"/>
          <p:cNvGraphicFramePr>
            <a:graphicFrameLocks noGrp="1"/>
          </p:cNvGraphicFramePr>
          <p:nvPr/>
        </p:nvGraphicFramePr>
        <p:xfrm>
          <a:off x="4965700" y="1804670"/>
          <a:ext cx="2914649"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15035">
                  <a:extLst>
                    <a:ext uri="{9D8B030D-6E8A-4147-A177-3AD203B41FA5}">
                      <a16:colId xmlns:a16="http://schemas.microsoft.com/office/drawing/2014/main" val="20001"/>
                    </a:ext>
                  </a:extLst>
                </a:gridCol>
                <a:gridCol w="56514">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gridSpan="4">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635"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2">
                  <a:txBody>
                    <a:bodyPr/>
                    <a:lstStyle/>
                    <a:p>
                      <a:pPr marL="127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165">
                <a:tc>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28575">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57150" algn="ctr">
                        <a:lnSpc>
                          <a:spcPct val="100000"/>
                        </a:lnSpc>
                        <a:spcBef>
                          <a:spcPts val="275"/>
                        </a:spcBef>
                      </a:pPr>
                      <a:r>
                        <a:rPr sz="1400" spc="-25">
                          <a:latin typeface="Calibri"/>
                          <a:cs typeface="Calibri"/>
                        </a:rPr>
                        <a:t>4.4</a:t>
                      </a:r>
                      <a:endParaRPr sz="1400">
                        <a:latin typeface="Calibri"/>
                        <a:cs typeface="Calibri"/>
                      </a:endParaRPr>
                    </a:p>
                  </a:txBody>
                  <a:tcPr marL="0" marR="0" marT="34925" marB="0">
                    <a:lnL w="28575">
                      <a:solidFill>
                        <a:srgbClr val="7E7E7E"/>
                      </a:solidFill>
                      <a:prstDash val="solid"/>
                    </a:lnL>
                    <a:lnR w="28575">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500">
                        <a:latin typeface="Times New Roman"/>
                        <a:cs typeface="Times New Roman"/>
                      </a:endParaRPr>
                    </a:p>
                  </a:txBody>
                  <a:tcPr marL="0" marR="0" marT="0" marB="0">
                    <a:lnL w="28575">
                      <a:solidFill>
                        <a:srgbClr val="7E7E7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635"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marL="635"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8" name="object 18"/>
          <p:cNvGrpSpPr/>
          <p:nvPr/>
        </p:nvGrpSpPr>
        <p:grpSpPr>
          <a:xfrm>
            <a:off x="3372103" y="2197100"/>
            <a:ext cx="4974590" cy="1495425"/>
            <a:chOff x="3372103" y="2197100"/>
            <a:chExt cx="4974590" cy="1495425"/>
          </a:xfrm>
        </p:grpSpPr>
        <p:sp>
          <p:nvSpPr>
            <p:cNvPr id="19" name="object 19"/>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solidFill>
              <a:srgbClr val="DCDCDC"/>
            </a:solidFill>
          </p:spPr>
          <p:txBody>
            <a:bodyPr wrap="square" lIns="0" tIns="0" rIns="0" bIns="0" rtlCol="0"/>
            <a:lstStyle/>
            <a:p>
              <a:endParaRPr/>
            </a:p>
          </p:txBody>
        </p:sp>
        <p:sp>
          <p:nvSpPr>
            <p:cNvPr id="20" name="object 20"/>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ln w="25400">
              <a:solidFill>
                <a:srgbClr val="FFFFFF"/>
              </a:solidFill>
            </a:ln>
          </p:spPr>
          <p:txBody>
            <a:bodyPr wrap="square" lIns="0" tIns="0" rIns="0" bIns="0" rtlCol="0"/>
            <a:lstStyle/>
            <a:p>
              <a:endParaRPr/>
            </a:p>
          </p:txBody>
        </p:sp>
      </p:grpSp>
      <p:grpSp>
        <p:nvGrpSpPr>
          <p:cNvPr id="21" name="object 21"/>
          <p:cNvGrpSpPr/>
          <p:nvPr/>
        </p:nvGrpSpPr>
        <p:grpSpPr>
          <a:xfrm>
            <a:off x="8011668" y="1214627"/>
            <a:ext cx="3956685" cy="1065530"/>
            <a:chOff x="8011668" y="1214627"/>
            <a:chExt cx="3956685" cy="1065530"/>
          </a:xfrm>
        </p:grpSpPr>
        <p:sp>
          <p:nvSpPr>
            <p:cNvPr id="22" name="object 22"/>
            <p:cNvSpPr/>
            <p:nvPr/>
          </p:nvSpPr>
          <p:spPr>
            <a:xfrm>
              <a:off x="8016240" y="1219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23" name="object 23"/>
            <p:cNvSpPr/>
            <p:nvPr/>
          </p:nvSpPr>
          <p:spPr>
            <a:xfrm>
              <a:off x="8016240" y="1219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512317"/>
                  </a:lnTo>
                  <a:lnTo>
                    <a:pt x="0" y="176022"/>
                  </a:lnTo>
                  <a:close/>
                </a:path>
              </a:pathLst>
            </a:custGeom>
            <a:ln w="9144">
              <a:solidFill>
                <a:srgbClr val="FFFFFF"/>
              </a:solidFill>
            </a:ln>
          </p:spPr>
          <p:txBody>
            <a:bodyPr wrap="square" lIns="0" tIns="0" rIns="0" bIns="0" rtlCol="0"/>
            <a:lstStyle/>
            <a:p>
              <a:endParaRPr/>
            </a:p>
          </p:txBody>
        </p:sp>
        <p:sp>
          <p:nvSpPr>
            <p:cNvPr id="24" name="object 24"/>
            <p:cNvSpPr/>
            <p:nvPr/>
          </p:nvSpPr>
          <p:spPr>
            <a:xfrm>
              <a:off x="8080248" y="1313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sp>
        <p:nvSpPr>
          <p:cNvPr id="25" name="object 25"/>
          <p:cNvSpPr txBox="1"/>
          <p:nvPr/>
        </p:nvSpPr>
        <p:spPr>
          <a:xfrm>
            <a:off x="8111363" y="1265935"/>
            <a:ext cx="3498850" cy="904875"/>
          </a:xfrm>
          <a:prstGeom prst="rect">
            <a:avLst/>
          </a:prstGeom>
        </p:spPr>
        <p:txBody>
          <a:bodyPr vert="horz" wrap="square" lIns="0" tIns="12700" rIns="0" bIns="0" rtlCol="0">
            <a:spAutoFit/>
          </a:bodyPr>
          <a:lstStyle/>
          <a:p>
            <a:pPr marL="38100">
              <a:lnSpc>
                <a:spcPts val="2155"/>
              </a:lnSpc>
              <a:spcBef>
                <a:spcPts val="100"/>
              </a:spcBef>
            </a:pPr>
            <a:r>
              <a:rPr sz="2700" b="1" baseline="-4629">
                <a:solidFill>
                  <a:srgbClr val="585858"/>
                </a:solidFill>
                <a:latin typeface="Calibri"/>
                <a:cs typeface="Calibri"/>
              </a:rPr>
              <a:t>A</a:t>
            </a:r>
            <a:r>
              <a:rPr sz="2700" b="1" spc="457"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adjusted</a:t>
            </a:r>
            <a:r>
              <a:rPr sz="1600" spc="-30">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274955">
              <a:lnSpc>
                <a:spcPts val="143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152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2749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25">
                <a:solidFill>
                  <a:srgbClr val="585858"/>
                </a:solidFill>
                <a:latin typeface="Calibri"/>
                <a:cs typeface="Calibri"/>
              </a:rPr>
              <a:t> </a:t>
            </a:r>
            <a:r>
              <a:rPr sz="1600">
                <a:solidFill>
                  <a:srgbClr val="585858"/>
                </a:solidFill>
                <a:latin typeface="Calibri"/>
                <a:cs typeface="Calibri"/>
              </a:rPr>
              <a:t>(4 ÷</a:t>
            </a:r>
            <a:r>
              <a:rPr sz="1600" spc="-5">
                <a:solidFill>
                  <a:srgbClr val="585858"/>
                </a:solidFill>
                <a:latin typeface="Calibri"/>
                <a:cs typeface="Calibri"/>
              </a:rPr>
              <a:t> </a:t>
            </a:r>
            <a:r>
              <a:rPr sz="1600">
                <a:solidFill>
                  <a:srgbClr val="585858"/>
                </a:solidFill>
                <a:latin typeface="Calibri"/>
                <a:cs typeface="Calibri"/>
              </a:rPr>
              <a:t>[4</a:t>
            </a:r>
            <a:r>
              <a:rPr sz="1600" spc="-2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5">
                <a:solidFill>
                  <a:srgbClr val="585858"/>
                </a:solidFill>
                <a:latin typeface="Calibri"/>
                <a:cs typeface="Calibri"/>
              </a:rPr>
              <a:t> </a:t>
            </a:r>
            <a:r>
              <a:rPr sz="1600">
                <a:solidFill>
                  <a:srgbClr val="585858"/>
                </a:solidFill>
                <a:latin typeface="Calibri"/>
                <a:cs typeface="Calibri"/>
              </a:rPr>
              <a:t>x</a:t>
            </a:r>
            <a:r>
              <a:rPr sz="1600" spc="-10">
                <a:solidFill>
                  <a:srgbClr val="585858"/>
                </a:solidFill>
                <a:latin typeface="Calibri"/>
                <a:cs typeface="Calibri"/>
              </a:rPr>
              <a:t> </a:t>
            </a:r>
            <a:r>
              <a:rPr sz="1600">
                <a:solidFill>
                  <a:srgbClr val="585858"/>
                </a:solidFill>
                <a:latin typeface="Calibri"/>
                <a:cs typeface="Calibri"/>
              </a:rPr>
              <a:t>(4</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5)</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0.4</a:t>
            </a:r>
            <a:endParaRPr sz="1600">
              <a:latin typeface="Calibri"/>
              <a:cs typeface="Calibri"/>
            </a:endParaRPr>
          </a:p>
        </p:txBody>
      </p:sp>
      <p:grpSp>
        <p:nvGrpSpPr>
          <p:cNvPr id="26" name="object 26"/>
          <p:cNvGrpSpPr/>
          <p:nvPr/>
        </p:nvGrpSpPr>
        <p:grpSpPr>
          <a:xfrm>
            <a:off x="6661022" y="2602102"/>
            <a:ext cx="2792095" cy="1041400"/>
            <a:chOff x="6661022" y="2602102"/>
            <a:chExt cx="2792095" cy="1041400"/>
          </a:xfrm>
        </p:grpSpPr>
        <p:sp>
          <p:nvSpPr>
            <p:cNvPr id="27" name="object 27"/>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solidFill>
              <a:srgbClr val="DCDCDC"/>
            </a:solidFill>
          </p:spPr>
          <p:txBody>
            <a:bodyPr wrap="square" lIns="0" tIns="0" rIns="0" bIns="0" rtlCol="0"/>
            <a:lstStyle/>
            <a:p>
              <a:endParaRPr/>
            </a:p>
          </p:txBody>
        </p:sp>
        <p:sp>
          <p:nvSpPr>
            <p:cNvPr id="28" name="object 28"/>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ln w="25400">
              <a:solidFill>
                <a:srgbClr val="FFFFFF"/>
              </a:solidFill>
            </a:ln>
          </p:spPr>
          <p:txBody>
            <a:bodyPr wrap="square" lIns="0" tIns="0" rIns="0" bIns="0" rtlCol="0"/>
            <a:lstStyle/>
            <a:p>
              <a:endParaRPr/>
            </a:p>
          </p:txBody>
        </p:sp>
      </p:grpSp>
      <p:grpSp>
        <p:nvGrpSpPr>
          <p:cNvPr id="29" name="object 29"/>
          <p:cNvGrpSpPr/>
          <p:nvPr/>
        </p:nvGrpSpPr>
        <p:grpSpPr>
          <a:xfrm>
            <a:off x="8011668" y="2357627"/>
            <a:ext cx="3956685" cy="1065530"/>
            <a:chOff x="8011668" y="2357627"/>
            <a:chExt cx="3956685" cy="1065530"/>
          </a:xfrm>
        </p:grpSpPr>
        <p:sp>
          <p:nvSpPr>
            <p:cNvPr id="30" name="object 30"/>
            <p:cNvSpPr/>
            <p:nvPr/>
          </p:nvSpPr>
          <p:spPr>
            <a:xfrm>
              <a:off x="8016240" y="2362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31" name="object 31"/>
            <p:cNvSpPr/>
            <p:nvPr/>
          </p:nvSpPr>
          <p:spPr>
            <a:xfrm>
              <a:off x="8016240" y="2362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469138"/>
                  </a:lnTo>
                  <a:lnTo>
                    <a:pt x="0" y="176022"/>
                  </a:lnTo>
                  <a:close/>
                </a:path>
              </a:pathLst>
            </a:custGeom>
            <a:ln w="9144">
              <a:solidFill>
                <a:srgbClr val="FFFFFF"/>
              </a:solidFill>
            </a:ln>
          </p:spPr>
          <p:txBody>
            <a:bodyPr wrap="square" lIns="0" tIns="0" rIns="0" bIns="0" rtlCol="0"/>
            <a:lstStyle/>
            <a:p>
              <a:endParaRPr/>
            </a:p>
          </p:txBody>
        </p:sp>
        <p:sp>
          <p:nvSpPr>
            <p:cNvPr id="32" name="object 32"/>
            <p:cNvSpPr/>
            <p:nvPr/>
          </p:nvSpPr>
          <p:spPr>
            <a:xfrm>
              <a:off x="8080248" y="2456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sp>
        <p:nvSpPr>
          <p:cNvPr id="33" name="object 33"/>
          <p:cNvSpPr txBox="1"/>
          <p:nvPr/>
        </p:nvSpPr>
        <p:spPr>
          <a:xfrm>
            <a:off x="8115934" y="2409190"/>
            <a:ext cx="3192780" cy="904240"/>
          </a:xfrm>
          <a:prstGeom prst="rect">
            <a:avLst/>
          </a:prstGeom>
        </p:spPr>
        <p:txBody>
          <a:bodyPr vert="horz" wrap="square" lIns="0" tIns="12700" rIns="0" bIns="0" rtlCol="0">
            <a:spAutoFit/>
          </a:bodyPr>
          <a:lstStyle/>
          <a:p>
            <a:pPr marL="38100">
              <a:lnSpc>
                <a:spcPts val="2155"/>
              </a:lnSpc>
              <a:spcBef>
                <a:spcPts val="100"/>
              </a:spcBef>
            </a:pPr>
            <a:r>
              <a:rPr sz="2700" b="1" baseline="-4629">
                <a:solidFill>
                  <a:srgbClr val="585858"/>
                </a:solidFill>
                <a:latin typeface="Calibri"/>
                <a:cs typeface="Calibri"/>
              </a:rPr>
              <a:t>B</a:t>
            </a:r>
            <a:r>
              <a:rPr sz="2700" b="1" spc="577"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energy quantity</a:t>
            </a:r>
            <a:r>
              <a:rPr sz="1600" spc="-60">
                <a:solidFill>
                  <a:srgbClr val="585858"/>
                </a:solidFill>
                <a:latin typeface="Calibri"/>
                <a:cs typeface="Calibri"/>
              </a:rPr>
              <a:t> </a:t>
            </a:r>
            <a:r>
              <a:rPr sz="1600" spc="-25">
                <a:solidFill>
                  <a:srgbClr val="585858"/>
                </a:solidFill>
                <a:latin typeface="Calibri"/>
                <a:cs typeface="Calibri"/>
              </a:rPr>
              <a:t>MW</a:t>
            </a:r>
            <a:endParaRPr sz="1600">
              <a:latin typeface="Calibri"/>
              <a:cs typeface="Calibri"/>
            </a:endParaRPr>
          </a:p>
          <a:p>
            <a:pPr marL="274955">
              <a:lnSpc>
                <a:spcPts val="1435"/>
              </a:lnSpc>
            </a:pPr>
            <a:r>
              <a:rPr sz="1200">
                <a:solidFill>
                  <a:srgbClr val="585858"/>
                </a:solidFill>
                <a:latin typeface="Calibri"/>
                <a:cs typeface="Calibri"/>
              </a:rPr>
              <a:t>=</a:t>
            </a:r>
            <a:r>
              <a:rPr sz="1200" spc="5">
                <a:solidFill>
                  <a:srgbClr val="585858"/>
                </a:solidFill>
                <a:latin typeface="Calibri"/>
                <a:cs typeface="Calibri"/>
              </a:rPr>
              <a:t> </a:t>
            </a:r>
            <a:r>
              <a:rPr sz="1200" spc="-10">
                <a:solidFill>
                  <a:srgbClr val="585858"/>
                </a:solidFill>
                <a:latin typeface="Calibri"/>
                <a:cs typeface="Calibri"/>
              </a:rPr>
              <a:t>Adjusted</a:t>
            </a:r>
            <a:r>
              <a:rPr sz="1200" spc="-20">
                <a:solidFill>
                  <a:srgbClr val="585858"/>
                </a:solidFill>
                <a:latin typeface="Calibri"/>
                <a:cs typeface="Calibri"/>
              </a:rPr>
              <a:t> </a:t>
            </a:r>
            <a:r>
              <a:rPr sz="1200">
                <a:solidFill>
                  <a:srgbClr val="585858"/>
                </a:solidFill>
                <a:latin typeface="Calibri"/>
                <a:cs typeface="Calibri"/>
              </a:rPr>
              <a:t>Scaling</a:t>
            </a:r>
            <a:r>
              <a:rPr sz="1200" spc="-5">
                <a:solidFill>
                  <a:srgbClr val="585858"/>
                </a:solidFill>
                <a:latin typeface="Calibri"/>
                <a:cs typeface="Calibri"/>
              </a:rPr>
              <a:t> </a:t>
            </a:r>
            <a:r>
              <a:rPr sz="1200" spc="-10">
                <a:solidFill>
                  <a:srgbClr val="585858"/>
                </a:solidFill>
                <a:latin typeface="Calibri"/>
                <a:cs typeface="Calibri"/>
              </a:rPr>
              <a:t>Factor</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363855">
              <a:lnSpc>
                <a:spcPts val="1425"/>
              </a:lnSpc>
            </a:pPr>
            <a:r>
              <a:rPr sz="1200">
                <a:solidFill>
                  <a:srgbClr val="585858"/>
                </a:solidFill>
                <a:latin typeface="Calibri"/>
                <a:cs typeface="Calibri"/>
              </a:rPr>
              <a:t>+</a:t>
            </a:r>
            <a:r>
              <a:rPr sz="1200" spc="5">
                <a:solidFill>
                  <a:srgbClr val="585858"/>
                </a:solidFill>
                <a:latin typeface="Calibri"/>
                <a:cs typeface="Calibri"/>
              </a:rPr>
              <a:t> </a:t>
            </a:r>
            <a:r>
              <a:rPr sz="1200">
                <a:solidFill>
                  <a:srgbClr val="585858"/>
                </a:solidFill>
                <a:latin typeface="Calibri"/>
                <a:cs typeface="Calibri"/>
              </a:rPr>
              <a:t>Gen</a:t>
            </a:r>
            <a:r>
              <a:rPr sz="1200" spc="5">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25">
                <a:solidFill>
                  <a:srgbClr val="585858"/>
                </a:solidFill>
                <a:latin typeface="Calibri"/>
                <a:cs typeface="Calibri"/>
              </a:rPr>
              <a:t>MW</a:t>
            </a:r>
            <a:endParaRPr sz="1200">
              <a:latin typeface="Calibri"/>
              <a:cs typeface="Calibri"/>
            </a:endParaRPr>
          </a:p>
          <a:p>
            <a:pPr marL="2749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b="1" spc="-25">
                <a:solidFill>
                  <a:srgbClr val="585858"/>
                </a:solidFill>
                <a:latin typeface="Calibri"/>
                <a:cs typeface="Calibri"/>
              </a:rPr>
              <a:t>4.4</a:t>
            </a:r>
            <a:endParaRPr sz="1600">
              <a:latin typeface="Calibri"/>
              <a:cs typeface="Calibri"/>
            </a:endParaRPr>
          </a:p>
        </p:txBody>
      </p:sp>
      <p:grpSp>
        <p:nvGrpSpPr>
          <p:cNvPr id="34" name="object 34"/>
          <p:cNvGrpSpPr/>
          <p:nvPr/>
        </p:nvGrpSpPr>
        <p:grpSpPr>
          <a:xfrm>
            <a:off x="3380359" y="3803141"/>
            <a:ext cx="5157470" cy="497840"/>
            <a:chOff x="3380359" y="3803141"/>
            <a:chExt cx="5157470" cy="497840"/>
          </a:xfrm>
        </p:grpSpPr>
        <p:sp>
          <p:nvSpPr>
            <p:cNvPr id="35" name="object 35"/>
            <p:cNvSpPr/>
            <p:nvPr/>
          </p:nvSpPr>
          <p:spPr>
            <a:xfrm>
              <a:off x="3393059" y="3815841"/>
              <a:ext cx="5132070" cy="472440"/>
            </a:xfrm>
            <a:custGeom>
              <a:avLst/>
              <a:gdLst/>
              <a:ahLst/>
              <a:cxnLst/>
              <a:rect l="l" t="t" r="r" b="b"/>
              <a:pathLst>
                <a:path w="5132070" h="472439">
                  <a:moveTo>
                    <a:pt x="193420" y="0"/>
                  </a:moveTo>
                  <a:lnTo>
                    <a:pt x="0" y="43687"/>
                  </a:lnTo>
                  <a:lnTo>
                    <a:pt x="184530" y="116585"/>
                  </a:lnTo>
                  <a:lnTo>
                    <a:pt x="186436" y="91185"/>
                  </a:lnTo>
                  <a:lnTo>
                    <a:pt x="5126482" y="472058"/>
                  </a:lnTo>
                  <a:lnTo>
                    <a:pt x="5131562" y="406272"/>
                  </a:lnTo>
                  <a:lnTo>
                    <a:pt x="191515" y="25399"/>
                  </a:lnTo>
                  <a:lnTo>
                    <a:pt x="193420" y="0"/>
                  </a:lnTo>
                  <a:close/>
                </a:path>
              </a:pathLst>
            </a:custGeom>
            <a:solidFill>
              <a:srgbClr val="FCE2AC"/>
            </a:solidFill>
          </p:spPr>
          <p:txBody>
            <a:bodyPr wrap="square" lIns="0" tIns="0" rIns="0" bIns="0" rtlCol="0"/>
            <a:lstStyle/>
            <a:p>
              <a:endParaRPr/>
            </a:p>
          </p:txBody>
        </p:sp>
        <p:sp>
          <p:nvSpPr>
            <p:cNvPr id="36" name="object 36"/>
            <p:cNvSpPr/>
            <p:nvPr/>
          </p:nvSpPr>
          <p:spPr>
            <a:xfrm>
              <a:off x="3393059" y="3815841"/>
              <a:ext cx="5132070" cy="472440"/>
            </a:xfrm>
            <a:custGeom>
              <a:avLst/>
              <a:gdLst/>
              <a:ahLst/>
              <a:cxnLst/>
              <a:rect l="l" t="t" r="r" b="b"/>
              <a:pathLst>
                <a:path w="5132070" h="472439">
                  <a:moveTo>
                    <a:pt x="5131562" y="406272"/>
                  </a:moveTo>
                  <a:lnTo>
                    <a:pt x="191515" y="25399"/>
                  </a:lnTo>
                  <a:lnTo>
                    <a:pt x="193420" y="0"/>
                  </a:lnTo>
                  <a:lnTo>
                    <a:pt x="0" y="43687"/>
                  </a:lnTo>
                  <a:lnTo>
                    <a:pt x="184530" y="116585"/>
                  </a:lnTo>
                  <a:lnTo>
                    <a:pt x="186436" y="91185"/>
                  </a:lnTo>
                  <a:lnTo>
                    <a:pt x="5126482" y="472058"/>
                  </a:lnTo>
                  <a:lnTo>
                    <a:pt x="5131562" y="406272"/>
                  </a:lnTo>
                  <a:close/>
                </a:path>
              </a:pathLst>
            </a:custGeom>
            <a:ln w="25400">
              <a:solidFill>
                <a:srgbClr val="FFFFFF"/>
              </a:solidFill>
            </a:ln>
          </p:spPr>
          <p:txBody>
            <a:bodyPr wrap="square" lIns="0" tIns="0" rIns="0" bIns="0" rtlCol="0"/>
            <a:lstStyle/>
            <a:p>
              <a:endParaRPr/>
            </a:p>
          </p:txBody>
        </p:sp>
      </p:grpSp>
      <p:grpSp>
        <p:nvGrpSpPr>
          <p:cNvPr id="37" name="object 37"/>
          <p:cNvGrpSpPr/>
          <p:nvPr/>
        </p:nvGrpSpPr>
        <p:grpSpPr>
          <a:xfrm>
            <a:off x="8011668" y="3729228"/>
            <a:ext cx="3956685" cy="1065530"/>
            <a:chOff x="8011668" y="3729228"/>
            <a:chExt cx="3956685" cy="1065530"/>
          </a:xfrm>
        </p:grpSpPr>
        <p:sp>
          <p:nvSpPr>
            <p:cNvPr id="38" name="object 38"/>
            <p:cNvSpPr/>
            <p:nvPr/>
          </p:nvSpPr>
          <p:spPr>
            <a:xfrm>
              <a:off x="8016240" y="3733800"/>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FCE2AC"/>
            </a:solidFill>
          </p:spPr>
          <p:txBody>
            <a:bodyPr wrap="square" lIns="0" tIns="0" rIns="0" bIns="0" rtlCol="0"/>
            <a:lstStyle/>
            <a:p>
              <a:endParaRPr/>
            </a:p>
          </p:txBody>
        </p:sp>
        <p:sp>
          <p:nvSpPr>
            <p:cNvPr id="39" name="object 39"/>
            <p:cNvSpPr/>
            <p:nvPr/>
          </p:nvSpPr>
          <p:spPr>
            <a:xfrm>
              <a:off x="8016240" y="3733800"/>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5"/>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5"/>
                  </a:lnTo>
                  <a:lnTo>
                    <a:pt x="0" y="522858"/>
                  </a:lnTo>
                  <a:lnTo>
                    <a:pt x="0" y="176022"/>
                  </a:lnTo>
                  <a:close/>
                </a:path>
              </a:pathLst>
            </a:custGeom>
            <a:ln w="9144">
              <a:solidFill>
                <a:srgbClr val="FFFFFF"/>
              </a:solidFill>
            </a:ln>
          </p:spPr>
          <p:txBody>
            <a:bodyPr wrap="square" lIns="0" tIns="0" rIns="0" bIns="0" rtlCol="0"/>
            <a:lstStyle/>
            <a:p>
              <a:endParaRPr/>
            </a:p>
          </p:txBody>
        </p:sp>
        <p:sp>
          <p:nvSpPr>
            <p:cNvPr id="40" name="object 40"/>
            <p:cNvSpPr/>
            <p:nvPr/>
          </p:nvSpPr>
          <p:spPr>
            <a:xfrm>
              <a:off x="8081010" y="3810762"/>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41" name="object 41"/>
            <p:cNvSpPr/>
            <p:nvPr/>
          </p:nvSpPr>
          <p:spPr>
            <a:xfrm>
              <a:off x="8081010" y="3810762"/>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60"/>
                  </a:lnTo>
                  <a:close/>
                </a:path>
              </a:pathLst>
            </a:custGeom>
            <a:ln w="38099">
              <a:solidFill>
                <a:srgbClr val="FCE2AC"/>
              </a:solidFill>
            </a:ln>
          </p:spPr>
          <p:txBody>
            <a:bodyPr wrap="square" lIns="0" tIns="0" rIns="0" bIns="0" rtlCol="0"/>
            <a:lstStyle/>
            <a:p>
              <a:endParaRPr/>
            </a:p>
          </p:txBody>
        </p:sp>
      </p:grpSp>
      <p:sp>
        <p:nvSpPr>
          <p:cNvPr id="42" name="object 42"/>
          <p:cNvSpPr txBox="1"/>
          <p:nvPr/>
        </p:nvSpPr>
        <p:spPr>
          <a:xfrm>
            <a:off x="8120506" y="3782948"/>
            <a:ext cx="3493770" cy="902969"/>
          </a:xfrm>
          <a:prstGeom prst="rect">
            <a:avLst/>
          </a:prstGeom>
        </p:spPr>
        <p:txBody>
          <a:bodyPr vert="horz" wrap="square" lIns="0" tIns="12700" rIns="0" bIns="0" rtlCol="0">
            <a:spAutoFit/>
          </a:bodyPr>
          <a:lstStyle/>
          <a:p>
            <a:pPr marL="38100">
              <a:lnSpc>
                <a:spcPts val="2145"/>
              </a:lnSpc>
              <a:spcBef>
                <a:spcPts val="100"/>
              </a:spcBef>
            </a:pPr>
            <a:r>
              <a:rPr sz="1800" b="1">
                <a:solidFill>
                  <a:srgbClr val="FAB82E"/>
                </a:solidFill>
                <a:latin typeface="Calibri"/>
                <a:cs typeface="Calibri"/>
              </a:rPr>
              <a:t>C</a:t>
            </a:r>
            <a:r>
              <a:rPr sz="1800" b="1" spc="395">
                <a:solidFill>
                  <a:srgbClr val="FAB82E"/>
                </a:solidFill>
                <a:latin typeface="Calibri"/>
                <a:cs typeface="Calibri"/>
              </a:rPr>
              <a:t> </a:t>
            </a:r>
            <a:r>
              <a:rPr sz="1600">
                <a:latin typeface="Calibri"/>
                <a:cs typeface="Calibri"/>
              </a:rPr>
              <a:t>Calculate</a:t>
            </a:r>
            <a:r>
              <a:rPr sz="1600" spc="-55">
                <a:latin typeface="Calibri"/>
                <a:cs typeface="Calibri"/>
              </a:rPr>
              <a:t> </a:t>
            </a:r>
            <a:r>
              <a:rPr sz="1600">
                <a:latin typeface="Calibri"/>
                <a:cs typeface="Calibri"/>
              </a:rPr>
              <a:t>DARD</a:t>
            </a:r>
            <a:r>
              <a:rPr sz="1600" spc="-20">
                <a:latin typeface="Calibri"/>
                <a:cs typeface="Calibri"/>
              </a:rPr>
              <a:t> </a:t>
            </a:r>
            <a:r>
              <a:rPr sz="1600">
                <a:latin typeface="Calibri"/>
                <a:cs typeface="Calibri"/>
              </a:rPr>
              <a:t>adjusted</a:t>
            </a:r>
            <a:r>
              <a:rPr sz="1600" spc="-40">
                <a:latin typeface="Calibri"/>
                <a:cs typeface="Calibri"/>
              </a:rPr>
              <a:t> </a:t>
            </a:r>
            <a:r>
              <a:rPr sz="1600">
                <a:latin typeface="Calibri"/>
                <a:cs typeface="Calibri"/>
              </a:rPr>
              <a:t>scaling</a:t>
            </a:r>
            <a:r>
              <a:rPr sz="1600" spc="-50">
                <a:latin typeface="Calibri"/>
                <a:cs typeface="Calibri"/>
              </a:rPr>
              <a:t> </a:t>
            </a:r>
            <a:r>
              <a:rPr sz="1600" spc="-10">
                <a:latin typeface="Calibri"/>
                <a:cs typeface="Calibri"/>
              </a:rPr>
              <a:t>factor</a:t>
            </a:r>
            <a:endParaRPr sz="1600">
              <a:latin typeface="Calibri"/>
              <a:cs typeface="Calibri"/>
            </a:endParaRPr>
          </a:p>
          <a:p>
            <a:pPr marL="270510">
              <a:lnSpc>
                <a:spcPts val="1425"/>
              </a:lnSpc>
            </a:pPr>
            <a:r>
              <a:rPr sz="1200">
                <a:latin typeface="Calibri"/>
                <a:cs typeface="Calibri"/>
              </a:rPr>
              <a:t>=</a:t>
            </a:r>
            <a:r>
              <a:rPr sz="1200" spc="-40">
                <a:latin typeface="Calibri"/>
                <a:cs typeface="Calibri"/>
              </a:rPr>
              <a:t> </a:t>
            </a:r>
            <a:r>
              <a:rPr sz="1200">
                <a:latin typeface="Calibri"/>
                <a:cs typeface="Calibri"/>
              </a:rPr>
              <a:t>Scaling</a:t>
            </a:r>
            <a:r>
              <a:rPr sz="1200" spc="-50">
                <a:latin typeface="Calibri"/>
                <a:cs typeface="Calibri"/>
              </a:rPr>
              <a:t> </a:t>
            </a:r>
            <a:r>
              <a:rPr sz="1200">
                <a:latin typeface="Calibri"/>
                <a:cs typeface="Calibri"/>
              </a:rPr>
              <a:t>Factor</a:t>
            </a:r>
            <a:r>
              <a:rPr sz="1200" baseline="-20833">
                <a:latin typeface="Calibri"/>
                <a:cs typeface="Calibri"/>
              </a:rPr>
              <a:t>(hour)</a:t>
            </a:r>
            <a:r>
              <a:rPr sz="1200" spc="82" baseline="-20833">
                <a:latin typeface="Calibri"/>
                <a:cs typeface="Calibri"/>
              </a:rPr>
              <a:t> </a:t>
            </a:r>
            <a:r>
              <a:rPr sz="1200">
                <a:latin typeface="Calibri"/>
                <a:cs typeface="Calibri"/>
              </a:rPr>
              <a:t>x</a:t>
            </a:r>
            <a:r>
              <a:rPr sz="1200" spc="-45">
                <a:latin typeface="Calibri"/>
                <a:cs typeface="Calibri"/>
              </a:rPr>
              <a:t> </a:t>
            </a:r>
            <a:r>
              <a:rPr sz="1200">
                <a:latin typeface="Calibri"/>
                <a:cs typeface="Calibri"/>
              </a:rPr>
              <a:t>(Asset’s</a:t>
            </a:r>
            <a:r>
              <a:rPr sz="1200" spc="-10">
                <a:latin typeface="Calibri"/>
                <a:cs typeface="Calibri"/>
              </a:rPr>
              <a:t> Telemetry</a:t>
            </a:r>
            <a:r>
              <a:rPr sz="1200" spc="-50">
                <a:latin typeface="Calibri"/>
                <a:cs typeface="Calibri"/>
              </a:rPr>
              <a:t> </a:t>
            </a:r>
            <a:r>
              <a:rPr sz="1200" spc="-10">
                <a:latin typeface="Calibri"/>
                <a:cs typeface="Calibri"/>
              </a:rPr>
              <a:t>MW</a:t>
            </a:r>
            <a:r>
              <a:rPr sz="1200" spc="-15" baseline="-20833">
                <a:latin typeface="Calibri"/>
                <a:cs typeface="Calibri"/>
              </a:rPr>
              <a:t>(five-</a:t>
            </a:r>
            <a:r>
              <a:rPr sz="1200" spc="-30" baseline="-20833">
                <a:latin typeface="Calibri"/>
                <a:cs typeface="Calibri"/>
              </a:rPr>
              <a:t>min)</a:t>
            </a:r>
            <a:endParaRPr sz="1200" baseline="-20833">
              <a:latin typeface="Calibri"/>
              <a:cs typeface="Calibri"/>
            </a:endParaRPr>
          </a:p>
          <a:p>
            <a:pPr marL="410845">
              <a:lnSpc>
                <a:spcPts val="1425"/>
              </a:lnSpc>
            </a:pPr>
            <a:r>
              <a:rPr sz="1200">
                <a:latin typeface="Calibri"/>
                <a:cs typeface="Calibri"/>
              </a:rPr>
              <a:t>÷</a:t>
            </a:r>
            <a:r>
              <a:rPr sz="1200" spc="20">
                <a:latin typeface="Calibri"/>
                <a:cs typeface="Calibri"/>
              </a:rPr>
              <a:t> </a:t>
            </a:r>
            <a:r>
              <a:rPr sz="1200" spc="-20">
                <a:latin typeface="Calibri"/>
                <a:cs typeface="Calibri"/>
              </a:rPr>
              <a:t>Total</a:t>
            </a:r>
            <a:r>
              <a:rPr sz="1200" spc="10">
                <a:latin typeface="Calibri"/>
                <a:cs typeface="Calibri"/>
              </a:rPr>
              <a:t> </a:t>
            </a:r>
            <a:r>
              <a:rPr sz="1200" spc="-20">
                <a:latin typeface="Calibri"/>
                <a:cs typeface="Calibri"/>
              </a:rPr>
              <a:t>Telemetry</a:t>
            </a:r>
            <a:r>
              <a:rPr sz="1200" spc="10">
                <a:latin typeface="Calibri"/>
                <a:cs typeface="Calibri"/>
              </a:rPr>
              <a:t> </a:t>
            </a:r>
            <a:r>
              <a:rPr sz="1200" spc="-10">
                <a:latin typeface="Calibri"/>
                <a:cs typeface="Calibri"/>
              </a:rPr>
              <a:t>MW</a:t>
            </a:r>
            <a:r>
              <a:rPr sz="1200" spc="-15" baseline="-20833">
                <a:latin typeface="Calibri"/>
                <a:cs typeface="Calibri"/>
              </a:rPr>
              <a:t>(five-min)</a:t>
            </a:r>
            <a:r>
              <a:rPr sz="1200" spc="-10">
                <a:latin typeface="Calibri"/>
                <a:cs typeface="Calibri"/>
              </a:rPr>
              <a:t>)</a:t>
            </a:r>
            <a:endParaRPr sz="1200">
              <a:latin typeface="Calibri"/>
              <a:cs typeface="Calibri"/>
            </a:endParaRPr>
          </a:p>
          <a:p>
            <a:pPr marL="270510">
              <a:lnSpc>
                <a:spcPts val="1905"/>
              </a:lnSpc>
            </a:pPr>
            <a:r>
              <a:rPr sz="1600">
                <a:latin typeface="Calibri"/>
                <a:cs typeface="Calibri"/>
              </a:rPr>
              <a:t>=</a:t>
            </a:r>
            <a:r>
              <a:rPr sz="1600" spc="-10">
                <a:latin typeface="Calibri"/>
                <a:cs typeface="Calibri"/>
              </a:rPr>
              <a:t> </a:t>
            </a:r>
            <a:r>
              <a:rPr sz="1600">
                <a:latin typeface="Calibri"/>
                <a:cs typeface="Calibri"/>
              </a:rPr>
              <a:t>0.5</a:t>
            </a:r>
            <a:r>
              <a:rPr sz="1600" spc="-10">
                <a:latin typeface="Calibri"/>
                <a:cs typeface="Calibri"/>
              </a:rPr>
              <a:t> </a:t>
            </a:r>
            <a:r>
              <a:rPr sz="1600">
                <a:latin typeface="Calibri"/>
                <a:cs typeface="Calibri"/>
              </a:rPr>
              <a:t>x</a:t>
            </a:r>
            <a:r>
              <a:rPr sz="1600" spc="-25">
                <a:latin typeface="Calibri"/>
                <a:cs typeface="Calibri"/>
              </a:rPr>
              <a:t> </a:t>
            </a:r>
            <a:r>
              <a:rPr sz="1600">
                <a:latin typeface="Calibri"/>
                <a:cs typeface="Calibri"/>
              </a:rPr>
              <a:t>(1</a:t>
            </a:r>
            <a:r>
              <a:rPr sz="1600" spc="5">
                <a:latin typeface="Calibri"/>
                <a:cs typeface="Calibri"/>
              </a:rPr>
              <a:t> </a:t>
            </a:r>
            <a:r>
              <a:rPr sz="1600">
                <a:latin typeface="Calibri"/>
                <a:cs typeface="Calibri"/>
              </a:rPr>
              <a:t>÷</a:t>
            </a:r>
            <a:r>
              <a:rPr sz="1600" spc="-5">
                <a:latin typeface="Calibri"/>
                <a:cs typeface="Calibri"/>
              </a:rPr>
              <a:t> </a:t>
            </a:r>
            <a:r>
              <a:rPr sz="1600">
                <a:latin typeface="Calibri"/>
                <a:cs typeface="Calibri"/>
              </a:rPr>
              <a:t>[4</a:t>
            </a:r>
            <a:r>
              <a:rPr sz="1600" spc="-15">
                <a:latin typeface="Calibri"/>
                <a:cs typeface="Calibri"/>
              </a:rPr>
              <a:t> </a:t>
            </a:r>
            <a:r>
              <a:rPr sz="1600">
                <a:latin typeface="Calibri"/>
                <a:cs typeface="Calibri"/>
              </a:rPr>
              <a:t>+</a:t>
            </a:r>
            <a:r>
              <a:rPr sz="1600" spc="-15">
                <a:latin typeface="Calibri"/>
                <a:cs typeface="Calibri"/>
              </a:rPr>
              <a:t> </a:t>
            </a:r>
            <a:r>
              <a:rPr sz="1600">
                <a:latin typeface="Calibri"/>
                <a:cs typeface="Calibri"/>
              </a:rPr>
              <a:t>1])</a:t>
            </a:r>
            <a:r>
              <a:rPr sz="1600" spc="-5">
                <a:latin typeface="Calibri"/>
                <a:cs typeface="Calibri"/>
              </a:rPr>
              <a:t> </a:t>
            </a:r>
            <a:r>
              <a:rPr sz="1600">
                <a:latin typeface="Calibri"/>
                <a:cs typeface="Calibri"/>
              </a:rPr>
              <a:t>=</a:t>
            </a:r>
            <a:r>
              <a:rPr sz="1600" spc="-5">
                <a:latin typeface="Calibri"/>
                <a:cs typeface="Calibri"/>
              </a:rPr>
              <a:t> </a:t>
            </a:r>
            <a:r>
              <a:rPr sz="1600">
                <a:latin typeface="Calibri"/>
                <a:cs typeface="Calibri"/>
              </a:rPr>
              <a:t>0.5</a:t>
            </a:r>
            <a:r>
              <a:rPr sz="1600" spc="-15">
                <a:latin typeface="Calibri"/>
                <a:cs typeface="Calibri"/>
              </a:rPr>
              <a:t> </a:t>
            </a:r>
            <a:r>
              <a:rPr sz="1600">
                <a:latin typeface="Calibri"/>
                <a:cs typeface="Calibri"/>
              </a:rPr>
              <a:t>x</a:t>
            </a:r>
            <a:r>
              <a:rPr sz="1600" spc="-10">
                <a:latin typeface="Calibri"/>
                <a:cs typeface="Calibri"/>
              </a:rPr>
              <a:t> </a:t>
            </a:r>
            <a:r>
              <a:rPr sz="1600">
                <a:latin typeface="Calibri"/>
                <a:cs typeface="Calibri"/>
              </a:rPr>
              <a:t>(1 ÷</a:t>
            </a:r>
            <a:r>
              <a:rPr sz="1600" spc="-10">
                <a:latin typeface="Calibri"/>
                <a:cs typeface="Calibri"/>
              </a:rPr>
              <a:t> </a:t>
            </a:r>
            <a:r>
              <a:rPr sz="1600">
                <a:latin typeface="Calibri"/>
                <a:cs typeface="Calibri"/>
              </a:rPr>
              <a:t>5)</a:t>
            </a:r>
            <a:r>
              <a:rPr sz="1600" spc="5">
                <a:latin typeface="Calibri"/>
                <a:cs typeface="Calibri"/>
              </a:rPr>
              <a:t> </a:t>
            </a:r>
            <a:r>
              <a:rPr sz="1600">
                <a:latin typeface="Calibri"/>
                <a:cs typeface="Calibri"/>
              </a:rPr>
              <a:t>=</a:t>
            </a:r>
            <a:r>
              <a:rPr sz="1600" spc="-10">
                <a:latin typeface="Calibri"/>
                <a:cs typeface="Calibri"/>
              </a:rPr>
              <a:t> </a:t>
            </a:r>
            <a:r>
              <a:rPr sz="1600" spc="-25">
                <a:latin typeface="Calibri"/>
                <a:cs typeface="Calibri"/>
              </a:rPr>
              <a:t>0.1</a:t>
            </a:r>
            <a:endParaRPr sz="1600">
              <a:latin typeface="Calibri"/>
              <a:cs typeface="Calibri"/>
            </a:endParaRPr>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102</a:t>
            </a:fld>
            <a:endParaRPr spc="-25"/>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10894695" cy="878840"/>
          </a:xfrm>
          <a:prstGeom prst="rect">
            <a:avLst/>
          </a:prstGeom>
        </p:spPr>
        <p:txBody>
          <a:bodyPr vert="horz" wrap="square" lIns="0" tIns="12065" rIns="0" bIns="0" rtlCol="0">
            <a:spAutoFit/>
          </a:bodyPr>
          <a:lstStyle/>
          <a:p>
            <a:pPr marL="12700">
              <a:lnSpc>
                <a:spcPct val="100000"/>
              </a:lnSpc>
              <a:spcBef>
                <a:spcPts val="95"/>
              </a:spcBef>
            </a:pPr>
            <a:r>
              <a:t>4.</a:t>
            </a:r>
            <a:r>
              <a:rPr spc="-80"/>
              <a:t> </a:t>
            </a:r>
            <a:r>
              <a:t>Calculation</a:t>
            </a:r>
            <a:r>
              <a:rPr spc="-50"/>
              <a:t> </a:t>
            </a:r>
            <a:r>
              <a:t>of</a:t>
            </a:r>
            <a:r>
              <a:rPr spc="-90"/>
              <a:t> </a:t>
            </a:r>
            <a:r>
              <a:rPr spc="-20"/>
              <a:t>Prorated</a:t>
            </a:r>
            <a:r>
              <a:rPr spc="-65"/>
              <a:t> </a:t>
            </a:r>
            <a:r>
              <a:rPr spc="-25"/>
              <a:t>Five-</a:t>
            </a:r>
            <a:r>
              <a:t>Minute</a:t>
            </a:r>
            <a:r>
              <a:rPr spc="-45"/>
              <a:t> </a:t>
            </a:r>
            <a:r>
              <a:t>Energy</a:t>
            </a:r>
            <a:r>
              <a:rPr spc="-85"/>
              <a:t> </a:t>
            </a:r>
            <a:r>
              <a:t>Quantity</a:t>
            </a:r>
            <a:r>
              <a:rPr spc="-70"/>
              <a:t> </a:t>
            </a:r>
            <a:r>
              <a:t>in</a:t>
            </a:r>
            <a:r>
              <a:rPr spc="-80"/>
              <a:t> </a:t>
            </a:r>
            <a:r>
              <a:rPr spc="-10"/>
              <a:t>Intervals</a:t>
            </a:r>
            <a:r>
              <a:rPr spc="-70"/>
              <a:t> </a:t>
            </a:r>
            <a:r>
              <a:rPr spc="-10"/>
              <a:t>Where</a:t>
            </a:r>
          </a:p>
          <a:p>
            <a:pPr marL="12700">
              <a:lnSpc>
                <a:spcPct val="100000"/>
              </a:lnSpc>
            </a:pPr>
            <a:r>
              <a:rPr i="1">
                <a:latin typeface="Calibri"/>
                <a:cs typeface="Calibri"/>
              </a:rPr>
              <a:t>Both</a:t>
            </a:r>
            <a:r>
              <a:rPr i="1" spc="-114">
                <a:latin typeface="Calibri"/>
                <a:cs typeface="Calibri"/>
              </a:rPr>
              <a:t> </a:t>
            </a:r>
            <a:r>
              <a:t>Assets</a:t>
            </a:r>
            <a:r>
              <a:rPr spc="-90"/>
              <a:t> </a:t>
            </a:r>
            <a:r>
              <a:t>Report</a:t>
            </a:r>
            <a:r>
              <a:rPr spc="-100"/>
              <a:t> </a:t>
            </a:r>
            <a:r>
              <a:rPr i="1" spc="-25">
                <a:latin typeface="Calibri"/>
                <a:cs typeface="Calibri"/>
              </a:rPr>
              <a:t>Non</a:t>
            </a:r>
            <a:r>
              <a:rPr spc="-25"/>
              <a:t>-</a:t>
            </a:r>
            <a:r>
              <a:t>Zero</a:t>
            </a:r>
            <a:r>
              <a:rPr spc="-90"/>
              <a:t> </a:t>
            </a:r>
            <a:r>
              <a:rPr spc="-10"/>
              <a:t>Value,</a:t>
            </a:r>
            <a:r>
              <a:rPr spc="-75"/>
              <a:t> </a:t>
            </a:r>
            <a:r>
              <a:rPr sz="2400" b="0" i="1" spc="-10">
                <a:latin typeface="Calibri"/>
                <a:cs typeface="Calibri"/>
              </a:rPr>
              <a:t>continued</a:t>
            </a:r>
            <a:endParaRPr sz="2400">
              <a:latin typeface="Calibri"/>
              <a:cs typeface="Calibri"/>
            </a:endParaRPr>
          </a:p>
        </p:txBody>
      </p:sp>
      <p:sp>
        <p:nvSpPr>
          <p:cNvPr id="3" name="object 3"/>
          <p:cNvSpPr txBox="1"/>
          <p:nvPr/>
        </p:nvSpPr>
        <p:spPr>
          <a:xfrm>
            <a:off x="303072" y="1196086"/>
            <a:ext cx="523875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Adjusted</a:t>
            </a:r>
            <a:r>
              <a:rPr sz="2000" spc="-80">
                <a:latin typeface="Calibri"/>
                <a:cs typeface="Calibri"/>
              </a:rPr>
              <a:t> </a:t>
            </a:r>
            <a:r>
              <a:rPr sz="2000">
                <a:latin typeface="Calibri"/>
                <a:cs typeface="Calibri"/>
              </a:rPr>
              <a:t>scaling</a:t>
            </a:r>
            <a:r>
              <a:rPr sz="2000" spc="-65">
                <a:latin typeface="Calibri"/>
                <a:cs typeface="Calibri"/>
              </a:rPr>
              <a:t> </a:t>
            </a:r>
            <a:r>
              <a:rPr sz="2000">
                <a:latin typeface="Calibri"/>
                <a:cs typeface="Calibri"/>
              </a:rPr>
              <a:t>factor</a:t>
            </a:r>
            <a:r>
              <a:rPr sz="2000" spc="-80">
                <a:latin typeface="Calibri"/>
                <a:cs typeface="Calibri"/>
              </a:rPr>
              <a:t> </a:t>
            </a:r>
            <a:r>
              <a:rPr sz="2000">
                <a:latin typeface="Calibri"/>
                <a:cs typeface="Calibri"/>
              </a:rPr>
              <a:t>applied</a:t>
            </a:r>
            <a:r>
              <a:rPr sz="2000" spc="-70">
                <a:latin typeface="Calibri"/>
                <a:cs typeface="Calibri"/>
              </a:rPr>
              <a:t> </a:t>
            </a:r>
            <a:r>
              <a:rPr sz="2000">
                <a:latin typeface="Calibri"/>
                <a:cs typeface="Calibri"/>
              </a:rPr>
              <a:t>to</a:t>
            </a:r>
            <a:r>
              <a:rPr sz="2000" spc="-70">
                <a:latin typeface="Calibri"/>
                <a:cs typeface="Calibri"/>
              </a:rPr>
              <a:t> </a:t>
            </a:r>
            <a:r>
              <a:rPr sz="2000">
                <a:latin typeface="Calibri"/>
                <a:cs typeface="Calibri"/>
              </a:rPr>
              <a:t>telemetry</a:t>
            </a:r>
            <a:r>
              <a:rPr sz="2000" spc="-55">
                <a:latin typeface="Calibri"/>
                <a:cs typeface="Calibri"/>
              </a:rPr>
              <a:t> </a:t>
            </a:r>
            <a:r>
              <a:rPr sz="2000" spc="-10">
                <a:latin typeface="Calibri"/>
                <a:cs typeface="Calibri"/>
              </a:rPr>
              <a:t>values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5" name="object 5"/>
          <p:cNvGrpSpPr/>
          <p:nvPr/>
        </p:nvGrpSpPr>
        <p:grpSpPr>
          <a:xfrm>
            <a:off x="3524250" y="3045460"/>
            <a:ext cx="971550" cy="609600"/>
            <a:chOff x="3524250" y="3045460"/>
            <a:chExt cx="971550" cy="609600"/>
          </a:xfrm>
        </p:grpSpPr>
        <p:sp>
          <p:nvSpPr>
            <p:cNvPr id="6" name="object 6"/>
            <p:cNvSpPr/>
            <p:nvPr/>
          </p:nvSpPr>
          <p:spPr>
            <a:xfrm>
              <a:off x="3524250" y="30454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CCDDED"/>
            </a:solidFill>
          </p:spPr>
          <p:txBody>
            <a:bodyPr wrap="square" lIns="0" tIns="0" rIns="0" bIns="0" rtlCol="0"/>
            <a:lstStyle/>
            <a:p>
              <a:endParaRPr/>
            </a:p>
          </p:txBody>
        </p:sp>
        <p:sp>
          <p:nvSpPr>
            <p:cNvPr id="7" name="object 7"/>
            <p:cNvSpPr/>
            <p:nvPr/>
          </p:nvSpPr>
          <p:spPr>
            <a:xfrm>
              <a:off x="3524250" y="33502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603250" y="1804670"/>
          <a:ext cx="3886200" cy="458533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300"/>
                        </a:spcBef>
                      </a:pPr>
                      <a:r>
                        <a:rPr sz="1400" b="1" spc="-10">
                          <a:solidFill>
                            <a:srgbClr val="FFFFFF"/>
                          </a:solidFill>
                          <a:latin typeface="Calibri"/>
                          <a:cs typeface="Calibri"/>
                        </a:rPr>
                        <a:t>Five- Minute Interval</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800">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4</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7E7E7E"/>
                      </a:solidFill>
                      <a:prstDash val="solid"/>
                    </a:lnT>
                    <a:lnB w="12700">
                      <a:solidFill>
                        <a:srgbClr val="7E7E7E"/>
                      </a:solidFill>
                      <a:prstDash val="solid"/>
                    </a:lnB>
                    <a:solidFill>
                      <a:srgbClr val="CCDDED"/>
                    </a:solidFill>
                  </a:tcPr>
                </a:tc>
                <a:tc>
                  <a:txBody>
                    <a:bodyPr/>
                    <a:lstStyle/>
                    <a:p>
                      <a:pPr marL="1905" algn="ctr">
                        <a:lnSpc>
                          <a:spcPct val="100000"/>
                        </a:lnSpc>
                        <a:spcBef>
                          <a:spcPts val="275"/>
                        </a:spcBef>
                      </a:pPr>
                      <a:r>
                        <a:rPr sz="1400" b="1"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7E7E7E"/>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7E7E7E"/>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165">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3727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9" name="object 9"/>
          <p:cNvGrpSpPr/>
          <p:nvPr/>
        </p:nvGrpSpPr>
        <p:grpSpPr>
          <a:xfrm>
            <a:off x="3373120" y="3724655"/>
            <a:ext cx="5169535" cy="203835"/>
            <a:chOff x="3373120" y="3724655"/>
            <a:chExt cx="5169535" cy="203835"/>
          </a:xfrm>
        </p:grpSpPr>
        <p:sp>
          <p:nvSpPr>
            <p:cNvPr id="10" name="object 10"/>
            <p:cNvSpPr/>
            <p:nvPr/>
          </p:nvSpPr>
          <p:spPr>
            <a:xfrm>
              <a:off x="3385820" y="3737355"/>
              <a:ext cx="5144135" cy="178435"/>
            </a:xfrm>
            <a:custGeom>
              <a:avLst/>
              <a:gdLst/>
              <a:ahLst/>
              <a:cxnLst/>
              <a:rect l="l" t="t" r="r" b="b"/>
              <a:pathLst>
                <a:path w="5144134" h="178435">
                  <a:moveTo>
                    <a:pt x="190500" y="0"/>
                  </a:moveTo>
                  <a:lnTo>
                    <a:pt x="0" y="55245"/>
                  </a:lnTo>
                  <a:lnTo>
                    <a:pt x="188467" y="116967"/>
                  </a:lnTo>
                  <a:lnTo>
                    <a:pt x="188975" y="91440"/>
                  </a:lnTo>
                  <a:lnTo>
                    <a:pt x="5142991" y="177927"/>
                  </a:lnTo>
                  <a:lnTo>
                    <a:pt x="5144134" y="112014"/>
                  </a:lnTo>
                  <a:lnTo>
                    <a:pt x="190118" y="25527"/>
                  </a:lnTo>
                  <a:lnTo>
                    <a:pt x="190500" y="0"/>
                  </a:lnTo>
                  <a:close/>
                </a:path>
              </a:pathLst>
            </a:custGeom>
            <a:solidFill>
              <a:srgbClr val="DCDCDC"/>
            </a:solidFill>
          </p:spPr>
          <p:txBody>
            <a:bodyPr wrap="square" lIns="0" tIns="0" rIns="0" bIns="0" rtlCol="0"/>
            <a:lstStyle/>
            <a:p>
              <a:endParaRPr/>
            </a:p>
          </p:txBody>
        </p:sp>
        <p:sp>
          <p:nvSpPr>
            <p:cNvPr id="11" name="object 11"/>
            <p:cNvSpPr/>
            <p:nvPr/>
          </p:nvSpPr>
          <p:spPr>
            <a:xfrm>
              <a:off x="3385820" y="3737355"/>
              <a:ext cx="5144135" cy="178435"/>
            </a:xfrm>
            <a:custGeom>
              <a:avLst/>
              <a:gdLst/>
              <a:ahLst/>
              <a:cxnLst/>
              <a:rect l="l" t="t" r="r" b="b"/>
              <a:pathLst>
                <a:path w="5144134" h="178435">
                  <a:moveTo>
                    <a:pt x="5144134" y="112014"/>
                  </a:moveTo>
                  <a:lnTo>
                    <a:pt x="190118" y="25527"/>
                  </a:lnTo>
                  <a:lnTo>
                    <a:pt x="190500" y="0"/>
                  </a:lnTo>
                  <a:lnTo>
                    <a:pt x="0" y="55245"/>
                  </a:lnTo>
                  <a:lnTo>
                    <a:pt x="188467" y="116967"/>
                  </a:lnTo>
                  <a:lnTo>
                    <a:pt x="188975" y="91440"/>
                  </a:lnTo>
                  <a:lnTo>
                    <a:pt x="5142991" y="177927"/>
                  </a:lnTo>
                  <a:lnTo>
                    <a:pt x="5144134" y="112014"/>
                  </a:lnTo>
                  <a:close/>
                </a:path>
              </a:pathLst>
            </a:custGeom>
            <a:ln w="25400">
              <a:solidFill>
                <a:srgbClr val="FFFFFF"/>
              </a:solidFill>
            </a:ln>
          </p:spPr>
          <p:txBody>
            <a:bodyPr wrap="square" lIns="0" tIns="0" rIns="0" bIns="0" rtlCol="0"/>
            <a:lstStyle/>
            <a:p>
              <a:endParaRPr/>
            </a:p>
          </p:txBody>
        </p:sp>
      </p:grpSp>
      <p:grpSp>
        <p:nvGrpSpPr>
          <p:cNvPr id="12" name="object 12"/>
          <p:cNvGrpSpPr/>
          <p:nvPr/>
        </p:nvGrpSpPr>
        <p:grpSpPr>
          <a:xfrm>
            <a:off x="8011668" y="3500628"/>
            <a:ext cx="3956685" cy="1065530"/>
            <a:chOff x="8011668" y="3500628"/>
            <a:chExt cx="3956685" cy="1065530"/>
          </a:xfrm>
        </p:grpSpPr>
        <p:sp>
          <p:nvSpPr>
            <p:cNvPr id="13" name="object 13"/>
            <p:cNvSpPr/>
            <p:nvPr/>
          </p:nvSpPr>
          <p:spPr>
            <a:xfrm>
              <a:off x="8016240" y="3505200"/>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14" name="object 14"/>
            <p:cNvSpPr/>
            <p:nvPr/>
          </p:nvSpPr>
          <p:spPr>
            <a:xfrm>
              <a:off x="8016240" y="3505200"/>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5"/>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5"/>
                  </a:lnTo>
                  <a:lnTo>
                    <a:pt x="0" y="403479"/>
                  </a:lnTo>
                  <a:lnTo>
                    <a:pt x="0" y="176022"/>
                  </a:lnTo>
                  <a:close/>
                </a:path>
              </a:pathLst>
            </a:custGeom>
            <a:ln w="9144">
              <a:solidFill>
                <a:srgbClr val="FFFFFF"/>
              </a:solidFill>
            </a:ln>
          </p:spPr>
          <p:txBody>
            <a:bodyPr wrap="square" lIns="0" tIns="0" rIns="0" bIns="0" rtlCol="0"/>
            <a:lstStyle/>
            <a:p>
              <a:endParaRPr/>
            </a:p>
          </p:txBody>
        </p:sp>
        <p:sp>
          <p:nvSpPr>
            <p:cNvPr id="15" name="object 15"/>
            <p:cNvSpPr/>
            <p:nvPr/>
          </p:nvSpPr>
          <p:spPr>
            <a:xfrm>
              <a:off x="8080248" y="3581400"/>
              <a:ext cx="274320" cy="274320"/>
            </a:xfrm>
            <a:custGeom>
              <a:avLst/>
              <a:gdLst/>
              <a:ahLst/>
              <a:cxnLst/>
              <a:rect l="l" t="t" r="r" b="b"/>
              <a:pathLst>
                <a:path w="274320" h="274320">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grpSp>
        <p:nvGrpSpPr>
          <p:cNvPr id="16" name="object 16"/>
          <p:cNvGrpSpPr/>
          <p:nvPr/>
        </p:nvGrpSpPr>
        <p:grpSpPr>
          <a:xfrm>
            <a:off x="4974335" y="2115820"/>
            <a:ext cx="2914650" cy="1524000"/>
            <a:chOff x="4974335" y="2115820"/>
            <a:chExt cx="2914650" cy="1524000"/>
          </a:xfrm>
        </p:grpSpPr>
        <p:sp>
          <p:nvSpPr>
            <p:cNvPr id="17" name="object 17"/>
            <p:cNvSpPr/>
            <p:nvPr/>
          </p:nvSpPr>
          <p:spPr>
            <a:xfrm>
              <a:off x="6917435" y="211582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1794D2"/>
            </a:solidFill>
          </p:spPr>
          <p:txBody>
            <a:bodyPr wrap="square" lIns="0" tIns="0" rIns="0" bIns="0" rtlCol="0"/>
            <a:lstStyle/>
            <a:p>
              <a:endParaRPr/>
            </a:p>
          </p:txBody>
        </p:sp>
        <p:sp>
          <p:nvSpPr>
            <p:cNvPr id="18" name="object 18"/>
            <p:cNvSpPr/>
            <p:nvPr/>
          </p:nvSpPr>
          <p:spPr>
            <a:xfrm>
              <a:off x="5945886" y="24206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9" name="object 19"/>
            <p:cNvSpPr/>
            <p:nvPr/>
          </p:nvSpPr>
          <p:spPr>
            <a:xfrm>
              <a:off x="4974336" y="27254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20" name="object 20"/>
            <p:cNvSpPr/>
            <p:nvPr/>
          </p:nvSpPr>
          <p:spPr>
            <a:xfrm>
              <a:off x="4974336" y="3030219"/>
              <a:ext cx="2914650" cy="304800"/>
            </a:xfrm>
            <a:custGeom>
              <a:avLst/>
              <a:gdLst/>
              <a:ahLst/>
              <a:cxnLst/>
              <a:rect l="l" t="t" r="r" b="b"/>
              <a:pathLst>
                <a:path w="2914650" h="304800">
                  <a:moveTo>
                    <a:pt x="971550" y="0"/>
                  </a:moveTo>
                  <a:lnTo>
                    <a:pt x="0" y="0"/>
                  </a:lnTo>
                  <a:lnTo>
                    <a:pt x="0" y="304800"/>
                  </a:lnTo>
                  <a:lnTo>
                    <a:pt x="971550" y="304800"/>
                  </a:lnTo>
                  <a:lnTo>
                    <a:pt x="971550" y="0"/>
                  </a:lnTo>
                  <a:close/>
                </a:path>
                <a:path w="2914650" h="304800">
                  <a:moveTo>
                    <a:pt x="2914650" y="0"/>
                  </a:moveTo>
                  <a:lnTo>
                    <a:pt x="1943100" y="0"/>
                  </a:lnTo>
                  <a:lnTo>
                    <a:pt x="1943100" y="304800"/>
                  </a:lnTo>
                  <a:lnTo>
                    <a:pt x="2914650" y="304800"/>
                  </a:lnTo>
                  <a:lnTo>
                    <a:pt x="2914650" y="0"/>
                  </a:lnTo>
                  <a:close/>
                </a:path>
              </a:pathLst>
            </a:custGeom>
            <a:solidFill>
              <a:srgbClr val="CCDDED"/>
            </a:solidFill>
          </p:spPr>
          <p:txBody>
            <a:bodyPr wrap="square" lIns="0" tIns="0" rIns="0" bIns="0" rtlCol="0"/>
            <a:lstStyle/>
            <a:p>
              <a:endParaRPr/>
            </a:p>
          </p:txBody>
        </p:sp>
        <p:sp>
          <p:nvSpPr>
            <p:cNvPr id="21" name="object 21"/>
            <p:cNvSpPr/>
            <p:nvPr/>
          </p:nvSpPr>
          <p:spPr>
            <a:xfrm>
              <a:off x="6917435" y="3335020"/>
              <a:ext cx="971550" cy="304800"/>
            </a:xfrm>
            <a:custGeom>
              <a:avLst/>
              <a:gdLst/>
              <a:ahLst/>
              <a:cxnLst/>
              <a:rect l="l" t="t" r="r" b="b"/>
              <a:pathLst>
                <a:path w="971550" h="304800">
                  <a:moveTo>
                    <a:pt x="971550" y="0"/>
                  </a:moveTo>
                  <a:lnTo>
                    <a:pt x="0" y="0"/>
                  </a:lnTo>
                  <a:lnTo>
                    <a:pt x="0" y="304799"/>
                  </a:lnTo>
                  <a:lnTo>
                    <a:pt x="971550" y="304799"/>
                  </a:lnTo>
                  <a:lnTo>
                    <a:pt x="971550" y="0"/>
                  </a:lnTo>
                  <a:close/>
                </a:path>
              </a:pathLst>
            </a:custGeom>
            <a:solidFill>
              <a:srgbClr val="E7EEF7"/>
            </a:solidFill>
          </p:spPr>
          <p:txBody>
            <a:bodyPr wrap="square" lIns="0" tIns="0" rIns="0" bIns="0" rtlCol="0"/>
            <a:lstStyle/>
            <a:p>
              <a:endParaRPr/>
            </a:p>
          </p:txBody>
        </p:sp>
      </p:grpSp>
      <p:graphicFrame>
        <p:nvGraphicFramePr>
          <p:cNvPr id="22" name="object 22"/>
          <p:cNvGraphicFramePr>
            <a:graphicFrameLocks noGrp="1"/>
          </p:cNvGraphicFramePr>
          <p:nvPr/>
        </p:nvGraphicFramePr>
        <p:xfrm>
          <a:off x="4967985" y="1804670"/>
          <a:ext cx="2915920"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13130">
                  <a:extLst>
                    <a:ext uri="{9D8B030D-6E8A-4147-A177-3AD203B41FA5}">
                      <a16:colId xmlns:a16="http://schemas.microsoft.com/office/drawing/2014/main" val="20001"/>
                    </a:ext>
                  </a:extLst>
                </a:gridCol>
                <a:gridCol w="59055">
                  <a:extLst>
                    <a:ext uri="{9D8B030D-6E8A-4147-A177-3AD203B41FA5}">
                      <a16:colId xmlns:a16="http://schemas.microsoft.com/office/drawing/2014/main" val="20002"/>
                    </a:ext>
                  </a:extLst>
                </a:gridCol>
                <a:gridCol w="972185">
                  <a:extLst>
                    <a:ext uri="{9D8B030D-6E8A-4147-A177-3AD203B41FA5}">
                      <a16:colId xmlns:a16="http://schemas.microsoft.com/office/drawing/2014/main" val="20003"/>
                    </a:ext>
                  </a:extLst>
                </a:gridCol>
              </a:tblGrid>
              <a:tr h="304800">
                <a:tc gridSpan="4">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2">
                  <a:txBody>
                    <a:bodyPr/>
                    <a:lstStyle/>
                    <a:p>
                      <a:pPr marL="127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165">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4800">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28575">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59055" algn="ctr">
                        <a:lnSpc>
                          <a:spcPct val="100000"/>
                        </a:lnSpc>
                        <a:spcBef>
                          <a:spcPts val="275"/>
                        </a:spcBef>
                      </a:pPr>
                      <a:r>
                        <a:rPr sz="1400" spc="-25">
                          <a:latin typeface="Calibri"/>
                          <a:cs typeface="Calibri"/>
                        </a:rPr>
                        <a:t>4.4</a:t>
                      </a:r>
                      <a:endParaRPr sz="1400">
                        <a:latin typeface="Calibri"/>
                        <a:cs typeface="Calibri"/>
                      </a:endParaRPr>
                    </a:p>
                  </a:txBody>
                  <a:tcPr marL="0" marR="0" marT="34925" marB="0">
                    <a:lnL w="28575">
                      <a:solidFill>
                        <a:srgbClr val="7E7E7E"/>
                      </a:solidFill>
                      <a:prstDash val="solid"/>
                    </a:lnL>
                    <a:lnR w="28575">
                      <a:solidFill>
                        <a:srgbClr val="7E7E7E"/>
                      </a:solidFill>
                      <a:prstDash val="solid"/>
                    </a:lnR>
                    <a:lnT w="12700">
                      <a:solidFill>
                        <a:srgbClr val="FFFFFF"/>
                      </a:solidFill>
                      <a:prstDash val="solid"/>
                    </a:lnT>
                    <a:lnB w="12700">
                      <a:solidFill>
                        <a:srgbClr val="7E7E7E"/>
                      </a:solidFill>
                      <a:prstDash val="solid"/>
                    </a:lnB>
                    <a:solidFill>
                      <a:srgbClr val="CCDDED"/>
                    </a:solidFill>
                  </a:tcPr>
                </a:tc>
                <a:tc>
                  <a:txBody>
                    <a:bodyPr/>
                    <a:lstStyle/>
                    <a:p>
                      <a:pPr>
                        <a:lnSpc>
                          <a:spcPct val="100000"/>
                        </a:lnSpc>
                      </a:pPr>
                      <a:endParaRPr sz="1500">
                        <a:latin typeface="Times New Roman"/>
                        <a:cs typeface="Times New Roman"/>
                      </a:endParaRPr>
                    </a:p>
                  </a:txBody>
                  <a:tcPr marL="0" marR="0" marT="0" marB="0">
                    <a:lnL w="28575">
                      <a:solidFill>
                        <a:srgbClr val="7E7E7E"/>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b="1" spc="-20">
                          <a:latin typeface="Calibri"/>
                          <a:cs typeface="Calibri"/>
                        </a:rPr>
                        <a:t>−0.9</a:t>
                      </a:r>
                      <a:endParaRPr sz="1400">
                        <a:latin typeface="Calibri"/>
                        <a:cs typeface="Calibri"/>
                      </a:endParaRPr>
                    </a:p>
                  </a:txBody>
                  <a:tcPr marL="0" marR="0" marT="34925" marB="0">
                    <a:lnL w="12700">
                      <a:solidFill>
                        <a:srgbClr val="F6881F"/>
                      </a:solidFill>
                      <a:prstDash val="solid"/>
                    </a:lnL>
                    <a:lnR w="12700">
                      <a:solidFill>
                        <a:srgbClr val="F6881F"/>
                      </a:solidFill>
                      <a:prstDash val="solid"/>
                    </a:lnR>
                    <a:lnT w="12700">
                      <a:solidFill>
                        <a:srgbClr val="FFFFFF"/>
                      </a:solidFill>
                      <a:prstDash val="solid"/>
                    </a:lnT>
                    <a:lnB w="12700">
                      <a:solidFill>
                        <a:srgbClr val="F6881F"/>
                      </a:solidFill>
                      <a:prstDash val="solid"/>
                    </a:lnB>
                    <a:solidFill>
                      <a:srgbClr val="FCE2AC"/>
                    </a:solidFill>
                  </a:tcPr>
                </a:tc>
                <a:extLst>
                  <a:ext uri="{0D108BD9-81ED-4DB2-BD59-A6C34878D82A}">
                    <a16:rowId xmlns:a16="http://schemas.microsoft.com/office/drawing/2014/main" val="10006"/>
                  </a:ext>
                </a:extLst>
              </a:tr>
              <a:tr h="304800">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7E7E7E"/>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254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23" name="object 23"/>
          <p:cNvGrpSpPr/>
          <p:nvPr/>
        </p:nvGrpSpPr>
        <p:grpSpPr>
          <a:xfrm>
            <a:off x="3372103" y="2197100"/>
            <a:ext cx="4974590" cy="1495425"/>
            <a:chOff x="3372103" y="2197100"/>
            <a:chExt cx="4974590" cy="1495425"/>
          </a:xfrm>
        </p:grpSpPr>
        <p:sp>
          <p:nvSpPr>
            <p:cNvPr id="24" name="object 24"/>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solidFill>
              <a:srgbClr val="DCDCDC"/>
            </a:solidFill>
          </p:spPr>
          <p:txBody>
            <a:bodyPr wrap="square" lIns="0" tIns="0" rIns="0" bIns="0" rtlCol="0"/>
            <a:lstStyle/>
            <a:p>
              <a:endParaRPr/>
            </a:p>
          </p:txBody>
        </p:sp>
        <p:sp>
          <p:nvSpPr>
            <p:cNvPr id="25" name="object 25"/>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ln w="25400">
              <a:solidFill>
                <a:srgbClr val="FFFFFF"/>
              </a:solidFill>
            </a:ln>
          </p:spPr>
          <p:txBody>
            <a:bodyPr wrap="square" lIns="0" tIns="0" rIns="0" bIns="0" rtlCol="0"/>
            <a:lstStyle/>
            <a:p>
              <a:endParaRPr/>
            </a:p>
          </p:txBody>
        </p:sp>
      </p:grpSp>
      <p:grpSp>
        <p:nvGrpSpPr>
          <p:cNvPr id="26" name="object 26"/>
          <p:cNvGrpSpPr/>
          <p:nvPr/>
        </p:nvGrpSpPr>
        <p:grpSpPr>
          <a:xfrm>
            <a:off x="8011668" y="1214627"/>
            <a:ext cx="3956685" cy="1065530"/>
            <a:chOff x="8011668" y="1214627"/>
            <a:chExt cx="3956685" cy="1065530"/>
          </a:xfrm>
        </p:grpSpPr>
        <p:sp>
          <p:nvSpPr>
            <p:cNvPr id="27" name="object 27"/>
            <p:cNvSpPr/>
            <p:nvPr/>
          </p:nvSpPr>
          <p:spPr>
            <a:xfrm>
              <a:off x="8016240" y="1219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28" name="object 28"/>
            <p:cNvSpPr/>
            <p:nvPr/>
          </p:nvSpPr>
          <p:spPr>
            <a:xfrm>
              <a:off x="8016240" y="1219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512317"/>
                  </a:lnTo>
                  <a:lnTo>
                    <a:pt x="0" y="176022"/>
                  </a:lnTo>
                  <a:close/>
                </a:path>
              </a:pathLst>
            </a:custGeom>
            <a:ln w="9144">
              <a:solidFill>
                <a:srgbClr val="FFFFFF"/>
              </a:solidFill>
            </a:ln>
          </p:spPr>
          <p:txBody>
            <a:bodyPr wrap="square" lIns="0" tIns="0" rIns="0" bIns="0" rtlCol="0"/>
            <a:lstStyle/>
            <a:p>
              <a:endParaRPr/>
            </a:p>
          </p:txBody>
        </p:sp>
        <p:sp>
          <p:nvSpPr>
            <p:cNvPr id="29" name="object 29"/>
            <p:cNvSpPr/>
            <p:nvPr/>
          </p:nvSpPr>
          <p:spPr>
            <a:xfrm>
              <a:off x="8080248" y="1313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sp>
        <p:nvSpPr>
          <p:cNvPr id="30" name="object 30"/>
          <p:cNvSpPr txBox="1"/>
          <p:nvPr/>
        </p:nvSpPr>
        <p:spPr>
          <a:xfrm>
            <a:off x="8111363" y="1265935"/>
            <a:ext cx="3498850" cy="904875"/>
          </a:xfrm>
          <a:prstGeom prst="rect">
            <a:avLst/>
          </a:prstGeom>
        </p:spPr>
        <p:txBody>
          <a:bodyPr vert="horz" wrap="square" lIns="0" tIns="12700" rIns="0" bIns="0" rtlCol="0">
            <a:spAutoFit/>
          </a:bodyPr>
          <a:lstStyle/>
          <a:p>
            <a:pPr marL="38100">
              <a:lnSpc>
                <a:spcPts val="2155"/>
              </a:lnSpc>
              <a:spcBef>
                <a:spcPts val="100"/>
              </a:spcBef>
            </a:pPr>
            <a:r>
              <a:rPr sz="2700" b="1" baseline="-4629">
                <a:solidFill>
                  <a:srgbClr val="585858"/>
                </a:solidFill>
                <a:latin typeface="Calibri"/>
                <a:cs typeface="Calibri"/>
              </a:rPr>
              <a:t>A</a:t>
            </a:r>
            <a:r>
              <a:rPr sz="2700" b="1" spc="457"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adjusted</a:t>
            </a:r>
            <a:r>
              <a:rPr sz="1600" spc="-30">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274955">
              <a:lnSpc>
                <a:spcPts val="143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152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2749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25">
                <a:solidFill>
                  <a:srgbClr val="585858"/>
                </a:solidFill>
                <a:latin typeface="Calibri"/>
                <a:cs typeface="Calibri"/>
              </a:rPr>
              <a:t> </a:t>
            </a:r>
            <a:r>
              <a:rPr sz="1600">
                <a:solidFill>
                  <a:srgbClr val="585858"/>
                </a:solidFill>
                <a:latin typeface="Calibri"/>
                <a:cs typeface="Calibri"/>
              </a:rPr>
              <a:t>(4 ÷</a:t>
            </a:r>
            <a:r>
              <a:rPr sz="1600" spc="-5">
                <a:solidFill>
                  <a:srgbClr val="585858"/>
                </a:solidFill>
                <a:latin typeface="Calibri"/>
                <a:cs typeface="Calibri"/>
              </a:rPr>
              <a:t> </a:t>
            </a:r>
            <a:r>
              <a:rPr sz="1600">
                <a:solidFill>
                  <a:srgbClr val="585858"/>
                </a:solidFill>
                <a:latin typeface="Calibri"/>
                <a:cs typeface="Calibri"/>
              </a:rPr>
              <a:t>[4</a:t>
            </a:r>
            <a:r>
              <a:rPr sz="1600" spc="-2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5">
                <a:solidFill>
                  <a:srgbClr val="585858"/>
                </a:solidFill>
                <a:latin typeface="Calibri"/>
                <a:cs typeface="Calibri"/>
              </a:rPr>
              <a:t> </a:t>
            </a:r>
            <a:r>
              <a:rPr sz="1600">
                <a:solidFill>
                  <a:srgbClr val="585858"/>
                </a:solidFill>
                <a:latin typeface="Calibri"/>
                <a:cs typeface="Calibri"/>
              </a:rPr>
              <a:t>x</a:t>
            </a:r>
            <a:r>
              <a:rPr sz="1600" spc="-10">
                <a:solidFill>
                  <a:srgbClr val="585858"/>
                </a:solidFill>
                <a:latin typeface="Calibri"/>
                <a:cs typeface="Calibri"/>
              </a:rPr>
              <a:t> </a:t>
            </a:r>
            <a:r>
              <a:rPr sz="1600">
                <a:solidFill>
                  <a:srgbClr val="585858"/>
                </a:solidFill>
                <a:latin typeface="Calibri"/>
                <a:cs typeface="Calibri"/>
              </a:rPr>
              <a:t>(4</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5)</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0.4</a:t>
            </a:r>
            <a:endParaRPr sz="1600">
              <a:latin typeface="Calibri"/>
              <a:cs typeface="Calibri"/>
            </a:endParaRPr>
          </a:p>
        </p:txBody>
      </p:sp>
      <p:grpSp>
        <p:nvGrpSpPr>
          <p:cNvPr id="31" name="object 31"/>
          <p:cNvGrpSpPr/>
          <p:nvPr/>
        </p:nvGrpSpPr>
        <p:grpSpPr>
          <a:xfrm>
            <a:off x="8011668" y="2357627"/>
            <a:ext cx="3956685" cy="1065530"/>
            <a:chOff x="8011668" y="2357627"/>
            <a:chExt cx="3956685" cy="1065530"/>
          </a:xfrm>
        </p:grpSpPr>
        <p:sp>
          <p:nvSpPr>
            <p:cNvPr id="32" name="object 32"/>
            <p:cNvSpPr/>
            <p:nvPr/>
          </p:nvSpPr>
          <p:spPr>
            <a:xfrm>
              <a:off x="8016240" y="2362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33" name="object 33"/>
            <p:cNvSpPr/>
            <p:nvPr/>
          </p:nvSpPr>
          <p:spPr>
            <a:xfrm>
              <a:off x="8016240" y="2362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469138"/>
                  </a:lnTo>
                  <a:lnTo>
                    <a:pt x="0" y="176022"/>
                  </a:lnTo>
                  <a:close/>
                </a:path>
              </a:pathLst>
            </a:custGeom>
            <a:ln w="9144">
              <a:solidFill>
                <a:srgbClr val="FFFFFF"/>
              </a:solidFill>
            </a:ln>
          </p:spPr>
          <p:txBody>
            <a:bodyPr wrap="square" lIns="0" tIns="0" rIns="0" bIns="0" rtlCol="0"/>
            <a:lstStyle/>
            <a:p>
              <a:endParaRPr/>
            </a:p>
          </p:txBody>
        </p:sp>
        <p:sp>
          <p:nvSpPr>
            <p:cNvPr id="34" name="object 34"/>
            <p:cNvSpPr/>
            <p:nvPr/>
          </p:nvSpPr>
          <p:spPr>
            <a:xfrm>
              <a:off x="8080248" y="2456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grpSp>
        <p:nvGrpSpPr>
          <p:cNvPr id="35" name="object 35"/>
          <p:cNvGrpSpPr/>
          <p:nvPr/>
        </p:nvGrpSpPr>
        <p:grpSpPr>
          <a:xfrm>
            <a:off x="6661022" y="2602102"/>
            <a:ext cx="2792095" cy="2526665"/>
            <a:chOff x="6661022" y="2602102"/>
            <a:chExt cx="2792095" cy="2526665"/>
          </a:xfrm>
        </p:grpSpPr>
        <p:sp>
          <p:nvSpPr>
            <p:cNvPr id="36" name="object 36"/>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solidFill>
              <a:srgbClr val="DCDCDC"/>
            </a:solidFill>
          </p:spPr>
          <p:txBody>
            <a:bodyPr wrap="square" lIns="0" tIns="0" rIns="0" bIns="0" rtlCol="0"/>
            <a:lstStyle/>
            <a:p>
              <a:endParaRPr/>
            </a:p>
          </p:txBody>
        </p:sp>
        <p:sp>
          <p:nvSpPr>
            <p:cNvPr id="37" name="object 37"/>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ln w="25400">
              <a:solidFill>
                <a:srgbClr val="FFFFFF"/>
              </a:solidFill>
            </a:ln>
          </p:spPr>
          <p:txBody>
            <a:bodyPr wrap="square" lIns="0" tIns="0" rIns="0" bIns="0" rtlCol="0"/>
            <a:lstStyle/>
            <a:p>
              <a:endParaRPr/>
            </a:p>
          </p:txBody>
        </p:sp>
        <p:sp>
          <p:nvSpPr>
            <p:cNvPr id="38" name="object 38"/>
            <p:cNvSpPr/>
            <p:nvPr/>
          </p:nvSpPr>
          <p:spPr>
            <a:xfrm>
              <a:off x="7585963" y="3947286"/>
              <a:ext cx="774700" cy="1168400"/>
            </a:xfrm>
            <a:custGeom>
              <a:avLst/>
              <a:gdLst/>
              <a:ahLst/>
              <a:cxnLst/>
              <a:rect l="l" t="t" r="r" b="b"/>
              <a:pathLst>
                <a:path w="774700" h="1168400">
                  <a:moveTo>
                    <a:pt x="0" y="0"/>
                  </a:moveTo>
                  <a:lnTo>
                    <a:pt x="54101" y="190881"/>
                  </a:lnTo>
                  <a:lnTo>
                    <a:pt x="75564" y="177037"/>
                  </a:lnTo>
                  <a:lnTo>
                    <a:pt x="719327" y="1168273"/>
                  </a:lnTo>
                  <a:lnTo>
                    <a:pt x="774700" y="1132332"/>
                  </a:lnTo>
                  <a:lnTo>
                    <a:pt x="130809" y="141096"/>
                  </a:lnTo>
                  <a:lnTo>
                    <a:pt x="152272" y="127126"/>
                  </a:lnTo>
                  <a:lnTo>
                    <a:pt x="0" y="0"/>
                  </a:lnTo>
                  <a:close/>
                </a:path>
              </a:pathLst>
            </a:custGeom>
            <a:solidFill>
              <a:srgbClr val="FCE2AC"/>
            </a:solidFill>
          </p:spPr>
          <p:txBody>
            <a:bodyPr wrap="square" lIns="0" tIns="0" rIns="0" bIns="0" rtlCol="0"/>
            <a:lstStyle/>
            <a:p>
              <a:endParaRPr/>
            </a:p>
          </p:txBody>
        </p:sp>
        <p:sp>
          <p:nvSpPr>
            <p:cNvPr id="39" name="object 39"/>
            <p:cNvSpPr/>
            <p:nvPr/>
          </p:nvSpPr>
          <p:spPr>
            <a:xfrm>
              <a:off x="7585963" y="3947286"/>
              <a:ext cx="774700" cy="1168400"/>
            </a:xfrm>
            <a:custGeom>
              <a:avLst/>
              <a:gdLst/>
              <a:ahLst/>
              <a:cxnLst/>
              <a:rect l="l" t="t" r="r" b="b"/>
              <a:pathLst>
                <a:path w="774700" h="1168400">
                  <a:moveTo>
                    <a:pt x="774700" y="1132332"/>
                  </a:moveTo>
                  <a:lnTo>
                    <a:pt x="130809" y="141096"/>
                  </a:lnTo>
                  <a:lnTo>
                    <a:pt x="152272" y="127126"/>
                  </a:lnTo>
                  <a:lnTo>
                    <a:pt x="0" y="0"/>
                  </a:lnTo>
                  <a:lnTo>
                    <a:pt x="54101" y="190881"/>
                  </a:lnTo>
                  <a:lnTo>
                    <a:pt x="75564" y="177037"/>
                  </a:lnTo>
                  <a:lnTo>
                    <a:pt x="719327" y="1168273"/>
                  </a:lnTo>
                  <a:lnTo>
                    <a:pt x="774700" y="1132332"/>
                  </a:lnTo>
                  <a:close/>
                </a:path>
              </a:pathLst>
            </a:custGeom>
            <a:ln w="25400">
              <a:solidFill>
                <a:srgbClr val="FFFFFF"/>
              </a:solidFill>
            </a:ln>
          </p:spPr>
          <p:txBody>
            <a:bodyPr wrap="square" lIns="0" tIns="0" rIns="0" bIns="0" rtlCol="0"/>
            <a:lstStyle/>
            <a:p>
              <a:endParaRPr/>
            </a:p>
          </p:txBody>
        </p:sp>
      </p:grpSp>
      <p:grpSp>
        <p:nvGrpSpPr>
          <p:cNvPr id="40" name="object 40"/>
          <p:cNvGrpSpPr/>
          <p:nvPr/>
        </p:nvGrpSpPr>
        <p:grpSpPr>
          <a:xfrm>
            <a:off x="8011668" y="4704588"/>
            <a:ext cx="3956685" cy="1167765"/>
            <a:chOff x="8011668" y="4704588"/>
            <a:chExt cx="3956685" cy="1167765"/>
          </a:xfrm>
        </p:grpSpPr>
        <p:sp>
          <p:nvSpPr>
            <p:cNvPr id="41" name="object 41"/>
            <p:cNvSpPr/>
            <p:nvPr/>
          </p:nvSpPr>
          <p:spPr>
            <a:xfrm>
              <a:off x="8016240" y="4709160"/>
              <a:ext cx="3947160" cy="1158240"/>
            </a:xfrm>
            <a:custGeom>
              <a:avLst/>
              <a:gdLst/>
              <a:ahLst/>
              <a:cxnLst/>
              <a:rect l="l" t="t" r="r" b="b"/>
              <a:pathLst>
                <a:path w="3947159" h="1158239">
                  <a:moveTo>
                    <a:pt x="3754119" y="0"/>
                  </a:moveTo>
                  <a:lnTo>
                    <a:pt x="193039" y="0"/>
                  </a:lnTo>
                  <a:lnTo>
                    <a:pt x="148796" y="5101"/>
                  </a:lnTo>
                  <a:lnTo>
                    <a:pt x="108172" y="19631"/>
                  </a:lnTo>
                  <a:lnTo>
                    <a:pt x="72328" y="42427"/>
                  </a:lnTo>
                  <a:lnTo>
                    <a:pt x="42427" y="72328"/>
                  </a:lnTo>
                  <a:lnTo>
                    <a:pt x="19631" y="108172"/>
                  </a:lnTo>
                  <a:lnTo>
                    <a:pt x="5101" y="148796"/>
                  </a:lnTo>
                  <a:lnTo>
                    <a:pt x="0" y="193039"/>
                  </a:lnTo>
                  <a:lnTo>
                    <a:pt x="0" y="965199"/>
                  </a:lnTo>
                  <a:lnTo>
                    <a:pt x="5101" y="1009459"/>
                  </a:lnTo>
                  <a:lnTo>
                    <a:pt x="19631" y="1050090"/>
                  </a:lnTo>
                  <a:lnTo>
                    <a:pt x="42427" y="1085932"/>
                  </a:lnTo>
                  <a:lnTo>
                    <a:pt x="72328" y="1115828"/>
                  </a:lnTo>
                  <a:lnTo>
                    <a:pt x="108172" y="1138617"/>
                  </a:lnTo>
                  <a:lnTo>
                    <a:pt x="148796" y="1153141"/>
                  </a:lnTo>
                  <a:lnTo>
                    <a:pt x="193039" y="1158239"/>
                  </a:lnTo>
                  <a:lnTo>
                    <a:pt x="3754119" y="1158239"/>
                  </a:lnTo>
                  <a:lnTo>
                    <a:pt x="3798363" y="1153141"/>
                  </a:lnTo>
                  <a:lnTo>
                    <a:pt x="3838987" y="1138617"/>
                  </a:lnTo>
                  <a:lnTo>
                    <a:pt x="3874831" y="1115828"/>
                  </a:lnTo>
                  <a:lnTo>
                    <a:pt x="3904732" y="1085932"/>
                  </a:lnTo>
                  <a:lnTo>
                    <a:pt x="3927528" y="1050090"/>
                  </a:lnTo>
                  <a:lnTo>
                    <a:pt x="3942058" y="1009459"/>
                  </a:lnTo>
                  <a:lnTo>
                    <a:pt x="3947159" y="965199"/>
                  </a:lnTo>
                  <a:lnTo>
                    <a:pt x="3947159" y="193039"/>
                  </a:lnTo>
                  <a:lnTo>
                    <a:pt x="3942058" y="148796"/>
                  </a:lnTo>
                  <a:lnTo>
                    <a:pt x="3927528" y="108172"/>
                  </a:lnTo>
                  <a:lnTo>
                    <a:pt x="3904732" y="72328"/>
                  </a:lnTo>
                  <a:lnTo>
                    <a:pt x="3874831" y="42427"/>
                  </a:lnTo>
                  <a:lnTo>
                    <a:pt x="3838987" y="19631"/>
                  </a:lnTo>
                  <a:lnTo>
                    <a:pt x="3798363" y="5101"/>
                  </a:lnTo>
                  <a:lnTo>
                    <a:pt x="3754119" y="0"/>
                  </a:lnTo>
                  <a:close/>
                </a:path>
              </a:pathLst>
            </a:custGeom>
            <a:solidFill>
              <a:srgbClr val="FCE2AC"/>
            </a:solidFill>
          </p:spPr>
          <p:txBody>
            <a:bodyPr wrap="square" lIns="0" tIns="0" rIns="0" bIns="0" rtlCol="0"/>
            <a:lstStyle/>
            <a:p>
              <a:endParaRPr/>
            </a:p>
          </p:txBody>
        </p:sp>
        <p:sp>
          <p:nvSpPr>
            <p:cNvPr id="42" name="object 42"/>
            <p:cNvSpPr/>
            <p:nvPr/>
          </p:nvSpPr>
          <p:spPr>
            <a:xfrm>
              <a:off x="8016240" y="4709160"/>
              <a:ext cx="3947160" cy="1158240"/>
            </a:xfrm>
            <a:custGeom>
              <a:avLst/>
              <a:gdLst/>
              <a:ahLst/>
              <a:cxnLst/>
              <a:rect l="l" t="t" r="r" b="b"/>
              <a:pathLst>
                <a:path w="3947159" h="1158239">
                  <a:moveTo>
                    <a:pt x="0" y="193039"/>
                  </a:moveTo>
                  <a:lnTo>
                    <a:pt x="5101" y="148796"/>
                  </a:lnTo>
                  <a:lnTo>
                    <a:pt x="19631" y="108172"/>
                  </a:lnTo>
                  <a:lnTo>
                    <a:pt x="42427" y="72328"/>
                  </a:lnTo>
                  <a:lnTo>
                    <a:pt x="72328" y="42427"/>
                  </a:lnTo>
                  <a:lnTo>
                    <a:pt x="108172" y="19631"/>
                  </a:lnTo>
                  <a:lnTo>
                    <a:pt x="148796" y="5101"/>
                  </a:lnTo>
                  <a:lnTo>
                    <a:pt x="193039" y="0"/>
                  </a:lnTo>
                  <a:lnTo>
                    <a:pt x="657859" y="0"/>
                  </a:lnTo>
                  <a:lnTo>
                    <a:pt x="1644650" y="0"/>
                  </a:lnTo>
                  <a:lnTo>
                    <a:pt x="3754119" y="0"/>
                  </a:lnTo>
                  <a:lnTo>
                    <a:pt x="3798363" y="5101"/>
                  </a:lnTo>
                  <a:lnTo>
                    <a:pt x="3838987" y="19631"/>
                  </a:lnTo>
                  <a:lnTo>
                    <a:pt x="3874831" y="42427"/>
                  </a:lnTo>
                  <a:lnTo>
                    <a:pt x="3904732" y="72328"/>
                  </a:lnTo>
                  <a:lnTo>
                    <a:pt x="3927528" y="108172"/>
                  </a:lnTo>
                  <a:lnTo>
                    <a:pt x="3942058" y="148796"/>
                  </a:lnTo>
                  <a:lnTo>
                    <a:pt x="3947159" y="193039"/>
                  </a:lnTo>
                  <a:lnTo>
                    <a:pt x="3947159" y="482600"/>
                  </a:lnTo>
                  <a:lnTo>
                    <a:pt x="3947159" y="965199"/>
                  </a:lnTo>
                  <a:lnTo>
                    <a:pt x="3942058" y="1009459"/>
                  </a:lnTo>
                  <a:lnTo>
                    <a:pt x="3927528" y="1050090"/>
                  </a:lnTo>
                  <a:lnTo>
                    <a:pt x="3904732" y="1085932"/>
                  </a:lnTo>
                  <a:lnTo>
                    <a:pt x="3874831" y="1115828"/>
                  </a:lnTo>
                  <a:lnTo>
                    <a:pt x="3838987" y="1138617"/>
                  </a:lnTo>
                  <a:lnTo>
                    <a:pt x="3798363" y="1153141"/>
                  </a:lnTo>
                  <a:lnTo>
                    <a:pt x="3754119" y="1158239"/>
                  </a:lnTo>
                  <a:lnTo>
                    <a:pt x="1644650" y="1158239"/>
                  </a:lnTo>
                  <a:lnTo>
                    <a:pt x="657859" y="1158239"/>
                  </a:lnTo>
                  <a:lnTo>
                    <a:pt x="193039" y="1158239"/>
                  </a:lnTo>
                  <a:lnTo>
                    <a:pt x="148796" y="1153141"/>
                  </a:lnTo>
                  <a:lnTo>
                    <a:pt x="108172" y="1138617"/>
                  </a:lnTo>
                  <a:lnTo>
                    <a:pt x="72328" y="1115828"/>
                  </a:lnTo>
                  <a:lnTo>
                    <a:pt x="42427" y="1085932"/>
                  </a:lnTo>
                  <a:lnTo>
                    <a:pt x="19631" y="1050090"/>
                  </a:lnTo>
                  <a:lnTo>
                    <a:pt x="5101" y="1009459"/>
                  </a:lnTo>
                  <a:lnTo>
                    <a:pt x="0" y="965199"/>
                  </a:lnTo>
                  <a:lnTo>
                    <a:pt x="0" y="482600"/>
                  </a:lnTo>
                  <a:lnTo>
                    <a:pt x="0" y="402844"/>
                  </a:lnTo>
                  <a:lnTo>
                    <a:pt x="0" y="193039"/>
                  </a:lnTo>
                  <a:close/>
                </a:path>
              </a:pathLst>
            </a:custGeom>
            <a:ln w="9144">
              <a:solidFill>
                <a:srgbClr val="FFFFFF"/>
              </a:solidFill>
            </a:ln>
          </p:spPr>
          <p:txBody>
            <a:bodyPr wrap="square" lIns="0" tIns="0" rIns="0" bIns="0" rtlCol="0"/>
            <a:lstStyle/>
            <a:p>
              <a:endParaRPr/>
            </a:p>
          </p:txBody>
        </p:sp>
        <p:sp>
          <p:nvSpPr>
            <p:cNvPr id="43" name="object 43"/>
            <p:cNvSpPr/>
            <p:nvPr/>
          </p:nvSpPr>
          <p:spPr>
            <a:xfrm>
              <a:off x="8081010" y="4786122"/>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44" name="object 44"/>
            <p:cNvSpPr/>
            <p:nvPr/>
          </p:nvSpPr>
          <p:spPr>
            <a:xfrm>
              <a:off x="8081010" y="4786122"/>
              <a:ext cx="274320" cy="274320"/>
            </a:xfrm>
            <a:custGeom>
              <a:avLst/>
              <a:gdLst/>
              <a:ahLst/>
              <a:cxnLst/>
              <a:rect l="l" t="t" r="r" b="b"/>
              <a:pathLst>
                <a:path w="274320" h="274320">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38099">
              <a:solidFill>
                <a:srgbClr val="FCE2AC"/>
              </a:solidFill>
            </a:ln>
          </p:spPr>
          <p:txBody>
            <a:bodyPr wrap="square" lIns="0" tIns="0" rIns="0" bIns="0" rtlCol="0"/>
            <a:lstStyle/>
            <a:p>
              <a:endParaRPr/>
            </a:p>
          </p:txBody>
        </p:sp>
      </p:grpSp>
      <p:sp>
        <p:nvSpPr>
          <p:cNvPr id="45" name="object 45"/>
          <p:cNvSpPr txBox="1"/>
          <p:nvPr/>
        </p:nvSpPr>
        <p:spPr>
          <a:xfrm>
            <a:off x="8090534" y="2409190"/>
            <a:ext cx="3549650" cy="3346450"/>
          </a:xfrm>
          <a:prstGeom prst="rect">
            <a:avLst/>
          </a:prstGeom>
        </p:spPr>
        <p:txBody>
          <a:bodyPr vert="horz" wrap="square" lIns="0" tIns="12700" rIns="0" bIns="0" rtlCol="0">
            <a:spAutoFit/>
          </a:bodyPr>
          <a:lstStyle/>
          <a:p>
            <a:pPr marL="63500">
              <a:lnSpc>
                <a:spcPts val="2155"/>
              </a:lnSpc>
              <a:spcBef>
                <a:spcPts val="100"/>
              </a:spcBef>
            </a:pPr>
            <a:r>
              <a:rPr sz="2700" b="1" baseline="-4629">
                <a:solidFill>
                  <a:srgbClr val="585858"/>
                </a:solidFill>
                <a:latin typeface="Calibri"/>
                <a:cs typeface="Calibri"/>
              </a:rPr>
              <a:t>B</a:t>
            </a:r>
            <a:r>
              <a:rPr sz="2700" b="1" spc="525"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energy quantity</a:t>
            </a:r>
            <a:r>
              <a:rPr sz="1600" spc="-60">
                <a:solidFill>
                  <a:srgbClr val="585858"/>
                </a:solidFill>
                <a:latin typeface="Calibri"/>
                <a:cs typeface="Calibri"/>
              </a:rPr>
              <a:t> </a:t>
            </a:r>
            <a:r>
              <a:rPr sz="1600" spc="-25">
                <a:solidFill>
                  <a:srgbClr val="585858"/>
                </a:solidFill>
                <a:latin typeface="Calibri"/>
                <a:cs typeface="Calibri"/>
              </a:rPr>
              <a:t>MW</a:t>
            </a:r>
            <a:endParaRPr sz="1600">
              <a:latin typeface="Calibri"/>
              <a:cs typeface="Calibri"/>
            </a:endParaRPr>
          </a:p>
          <a:p>
            <a:pPr marL="295910">
              <a:lnSpc>
                <a:spcPts val="1435"/>
              </a:lnSpc>
            </a:pPr>
            <a:r>
              <a:rPr sz="1200">
                <a:solidFill>
                  <a:srgbClr val="585858"/>
                </a:solidFill>
                <a:latin typeface="Calibri"/>
                <a:cs typeface="Calibri"/>
              </a:rPr>
              <a:t>=</a:t>
            </a:r>
            <a:r>
              <a:rPr sz="1200" spc="5">
                <a:solidFill>
                  <a:srgbClr val="585858"/>
                </a:solidFill>
                <a:latin typeface="Calibri"/>
                <a:cs typeface="Calibri"/>
              </a:rPr>
              <a:t> </a:t>
            </a:r>
            <a:r>
              <a:rPr sz="1200" spc="-10">
                <a:solidFill>
                  <a:srgbClr val="585858"/>
                </a:solidFill>
                <a:latin typeface="Calibri"/>
                <a:cs typeface="Calibri"/>
              </a:rPr>
              <a:t>Adjusted</a:t>
            </a:r>
            <a:r>
              <a:rPr sz="1200" spc="-20">
                <a:solidFill>
                  <a:srgbClr val="585858"/>
                </a:solidFill>
                <a:latin typeface="Calibri"/>
                <a:cs typeface="Calibri"/>
              </a:rPr>
              <a:t> </a:t>
            </a:r>
            <a:r>
              <a:rPr sz="1200">
                <a:solidFill>
                  <a:srgbClr val="585858"/>
                </a:solidFill>
                <a:latin typeface="Calibri"/>
                <a:cs typeface="Calibri"/>
              </a:rPr>
              <a:t>Scaling</a:t>
            </a:r>
            <a:r>
              <a:rPr sz="1200" spc="-5">
                <a:solidFill>
                  <a:srgbClr val="585858"/>
                </a:solidFill>
                <a:latin typeface="Calibri"/>
                <a:cs typeface="Calibri"/>
              </a:rPr>
              <a:t> </a:t>
            </a:r>
            <a:r>
              <a:rPr sz="1200" spc="-10">
                <a:solidFill>
                  <a:srgbClr val="585858"/>
                </a:solidFill>
                <a:latin typeface="Calibri"/>
                <a:cs typeface="Calibri"/>
              </a:rPr>
              <a:t>Factor</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384175">
              <a:lnSpc>
                <a:spcPts val="1425"/>
              </a:lnSpc>
            </a:pPr>
            <a:r>
              <a:rPr sz="1200">
                <a:solidFill>
                  <a:srgbClr val="585858"/>
                </a:solidFill>
                <a:latin typeface="Calibri"/>
                <a:cs typeface="Calibri"/>
              </a:rPr>
              <a:t>+</a:t>
            </a:r>
            <a:r>
              <a:rPr sz="1200" spc="-25">
                <a:solidFill>
                  <a:srgbClr val="585858"/>
                </a:solidFill>
                <a:latin typeface="Calibri"/>
                <a:cs typeface="Calibri"/>
              </a:rPr>
              <a:t> </a:t>
            </a:r>
            <a:r>
              <a:rPr sz="1200">
                <a:solidFill>
                  <a:srgbClr val="585858"/>
                </a:solidFill>
                <a:latin typeface="Calibri"/>
                <a:cs typeface="Calibri"/>
              </a:rPr>
              <a:t>Gen</a:t>
            </a:r>
            <a:r>
              <a:rPr sz="1200" spc="-25">
                <a:solidFill>
                  <a:srgbClr val="585858"/>
                </a:solidFill>
                <a:latin typeface="Calibri"/>
                <a:cs typeface="Calibri"/>
              </a:rPr>
              <a:t> </a:t>
            </a:r>
            <a:r>
              <a:rPr sz="1200" spc="-10">
                <a:solidFill>
                  <a:srgbClr val="585858"/>
                </a:solidFill>
                <a:latin typeface="Calibri"/>
                <a:cs typeface="Calibri"/>
              </a:rPr>
              <a:t>Telemetry</a:t>
            </a:r>
            <a:r>
              <a:rPr sz="1200" spc="-30">
                <a:solidFill>
                  <a:srgbClr val="585858"/>
                </a:solidFill>
                <a:latin typeface="Calibri"/>
                <a:cs typeface="Calibri"/>
              </a:rPr>
              <a:t> </a:t>
            </a:r>
            <a:r>
              <a:rPr sz="1200" spc="-25">
                <a:solidFill>
                  <a:srgbClr val="585858"/>
                </a:solidFill>
                <a:latin typeface="Calibri"/>
                <a:cs typeface="Calibri"/>
              </a:rPr>
              <a:t>MW</a:t>
            </a:r>
            <a:endParaRPr sz="1200">
              <a:latin typeface="Calibri"/>
              <a:cs typeface="Calibri"/>
            </a:endParaRPr>
          </a:p>
          <a:p>
            <a:pPr marL="295910">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b="1" spc="-25">
                <a:solidFill>
                  <a:srgbClr val="585858"/>
                </a:solidFill>
                <a:latin typeface="Calibri"/>
                <a:cs typeface="Calibri"/>
              </a:rPr>
              <a:t>4.4</a:t>
            </a:r>
            <a:endParaRPr sz="1600">
              <a:latin typeface="Calibri"/>
              <a:cs typeface="Calibri"/>
            </a:endParaRPr>
          </a:p>
          <a:p>
            <a:pPr>
              <a:lnSpc>
                <a:spcPct val="100000"/>
              </a:lnSpc>
              <a:spcBef>
                <a:spcPts val="140"/>
              </a:spcBef>
            </a:pPr>
            <a:endParaRPr sz="1600">
              <a:latin typeface="Calibri"/>
              <a:cs typeface="Calibri"/>
            </a:endParaRPr>
          </a:p>
          <a:p>
            <a:pPr marL="67945">
              <a:lnSpc>
                <a:spcPts val="2145"/>
              </a:lnSpc>
            </a:pPr>
            <a:r>
              <a:rPr sz="1800" b="1">
                <a:solidFill>
                  <a:srgbClr val="585858"/>
                </a:solidFill>
                <a:latin typeface="Calibri"/>
                <a:cs typeface="Calibri"/>
              </a:rPr>
              <a:t>C</a:t>
            </a:r>
            <a:r>
              <a:rPr sz="1800" b="1" spc="395">
                <a:solidFill>
                  <a:srgbClr val="585858"/>
                </a:solidFill>
                <a:latin typeface="Calibri"/>
                <a:cs typeface="Calibri"/>
              </a:rPr>
              <a:t> </a:t>
            </a:r>
            <a:r>
              <a:rPr sz="1600">
                <a:solidFill>
                  <a:srgbClr val="585858"/>
                </a:solidFill>
                <a:latin typeface="Calibri"/>
                <a:cs typeface="Calibri"/>
              </a:rPr>
              <a:t>Calculate</a:t>
            </a:r>
            <a:r>
              <a:rPr sz="1600" spc="-60">
                <a:solidFill>
                  <a:srgbClr val="585858"/>
                </a:solidFill>
                <a:latin typeface="Calibri"/>
                <a:cs typeface="Calibri"/>
              </a:rPr>
              <a:t> </a:t>
            </a:r>
            <a:r>
              <a:rPr sz="1600">
                <a:solidFill>
                  <a:srgbClr val="585858"/>
                </a:solidFill>
                <a:latin typeface="Calibri"/>
                <a:cs typeface="Calibri"/>
              </a:rPr>
              <a:t>DARD</a:t>
            </a:r>
            <a:r>
              <a:rPr sz="1600" spc="-20">
                <a:solidFill>
                  <a:srgbClr val="585858"/>
                </a:solidFill>
                <a:latin typeface="Calibri"/>
                <a:cs typeface="Calibri"/>
              </a:rPr>
              <a:t> </a:t>
            </a:r>
            <a:r>
              <a:rPr sz="1600">
                <a:solidFill>
                  <a:srgbClr val="585858"/>
                </a:solidFill>
                <a:latin typeface="Calibri"/>
                <a:cs typeface="Calibri"/>
              </a:rPr>
              <a:t>adjusted</a:t>
            </a:r>
            <a:r>
              <a:rPr sz="1600" spc="-35">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300355">
              <a:lnSpc>
                <a:spcPts val="142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406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3003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15">
                <a:solidFill>
                  <a:srgbClr val="585858"/>
                </a:solidFill>
                <a:latin typeface="Calibri"/>
                <a:cs typeface="Calibri"/>
              </a:rPr>
              <a:t> </a:t>
            </a:r>
            <a:r>
              <a:rPr sz="1600">
                <a:solidFill>
                  <a:srgbClr val="585858"/>
                </a:solidFill>
                <a:latin typeface="Calibri"/>
                <a:cs typeface="Calibri"/>
              </a:rPr>
              <a:t>(1 ÷</a:t>
            </a:r>
            <a:r>
              <a:rPr sz="1600" spc="-5">
                <a:solidFill>
                  <a:srgbClr val="585858"/>
                </a:solidFill>
                <a:latin typeface="Calibri"/>
                <a:cs typeface="Calibri"/>
              </a:rPr>
              <a:t> </a:t>
            </a:r>
            <a:r>
              <a:rPr sz="1600">
                <a:solidFill>
                  <a:srgbClr val="585858"/>
                </a:solidFill>
                <a:latin typeface="Calibri"/>
                <a:cs typeface="Calibri"/>
              </a:rPr>
              <a:t>[4</a:t>
            </a:r>
            <a:r>
              <a:rPr sz="1600" spc="-1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1])</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5">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15">
                <a:solidFill>
                  <a:srgbClr val="585858"/>
                </a:solidFill>
                <a:latin typeface="Calibri"/>
                <a:cs typeface="Calibri"/>
              </a:rPr>
              <a:t> </a:t>
            </a:r>
            <a:r>
              <a:rPr sz="1600">
                <a:solidFill>
                  <a:srgbClr val="585858"/>
                </a:solidFill>
                <a:latin typeface="Calibri"/>
                <a:cs typeface="Calibri"/>
              </a:rPr>
              <a:t>5</a:t>
            </a:r>
            <a:r>
              <a:rPr sz="1600" spc="-1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0.1</a:t>
            </a:r>
            <a:endParaRPr sz="1600">
              <a:latin typeface="Calibri"/>
              <a:cs typeface="Calibri"/>
            </a:endParaRPr>
          </a:p>
          <a:p>
            <a:pPr>
              <a:lnSpc>
                <a:spcPct val="100000"/>
              </a:lnSpc>
              <a:spcBef>
                <a:spcPts val="650"/>
              </a:spcBef>
            </a:pPr>
            <a:endParaRPr sz="1600">
              <a:latin typeface="Calibri"/>
              <a:cs typeface="Calibri"/>
            </a:endParaRPr>
          </a:p>
          <a:p>
            <a:pPr marL="55880">
              <a:lnSpc>
                <a:spcPts val="2145"/>
              </a:lnSpc>
              <a:tabLst>
                <a:tab pos="417195" algn="l"/>
              </a:tabLst>
            </a:pPr>
            <a:r>
              <a:rPr sz="1800" b="1" spc="-50">
                <a:solidFill>
                  <a:srgbClr val="FAB82E"/>
                </a:solidFill>
                <a:latin typeface="Calibri"/>
                <a:cs typeface="Calibri"/>
              </a:rPr>
              <a:t>D</a:t>
            </a:r>
            <a:r>
              <a:rPr sz="1800" b="1">
                <a:solidFill>
                  <a:srgbClr val="FAB82E"/>
                </a:solidFill>
                <a:latin typeface="Calibri"/>
                <a:cs typeface="Calibri"/>
              </a:rPr>
              <a:t>	</a:t>
            </a:r>
            <a:r>
              <a:rPr sz="1600">
                <a:latin typeface="Calibri"/>
                <a:cs typeface="Calibri"/>
              </a:rPr>
              <a:t>Calculate</a:t>
            </a:r>
            <a:r>
              <a:rPr sz="1600" spc="-80">
                <a:latin typeface="Calibri"/>
                <a:cs typeface="Calibri"/>
              </a:rPr>
              <a:t> </a:t>
            </a:r>
            <a:r>
              <a:rPr sz="1600">
                <a:latin typeface="Calibri"/>
                <a:cs typeface="Calibri"/>
              </a:rPr>
              <a:t>DARD</a:t>
            </a:r>
            <a:r>
              <a:rPr sz="1600" spc="-35">
                <a:latin typeface="Calibri"/>
                <a:cs typeface="Calibri"/>
              </a:rPr>
              <a:t> </a:t>
            </a:r>
            <a:r>
              <a:rPr sz="1600">
                <a:latin typeface="Calibri"/>
                <a:cs typeface="Calibri"/>
              </a:rPr>
              <a:t>energy</a:t>
            </a:r>
            <a:r>
              <a:rPr sz="1600" spc="-25">
                <a:latin typeface="Calibri"/>
                <a:cs typeface="Calibri"/>
              </a:rPr>
              <a:t> </a:t>
            </a:r>
            <a:r>
              <a:rPr sz="1600">
                <a:latin typeface="Calibri"/>
                <a:cs typeface="Calibri"/>
              </a:rPr>
              <a:t>quantity</a:t>
            </a:r>
            <a:r>
              <a:rPr sz="1600" spc="-75">
                <a:latin typeface="Calibri"/>
                <a:cs typeface="Calibri"/>
              </a:rPr>
              <a:t> </a:t>
            </a:r>
            <a:r>
              <a:rPr sz="1600" spc="-25">
                <a:latin typeface="Calibri"/>
                <a:cs typeface="Calibri"/>
              </a:rPr>
              <a:t>MW</a:t>
            </a:r>
            <a:endParaRPr sz="1600">
              <a:latin typeface="Calibri"/>
              <a:cs typeface="Calibri"/>
            </a:endParaRPr>
          </a:p>
          <a:p>
            <a:pPr marL="417195">
              <a:lnSpc>
                <a:spcPts val="1664"/>
              </a:lnSpc>
            </a:pPr>
            <a:r>
              <a:rPr sz="1400">
                <a:latin typeface="Calibri"/>
                <a:cs typeface="Calibri"/>
              </a:rPr>
              <a:t>= </a:t>
            </a:r>
            <a:r>
              <a:rPr sz="1400" spc="-10">
                <a:latin typeface="Calibri"/>
                <a:cs typeface="Calibri"/>
              </a:rPr>
              <a:t>Adjusted</a:t>
            </a:r>
            <a:r>
              <a:rPr sz="1400" spc="20">
                <a:latin typeface="Calibri"/>
                <a:cs typeface="Calibri"/>
              </a:rPr>
              <a:t> </a:t>
            </a:r>
            <a:r>
              <a:rPr sz="1400">
                <a:latin typeface="Calibri"/>
                <a:cs typeface="Calibri"/>
              </a:rPr>
              <a:t>Scaling</a:t>
            </a:r>
            <a:r>
              <a:rPr sz="1400" spc="5">
                <a:latin typeface="Calibri"/>
                <a:cs typeface="Calibri"/>
              </a:rPr>
              <a:t> </a:t>
            </a:r>
            <a:r>
              <a:rPr sz="1400" spc="-10">
                <a:latin typeface="Calibri"/>
                <a:cs typeface="Calibri"/>
              </a:rPr>
              <a:t>Factor</a:t>
            </a:r>
            <a:r>
              <a:rPr sz="1350" spc="-15" baseline="-21604">
                <a:latin typeface="Calibri"/>
                <a:cs typeface="Calibri"/>
              </a:rPr>
              <a:t>(five-</a:t>
            </a:r>
            <a:r>
              <a:rPr sz="1350" spc="-30" baseline="-21604">
                <a:latin typeface="Calibri"/>
                <a:cs typeface="Calibri"/>
              </a:rPr>
              <a:t>min)</a:t>
            </a:r>
            <a:endParaRPr sz="1350" baseline="-21604">
              <a:latin typeface="Calibri"/>
              <a:cs typeface="Calibri"/>
            </a:endParaRPr>
          </a:p>
          <a:p>
            <a:pPr marL="525145">
              <a:lnSpc>
                <a:spcPts val="1664"/>
              </a:lnSpc>
            </a:pPr>
            <a:r>
              <a:rPr sz="1400">
                <a:latin typeface="Calibri"/>
                <a:cs typeface="Calibri"/>
              </a:rPr>
              <a:t>−</a:t>
            </a:r>
            <a:r>
              <a:rPr sz="1400" spc="-30">
                <a:latin typeface="Calibri"/>
                <a:cs typeface="Calibri"/>
              </a:rPr>
              <a:t> </a:t>
            </a:r>
            <a:r>
              <a:rPr sz="1400">
                <a:latin typeface="Calibri"/>
                <a:cs typeface="Calibri"/>
              </a:rPr>
              <a:t>DARD</a:t>
            </a:r>
            <a:r>
              <a:rPr sz="1400" spc="-20">
                <a:latin typeface="Calibri"/>
                <a:cs typeface="Calibri"/>
              </a:rPr>
              <a:t> Telemetry</a:t>
            </a:r>
            <a:r>
              <a:rPr sz="1400" spc="-10">
                <a:latin typeface="Calibri"/>
                <a:cs typeface="Calibri"/>
              </a:rPr>
              <a:t> </a:t>
            </a:r>
            <a:r>
              <a:rPr sz="1400" spc="-35">
                <a:latin typeface="Calibri"/>
                <a:cs typeface="Calibri"/>
              </a:rPr>
              <a:t>MW</a:t>
            </a:r>
            <a:endParaRPr sz="1400">
              <a:latin typeface="Calibri"/>
              <a:cs typeface="Calibri"/>
            </a:endParaRPr>
          </a:p>
          <a:p>
            <a:pPr marL="417195">
              <a:lnSpc>
                <a:spcPts val="2145"/>
              </a:lnSpc>
            </a:pPr>
            <a:r>
              <a:rPr sz="1800">
                <a:latin typeface="Calibri"/>
                <a:cs typeface="Calibri"/>
              </a:rPr>
              <a:t>=</a:t>
            </a:r>
            <a:r>
              <a:rPr sz="1800" spc="-15">
                <a:latin typeface="Calibri"/>
                <a:cs typeface="Calibri"/>
              </a:rPr>
              <a:t> </a:t>
            </a:r>
            <a:r>
              <a:rPr sz="1800">
                <a:latin typeface="Calibri"/>
                <a:cs typeface="Calibri"/>
              </a:rPr>
              <a:t>0.1</a:t>
            </a:r>
            <a:r>
              <a:rPr sz="1800" spc="-10">
                <a:latin typeface="Calibri"/>
                <a:cs typeface="Calibri"/>
              </a:rPr>
              <a:t> </a:t>
            </a:r>
            <a:r>
              <a:rPr sz="1800">
                <a:latin typeface="Calibri"/>
                <a:cs typeface="Calibri"/>
              </a:rPr>
              <a:t>– 1</a:t>
            </a:r>
            <a:r>
              <a:rPr sz="1800" spc="-10">
                <a:latin typeface="Calibri"/>
                <a:cs typeface="Calibri"/>
              </a:rPr>
              <a:t> </a:t>
            </a:r>
            <a:r>
              <a:rPr sz="1800">
                <a:latin typeface="Calibri"/>
                <a:cs typeface="Calibri"/>
              </a:rPr>
              <a:t>=</a:t>
            </a:r>
            <a:r>
              <a:rPr sz="1800" spc="-5">
                <a:latin typeface="Calibri"/>
                <a:cs typeface="Calibri"/>
              </a:rPr>
              <a:t> </a:t>
            </a:r>
            <a:r>
              <a:rPr sz="1800" b="1" spc="-20">
                <a:latin typeface="Calibri"/>
                <a:cs typeface="Calibri"/>
              </a:rPr>
              <a:t>−0.9</a:t>
            </a:r>
            <a:endParaRPr sz="1800">
              <a:latin typeface="Calibri"/>
              <a:cs typeface="Calibri"/>
            </a:endParaRPr>
          </a:p>
        </p:txBody>
      </p:sp>
      <p:sp>
        <p:nvSpPr>
          <p:cNvPr id="46" name="object 4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47" name="object 4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103</a:t>
            </a:fld>
            <a:endParaRPr spc="-25"/>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007" y="6739711"/>
            <a:ext cx="36830" cy="118745"/>
            <a:chOff x="64007" y="6739711"/>
            <a:chExt cx="36830" cy="118745"/>
          </a:xfrm>
        </p:grpSpPr>
        <p:sp>
          <p:nvSpPr>
            <p:cNvPr id="3" name="object 3"/>
            <p:cNvSpPr/>
            <p:nvPr/>
          </p:nvSpPr>
          <p:spPr>
            <a:xfrm>
              <a:off x="70103" y="6739711"/>
              <a:ext cx="0" cy="118745"/>
            </a:xfrm>
            <a:custGeom>
              <a:avLst/>
              <a:gdLst/>
              <a:ahLst/>
              <a:cxnLst/>
              <a:rect l="l" t="t" r="r" b="b"/>
              <a:pathLst>
                <a:path h="118745">
                  <a:moveTo>
                    <a:pt x="0" y="0"/>
                  </a:moveTo>
                  <a:lnTo>
                    <a:pt x="0" y="118287"/>
                  </a:lnTo>
                </a:path>
              </a:pathLst>
            </a:custGeom>
            <a:ln w="12192">
              <a:solidFill>
                <a:srgbClr val="7E7E7E"/>
              </a:solidFill>
            </a:ln>
          </p:spPr>
          <p:txBody>
            <a:bodyPr wrap="square" lIns="0" tIns="0" rIns="0" bIns="0" rtlCol="0"/>
            <a:lstStyle/>
            <a:p>
              <a:endParaRPr/>
            </a:p>
          </p:txBody>
        </p:sp>
        <p:sp>
          <p:nvSpPr>
            <p:cNvPr id="4" name="object 4"/>
            <p:cNvSpPr/>
            <p:nvPr/>
          </p:nvSpPr>
          <p:spPr>
            <a:xfrm>
              <a:off x="94488" y="6739711"/>
              <a:ext cx="0" cy="118745"/>
            </a:xfrm>
            <a:custGeom>
              <a:avLst/>
              <a:gdLst/>
              <a:ahLst/>
              <a:cxnLst/>
              <a:rect l="l" t="t" r="r" b="b"/>
              <a:pathLst>
                <a:path h="118745">
                  <a:moveTo>
                    <a:pt x="0" y="0"/>
                  </a:moveTo>
                  <a:lnTo>
                    <a:pt x="0" y="118287"/>
                  </a:lnTo>
                </a:path>
              </a:pathLst>
            </a:custGeom>
            <a:ln w="12191">
              <a:solidFill>
                <a:srgbClr val="7E7E7E"/>
              </a:solidFill>
            </a:ln>
          </p:spPr>
          <p:txBody>
            <a:bodyPr wrap="square" lIns="0" tIns="0" rIns="0" bIns="0" rtlCol="0"/>
            <a:lstStyle/>
            <a:p>
              <a:endParaRPr/>
            </a:p>
          </p:txBody>
        </p:sp>
      </p:grpSp>
      <p:sp>
        <p:nvSpPr>
          <p:cNvPr id="5" name="object 5"/>
          <p:cNvSpPr/>
          <p:nvPr/>
        </p:nvSpPr>
        <p:spPr>
          <a:xfrm>
            <a:off x="70103" y="6473952"/>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7E7E7E"/>
            </a:solidFill>
          </a:ln>
        </p:spPr>
        <p:txBody>
          <a:bodyPr wrap="square" lIns="0" tIns="0" rIns="0" bIns="0" rtlCol="0"/>
          <a:lstStyle/>
          <a:p>
            <a:endParaRPr/>
          </a:p>
        </p:txBody>
      </p:sp>
      <p:sp>
        <p:nvSpPr>
          <p:cNvPr id="6" name="object 6"/>
          <p:cNvSpPr/>
          <p:nvPr/>
        </p:nvSpPr>
        <p:spPr>
          <a:xfrm>
            <a:off x="608076" y="6548932"/>
            <a:ext cx="0" cy="307975"/>
          </a:xfrm>
          <a:custGeom>
            <a:avLst/>
            <a:gdLst/>
            <a:ahLst/>
            <a:cxnLst/>
            <a:rect l="l" t="t" r="r" b="b"/>
            <a:pathLst>
              <a:path h="307975">
                <a:moveTo>
                  <a:pt x="0" y="0"/>
                </a:moveTo>
                <a:lnTo>
                  <a:pt x="0" y="307542"/>
                </a:lnTo>
              </a:path>
            </a:pathLst>
          </a:custGeom>
          <a:ln w="12191">
            <a:solidFill>
              <a:srgbClr val="7E7E7E"/>
            </a:solidFill>
          </a:ln>
        </p:spPr>
        <p:txBody>
          <a:bodyPr wrap="square" lIns="0" tIns="0" rIns="0" bIns="0" rtlCol="0"/>
          <a:lstStyle/>
          <a:p>
            <a:endParaRPr/>
          </a:p>
        </p:txBody>
      </p:sp>
      <p:grpSp>
        <p:nvGrpSpPr>
          <p:cNvPr id="7" name="object 7"/>
          <p:cNvGrpSpPr/>
          <p:nvPr/>
        </p:nvGrpSpPr>
        <p:grpSpPr>
          <a:xfrm>
            <a:off x="780287" y="6833773"/>
            <a:ext cx="36830" cy="19685"/>
            <a:chOff x="780287" y="6833773"/>
            <a:chExt cx="36830" cy="19685"/>
          </a:xfrm>
        </p:grpSpPr>
        <p:sp>
          <p:nvSpPr>
            <p:cNvPr id="8" name="object 8"/>
            <p:cNvSpPr/>
            <p:nvPr/>
          </p:nvSpPr>
          <p:spPr>
            <a:xfrm>
              <a:off x="786383" y="6833773"/>
              <a:ext cx="0" cy="19685"/>
            </a:xfrm>
            <a:custGeom>
              <a:avLst/>
              <a:gdLst/>
              <a:ahLst/>
              <a:cxnLst/>
              <a:rect l="l" t="t" r="r" b="b"/>
              <a:pathLst>
                <a:path h="19684">
                  <a:moveTo>
                    <a:pt x="0" y="0"/>
                  </a:moveTo>
                  <a:lnTo>
                    <a:pt x="0" y="19653"/>
                  </a:lnTo>
                </a:path>
              </a:pathLst>
            </a:custGeom>
            <a:ln w="12191">
              <a:solidFill>
                <a:srgbClr val="7E7E7E"/>
              </a:solidFill>
            </a:ln>
          </p:spPr>
          <p:txBody>
            <a:bodyPr wrap="square" lIns="0" tIns="0" rIns="0" bIns="0" rtlCol="0"/>
            <a:lstStyle/>
            <a:p>
              <a:endParaRPr/>
            </a:p>
          </p:txBody>
        </p:sp>
        <p:sp>
          <p:nvSpPr>
            <p:cNvPr id="9" name="object 9"/>
            <p:cNvSpPr/>
            <p:nvPr/>
          </p:nvSpPr>
          <p:spPr>
            <a:xfrm>
              <a:off x="810767" y="6833773"/>
              <a:ext cx="0" cy="19685"/>
            </a:xfrm>
            <a:custGeom>
              <a:avLst/>
              <a:gdLst/>
              <a:ahLst/>
              <a:cxnLst/>
              <a:rect l="l" t="t" r="r" b="b"/>
              <a:pathLst>
                <a:path h="19684">
                  <a:moveTo>
                    <a:pt x="0" y="0"/>
                  </a:moveTo>
                  <a:lnTo>
                    <a:pt x="0" y="19653"/>
                  </a:lnTo>
                </a:path>
              </a:pathLst>
            </a:custGeom>
            <a:ln w="12192">
              <a:solidFill>
                <a:srgbClr val="7E7E7E"/>
              </a:solidFill>
            </a:ln>
          </p:spPr>
          <p:txBody>
            <a:bodyPr wrap="square" lIns="0" tIns="0" rIns="0" bIns="0" rtlCol="0"/>
            <a:lstStyle/>
            <a:p>
              <a:endParaRPr/>
            </a:p>
          </p:txBody>
        </p:sp>
      </p:grpSp>
      <p:sp>
        <p:nvSpPr>
          <p:cNvPr id="10" name="object 10"/>
          <p:cNvSpPr/>
          <p:nvPr/>
        </p:nvSpPr>
        <p:spPr>
          <a:xfrm>
            <a:off x="871727" y="6496811"/>
            <a:ext cx="48895" cy="230504"/>
          </a:xfrm>
          <a:custGeom>
            <a:avLst/>
            <a:gdLst/>
            <a:ahLst/>
            <a:cxnLst/>
            <a:rect l="l" t="t" r="r" b="b"/>
            <a:pathLst>
              <a:path w="48894" h="230504">
                <a:moveTo>
                  <a:pt x="0" y="230123"/>
                </a:moveTo>
                <a:lnTo>
                  <a:pt x="0" y="0"/>
                </a:lnTo>
              </a:path>
              <a:path w="48894" h="230504">
                <a:moveTo>
                  <a:pt x="24384" y="230123"/>
                </a:moveTo>
                <a:lnTo>
                  <a:pt x="24384" y="0"/>
                </a:lnTo>
              </a:path>
              <a:path w="48894" h="230504">
                <a:moveTo>
                  <a:pt x="48768" y="230123"/>
                </a:moveTo>
                <a:lnTo>
                  <a:pt x="48768" y="0"/>
                </a:lnTo>
              </a:path>
            </a:pathLst>
          </a:custGeom>
          <a:ln w="12192">
            <a:solidFill>
              <a:srgbClr val="7E7E7E"/>
            </a:solidFill>
          </a:ln>
        </p:spPr>
        <p:txBody>
          <a:bodyPr wrap="square" lIns="0" tIns="0" rIns="0" bIns="0" rtlCol="0"/>
          <a:lstStyle/>
          <a:p>
            <a:endParaRPr/>
          </a:p>
        </p:txBody>
      </p:sp>
      <p:sp>
        <p:nvSpPr>
          <p:cNvPr id="11" name="object 11"/>
          <p:cNvSpPr/>
          <p:nvPr/>
        </p:nvSpPr>
        <p:spPr>
          <a:xfrm>
            <a:off x="405384" y="6665976"/>
            <a:ext cx="175260" cy="190500"/>
          </a:xfrm>
          <a:custGeom>
            <a:avLst/>
            <a:gdLst/>
            <a:ahLst/>
            <a:cxnLst/>
            <a:rect l="l" t="t" r="r" b="b"/>
            <a:pathLst>
              <a:path w="175259" h="190500">
                <a:moveTo>
                  <a:pt x="149351" y="190499"/>
                </a:moveTo>
                <a:lnTo>
                  <a:pt x="149209" y="177582"/>
                </a:lnTo>
                <a:lnTo>
                  <a:pt x="149066" y="164664"/>
                </a:lnTo>
                <a:lnTo>
                  <a:pt x="148923" y="151747"/>
                </a:lnTo>
                <a:lnTo>
                  <a:pt x="148780" y="138830"/>
                </a:lnTo>
                <a:lnTo>
                  <a:pt x="1320" y="138831"/>
                </a:lnTo>
                <a:lnTo>
                  <a:pt x="0" y="21336"/>
                </a:lnTo>
              </a:path>
              <a:path w="175259" h="190500">
                <a:moveTo>
                  <a:pt x="175259" y="190499"/>
                </a:moveTo>
                <a:lnTo>
                  <a:pt x="175115" y="172043"/>
                </a:lnTo>
                <a:lnTo>
                  <a:pt x="174967" y="153587"/>
                </a:lnTo>
                <a:lnTo>
                  <a:pt x="174820" y="135132"/>
                </a:lnTo>
                <a:lnTo>
                  <a:pt x="174675" y="116676"/>
                </a:lnTo>
                <a:lnTo>
                  <a:pt x="22859" y="116677"/>
                </a:lnTo>
                <a:lnTo>
                  <a:pt x="23380" y="0"/>
                </a:lnTo>
              </a:path>
            </a:pathLst>
          </a:custGeom>
          <a:ln w="12192">
            <a:solidFill>
              <a:srgbClr val="7E7E7E"/>
            </a:solidFill>
          </a:ln>
        </p:spPr>
        <p:txBody>
          <a:bodyPr wrap="square" lIns="0" tIns="0" rIns="0" bIns="0" rtlCol="0"/>
          <a:lstStyle/>
          <a:p>
            <a:endParaRPr/>
          </a:p>
        </p:txBody>
      </p:sp>
      <p:grpSp>
        <p:nvGrpSpPr>
          <p:cNvPr id="12" name="object 12"/>
          <p:cNvGrpSpPr/>
          <p:nvPr/>
        </p:nvGrpSpPr>
        <p:grpSpPr>
          <a:xfrm>
            <a:off x="1135380" y="6499859"/>
            <a:ext cx="1106805" cy="364490"/>
            <a:chOff x="1135380" y="6499859"/>
            <a:chExt cx="1106805" cy="364490"/>
          </a:xfrm>
        </p:grpSpPr>
        <p:sp>
          <p:nvSpPr>
            <p:cNvPr id="13" name="object 13"/>
            <p:cNvSpPr/>
            <p:nvPr/>
          </p:nvSpPr>
          <p:spPr>
            <a:xfrm>
              <a:off x="1141476" y="6505955"/>
              <a:ext cx="1094740" cy="352425"/>
            </a:xfrm>
            <a:custGeom>
              <a:avLst/>
              <a:gdLst/>
              <a:ahLst/>
              <a:cxnLst/>
              <a:rect l="l" t="t" r="r" b="b"/>
              <a:pathLst>
                <a:path w="1094739" h="352425">
                  <a:moveTo>
                    <a:pt x="246887" y="352043"/>
                  </a:moveTo>
                  <a:lnTo>
                    <a:pt x="246751" y="299353"/>
                  </a:lnTo>
                  <a:lnTo>
                    <a:pt x="246601" y="246664"/>
                  </a:lnTo>
                  <a:lnTo>
                    <a:pt x="246443" y="193975"/>
                  </a:lnTo>
                  <a:lnTo>
                    <a:pt x="246285" y="141285"/>
                  </a:lnTo>
                  <a:lnTo>
                    <a:pt x="246135" y="88594"/>
                  </a:lnTo>
                  <a:lnTo>
                    <a:pt x="245999" y="35902"/>
                  </a:lnTo>
                  <a:lnTo>
                    <a:pt x="0" y="35915"/>
                  </a:lnTo>
                  <a:lnTo>
                    <a:pt x="850" y="0"/>
                  </a:lnTo>
                </a:path>
                <a:path w="1094739" h="352425">
                  <a:moveTo>
                    <a:pt x="269748" y="352043"/>
                  </a:moveTo>
                  <a:lnTo>
                    <a:pt x="269748" y="266700"/>
                  </a:lnTo>
                  <a:lnTo>
                    <a:pt x="611124" y="266700"/>
                  </a:lnTo>
                </a:path>
                <a:path w="1094739" h="352425">
                  <a:moveTo>
                    <a:pt x="1094232" y="199644"/>
                  </a:moveTo>
                  <a:lnTo>
                    <a:pt x="1094232" y="149352"/>
                  </a:lnTo>
                  <a:lnTo>
                    <a:pt x="592836" y="149352"/>
                  </a:lnTo>
                </a:path>
              </a:pathLst>
            </a:custGeom>
            <a:ln w="12192">
              <a:solidFill>
                <a:srgbClr val="7E7E7E"/>
              </a:solidFill>
            </a:ln>
          </p:spPr>
          <p:txBody>
            <a:bodyPr wrap="square" lIns="0" tIns="0" rIns="0" bIns="0" rtlCol="0"/>
            <a:lstStyle/>
            <a:p>
              <a:endParaRPr/>
            </a:p>
          </p:txBody>
        </p:sp>
        <p:sp>
          <p:nvSpPr>
            <p:cNvPr id="14" name="object 14"/>
            <p:cNvSpPr/>
            <p:nvPr/>
          </p:nvSpPr>
          <p:spPr>
            <a:xfrm>
              <a:off x="1588008" y="6700126"/>
              <a:ext cx="0" cy="73025"/>
            </a:xfrm>
            <a:custGeom>
              <a:avLst/>
              <a:gdLst/>
              <a:ahLst/>
              <a:cxnLst/>
              <a:rect l="l" t="t" r="r" b="b"/>
              <a:pathLst>
                <a:path h="73025">
                  <a:moveTo>
                    <a:pt x="0" y="0"/>
                  </a:moveTo>
                  <a:lnTo>
                    <a:pt x="0" y="72529"/>
                  </a:lnTo>
                </a:path>
              </a:pathLst>
            </a:custGeom>
            <a:ln w="12192">
              <a:solidFill>
                <a:srgbClr val="7E7E7E"/>
              </a:solidFill>
            </a:ln>
          </p:spPr>
          <p:txBody>
            <a:bodyPr wrap="square" lIns="0" tIns="0" rIns="0" bIns="0" rtlCol="0"/>
            <a:lstStyle/>
            <a:p>
              <a:endParaRPr/>
            </a:p>
          </p:txBody>
        </p:sp>
      </p:grpSp>
      <p:sp>
        <p:nvSpPr>
          <p:cNvPr id="15" name="object 15"/>
          <p:cNvSpPr/>
          <p:nvPr/>
        </p:nvSpPr>
        <p:spPr>
          <a:xfrm>
            <a:off x="2237232" y="6507480"/>
            <a:ext cx="158750" cy="350520"/>
          </a:xfrm>
          <a:custGeom>
            <a:avLst/>
            <a:gdLst/>
            <a:ahLst/>
            <a:cxnLst/>
            <a:rect l="l" t="t" r="r" b="b"/>
            <a:pathLst>
              <a:path w="158750" h="350520">
                <a:moveTo>
                  <a:pt x="78359" y="347471"/>
                </a:moveTo>
                <a:lnTo>
                  <a:pt x="76200" y="273805"/>
                </a:lnTo>
                <a:lnTo>
                  <a:pt x="128905" y="199390"/>
                </a:lnTo>
                <a:lnTo>
                  <a:pt x="129420" y="162838"/>
                </a:lnTo>
                <a:lnTo>
                  <a:pt x="129889" y="104486"/>
                </a:lnTo>
                <a:lnTo>
                  <a:pt x="130405" y="43738"/>
                </a:lnTo>
                <a:lnTo>
                  <a:pt x="131063" y="0"/>
                </a:lnTo>
              </a:path>
              <a:path w="158750" h="350520">
                <a:moveTo>
                  <a:pt x="105791" y="347471"/>
                </a:moveTo>
                <a:lnTo>
                  <a:pt x="103631" y="273805"/>
                </a:lnTo>
                <a:lnTo>
                  <a:pt x="156337" y="199390"/>
                </a:lnTo>
                <a:lnTo>
                  <a:pt x="156852" y="162838"/>
                </a:lnTo>
                <a:lnTo>
                  <a:pt x="157321" y="104486"/>
                </a:lnTo>
                <a:lnTo>
                  <a:pt x="157837" y="43738"/>
                </a:lnTo>
                <a:lnTo>
                  <a:pt x="158495" y="0"/>
                </a:lnTo>
              </a:path>
              <a:path w="158750" h="350520">
                <a:moveTo>
                  <a:pt x="51307" y="350519"/>
                </a:moveTo>
                <a:lnTo>
                  <a:pt x="53340" y="282459"/>
                </a:lnTo>
                <a:lnTo>
                  <a:pt x="2031" y="213702"/>
                </a:lnTo>
                <a:lnTo>
                  <a:pt x="1535" y="183895"/>
                </a:lnTo>
                <a:lnTo>
                  <a:pt x="1016" y="154095"/>
                </a:lnTo>
                <a:lnTo>
                  <a:pt x="496" y="124295"/>
                </a:lnTo>
                <a:lnTo>
                  <a:pt x="0" y="94488"/>
                </a:lnTo>
              </a:path>
            </a:pathLst>
          </a:custGeom>
          <a:ln w="12192">
            <a:solidFill>
              <a:srgbClr val="7E7E7E"/>
            </a:solidFill>
          </a:ln>
        </p:spPr>
        <p:txBody>
          <a:bodyPr wrap="square" lIns="0" tIns="0" rIns="0" bIns="0" rtlCol="0"/>
          <a:lstStyle/>
          <a:p>
            <a:endParaRPr/>
          </a:p>
        </p:txBody>
      </p:sp>
      <p:sp>
        <p:nvSpPr>
          <p:cNvPr id="16" name="object 16"/>
          <p:cNvSpPr/>
          <p:nvPr/>
        </p:nvSpPr>
        <p:spPr>
          <a:xfrm>
            <a:off x="2836164" y="6547104"/>
            <a:ext cx="26034" cy="306705"/>
          </a:xfrm>
          <a:custGeom>
            <a:avLst/>
            <a:gdLst/>
            <a:ahLst/>
            <a:cxnLst/>
            <a:rect l="l" t="t" r="r" b="b"/>
            <a:pathLst>
              <a:path w="26035" h="306704">
                <a:moveTo>
                  <a:pt x="0" y="306323"/>
                </a:moveTo>
                <a:lnTo>
                  <a:pt x="0" y="0"/>
                </a:lnTo>
              </a:path>
              <a:path w="26035" h="306704">
                <a:moveTo>
                  <a:pt x="25908" y="306323"/>
                </a:moveTo>
                <a:lnTo>
                  <a:pt x="25908" y="0"/>
                </a:lnTo>
              </a:path>
            </a:pathLst>
          </a:custGeom>
          <a:ln w="12192">
            <a:solidFill>
              <a:srgbClr val="7E7E7E"/>
            </a:solidFill>
          </a:ln>
        </p:spPr>
        <p:txBody>
          <a:bodyPr wrap="square" lIns="0" tIns="0" rIns="0" bIns="0" rtlCol="0"/>
          <a:lstStyle/>
          <a:p>
            <a:endParaRPr/>
          </a:p>
        </p:txBody>
      </p:sp>
      <p:sp>
        <p:nvSpPr>
          <p:cNvPr id="17" name="object 17"/>
          <p:cNvSpPr/>
          <p:nvPr/>
        </p:nvSpPr>
        <p:spPr>
          <a:xfrm>
            <a:off x="3534155" y="6496811"/>
            <a:ext cx="59690" cy="230504"/>
          </a:xfrm>
          <a:custGeom>
            <a:avLst/>
            <a:gdLst/>
            <a:ahLst/>
            <a:cxnLst/>
            <a:rect l="l" t="t" r="r" b="b"/>
            <a:pathLst>
              <a:path w="59689" h="230504">
                <a:moveTo>
                  <a:pt x="0" y="0"/>
                </a:moveTo>
                <a:lnTo>
                  <a:pt x="0" y="230339"/>
                </a:lnTo>
              </a:path>
              <a:path w="59689" h="230504">
                <a:moveTo>
                  <a:pt x="33528" y="0"/>
                </a:moveTo>
                <a:lnTo>
                  <a:pt x="33528" y="230339"/>
                </a:lnTo>
              </a:path>
              <a:path w="59689" h="230504">
                <a:moveTo>
                  <a:pt x="59436" y="0"/>
                </a:moveTo>
                <a:lnTo>
                  <a:pt x="59436" y="230339"/>
                </a:lnTo>
              </a:path>
            </a:pathLst>
          </a:custGeom>
          <a:ln w="12192">
            <a:solidFill>
              <a:srgbClr val="7E7E7E"/>
            </a:solidFill>
          </a:ln>
        </p:spPr>
        <p:txBody>
          <a:bodyPr wrap="square" lIns="0" tIns="0" rIns="0" bIns="0" rtlCol="0"/>
          <a:lstStyle/>
          <a:p>
            <a:endParaRPr/>
          </a:p>
        </p:txBody>
      </p:sp>
      <p:sp>
        <p:nvSpPr>
          <p:cNvPr id="18" name="object 18"/>
          <p:cNvSpPr/>
          <p:nvPr/>
        </p:nvSpPr>
        <p:spPr>
          <a:xfrm>
            <a:off x="4219955"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19" name="object 19"/>
          <p:cNvSpPr/>
          <p:nvPr/>
        </p:nvSpPr>
        <p:spPr>
          <a:xfrm>
            <a:off x="4082796" y="6833962"/>
            <a:ext cx="52069" cy="24130"/>
          </a:xfrm>
          <a:custGeom>
            <a:avLst/>
            <a:gdLst/>
            <a:ahLst/>
            <a:cxnLst/>
            <a:rect l="l" t="t" r="r" b="b"/>
            <a:pathLst>
              <a:path w="52070" h="24129">
                <a:moveTo>
                  <a:pt x="0" y="0"/>
                </a:moveTo>
                <a:lnTo>
                  <a:pt x="0" y="24036"/>
                </a:lnTo>
              </a:path>
              <a:path w="52070" h="24129">
                <a:moveTo>
                  <a:pt x="27431" y="0"/>
                </a:moveTo>
                <a:lnTo>
                  <a:pt x="27431" y="24036"/>
                </a:lnTo>
              </a:path>
              <a:path w="52070" h="24129">
                <a:moveTo>
                  <a:pt x="51815" y="0"/>
                </a:moveTo>
                <a:lnTo>
                  <a:pt x="51815" y="24036"/>
                </a:lnTo>
              </a:path>
            </a:pathLst>
          </a:custGeom>
          <a:ln w="12192">
            <a:solidFill>
              <a:srgbClr val="7E7E7E"/>
            </a:solidFill>
          </a:ln>
        </p:spPr>
        <p:txBody>
          <a:bodyPr wrap="square" lIns="0" tIns="0" rIns="0" bIns="0" rtlCol="0"/>
          <a:lstStyle/>
          <a:p>
            <a:endParaRPr/>
          </a:p>
        </p:txBody>
      </p:sp>
      <p:sp>
        <p:nvSpPr>
          <p:cNvPr id="20" name="object 20"/>
          <p:cNvSpPr/>
          <p:nvPr/>
        </p:nvSpPr>
        <p:spPr>
          <a:xfrm>
            <a:off x="3593591" y="6579107"/>
            <a:ext cx="542925" cy="172720"/>
          </a:xfrm>
          <a:custGeom>
            <a:avLst/>
            <a:gdLst/>
            <a:ahLst/>
            <a:cxnLst/>
            <a:rect l="l" t="t" r="r" b="b"/>
            <a:pathLst>
              <a:path w="542925" h="172720">
                <a:moveTo>
                  <a:pt x="540638" y="172212"/>
                </a:moveTo>
                <a:lnTo>
                  <a:pt x="541115" y="146439"/>
                </a:lnTo>
                <a:lnTo>
                  <a:pt x="541591" y="120669"/>
                </a:lnTo>
                <a:lnTo>
                  <a:pt x="542067" y="94898"/>
                </a:lnTo>
                <a:lnTo>
                  <a:pt x="542544" y="69126"/>
                </a:lnTo>
                <a:lnTo>
                  <a:pt x="354457" y="69126"/>
                </a:lnTo>
                <a:lnTo>
                  <a:pt x="277241" y="0"/>
                </a:lnTo>
                <a:lnTo>
                  <a:pt x="0" y="0"/>
                </a:lnTo>
              </a:path>
            </a:pathLst>
          </a:custGeom>
          <a:ln w="12192">
            <a:solidFill>
              <a:srgbClr val="7E7E7E"/>
            </a:solidFill>
          </a:ln>
        </p:spPr>
        <p:txBody>
          <a:bodyPr wrap="square" lIns="0" tIns="0" rIns="0" bIns="0" rtlCol="0"/>
          <a:lstStyle/>
          <a:p>
            <a:endParaRPr/>
          </a:p>
        </p:txBody>
      </p:sp>
      <p:sp>
        <p:nvSpPr>
          <p:cNvPr id="21" name="object 21"/>
          <p:cNvSpPr/>
          <p:nvPr/>
        </p:nvSpPr>
        <p:spPr>
          <a:xfrm>
            <a:off x="4675632" y="6473952"/>
            <a:ext cx="146685" cy="317500"/>
          </a:xfrm>
          <a:custGeom>
            <a:avLst/>
            <a:gdLst/>
            <a:ahLst/>
            <a:cxnLst/>
            <a:rect l="l" t="t" r="r" b="b"/>
            <a:pathLst>
              <a:path w="146685" h="317500">
                <a:moveTo>
                  <a:pt x="120395" y="309372"/>
                </a:moveTo>
                <a:lnTo>
                  <a:pt x="120395" y="22860"/>
                </a:lnTo>
                <a:lnTo>
                  <a:pt x="0" y="22860"/>
                </a:lnTo>
              </a:path>
              <a:path w="146685" h="317500">
                <a:moveTo>
                  <a:pt x="146303" y="316992"/>
                </a:moveTo>
                <a:lnTo>
                  <a:pt x="146303" y="0"/>
                </a:lnTo>
                <a:lnTo>
                  <a:pt x="0" y="0"/>
                </a:lnTo>
              </a:path>
            </a:pathLst>
          </a:custGeom>
          <a:ln w="12192">
            <a:solidFill>
              <a:srgbClr val="7E7E7E"/>
            </a:solidFill>
          </a:ln>
        </p:spPr>
        <p:txBody>
          <a:bodyPr wrap="square" lIns="0" tIns="0" rIns="0" bIns="0" rtlCol="0"/>
          <a:lstStyle/>
          <a:p>
            <a:endParaRPr/>
          </a:p>
        </p:txBody>
      </p:sp>
      <p:sp>
        <p:nvSpPr>
          <p:cNvPr id="22" name="object 22"/>
          <p:cNvSpPr/>
          <p:nvPr/>
        </p:nvSpPr>
        <p:spPr>
          <a:xfrm>
            <a:off x="4887467" y="6484620"/>
            <a:ext cx="304800" cy="279400"/>
          </a:xfrm>
          <a:custGeom>
            <a:avLst/>
            <a:gdLst/>
            <a:ahLst/>
            <a:cxnLst/>
            <a:rect l="l" t="t" r="r" b="b"/>
            <a:pathLst>
              <a:path w="304800" h="279400">
                <a:moveTo>
                  <a:pt x="0" y="278891"/>
                </a:moveTo>
                <a:lnTo>
                  <a:pt x="0" y="0"/>
                </a:lnTo>
                <a:lnTo>
                  <a:pt x="304800" y="0"/>
                </a:lnTo>
              </a:path>
            </a:pathLst>
          </a:custGeom>
          <a:ln w="12192">
            <a:solidFill>
              <a:srgbClr val="7E7E7E"/>
            </a:solidFill>
          </a:ln>
        </p:spPr>
        <p:txBody>
          <a:bodyPr wrap="square" lIns="0" tIns="0" rIns="0" bIns="0" rtlCol="0"/>
          <a:lstStyle/>
          <a:p>
            <a:endParaRPr/>
          </a:p>
        </p:txBody>
      </p:sp>
      <p:sp>
        <p:nvSpPr>
          <p:cNvPr id="23" name="object 23"/>
          <p:cNvSpPr/>
          <p:nvPr/>
        </p:nvSpPr>
        <p:spPr>
          <a:xfrm>
            <a:off x="4558284" y="6780274"/>
            <a:ext cx="70485" cy="78105"/>
          </a:xfrm>
          <a:custGeom>
            <a:avLst/>
            <a:gdLst/>
            <a:ahLst/>
            <a:cxnLst/>
            <a:rect l="l" t="t" r="r" b="b"/>
            <a:pathLst>
              <a:path w="70485" h="78104">
                <a:moveTo>
                  <a:pt x="0" y="77724"/>
                </a:moveTo>
                <a:lnTo>
                  <a:pt x="0" y="0"/>
                </a:lnTo>
                <a:lnTo>
                  <a:pt x="70103" y="0"/>
                </a:lnTo>
              </a:path>
            </a:pathLst>
          </a:custGeom>
          <a:ln w="12192">
            <a:solidFill>
              <a:srgbClr val="7E7E7E"/>
            </a:solidFill>
          </a:ln>
        </p:spPr>
        <p:txBody>
          <a:bodyPr wrap="square" lIns="0" tIns="0" rIns="0" bIns="0" rtlCol="0"/>
          <a:lstStyle/>
          <a:p>
            <a:endParaRPr/>
          </a:p>
        </p:txBody>
      </p:sp>
      <p:sp>
        <p:nvSpPr>
          <p:cNvPr id="24" name="object 24"/>
          <p:cNvSpPr/>
          <p:nvPr/>
        </p:nvSpPr>
        <p:spPr>
          <a:xfrm>
            <a:off x="5474208" y="6700125"/>
            <a:ext cx="22860" cy="158115"/>
          </a:xfrm>
          <a:custGeom>
            <a:avLst/>
            <a:gdLst/>
            <a:ahLst/>
            <a:cxnLst/>
            <a:rect l="l" t="t" r="r" b="b"/>
            <a:pathLst>
              <a:path w="22860" h="158115">
                <a:moveTo>
                  <a:pt x="0" y="0"/>
                </a:moveTo>
                <a:lnTo>
                  <a:pt x="0" y="157872"/>
                </a:lnTo>
              </a:path>
              <a:path w="22860" h="158115">
                <a:moveTo>
                  <a:pt x="22859" y="0"/>
                </a:moveTo>
                <a:lnTo>
                  <a:pt x="22859" y="157872"/>
                </a:lnTo>
              </a:path>
            </a:pathLst>
          </a:custGeom>
          <a:ln w="12192">
            <a:solidFill>
              <a:srgbClr val="7E7E7E"/>
            </a:solidFill>
          </a:ln>
        </p:spPr>
        <p:txBody>
          <a:bodyPr wrap="square" lIns="0" tIns="0" rIns="0" bIns="0" rtlCol="0"/>
          <a:lstStyle/>
          <a:p>
            <a:endParaRPr/>
          </a:p>
        </p:txBody>
      </p:sp>
      <p:sp>
        <p:nvSpPr>
          <p:cNvPr id="25" name="object 25"/>
          <p:cNvSpPr/>
          <p:nvPr/>
        </p:nvSpPr>
        <p:spPr>
          <a:xfrm>
            <a:off x="5807964" y="6700125"/>
            <a:ext cx="47625" cy="158115"/>
          </a:xfrm>
          <a:custGeom>
            <a:avLst/>
            <a:gdLst/>
            <a:ahLst/>
            <a:cxnLst/>
            <a:rect l="l" t="t" r="r" b="b"/>
            <a:pathLst>
              <a:path w="47625" h="158115">
                <a:moveTo>
                  <a:pt x="0" y="0"/>
                </a:moveTo>
                <a:lnTo>
                  <a:pt x="0" y="157872"/>
                </a:lnTo>
              </a:path>
              <a:path w="47625" h="158115">
                <a:moveTo>
                  <a:pt x="22860" y="0"/>
                </a:moveTo>
                <a:lnTo>
                  <a:pt x="22860" y="157872"/>
                </a:lnTo>
              </a:path>
              <a:path w="47625" h="158115">
                <a:moveTo>
                  <a:pt x="47244" y="0"/>
                </a:moveTo>
                <a:lnTo>
                  <a:pt x="47244" y="157872"/>
                </a:lnTo>
              </a:path>
            </a:pathLst>
          </a:custGeom>
          <a:ln w="12192">
            <a:solidFill>
              <a:srgbClr val="7E7E7E"/>
            </a:solidFill>
          </a:ln>
        </p:spPr>
        <p:txBody>
          <a:bodyPr wrap="square" lIns="0" tIns="0" rIns="0" bIns="0" rtlCol="0"/>
          <a:lstStyle/>
          <a:p>
            <a:endParaRPr/>
          </a:p>
        </p:txBody>
      </p:sp>
      <p:sp>
        <p:nvSpPr>
          <p:cNvPr id="26" name="object 26"/>
          <p:cNvSpPr/>
          <p:nvPr/>
        </p:nvSpPr>
        <p:spPr>
          <a:xfrm>
            <a:off x="6324600" y="6546024"/>
            <a:ext cx="0" cy="310515"/>
          </a:xfrm>
          <a:custGeom>
            <a:avLst/>
            <a:gdLst/>
            <a:ahLst/>
            <a:cxnLst/>
            <a:rect l="l" t="t" r="r" b="b"/>
            <a:pathLst>
              <a:path h="310515">
                <a:moveTo>
                  <a:pt x="0" y="0"/>
                </a:moveTo>
                <a:lnTo>
                  <a:pt x="0" y="310450"/>
                </a:lnTo>
              </a:path>
            </a:pathLst>
          </a:custGeom>
          <a:ln w="12192">
            <a:solidFill>
              <a:srgbClr val="7E7E7E"/>
            </a:solidFill>
          </a:ln>
        </p:spPr>
        <p:txBody>
          <a:bodyPr wrap="square" lIns="0" tIns="0" rIns="0" bIns="0" rtlCol="0"/>
          <a:lstStyle/>
          <a:p>
            <a:endParaRPr/>
          </a:p>
        </p:txBody>
      </p:sp>
      <p:sp>
        <p:nvSpPr>
          <p:cNvPr id="27" name="object 27"/>
          <p:cNvSpPr/>
          <p:nvPr/>
        </p:nvSpPr>
        <p:spPr>
          <a:xfrm>
            <a:off x="6502907" y="6814723"/>
            <a:ext cx="24765" cy="43815"/>
          </a:xfrm>
          <a:custGeom>
            <a:avLst/>
            <a:gdLst/>
            <a:ahLst/>
            <a:cxnLst/>
            <a:rect l="l" t="t" r="r" b="b"/>
            <a:pathLst>
              <a:path w="24765" h="43815">
                <a:moveTo>
                  <a:pt x="0" y="0"/>
                </a:moveTo>
                <a:lnTo>
                  <a:pt x="0" y="43275"/>
                </a:lnTo>
              </a:path>
              <a:path w="24765" h="43815">
                <a:moveTo>
                  <a:pt x="24384" y="0"/>
                </a:moveTo>
                <a:lnTo>
                  <a:pt x="24384" y="43275"/>
                </a:lnTo>
              </a:path>
            </a:pathLst>
          </a:custGeom>
          <a:ln w="12192">
            <a:solidFill>
              <a:srgbClr val="7E7E7E"/>
            </a:solidFill>
          </a:ln>
        </p:spPr>
        <p:txBody>
          <a:bodyPr wrap="square" lIns="0" tIns="0" rIns="0" bIns="0" rtlCol="0"/>
          <a:lstStyle/>
          <a:p>
            <a:endParaRPr/>
          </a:p>
        </p:txBody>
      </p:sp>
      <p:sp>
        <p:nvSpPr>
          <p:cNvPr id="28" name="object 28"/>
          <p:cNvSpPr/>
          <p:nvPr/>
        </p:nvSpPr>
        <p:spPr>
          <a:xfrm>
            <a:off x="6588252" y="6484620"/>
            <a:ext cx="48895" cy="221615"/>
          </a:xfrm>
          <a:custGeom>
            <a:avLst/>
            <a:gdLst/>
            <a:ahLst/>
            <a:cxnLst/>
            <a:rect l="l" t="t" r="r" b="b"/>
            <a:pathLst>
              <a:path w="48895" h="221615">
                <a:moveTo>
                  <a:pt x="0" y="0"/>
                </a:moveTo>
                <a:lnTo>
                  <a:pt x="0" y="221589"/>
                </a:lnTo>
              </a:path>
              <a:path w="48895" h="221615">
                <a:moveTo>
                  <a:pt x="24383" y="0"/>
                </a:moveTo>
                <a:lnTo>
                  <a:pt x="24383" y="221589"/>
                </a:lnTo>
              </a:path>
              <a:path w="48895" h="221615">
                <a:moveTo>
                  <a:pt x="48768" y="0"/>
                </a:moveTo>
                <a:lnTo>
                  <a:pt x="48768" y="221589"/>
                </a:lnTo>
              </a:path>
            </a:pathLst>
          </a:custGeom>
          <a:ln w="12192">
            <a:solidFill>
              <a:srgbClr val="7E7E7E"/>
            </a:solidFill>
          </a:ln>
        </p:spPr>
        <p:txBody>
          <a:bodyPr wrap="square" lIns="0" tIns="0" rIns="0" bIns="0" rtlCol="0"/>
          <a:lstStyle/>
          <a:p>
            <a:endParaRPr/>
          </a:p>
        </p:txBody>
      </p:sp>
      <p:sp>
        <p:nvSpPr>
          <p:cNvPr id="29" name="object 29"/>
          <p:cNvSpPr/>
          <p:nvPr/>
        </p:nvSpPr>
        <p:spPr>
          <a:xfrm>
            <a:off x="6041135" y="6665976"/>
            <a:ext cx="177165" cy="190500"/>
          </a:xfrm>
          <a:custGeom>
            <a:avLst/>
            <a:gdLst/>
            <a:ahLst/>
            <a:cxnLst/>
            <a:rect l="l" t="t" r="r" b="b"/>
            <a:pathLst>
              <a:path w="177164" h="190500">
                <a:moveTo>
                  <a:pt x="149351" y="190499"/>
                </a:moveTo>
                <a:lnTo>
                  <a:pt x="149236" y="177582"/>
                </a:lnTo>
                <a:lnTo>
                  <a:pt x="149098" y="164664"/>
                </a:lnTo>
                <a:lnTo>
                  <a:pt x="148959" y="151747"/>
                </a:lnTo>
                <a:lnTo>
                  <a:pt x="148843" y="138830"/>
                </a:lnTo>
                <a:lnTo>
                  <a:pt x="1269" y="138831"/>
                </a:lnTo>
                <a:lnTo>
                  <a:pt x="0" y="21336"/>
                </a:lnTo>
              </a:path>
              <a:path w="177164" h="190500">
                <a:moveTo>
                  <a:pt x="176784" y="190499"/>
                </a:moveTo>
                <a:lnTo>
                  <a:pt x="176613" y="172043"/>
                </a:lnTo>
                <a:lnTo>
                  <a:pt x="176466" y="153587"/>
                </a:lnTo>
                <a:lnTo>
                  <a:pt x="176319" y="135132"/>
                </a:lnTo>
                <a:lnTo>
                  <a:pt x="176149" y="116676"/>
                </a:lnTo>
                <a:lnTo>
                  <a:pt x="24384" y="116677"/>
                </a:lnTo>
                <a:lnTo>
                  <a:pt x="24891" y="0"/>
                </a:lnTo>
              </a:path>
            </a:pathLst>
          </a:custGeom>
          <a:ln w="12192">
            <a:solidFill>
              <a:srgbClr val="7E7E7E"/>
            </a:solidFill>
          </a:ln>
        </p:spPr>
        <p:txBody>
          <a:bodyPr wrap="square" lIns="0" tIns="0" rIns="0" bIns="0" rtlCol="0"/>
          <a:lstStyle/>
          <a:p>
            <a:endParaRPr/>
          </a:p>
        </p:txBody>
      </p:sp>
      <p:sp>
        <p:nvSpPr>
          <p:cNvPr id="30" name="object 30"/>
          <p:cNvSpPr/>
          <p:nvPr/>
        </p:nvSpPr>
        <p:spPr>
          <a:xfrm>
            <a:off x="7127747" y="6763510"/>
            <a:ext cx="341630" cy="94615"/>
          </a:xfrm>
          <a:custGeom>
            <a:avLst/>
            <a:gdLst/>
            <a:ahLst/>
            <a:cxnLst/>
            <a:rect l="l" t="t" r="r" b="b"/>
            <a:pathLst>
              <a:path w="341629" h="94615">
                <a:moveTo>
                  <a:pt x="0" y="94488"/>
                </a:moveTo>
                <a:lnTo>
                  <a:pt x="0" y="0"/>
                </a:lnTo>
                <a:lnTo>
                  <a:pt x="341375" y="0"/>
                </a:lnTo>
              </a:path>
            </a:pathLst>
          </a:custGeom>
          <a:ln w="12192">
            <a:solidFill>
              <a:srgbClr val="7E7E7E"/>
            </a:solidFill>
          </a:ln>
        </p:spPr>
        <p:txBody>
          <a:bodyPr wrap="square" lIns="0" tIns="0" rIns="0" bIns="0" rtlCol="0"/>
          <a:lstStyle/>
          <a:p>
            <a:endParaRPr/>
          </a:p>
        </p:txBody>
      </p:sp>
      <p:sp>
        <p:nvSpPr>
          <p:cNvPr id="31" name="object 31"/>
          <p:cNvSpPr/>
          <p:nvPr/>
        </p:nvSpPr>
        <p:spPr>
          <a:xfrm>
            <a:off x="7456931" y="6635495"/>
            <a:ext cx="477520" cy="58419"/>
          </a:xfrm>
          <a:custGeom>
            <a:avLst/>
            <a:gdLst/>
            <a:ahLst/>
            <a:cxnLst/>
            <a:rect l="l" t="t" r="r" b="b"/>
            <a:pathLst>
              <a:path w="477520" h="58420">
                <a:moveTo>
                  <a:pt x="477012" y="57911"/>
                </a:moveTo>
                <a:lnTo>
                  <a:pt x="477012" y="0"/>
                </a:lnTo>
                <a:lnTo>
                  <a:pt x="0" y="0"/>
                </a:lnTo>
              </a:path>
            </a:pathLst>
          </a:custGeom>
          <a:ln w="12192">
            <a:solidFill>
              <a:srgbClr val="7E7E7E"/>
            </a:solidFill>
          </a:ln>
        </p:spPr>
        <p:txBody>
          <a:bodyPr wrap="square" lIns="0" tIns="0" rIns="0" bIns="0" rtlCol="0"/>
          <a:lstStyle/>
          <a:p>
            <a:endParaRPr/>
          </a:p>
        </p:txBody>
      </p:sp>
      <p:sp>
        <p:nvSpPr>
          <p:cNvPr id="32" name="object 32"/>
          <p:cNvSpPr/>
          <p:nvPr/>
        </p:nvSpPr>
        <p:spPr>
          <a:xfrm>
            <a:off x="7304531" y="6693217"/>
            <a:ext cx="0" cy="72390"/>
          </a:xfrm>
          <a:custGeom>
            <a:avLst/>
            <a:gdLst/>
            <a:ahLst/>
            <a:cxnLst/>
            <a:rect l="l" t="t" r="r" b="b"/>
            <a:pathLst>
              <a:path h="72390">
                <a:moveTo>
                  <a:pt x="0" y="0"/>
                </a:moveTo>
                <a:lnTo>
                  <a:pt x="0" y="71818"/>
                </a:lnTo>
              </a:path>
            </a:pathLst>
          </a:custGeom>
          <a:ln w="12192">
            <a:solidFill>
              <a:srgbClr val="7E7E7E"/>
            </a:solidFill>
          </a:ln>
        </p:spPr>
        <p:txBody>
          <a:bodyPr wrap="square" lIns="0" tIns="0" rIns="0" bIns="0" rtlCol="0"/>
          <a:lstStyle/>
          <a:p>
            <a:endParaRPr/>
          </a:p>
        </p:txBody>
      </p:sp>
      <p:grpSp>
        <p:nvGrpSpPr>
          <p:cNvPr id="33" name="object 33"/>
          <p:cNvGrpSpPr/>
          <p:nvPr/>
        </p:nvGrpSpPr>
        <p:grpSpPr>
          <a:xfrm>
            <a:off x="7927847" y="6501384"/>
            <a:ext cx="189230" cy="360045"/>
            <a:chOff x="7927847" y="6501384"/>
            <a:chExt cx="189230" cy="360045"/>
          </a:xfrm>
        </p:grpSpPr>
        <p:sp>
          <p:nvSpPr>
            <p:cNvPr id="34" name="object 34"/>
            <p:cNvSpPr/>
            <p:nvPr/>
          </p:nvSpPr>
          <p:spPr>
            <a:xfrm>
              <a:off x="8029955" y="6507480"/>
              <a:ext cx="81280" cy="347980"/>
            </a:xfrm>
            <a:custGeom>
              <a:avLst/>
              <a:gdLst/>
              <a:ahLst/>
              <a:cxnLst/>
              <a:rect l="l" t="t" r="r" b="b"/>
              <a:pathLst>
                <a:path w="81279" h="347979">
                  <a:moveTo>
                    <a:pt x="2159" y="347471"/>
                  </a:moveTo>
                  <a:lnTo>
                    <a:pt x="0" y="273805"/>
                  </a:lnTo>
                  <a:lnTo>
                    <a:pt x="52704" y="199390"/>
                  </a:lnTo>
                  <a:lnTo>
                    <a:pt x="53220" y="162838"/>
                  </a:lnTo>
                  <a:lnTo>
                    <a:pt x="53689" y="104486"/>
                  </a:lnTo>
                  <a:lnTo>
                    <a:pt x="54205" y="43738"/>
                  </a:lnTo>
                  <a:lnTo>
                    <a:pt x="54864" y="0"/>
                  </a:lnTo>
                </a:path>
                <a:path w="81279" h="347979">
                  <a:moveTo>
                    <a:pt x="29464" y="347471"/>
                  </a:moveTo>
                  <a:lnTo>
                    <a:pt x="27432" y="273805"/>
                  </a:lnTo>
                  <a:lnTo>
                    <a:pt x="78740" y="199390"/>
                  </a:lnTo>
                  <a:lnTo>
                    <a:pt x="79182" y="162838"/>
                  </a:lnTo>
                  <a:lnTo>
                    <a:pt x="79613" y="104486"/>
                  </a:lnTo>
                  <a:lnTo>
                    <a:pt x="80115" y="43738"/>
                  </a:lnTo>
                  <a:lnTo>
                    <a:pt x="80772" y="0"/>
                  </a:lnTo>
                </a:path>
              </a:pathLst>
            </a:custGeom>
            <a:ln w="12192">
              <a:solidFill>
                <a:srgbClr val="7E7E7E"/>
              </a:solidFill>
            </a:ln>
          </p:spPr>
          <p:txBody>
            <a:bodyPr wrap="square" lIns="0" tIns="0" rIns="0" bIns="0" rtlCol="0"/>
            <a:lstStyle/>
            <a:p>
              <a:endParaRPr/>
            </a:p>
          </p:txBody>
        </p:sp>
        <p:pic>
          <p:nvPicPr>
            <p:cNvPr id="35" name="object 35"/>
            <p:cNvPicPr/>
            <p:nvPr/>
          </p:nvPicPr>
          <p:blipFill>
            <a:blip r:embed="rId3" cstate="print"/>
            <a:stretch>
              <a:fillRect/>
            </a:stretch>
          </p:blipFill>
          <p:spPr>
            <a:xfrm>
              <a:off x="7927847" y="6623304"/>
              <a:ext cx="83820" cy="237743"/>
            </a:xfrm>
            <a:prstGeom prst="rect">
              <a:avLst/>
            </a:prstGeom>
          </p:spPr>
        </p:pic>
      </p:grpSp>
      <p:sp>
        <p:nvSpPr>
          <p:cNvPr id="36" name="object 36"/>
          <p:cNvSpPr/>
          <p:nvPr/>
        </p:nvSpPr>
        <p:spPr>
          <a:xfrm>
            <a:off x="8552688" y="6547104"/>
            <a:ext cx="26034" cy="306705"/>
          </a:xfrm>
          <a:custGeom>
            <a:avLst/>
            <a:gdLst/>
            <a:ahLst/>
            <a:cxnLst/>
            <a:rect l="l" t="t" r="r" b="b"/>
            <a:pathLst>
              <a:path w="26034" h="306704">
                <a:moveTo>
                  <a:pt x="0" y="306323"/>
                </a:moveTo>
                <a:lnTo>
                  <a:pt x="0" y="0"/>
                </a:lnTo>
              </a:path>
              <a:path w="26034" h="306704">
                <a:moveTo>
                  <a:pt x="25907" y="306323"/>
                </a:moveTo>
                <a:lnTo>
                  <a:pt x="25907" y="0"/>
                </a:lnTo>
              </a:path>
            </a:pathLst>
          </a:custGeom>
          <a:ln w="12192">
            <a:solidFill>
              <a:srgbClr val="7E7E7E"/>
            </a:solidFill>
          </a:ln>
        </p:spPr>
        <p:txBody>
          <a:bodyPr wrap="square" lIns="0" tIns="0" rIns="0" bIns="0" rtlCol="0"/>
          <a:lstStyle/>
          <a:p>
            <a:endParaRPr/>
          </a:p>
        </p:txBody>
      </p:sp>
      <p:sp>
        <p:nvSpPr>
          <p:cNvPr id="37" name="object 37"/>
          <p:cNvSpPr/>
          <p:nvPr/>
        </p:nvSpPr>
        <p:spPr>
          <a:xfrm>
            <a:off x="9250680" y="6496811"/>
            <a:ext cx="59690" cy="226695"/>
          </a:xfrm>
          <a:custGeom>
            <a:avLst/>
            <a:gdLst/>
            <a:ahLst/>
            <a:cxnLst/>
            <a:rect l="l" t="t" r="r" b="b"/>
            <a:pathLst>
              <a:path w="59690" h="226695">
                <a:moveTo>
                  <a:pt x="0" y="0"/>
                </a:moveTo>
                <a:lnTo>
                  <a:pt x="0" y="226364"/>
                </a:lnTo>
              </a:path>
              <a:path w="59690" h="226695">
                <a:moveTo>
                  <a:pt x="33527" y="0"/>
                </a:moveTo>
                <a:lnTo>
                  <a:pt x="33527" y="226364"/>
                </a:lnTo>
              </a:path>
              <a:path w="59690" h="226695">
                <a:moveTo>
                  <a:pt x="59436" y="0"/>
                </a:moveTo>
                <a:lnTo>
                  <a:pt x="59436" y="226364"/>
                </a:lnTo>
              </a:path>
            </a:pathLst>
          </a:custGeom>
          <a:ln w="12192">
            <a:solidFill>
              <a:srgbClr val="7E7E7E"/>
            </a:solidFill>
          </a:ln>
        </p:spPr>
        <p:txBody>
          <a:bodyPr wrap="square" lIns="0" tIns="0" rIns="0" bIns="0" rtlCol="0"/>
          <a:lstStyle/>
          <a:p>
            <a:endParaRPr/>
          </a:p>
        </p:txBody>
      </p:sp>
      <p:sp>
        <p:nvSpPr>
          <p:cNvPr id="38" name="object 38"/>
          <p:cNvSpPr/>
          <p:nvPr/>
        </p:nvSpPr>
        <p:spPr>
          <a:xfrm>
            <a:off x="9936480"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39" name="object 39"/>
          <p:cNvSpPr/>
          <p:nvPr/>
        </p:nvSpPr>
        <p:spPr>
          <a:xfrm>
            <a:off x="9790176" y="6833962"/>
            <a:ext cx="52069" cy="24130"/>
          </a:xfrm>
          <a:custGeom>
            <a:avLst/>
            <a:gdLst/>
            <a:ahLst/>
            <a:cxnLst/>
            <a:rect l="l" t="t" r="r" b="b"/>
            <a:pathLst>
              <a:path w="52070" h="24129">
                <a:moveTo>
                  <a:pt x="0" y="0"/>
                </a:moveTo>
                <a:lnTo>
                  <a:pt x="0" y="24037"/>
                </a:lnTo>
              </a:path>
              <a:path w="52070" h="24129">
                <a:moveTo>
                  <a:pt x="25907" y="0"/>
                </a:moveTo>
                <a:lnTo>
                  <a:pt x="25907" y="24037"/>
                </a:lnTo>
              </a:path>
              <a:path w="52070" h="24129">
                <a:moveTo>
                  <a:pt x="51816" y="0"/>
                </a:moveTo>
                <a:lnTo>
                  <a:pt x="51816" y="24037"/>
                </a:lnTo>
              </a:path>
            </a:pathLst>
          </a:custGeom>
          <a:ln w="12192">
            <a:solidFill>
              <a:srgbClr val="7E7E7E"/>
            </a:solidFill>
          </a:ln>
        </p:spPr>
        <p:txBody>
          <a:bodyPr wrap="square" lIns="0" tIns="0" rIns="0" bIns="0" rtlCol="0"/>
          <a:lstStyle/>
          <a:p>
            <a:endParaRPr/>
          </a:p>
        </p:txBody>
      </p:sp>
      <p:sp>
        <p:nvSpPr>
          <p:cNvPr id="40" name="object 40"/>
          <p:cNvSpPr/>
          <p:nvPr/>
        </p:nvSpPr>
        <p:spPr>
          <a:xfrm>
            <a:off x="11308080" y="6548932"/>
            <a:ext cx="24765" cy="309245"/>
          </a:xfrm>
          <a:custGeom>
            <a:avLst/>
            <a:gdLst/>
            <a:ahLst/>
            <a:cxnLst/>
            <a:rect l="l" t="t" r="r" b="b"/>
            <a:pathLst>
              <a:path w="24765" h="309245">
                <a:moveTo>
                  <a:pt x="24384" y="0"/>
                </a:moveTo>
                <a:lnTo>
                  <a:pt x="24384" y="309066"/>
                </a:lnTo>
              </a:path>
              <a:path w="24765" h="309245">
                <a:moveTo>
                  <a:pt x="0" y="0"/>
                </a:moveTo>
                <a:lnTo>
                  <a:pt x="0" y="309066"/>
                </a:lnTo>
              </a:path>
            </a:pathLst>
          </a:custGeom>
          <a:ln w="12192">
            <a:solidFill>
              <a:srgbClr val="7E7E7E"/>
            </a:solidFill>
          </a:ln>
        </p:spPr>
        <p:txBody>
          <a:bodyPr wrap="square" lIns="0" tIns="0" rIns="0" bIns="0" rtlCol="0"/>
          <a:lstStyle/>
          <a:p>
            <a:endParaRPr/>
          </a:p>
        </p:txBody>
      </p:sp>
      <p:sp>
        <p:nvSpPr>
          <p:cNvPr id="41" name="object 41"/>
          <p:cNvSpPr/>
          <p:nvPr/>
        </p:nvSpPr>
        <p:spPr>
          <a:xfrm>
            <a:off x="9310116" y="6579107"/>
            <a:ext cx="542925" cy="160020"/>
          </a:xfrm>
          <a:custGeom>
            <a:avLst/>
            <a:gdLst/>
            <a:ahLst/>
            <a:cxnLst/>
            <a:rect l="l" t="t" r="r" b="b"/>
            <a:pathLst>
              <a:path w="542925" h="160020">
                <a:moveTo>
                  <a:pt x="540638" y="160020"/>
                </a:moveTo>
                <a:lnTo>
                  <a:pt x="541115" y="136074"/>
                </a:lnTo>
                <a:lnTo>
                  <a:pt x="541591" y="112128"/>
                </a:lnTo>
                <a:lnTo>
                  <a:pt x="542067" y="88182"/>
                </a:lnTo>
                <a:lnTo>
                  <a:pt x="542543" y="64236"/>
                </a:lnTo>
                <a:lnTo>
                  <a:pt x="354456" y="64236"/>
                </a:lnTo>
                <a:lnTo>
                  <a:pt x="277240" y="0"/>
                </a:lnTo>
                <a:lnTo>
                  <a:pt x="0" y="0"/>
                </a:lnTo>
              </a:path>
            </a:pathLst>
          </a:custGeom>
          <a:ln w="12192">
            <a:solidFill>
              <a:srgbClr val="7E7E7E"/>
            </a:solidFill>
          </a:ln>
        </p:spPr>
        <p:txBody>
          <a:bodyPr wrap="square" lIns="0" tIns="0" rIns="0" bIns="0" rtlCol="0"/>
          <a:lstStyle/>
          <a:p>
            <a:endParaRPr/>
          </a:p>
        </p:txBody>
      </p:sp>
      <p:sp>
        <p:nvSpPr>
          <p:cNvPr id="42" name="object 42"/>
          <p:cNvSpPr/>
          <p:nvPr/>
        </p:nvSpPr>
        <p:spPr>
          <a:xfrm>
            <a:off x="10430256" y="6473952"/>
            <a:ext cx="146685" cy="248920"/>
          </a:xfrm>
          <a:custGeom>
            <a:avLst/>
            <a:gdLst/>
            <a:ahLst/>
            <a:cxnLst/>
            <a:rect l="l" t="t" r="r" b="b"/>
            <a:pathLst>
              <a:path w="146684" h="248920">
                <a:moveTo>
                  <a:pt x="120396" y="246888"/>
                </a:moveTo>
                <a:lnTo>
                  <a:pt x="120396" y="22860"/>
                </a:lnTo>
                <a:lnTo>
                  <a:pt x="0" y="22860"/>
                </a:lnTo>
              </a:path>
              <a:path w="146684" h="248920">
                <a:moveTo>
                  <a:pt x="146303" y="248412"/>
                </a:moveTo>
                <a:lnTo>
                  <a:pt x="146303" y="0"/>
                </a:lnTo>
                <a:lnTo>
                  <a:pt x="0" y="0"/>
                </a:lnTo>
              </a:path>
            </a:pathLst>
          </a:custGeom>
          <a:ln w="12192">
            <a:solidFill>
              <a:srgbClr val="7E7E7E"/>
            </a:solidFill>
          </a:ln>
        </p:spPr>
        <p:txBody>
          <a:bodyPr wrap="square" lIns="0" tIns="0" rIns="0" bIns="0" rtlCol="0"/>
          <a:lstStyle/>
          <a:p>
            <a:endParaRPr/>
          </a:p>
        </p:txBody>
      </p:sp>
      <p:sp>
        <p:nvSpPr>
          <p:cNvPr id="43" name="object 43"/>
          <p:cNvSpPr/>
          <p:nvPr/>
        </p:nvSpPr>
        <p:spPr>
          <a:xfrm>
            <a:off x="10789919" y="6492240"/>
            <a:ext cx="125095" cy="144780"/>
          </a:xfrm>
          <a:custGeom>
            <a:avLst/>
            <a:gdLst/>
            <a:ahLst/>
            <a:cxnLst/>
            <a:rect l="l" t="t" r="r" b="b"/>
            <a:pathLst>
              <a:path w="125095" h="144779">
                <a:moveTo>
                  <a:pt x="0" y="144780"/>
                </a:moveTo>
                <a:lnTo>
                  <a:pt x="0" y="0"/>
                </a:lnTo>
                <a:lnTo>
                  <a:pt x="124968" y="0"/>
                </a:lnTo>
              </a:path>
            </a:pathLst>
          </a:custGeom>
          <a:ln w="12192">
            <a:solidFill>
              <a:srgbClr val="7E7E7E"/>
            </a:solidFill>
          </a:ln>
        </p:spPr>
        <p:txBody>
          <a:bodyPr wrap="square" lIns="0" tIns="0" rIns="0" bIns="0" rtlCol="0"/>
          <a:lstStyle/>
          <a:p>
            <a:endParaRPr/>
          </a:p>
        </p:txBody>
      </p:sp>
      <p:sp>
        <p:nvSpPr>
          <p:cNvPr id="44" name="object 44"/>
          <p:cNvSpPr/>
          <p:nvPr/>
        </p:nvSpPr>
        <p:spPr>
          <a:xfrm>
            <a:off x="10274807" y="6772656"/>
            <a:ext cx="70485" cy="85725"/>
          </a:xfrm>
          <a:custGeom>
            <a:avLst/>
            <a:gdLst/>
            <a:ahLst/>
            <a:cxnLst/>
            <a:rect l="l" t="t" r="r" b="b"/>
            <a:pathLst>
              <a:path w="70484" h="85725">
                <a:moveTo>
                  <a:pt x="0" y="85343"/>
                </a:moveTo>
                <a:lnTo>
                  <a:pt x="0" y="0"/>
                </a:lnTo>
                <a:lnTo>
                  <a:pt x="70103" y="0"/>
                </a:lnTo>
              </a:path>
            </a:pathLst>
          </a:custGeom>
          <a:ln w="12192">
            <a:solidFill>
              <a:srgbClr val="7E7E7E"/>
            </a:solidFill>
          </a:ln>
        </p:spPr>
        <p:txBody>
          <a:bodyPr wrap="square" lIns="0" tIns="0" rIns="0" bIns="0" rtlCol="0"/>
          <a:lstStyle/>
          <a:p>
            <a:endParaRPr/>
          </a:p>
        </p:txBody>
      </p:sp>
      <p:sp>
        <p:nvSpPr>
          <p:cNvPr id="45" name="object 45"/>
          <p:cNvSpPr/>
          <p:nvPr/>
        </p:nvSpPr>
        <p:spPr>
          <a:xfrm>
            <a:off x="11843004" y="6701510"/>
            <a:ext cx="24765" cy="156845"/>
          </a:xfrm>
          <a:custGeom>
            <a:avLst/>
            <a:gdLst/>
            <a:ahLst/>
            <a:cxnLst/>
            <a:rect l="l" t="t" r="r" b="b"/>
            <a:pathLst>
              <a:path w="24765" h="156845">
                <a:moveTo>
                  <a:pt x="0" y="0"/>
                </a:moveTo>
                <a:lnTo>
                  <a:pt x="0" y="156489"/>
                </a:lnTo>
              </a:path>
              <a:path w="24765" h="156845">
                <a:moveTo>
                  <a:pt x="24384" y="0"/>
                </a:moveTo>
                <a:lnTo>
                  <a:pt x="24384" y="156489"/>
                </a:lnTo>
              </a:path>
            </a:pathLst>
          </a:custGeom>
          <a:ln w="12192">
            <a:solidFill>
              <a:srgbClr val="7E7E7E"/>
            </a:solidFill>
          </a:ln>
        </p:spPr>
        <p:txBody>
          <a:bodyPr wrap="square" lIns="0" tIns="0" rIns="0" bIns="0" rtlCol="0"/>
          <a:lstStyle/>
          <a:p>
            <a:endParaRPr/>
          </a:p>
        </p:txBody>
      </p:sp>
      <p:sp>
        <p:nvSpPr>
          <p:cNvPr id="46" name="object 46"/>
          <p:cNvSpPr/>
          <p:nvPr/>
        </p:nvSpPr>
        <p:spPr>
          <a:xfrm>
            <a:off x="1033272" y="6588252"/>
            <a:ext cx="35560" cy="36830"/>
          </a:xfrm>
          <a:custGeom>
            <a:avLst/>
            <a:gdLst/>
            <a:ahLst/>
            <a:cxnLst/>
            <a:rect l="l" t="t" r="r" b="b"/>
            <a:pathLst>
              <a:path w="35559" h="36829">
                <a:moveTo>
                  <a:pt x="27203" y="0"/>
                </a:moveTo>
                <a:lnTo>
                  <a:pt x="7848" y="0"/>
                </a:lnTo>
                <a:lnTo>
                  <a:pt x="0" y="8191"/>
                </a:lnTo>
                <a:lnTo>
                  <a:pt x="0" y="18288"/>
                </a:lnTo>
                <a:lnTo>
                  <a:pt x="0" y="28384"/>
                </a:lnTo>
                <a:lnTo>
                  <a:pt x="7848" y="36576"/>
                </a:lnTo>
                <a:lnTo>
                  <a:pt x="27203" y="36576"/>
                </a:lnTo>
                <a:lnTo>
                  <a:pt x="35052" y="28384"/>
                </a:lnTo>
                <a:lnTo>
                  <a:pt x="35052" y="8191"/>
                </a:lnTo>
                <a:lnTo>
                  <a:pt x="27203" y="0"/>
                </a:lnTo>
                <a:close/>
              </a:path>
            </a:pathLst>
          </a:custGeom>
          <a:solidFill>
            <a:srgbClr val="7E7E7E"/>
          </a:solidFill>
        </p:spPr>
        <p:txBody>
          <a:bodyPr wrap="square" lIns="0" tIns="0" rIns="0" bIns="0" rtlCol="0"/>
          <a:lstStyle/>
          <a:p>
            <a:endParaRPr/>
          </a:p>
        </p:txBody>
      </p:sp>
      <p:sp>
        <p:nvSpPr>
          <p:cNvPr id="47" name="object 47"/>
          <p:cNvSpPr/>
          <p:nvPr/>
        </p:nvSpPr>
        <p:spPr>
          <a:xfrm>
            <a:off x="2567939" y="6742174"/>
            <a:ext cx="35560" cy="36830"/>
          </a:xfrm>
          <a:custGeom>
            <a:avLst/>
            <a:gdLst/>
            <a:ahLst/>
            <a:cxnLst/>
            <a:rect l="l" t="t" r="r" b="b"/>
            <a:pathLst>
              <a:path w="35560"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48" name="object 48"/>
          <p:cNvSpPr/>
          <p:nvPr/>
        </p:nvSpPr>
        <p:spPr>
          <a:xfrm>
            <a:off x="4402835" y="6655307"/>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49" name="object 49"/>
          <p:cNvSpPr/>
          <p:nvPr/>
        </p:nvSpPr>
        <p:spPr>
          <a:xfrm>
            <a:off x="5149596" y="6772656"/>
            <a:ext cx="36830" cy="35560"/>
          </a:xfrm>
          <a:custGeom>
            <a:avLst/>
            <a:gdLst/>
            <a:ahLst/>
            <a:cxnLst/>
            <a:rect l="l" t="t" r="r" b="b"/>
            <a:pathLst>
              <a:path w="36829" h="35559">
                <a:moveTo>
                  <a:pt x="28448" y="0"/>
                </a:moveTo>
                <a:lnTo>
                  <a:pt x="8127" y="0"/>
                </a:lnTo>
                <a:lnTo>
                  <a:pt x="0" y="7846"/>
                </a:lnTo>
                <a:lnTo>
                  <a:pt x="0" y="17526"/>
                </a:lnTo>
                <a:lnTo>
                  <a:pt x="0" y="27204"/>
                </a:lnTo>
                <a:lnTo>
                  <a:pt x="8127" y="35052"/>
                </a:lnTo>
                <a:lnTo>
                  <a:pt x="28448" y="35052"/>
                </a:lnTo>
                <a:lnTo>
                  <a:pt x="36575" y="27204"/>
                </a:lnTo>
                <a:lnTo>
                  <a:pt x="36575" y="7846"/>
                </a:lnTo>
                <a:lnTo>
                  <a:pt x="28448" y="0"/>
                </a:lnTo>
                <a:close/>
              </a:path>
            </a:pathLst>
          </a:custGeom>
          <a:solidFill>
            <a:srgbClr val="7E7E7E"/>
          </a:solidFill>
        </p:spPr>
        <p:txBody>
          <a:bodyPr wrap="square" lIns="0" tIns="0" rIns="0" bIns="0" rtlCol="0"/>
          <a:lstStyle/>
          <a:p>
            <a:endParaRPr/>
          </a:p>
        </p:txBody>
      </p:sp>
      <p:sp>
        <p:nvSpPr>
          <p:cNvPr id="50" name="object 50"/>
          <p:cNvSpPr/>
          <p:nvPr/>
        </p:nvSpPr>
        <p:spPr>
          <a:xfrm>
            <a:off x="6746747" y="6592823"/>
            <a:ext cx="36830" cy="36830"/>
          </a:xfrm>
          <a:custGeom>
            <a:avLst/>
            <a:gdLst/>
            <a:ahLst/>
            <a:cxnLst/>
            <a:rect l="l" t="t" r="r" b="b"/>
            <a:pathLst>
              <a:path w="36829" h="36829">
                <a:moveTo>
                  <a:pt x="18287" y="0"/>
                </a:moveTo>
                <a:lnTo>
                  <a:pt x="11144" y="1437"/>
                </a:lnTo>
                <a:lnTo>
                  <a:pt x="5333" y="5357"/>
                </a:lnTo>
                <a:lnTo>
                  <a:pt x="1428" y="11171"/>
                </a:lnTo>
                <a:lnTo>
                  <a:pt x="0" y="18287"/>
                </a:lnTo>
                <a:lnTo>
                  <a:pt x="1428" y="25404"/>
                </a:lnTo>
                <a:lnTo>
                  <a:pt x="5333" y="31218"/>
                </a:lnTo>
                <a:lnTo>
                  <a:pt x="11144" y="35138"/>
                </a:lnTo>
                <a:lnTo>
                  <a:pt x="18287" y="36575"/>
                </a:lnTo>
                <a:lnTo>
                  <a:pt x="25431" y="35138"/>
                </a:lnTo>
                <a:lnTo>
                  <a:pt x="31242" y="31218"/>
                </a:lnTo>
                <a:lnTo>
                  <a:pt x="35147" y="25404"/>
                </a:lnTo>
                <a:lnTo>
                  <a:pt x="36575" y="18287"/>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1" name="object 51"/>
          <p:cNvSpPr/>
          <p:nvPr/>
        </p:nvSpPr>
        <p:spPr>
          <a:xfrm>
            <a:off x="8289035" y="6743698"/>
            <a:ext cx="35560" cy="36830"/>
          </a:xfrm>
          <a:custGeom>
            <a:avLst/>
            <a:gdLst/>
            <a:ahLst/>
            <a:cxnLst/>
            <a:rect l="l" t="t" r="r" b="b"/>
            <a:pathLst>
              <a:path w="35559"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52" name="object 52"/>
          <p:cNvSpPr/>
          <p:nvPr/>
        </p:nvSpPr>
        <p:spPr>
          <a:xfrm>
            <a:off x="10114788" y="6722364"/>
            <a:ext cx="36830" cy="36830"/>
          </a:xfrm>
          <a:custGeom>
            <a:avLst/>
            <a:gdLst/>
            <a:ahLst/>
            <a:cxnLst/>
            <a:rect l="l" t="t" r="r" b="b"/>
            <a:pathLst>
              <a:path w="36829" h="36829">
                <a:moveTo>
                  <a:pt x="18287" y="0"/>
                </a:moveTo>
                <a:lnTo>
                  <a:pt x="11144" y="1437"/>
                </a:lnTo>
                <a:lnTo>
                  <a:pt x="5333" y="5357"/>
                </a:lnTo>
                <a:lnTo>
                  <a:pt x="1428" y="11170"/>
                </a:lnTo>
                <a:lnTo>
                  <a:pt x="0" y="18286"/>
                </a:lnTo>
                <a:lnTo>
                  <a:pt x="1428" y="25405"/>
                </a:lnTo>
                <a:lnTo>
                  <a:pt x="5333" y="31218"/>
                </a:lnTo>
                <a:lnTo>
                  <a:pt x="11144" y="35138"/>
                </a:lnTo>
                <a:lnTo>
                  <a:pt x="18287" y="36575"/>
                </a:lnTo>
                <a:lnTo>
                  <a:pt x="25431" y="35138"/>
                </a:lnTo>
                <a:lnTo>
                  <a:pt x="31241" y="31218"/>
                </a:lnTo>
                <a:lnTo>
                  <a:pt x="35147" y="25405"/>
                </a:lnTo>
                <a:lnTo>
                  <a:pt x="36575" y="18286"/>
                </a:lnTo>
                <a:lnTo>
                  <a:pt x="35147" y="11170"/>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3" name="object 53"/>
          <p:cNvSpPr/>
          <p:nvPr/>
        </p:nvSpPr>
        <p:spPr>
          <a:xfrm>
            <a:off x="10887456" y="6752843"/>
            <a:ext cx="36830" cy="36830"/>
          </a:xfrm>
          <a:custGeom>
            <a:avLst/>
            <a:gdLst/>
            <a:ahLst/>
            <a:cxnLst/>
            <a:rect l="l" t="t" r="r" b="b"/>
            <a:pathLst>
              <a:path w="36829" h="36829">
                <a:moveTo>
                  <a:pt x="18288" y="0"/>
                </a:moveTo>
                <a:lnTo>
                  <a:pt x="11144" y="1437"/>
                </a:lnTo>
                <a:lnTo>
                  <a:pt x="5333" y="5356"/>
                </a:lnTo>
                <a:lnTo>
                  <a:pt x="1428" y="11169"/>
                </a:lnTo>
                <a:lnTo>
                  <a:pt x="0" y="18287"/>
                </a:lnTo>
                <a:lnTo>
                  <a:pt x="1428" y="25406"/>
                </a:lnTo>
                <a:lnTo>
                  <a:pt x="5334" y="31219"/>
                </a:lnTo>
                <a:lnTo>
                  <a:pt x="11144" y="35138"/>
                </a:lnTo>
                <a:lnTo>
                  <a:pt x="18288" y="36575"/>
                </a:lnTo>
                <a:lnTo>
                  <a:pt x="25431" y="35138"/>
                </a:lnTo>
                <a:lnTo>
                  <a:pt x="31242" y="31219"/>
                </a:lnTo>
                <a:lnTo>
                  <a:pt x="35147" y="25406"/>
                </a:lnTo>
                <a:lnTo>
                  <a:pt x="36575" y="18287"/>
                </a:lnTo>
                <a:lnTo>
                  <a:pt x="35147" y="11169"/>
                </a:lnTo>
                <a:lnTo>
                  <a:pt x="31242" y="5356"/>
                </a:lnTo>
                <a:lnTo>
                  <a:pt x="25431" y="1437"/>
                </a:lnTo>
                <a:lnTo>
                  <a:pt x="18288" y="0"/>
                </a:lnTo>
                <a:close/>
              </a:path>
            </a:pathLst>
          </a:custGeom>
          <a:solidFill>
            <a:srgbClr val="7E7E7E"/>
          </a:solidFill>
        </p:spPr>
        <p:txBody>
          <a:bodyPr wrap="square" lIns="0" tIns="0" rIns="0" bIns="0" rtlCol="0"/>
          <a:lstStyle/>
          <a:p>
            <a:endParaRPr/>
          </a:p>
        </p:txBody>
      </p:sp>
      <p:sp>
        <p:nvSpPr>
          <p:cNvPr id="54" name="object 54"/>
          <p:cNvSpPr/>
          <p:nvPr/>
        </p:nvSpPr>
        <p:spPr>
          <a:xfrm>
            <a:off x="11516868" y="6629400"/>
            <a:ext cx="35560" cy="35560"/>
          </a:xfrm>
          <a:custGeom>
            <a:avLst/>
            <a:gdLst/>
            <a:ahLst/>
            <a:cxnLst/>
            <a:rect l="l" t="t" r="r" b="b"/>
            <a:pathLst>
              <a:path w="35559" h="35559">
                <a:moveTo>
                  <a:pt x="27177" y="0"/>
                </a:moveTo>
                <a:lnTo>
                  <a:pt x="7874" y="0"/>
                </a:lnTo>
                <a:lnTo>
                  <a:pt x="0" y="7848"/>
                </a:lnTo>
                <a:lnTo>
                  <a:pt x="0" y="17525"/>
                </a:lnTo>
                <a:lnTo>
                  <a:pt x="0" y="27203"/>
                </a:lnTo>
                <a:lnTo>
                  <a:pt x="7874" y="35052"/>
                </a:lnTo>
                <a:lnTo>
                  <a:pt x="27177" y="35052"/>
                </a:lnTo>
                <a:lnTo>
                  <a:pt x="35051" y="27203"/>
                </a:lnTo>
                <a:lnTo>
                  <a:pt x="35051" y="7848"/>
                </a:lnTo>
                <a:lnTo>
                  <a:pt x="27177" y="0"/>
                </a:lnTo>
                <a:close/>
              </a:path>
            </a:pathLst>
          </a:custGeom>
          <a:solidFill>
            <a:srgbClr val="7E7E7E"/>
          </a:solidFill>
        </p:spPr>
        <p:txBody>
          <a:bodyPr wrap="square" lIns="0" tIns="0" rIns="0" bIns="0" rtlCol="0"/>
          <a:lstStyle/>
          <a:p>
            <a:endParaRPr/>
          </a:p>
        </p:txBody>
      </p:sp>
      <p:sp>
        <p:nvSpPr>
          <p:cNvPr id="55" name="object 55"/>
          <p:cNvSpPr/>
          <p:nvPr/>
        </p:nvSpPr>
        <p:spPr>
          <a:xfrm>
            <a:off x="4402835" y="6650735"/>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6" name="object 56"/>
          <p:cNvSpPr/>
          <p:nvPr/>
        </p:nvSpPr>
        <p:spPr>
          <a:xfrm>
            <a:off x="3609594" y="6822184"/>
            <a:ext cx="0" cy="36830"/>
          </a:xfrm>
          <a:custGeom>
            <a:avLst/>
            <a:gdLst/>
            <a:ahLst/>
            <a:cxnLst/>
            <a:rect l="l" t="t" r="r" b="b"/>
            <a:pathLst>
              <a:path h="36829">
                <a:moveTo>
                  <a:pt x="0" y="0"/>
                </a:moveTo>
                <a:lnTo>
                  <a:pt x="0" y="36576"/>
                </a:lnTo>
              </a:path>
            </a:pathLst>
          </a:custGeom>
          <a:ln w="38100">
            <a:solidFill>
              <a:srgbClr val="D9D9D9"/>
            </a:solidFill>
          </a:ln>
        </p:spPr>
        <p:txBody>
          <a:bodyPr wrap="square" lIns="0" tIns="0" rIns="0" bIns="0" rtlCol="0"/>
          <a:lstStyle/>
          <a:p>
            <a:endParaRPr/>
          </a:p>
        </p:txBody>
      </p:sp>
      <p:pic>
        <p:nvPicPr>
          <p:cNvPr id="57" name="object 57"/>
          <p:cNvPicPr/>
          <p:nvPr/>
        </p:nvPicPr>
        <p:blipFill>
          <a:blip r:embed="rId4" cstate="print"/>
          <a:stretch>
            <a:fillRect/>
          </a:stretch>
        </p:blipFill>
        <p:spPr>
          <a:xfrm>
            <a:off x="3486911" y="6453378"/>
            <a:ext cx="246125" cy="76200"/>
          </a:xfrm>
          <a:prstGeom prst="rect">
            <a:avLst/>
          </a:prstGeom>
        </p:spPr>
      </p:pic>
      <p:pic>
        <p:nvPicPr>
          <p:cNvPr id="58" name="object 58"/>
          <p:cNvPicPr/>
          <p:nvPr/>
        </p:nvPicPr>
        <p:blipFill>
          <a:blip r:embed="rId5" cstate="print"/>
          <a:stretch>
            <a:fillRect/>
          </a:stretch>
        </p:blipFill>
        <p:spPr>
          <a:xfrm>
            <a:off x="2049017" y="6729221"/>
            <a:ext cx="76200" cy="108964"/>
          </a:xfrm>
          <a:prstGeom prst="rect">
            <a:avLst/>
          </a:prstGeom>
        </p:spPr>
      </p:pic>
      <p:pic>
        <p:nvPicPr>
          <p:cNvPr id="59" name="object 59"/>
          <p:cNvPicPr/>
          <p:nvPr/>
        </p:nvPicPr>
        <p:blipFill>
          <a:blip r:embed="rId6" cstate="print"/>
          <a:stretch>
            <a:fillRect/>
          </a:stretch>
        </p:blipFill>
        <p:spPr>
          <a:xfrm>
            <a:off x="1261110" y="6702552"/>
            <a:ext cx="76200" cy="108963"/>
          </a:xfrm>
          <a:prstGeom prst="rect">
            <a:avLst/>
          </a:prstGeom>
        </p:spPr>
      </p:pic>
      <p:sp>
        <p:nvSpPr>
          <p:cNvPr id="60" name="object 60"/>
          <p:cNvSpPr/>
          <p:nvPr/>
        </p:nvSpPr>
        <p:spPr>
          <a:xfrm>
            <a:off x="5220461" y="6750556"/>
            <a:ext cx="718820" cy="107950"/>
          </a:xfrm>
          <a:custGeom>
            <a:avLst/>
            <a:gdLst/>
            <a:ahLst/>
            <a:cxnLst/>
            <a:rect l="l" t="t" r="r" b="b"/>
            <a:pathLst>
              <a:path w="718820" h="107950">
                <a:moveTo>
                  <a:pt x="680465" y="38100"/>
                </a:moveTo>
                <a:lnTo>
                  <a:pt x="680465" y="107443"/>
                </a:lnTo>
                <a:lnTo>
                  <a:pt x="718565" y="107443"/>
                </a:lnTo>
                <a:lnTo>
                  <a:pt x="718565" y="57150"/>
                </a:lnTo>
                <a:lnTo>
                  <a:pt x="699515" y="57150"/>
                </a:lnTo>
                <a:lnTo>
                  <a:pt x="680465" y="38100"/>
                </a:lnTo>
                <a:close/>
              </a:path>
              <a:path w="718820" h="107950">
                <a:moveTo>
                  <a:pt x="76200" y="0"/>
                </a:moveTo>
                <a:lnTo>
                  <a:pt x="0" y="38100"/>
                </a:lnTo>
                <a:lnTo>
                  <a:pt x="76200" y="76200"/>
                </a:lnTo>
                <a:lnTo>
                  <a:pt x="76200" y="57150"/>
                </a:lnTo>
                <a:lnTo>
                  <a:pt x="57150" y="57150"/>
                </a:lnTo>
                <a:lnTo>
                  <a:pt x="57150" y="19050"/>
                </a:lnTo>
                <a:lnTo>
                  <a:pt x="76200" y="19050"/>
                </a:lnTo>
                <a:lnTo>
                  <a:pt x="76200" y="0"/>
                </a:lnTo>
                <a:close/>
              </a:path>
              <a:path w="718820" h="107950">
                <a:moveTo>
                  <a:pt x="76200" y="19050"/>
                </a:moveTo>
                <a:lnTo>
                  <a:pt x="57150" y="19050"/>
                </a:lnTo>
                <a:lnTo>
                  <a:pt x="57150" y="57150"/>
                </a:lnTo>
                <a:lnTo>
                  <a:pt x="76200" y="57150"/>
                </a:lnTo>
                <a:lnTo>
                  <a:pt x="76200" y="19050"/>
                </a:lnTo>
                <a:close/>
              </a:path>
              <a:path w="718820" h="107950">
                <a:moveTo>
                  <a:pt x="718565" y="19050"/>
                </a:moveTo>
                <a:lnTo>
                  <a:pt x="76200" y="19050"/>
                </a:lnTo>
                <a:lnTo>
                  <a:pt x="76200" y="57150"/>
                </a:lnTo>
                <a:lnTo>
                  <a:pt x="680465" y="57150"/>
                </a:lnTo>
                <a:lnTo>
                  <a:pt x="680465" y="38100"/>
                </a:lnTo>
                <a:lnTo>
                  <a:pt x="718565" y="38100"/>
                </a:lnTo>
                <a:lnTo>
                  <a:pt x="718565" y="19050"/>
                </a:lnTo>
                <a:close/>
              </a:path>
              <a:path w="718820" h="107950">
                <a:moveTo>
                  <a:pt x="718565" y="38100"/>
                </a:moveTo>
                <a:lnTo>
                  <a:pt x="680465" y="38100"/>
                </a:lnTo>
                <a:lnTo>
                  <a:pt x="699515" y="57150"/>
                </a:lnTo>
                <a:lnTo>
                  <a:pt x="718565" y="57150"/>
                </a:lnTo>
                <a:lnTo>
                  <a:pt x="718565" y="38100"/>
                </a:lnTo>
                <a:close/>
              </a:path>
            </a:pathLst>
          </a:custGeom>
          <a:solidFill>
            <a:srgbClr val="D9D9D9"/>
          </a:solidFill>
        </p:spPr>
        <p:txBody>
          <a:bodyPr wrap="square" lIns="0" tIns="0" rIns="0" bIns="0" rtlCol="0"/>
          <a:lstStyle/>
          <a:p>
            <a:endParaRPr/>
          </a:p>
        </p:txBody>
      </p:sp>
      <p:sp>
        <p:nvSpPr>
          <p:cNvPr id="61" name="object 61"/>
          <p:cNvSpPr/>
          <p:nvPr/>
        </p:nvSpPr>
        <p:spPr>
          <a:xfrm>
            <a:off x="3146298" y="6491478"/>
            <a:ext cx="226060" cy="170815"/>
          </a:xfrm>
          <a:custGeom>
            <a:avLst/>
            <a:gdLst/>
            <a:ahLst/>
            <a:cxnLst/>
            <a:rect l="l" t="t" r="r" b="b"/>
            <a:pathLst>
              <a:path w="226060"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62" name="object 62"/>
          <p:cNvSpPr/>
          <p:nvPr/>
        </p:nvSpPr>
        <p:spPr>
          <a:xfrm>
            <a:off x="4421885" y="6500621"/>
            <a:ext cx="0" cy="100965"/>
          </a:xfrm>
          <a:custGeom>
            <a:avLst/>
            <a:gdLst/>
            <a:ahLst/>
            <a:cxnLst/>
            <a:rect l="l" t="t" r="r" b="b"/>
            <a:pathLst>
              <a:path h="100965">
                <a:moveTo>
                  <a:pt x="0" y="100583"/>
                </a:moveTo>
                <a:lnTo>
                  <a:pt x="0" y="0"/>
                </a:lnTo>
              </a:path>
            </a:pathLst>
          </a:custGeom>
          <a:ln w="38100">
            <a:solidFill>
              <a:srgbClr val="D9D9D9"/>
            </a:solidFill>
          </a:ln>
        </p:spPr>
        <p:txBody>
          <a:bodyPr wrap="square" lIns="0" tIns="0" rIns="0" bIns="0" rtlCol="0"/>
          <a:lstStyle/>
          <a:p>
            <a:endParaRPr/>
          </a:p>
        </p:txBody>
      </p:sp>
      <p:sp>
        <p:nvSpPr>
          <p:cNvPr id="63" name="object 63"/>
          <p:cNvSpPr/>
          <p:nvPr/>
        </p:nvSpPr>
        <p:spPr>
          <a:xfrm>
            <a:off x="4709921" y="6793230"/>
            <a:ext cx="387350" cy="52069"/>
          </a:xfrm>
          <a:custGeom>
            <a:avLst/>
            <a:gdLst/>
            <a:ahLst/>
            <a:cxnLst/>
            <a:rect l="l" t="t" r="r" b="b"/>
            <a:pathLst>
              <a:path w="387350" h="52070">
                <a:moveTo>
                  <a:pt x="0" y="51816"/>
                </a:moveTo>
                <a:lnTo>
                  <a:pt x="0" y="0"/>
                </a:lnTo>
                <a:lnTo>
                  <a:pt x="387095" y="0"/>
                </a:lnTo>
              </a:path>
            </a:pathLst>
          </a:custGeom>
          <a:ln w="38100">
            <a:solidFill>
              <a:srgbClr val="D9D9D9"/>
            </a:solidFill>
          </a:ln>
        </p:spPr>
        <p:txBody>
          <a:bodyPr wrap="square" lIns="0" tIns="0" rIns="0" bIns="0" rtlCol="0"/>
          <a:lstStyle/>
          <a:p>
            <a:endParaRPr/>
          </a:p>
        </p:txBody>
      </p:sp>
      <p:pic>
        <p:nvPicPr>
          <p:cNvPr id="64" name="object 64"/>
          <p:cNvPicPr/>
          <p:nvPr/>
        </p:nvPicPr>
        <p:blipFill>
          <a:blip r:embed="rId7" cstate="print"/>
          <a:stretch>
            <a:fillRect/>
          </a:stretch>
        </p:blipFill>
        <p:spPr>
          <a:xfrm>
            <a:off x="4385309" y="6717030"/>
            <a:ext cx="76200" cy="140970"/>
          </a:xfrm>
          <a:prstGeom prst="rect">
            <a:avLst/>
          </a:prstGeom>
        </p:spPr>
      </p:pic>
      <p:sp>
        <p:nvSpPr>
          <p:cNvPr id="65" name="object 65"/>
          <p:cNvSpPr/>
          <p:nvPr/>
        </p:nvSpPr>
        <p:spPr>
          <a:xfrm>
            <a:off x="3390138" y="6491478"/>
            <a:ext cx="413384" cy="220979"/>
          </a:xfrm>
          <a:custGeom>
            <a:avLst/>
            <a:gdLst/>
            <a:ahLst/>
            <a:cxnLst/>
            <a:rect l="l" t="t" r="r" b="b"/>
            <a:pathLst>
              <a:path w="413385" h="220979">
                <a:moveTo>
                  <a:pt x="0" y="0"/>
                </a:moveTo>
                <a:lnTo>
                  <a:pt x="413003" y="0"/>
                </a:lnTo>
                <a:lnTo>
                  <a:pt x="413003" y="220980"/>
                </a:lnTo>
              </a:path>
            </a:pathLst>
          </a:custGeom>
          <a:ln w="38100">
            <a:solidFill>
              <a:srgbClr val="D9D9D9"/>
            </a:solidFill>
          </a:ln>
        </p:spPr>
        <p:txBody>
          <a:bodyPr wrap="square" lIns="0" tIns="0" rIns="0" bIns="0" rtlCol="0"/>
          <a:lstStyle/>
          <a:p>
            <a:endParaRPr/>
          </a:p>
        </p:txBody>
      </p:sp>
      <p:sp>
        <p:nvSpPr>
          <p:cNvPr id="66" name="object 66"/>
          <p:cNvSpPr/>
          <p:nvPr/>
        </p:nvSpPr>
        <p:spPr>
          <a:xfrm>
            <a:off x="4019550"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67" name="object 67"/>
          <p:cNvSpPr/>
          <p:nvPr/>
        </p:nvSpPr>
        <p:spPr>
          <a:xfrm>
            <a:off x="2785110" y="6544818"/>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D9D9D9"/>
            </a:solidFill>
          </a:ln>
        </p:spPr>
        <p:txBody>
          <a:bodyPr wrap="square" lIns="0" tIns="0" rIns="0" bIns="0" rtlCol="0"/>
          <a:lstStyle/>
          <a:p>
            <a:endParaRPr/>
          </a:p>
        </p:txBody>
      </p:sp>
      <p:sp>
        <p:nvSpPr>
          <p:cNvPr id="68" name="object 68"/>
          <p:cNvSpPr/>
          <p:nvPr/>
        </p:nvSpPr>
        <p:spPr>
          <a:xfrm>
            <a:off x="1904619" y="6573011"/>
            <a:ext cx="723900" cy="156210"/>
          </a:xfrm>
          <a:custGeom>
            <a:avLst/>
            <a:gdLst/>
            <a:ahLst/>
            <a:cxnLst/>
            <a:rect l="l" t="t" r="r" b="b"/>
            <a:pathLst>
              <a:path w="723900" h="156209">
                <a:moveTo>
                  <a:pt x="703961" y="0"/>
                </a:moveTo>
                <a:lnTo>
                  <a:pt x="3048" y="0"/>
                </a:lnTo>
                <a:lnTo>
                  <a:pt x="37" y="153162"/>
                </a:lnTo>
                <a:lnTo>
                  <a:pt x="0" y="155067"/>
                </a:lnTo>
                <a:lnTo>
                  <a:pt x="38100" y="155816"/>
                </a:lnTo>
                <a:lnTo>
                  <a:pt x="40401" y="38100"/>
                </a:lnTo>
                <a:lnTo>
                  <a:pt x="21717" y="38100"/>
                </a:lnTo>
                <a:lnTo>
                  <a:pt x="40767" y="19418"/>
                </a:lnTo>
                <a:lnTo>
                  <a:pt x="666116" y="19418"/>
                </a:lnTo>
                <a:lnTo>
                  <a:pt x="666114" y="19265"/>
                </a:lnTo>
                <a:lnTo>
                  <a:pt x="704196" y="19265"/>
                </a:lnTo>
                <a:lnTo>
                  <a:pt x="703961" y="0"/>
                </a:lnTo>
                <a:close/>
              </a:path>
              <a:path w="723900" h="156209">
                <a:moveTo>
                  <a:pt x="666278" y="77012"/>
                </a:moveTo>
                <a:lnTo>
                  <a:pt x="647242" y="77012"/>
                </a:lnTo>
                <a:lnTo>
                  <a:pt x="685164" y="153162"/>
                </a:lnTo>
                <a:lnTo>
                  <a:pt x="713790" y="96139"/>
                </a:lnTo>
                <a:lnTo>
                  <a:pt x="704214" y="96139"/>
                </a:lnTo>
                <a:lnTo>
                  <a:pt x="666114" y="95885"/>
                </a:lnTo>
                <a:lnTo>
                  <a:pt x="666278" y="77012"/>
                </a:lnTo>
                <a:close/>
              </a:path>
              <a:path w="723900" h="156209">
                <a:moveTo>
                  <a:pt x="666114" y="19265"/>
                </a:moveTo>
                <a:lnTo>
                  <a:pt x="666494" y="52171"/>
                </a:lnTo>
                <a:lnTo>
                  <a:pt x="666114" y="95885"/>
                </a:lnTo>
                <a:lnTo>
                  <a:pt x="704214" y="96139"/>
                </a:lnTo>
                <a:lnTo>
                  <a:pt x="704593" y="52324"/>
                </a:lnTo>
                <a:lnTo>
                  <a:pt x="704425" y="38100"/>
                </a:lnTo>
                <a:lnTo>
                  <a:pt x="685164" y="38100"/>
                </a:lnTo>
                <a:lnTo>
                  <a:pt x="666114" y="19265"/>
                </a:lnTo>
                <a:close/>
              </a:path>
              <a:path w="723900" h="156209">
                <a:moveTo>
                  <a:pt x="723392" y="77012"/>
                </a:moveTo>
                <a:lnTo>
                  <a:pt x="704380" y="77012"/>
                </a:lnTo>
                <a:lnTo>
                  <a:pt x="704217" y="95885"/>
                </a:lnTo>
                <a:lnTo>
                  <a:pt x="704214" y="96139"/>
                </a:lnTo>
                <a:lnTo>
                  <a:pt x="713790" y="96139"/>
                </a:lnTo>
                <a:lnTo>
                  <a:pt x="723392" y="77012"/>
                </a:lnTo>
                <a:close/>
              </a:path>
              <a:path w="723900" h="156209">
                <a:moveTo>
                  <a:pt x="40767" y="19418"/>
                </a:moveTo>
                <a:lnTo>
                  <a:pt x="21717" y="38100"/>
                </a:lnTo>
                <a:lnTo>
                  <a:pt x="40401" y="38100"/>
                </a:lnTo>
                <a:lnTo>
                  <a:pt x="40767" y="19418"/>
                </a:lnTo>
                <a:close/>
              </a:path>
              <a:path w="723900" h="156209">
                <a:moveTo>
                  <a:pt x="666116" y="19418"/>
                </a:moveTo>
                <a:lnTo>
                  <a:pt x="40767" y="19418"/>
                </a:lnTo>
                <a:lnTo>
                  <a:pt x="40401" y="38100"/>
                </a:lnTo>
                <a:lnTo>
                  <a:pt x="666332" y="38100"/>
                </a:lnTo>
                <a:lnTo>
                  <a:pt x="666116" y="19418"/>
                </a:lnTo>
                <a:close/>
              </a:path>
              <a:path w="723900" h="156209">
                <a:moveTo>
                  <a:pt x="704196" y="19265"/>
                </a:moveTo>
                <a:lnTo>
                  <a:pt x="666114" y="19265"/>
                </a:lnTo>
                <a:lnTo>
                  <a:pt x="685164" y="38100"/>
                </a:lnTo>
                <a:lnTo>
                  <a:pt x="704425" y="38100"/>
                </a:lnTo>
                <a:lnTo>
                  <a:pt x="704197" y="19418"/>
                </a:lnTo>
                <a:lnTo>
                  <a:pt x="704196" y="19265"/>
                </a:lnTo>
                <a:close/>
              </a:path>
            </a:pathLst>
          </a:custGeom>
          <a:solidFill>
            <a:srgbClr val="D9D9D9"/>
          </a:solidFill>
        </p:spPr>
        <p:txBody>
          <a:bodyPr wrap="square" lIns="0" tIns="0" rIns="0" bIns="0" rtlCol="0"/>
          <a:lstStyle/>
          <a:p>
            <a:endParaRPr/>
          </a:p>
        </p:txBody>
      </p:sp>
      <p:sp>
        <p:nvSpPr>
          <p:cNvPr id="69" name="object 69"/>
          <p:cNvSpPr/>
          <p:nvPr/>
        </p:nvSpPr>
        <p:spPr>
          <a:xfrm>
            <a:off x="2590038" y="6838948"/>
            <a:ext cx="0" cy="9525"/>
          </a:xfrm>
          <a:custGeom>
            <a:avLst/>
            <a:gdLst/>
            <a:ahLst/>
            <a:cxnLst/>
            <a:rect l="l" t="t" r="r" b="b"/>
            <a:pathLst>
              <a:path h="9525">
                <a:moveTo>
                  <a:pt x="0" y="0"/>
                </a:moveTo>
                <a:lnTo>
                  <a:pt x="0" y="9144"/>
                </a:lnTo>
              </a:path>
            </a:pathLst>
          </a:custGeom>
          <a:ln w="38100">
            <a:solidFill>
              <a:srgbClr val="D9D9D9"/>
            </a:solidFill>
          </a:ln>
        </p:spPr>
        <p:txBody>
          <a:bodyPr wrap="square" lIns="0" tIns="0" rIns="0" bIns="0" rtlCol="0"/>
          <a:lstStyle/>
          <a:p>
            <a:endParaRPr/>
          </a:p>
        </p:txBody>
      </p:sp>
      <p:grpSp>
        <p:nvGrpSpPr>
          <p:cNvPr id="70" name="object 70"/>
          <p:cNvGrpSpPr/>
          <p:nvPr/>
        </p:nvGrpSpPr>
        <p:grpSpPr>
          <a:xfrm>
            <a:off x="1500886" y="6453378"/>
            <a:ext cx="1181100" cy="163195"/>
            <a:chOff x="1500886" y="6453378"/>
            <a:chExt cx="1181100" cy="163195"/>
          </a:xfrm>
        </p:grpSpPr>
        <p:sp>
          <p:nvSpPr>
            <p:cNvPr id="71" name="object 71"/>
            <p:cNvSpPr/>
            <p:nvPr/>
          </p:nvSpPr>
          <p:spPr>
            <a:xfrm>
              <a:off x="1500886" y="6453378"/>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D9D9D9"/>
            </a:solidFill>
          </p:spPr>
          <p:txBody>
            <a:bodyPr wrap="square" lIns="0" tIns="0" rIns="0" bIns="0" rtlCol="0"/>
            <a:lstStyle/>
            <a:p>
              <a:endParaRPr/>
            </a:p>
          </p:txBody>
        </p:sp>
        <p:sp>
          <p:nvSpPr>
            <p:cNvPr id="72" name="object 72"/>
            <p:cNvSpPr/>
            <p:nvPr/>
          </p:nvSpPr>
          <p:spPr>
            <a:xfrm>
              <a:off x="1962150" y="6491478"/>
              <a:ext cx="719455" cy="0"/>
            </a:xfrm>
            <a:custGeom>
              <a:avLst/>
              <a:gdLst/>
              <a:ahLst/>
              <a:cxnLst/>
              <a:rect l="l" t="t" r="r" b="b"/>
              <a:pathLst>
                <a:path w="719455">
                  <a:moveTo>
                    <a:pt x="0" y="0"/>
                  </a:moveTo>
                  <a:lnTo>
                    <a:pt x="719327" y="0"/>
                  </a:lnTo>
                </a:path>
              </a:pathLst>
            </a:custGeom>
            <a:ln w="38100">
              <a:solidFill>
                <a:srgbClr val="D9D9D9"/>
              </a:solidFill>
            </a:ln>
          </p:spPr>
          <p:txBody>
            <a:bodyPr wrap="square" lIns="0" tIns="0" rIns="0" bIns="0" rtlCol="0"/>
            <a:lstStyle/>
            <a:p>
              <a:endParaRPr/>
            </a:p>
          </p:txBody>
        </p:sp>
      </p:grpSp>
      <p:sp>
        <p:nvSpPr>
          <p:cNvPr id="73" name="object 73"/>
          <p:cNvSpPr/>
          <p:nvPr/>
        </p:nvSpPr>
        <p:spPr>
          <a:xfrm>
            <a:off x="1299210" y="6491478"/>
            <a:ext cx="0" cy="355600"/>
          </a:xfrm>
          <a:custGeom>
            <a:avLst/>
            <a:gdLst/>
            <a:ahLst/>
            <a:cxnLst/>
            <a:rect l="l" t="t" r="r" b="b"/>
            <a:pathLst>
              <a:path h="355600">
                <a:moveTo>
                  <a:pt x="0" y="0"/>
                </a:moveTo>
                <a:lnTo>
                  <a:pt x="0" y="355091"/>
                </a:lnTo>
              </a:path>
            </a:pathLst>
          </a:custGeom>
          <a:ln w="38100">
            <a:solidFill>
              <a:srgbClr val="D9D9D9"/>
            </a:solidFill>
          </a:ln>
        </p:spPr>
        <p:txBody>
          <a:bodyPr wrap="square" lIns="0" tIns="0" rIns="0" bIns="0" rtlCol="0"/>
          <a:lstStyle/>
          <a:p>
            <a:endParaRPr/>
          </a:p>
        </p:txBody>
      </p:sp>
      <p:sp>
        <p:nvSpPr>
          <p:cNvPr id="74" name="object 74"/>
          <p:cNvSpPr/>
          <p:nvPr/>
        </p:nvSpPr>
        <p:spPr>
          <a:xfrm>
            <a:off x="1785366" y="6777990"/>
            <a:ext cx="0" cy="66040"/>
          </a:xfrm>
          <a:custGeom>
            <a:avLst/>
            <a:gdLst/>
            <a:ahLst/>
            <a:cxnLst/>
            <a:rect l="l" t="t" r="r" b="b"/>
            <a:pathLst>
              <a:path h="66040">
                <a:moveTo>
                  <a:pt x="0" y="0"/>
                </a:moveTo>
                <a:lnTo>
                  <a:pt x="0" y="65530"/>
                </a:lnTo>
              </a:path>
            </a:pathLst>
          </a:custGeom>
          <a:ln w="38100">
            <a:solidFill>
              <a:srgbClr val="D9D9D9"/>
            </a:solidFill>
          </a:ln>
        </p:spPr>
        <p:txBody>
          <a:bodyPr wrap="square" lIns="0" tIns="0" rIns="0" bIns="0" rtlCol="0"/>
          <a:lstStyle/>
          <a:p>
            <a:endParaRPr/>
          </a:p>
        </p:txBody>
      </p:sp>
      <p:sp>
        <p:nvSpPr>
          <p:cNvPr id="75" name="object 75"/>
          <p:cNvSpPr/>
          <p:nvPr/>
        </p:nvSpPr>
        <p:spPr>
          <a:xfrm>
            <a:off x="656081" y="6491478"/>
            <a:ext cx="619125" cy="43180"/>
          </a:xfrm>
          <a:custGeom>
            <a:avLst/>
            <a:gdLst/>
            <a:ahLst/>
            <a:cxnLst/>
            <a:rect l="l" t="t" r="r" b="b"/>
            <a:pathLst>
              <a:path w="619125" h="43179">
                <a:moveTo>
                  <a:pt x="0" y="0"/>
                </a:moveTo>
                <a:lnTo>
                  <a:pt x="618744" y="0"/>
                </a:lnTo>
              </a:path>
              <a:path w="619125" h="43179">
                <a:moveTo>
                  <a:pt x="390144" y="15240"/>
                </a:moveTo>
                <a:lnTo>
                  <a:pt x="390144" y="42672"/>
                </a:lnTo>
              </a:path>
            </a:pathLst>
          </a:custGeom>
          <a:ln w="38100">
            <a:solidFill>
              <a:srgbClr val="D9D9D9"/>
            </a:solidFill>
          </a:ln>
        </p:spPr>
        <p:txBody>
          <a:bodyPr wrap="square" lIns="0" tIns="0" rIns="0" bIns="0" rtlCol="0"/>
          <a:lstStyle/>
          <a:p>
            <a:endParaRPr/>
          </a:p>
        </p:txBody>
      </p:sp>
      <p:grpSp>
        <p:nvGrpSpPr>
          <p:cNvPr id="76" name="object 76"/>
          <p:cNvGrpSpPr/>
          <p:nvPr/>
        </p:nvGrpSpPr>
        <p:grpSpPr>
          <a:xfrm>
            <a:off x="760476" y="6573011"/>
            <a:ext cx="550545" cy="226060"/>
            <a:chOff x="760476" y="6573011"/>
            <a:chExt cx="550545" cy="226060"/>
          </a:xfrm>
        </p:grpSpPr>
        <p:pic>
          <p:nvPicPr>
            <p:cNvPr id="77" name="object 77"/>
            <p:cNvPicPr/>
            <p:nvPr/>
          </p:nvPicPr>
          <p:blipFill>
            <a:blip r:embed="rId8" cstate="print"/>
            <a:stretch>
              <a:fillRect/>
            </a:stretch>
          </p:blipFill>
          <p:spPr>
            <a:xfrm>
              <a:off x="1006602" y="6654545"/>
              <a:ext cx="76200" cy="133350"/>
            </a:xfrm>
            <a:prstGeom prst="rect">
              <a:avLst/>
            </a:prstGeom>
          </p:spPr>
        </p:pic>
        <p:sp>
          <p:nvSpPr>
            <p:cNvPr id="78" name="object 78"/>
            <p:cNvSpPr/>
            <p:nvPr/>
          </p:nvSpPr>
          <p:spPr>
            <a:xfrm>
              <a:off x="779526" y="6592061"/>
              <a:ext cx="512445" cy="187960"/>
            </a:xfrm>
            <a:custGeom>
              <a:avLst/>
              <a:gdLst/>
              <a:ahLst/>
              <a:cxnLst/>
              <a:rect l="l" t="t" r="r" b="b"/>
              <a:pathLst>
                <a:path w="512444" h="187959">
                  <a:moveTo>
                    <a:pt x="512064" y="0"/>
                  </a:moveTo>
                  <a:lnTo>
                    <a:pt x="397332" y="113639"/>
                  </a:lnTo>
                  <a:lnTo>
                    <a:pt x="397398" y="132270"/>
                  </a:lnTo>
                  <a:lnTo>
                    <a:pt x="397109" y="150547"/>
                  </a:lnTo>
                  <a:lnTo>
                    <a:pt x="396821" y="168822"/>
                  </a:lnTo>
                  <a:lnTo>
                    <a:pt x="396887" y="187450"/>
                  </a:lnTo>
                  <a:lnTo>
                    <a:pt x="0" y="187450"/>
                  </a:lnTo>
                </a:path>
              </a:pathLst>
            </a:custGeom>
            <a:ln w="38100">
              <a:solidFill>
                <a:srgbClr val="D9D9D9"/>
              </a:solidFill>
            </a:ln>
          </p:spPr>
          <p:txBody>
            <a:bodyPr wrap="square" lIns="0" tIns="0" rIns="0" bIns="0" rtlCol="0"/>
            <a:lstStyle/>
            <a:p>
              <a:endParaRPr/>
            </a:p>
          </p:txBody>
        </p:sp>
      </p:grpSp>
      <p:sp>
        <p:nvSpPr>
          <p:cNvPr id="79" name="object 79"/>
          <p:cNvSpPr/>
          <p:nvPr/>
        </p:nvSpPr>
        <p:spPr>
          <a:xfrm>
            <a:off x="264413" y="6706361"/>
            <a:ext cx="0" cy="137160"/>
          </a:xfrm>
          <a:custGeom>
            <a:avLst/>
            <a:gdLst/>
            <a:ahLst/>
            <a:cxnLst/>
            <a:rect l="l" t="t" r="r" b="b"/>
            <a:pathLst>
              <a:path h="137159">
                <a:moveTo>
                  <a:pt x="0" y="0"/>
                </a:moveTo>
                <a:lnTo>
                  <a:pt x="0" y="137158"/>
                </a:lnTo>
              </a:path>
            </a:pathLst>
          </a:custGeom>
          <a:ln w="38100">
            <a:solidFill>
              <a:srgbClr val="D9D9D9"/>
            </a:solidFill>
          </a:ln>
        </p:spPr>
        <p:txBody>
          <a:bodyPr wrap="square" lIns="0" tIns="0" rIns="0" bIns="0" rtlCol="0"/>
          <a:lstStyle/>
          <a:p>
            <a:endParaRPr/>
          </a:p>
        </p:txBody>
      </p:sp>
      <p:sp>
        <p:nvSpPr>
          <p:cNvPr id="80" name="object 80"/>
          <p:cNvSpPr/>
          <p:nvPr/>
        </p:nvSpPr>
        <p:spPr>
          <a:xfrm>
            <a:off x="371093" y="6532626"/>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81" name="object 81"/>
          <p:cNvSpPr/>
          <p:nvPr/>
        </p:nvSpPr>
        <p:spPr>
          <a:xfrm>
            <a:off x="2087117" y="6621018"/>
            <a:ext cx="0" cy="219710"/>
          </a:xfrm>
          <a:custGeom>
            <a:avLst/>
            <a:gdLst/>
            <a:ahLst/>
            <a:cxnLst/>
            <a:rect l="l" t="t" r="r" b="b"/>
            <a:pathLst>
              <a:path h="219709">
                <a:moveTo>
                  <a:pt x="0" y="0"/>
                </a:moveTo>
                <a:lnTo>
                  <a:pt x="0" y="219454"/>
                </a:lnTo>
              </a:path>
            </a:pathLst>
          </a:custGeom>
          <a:ln w="38100">
            <a:solidFill>
              <a:srgbClr val="D9D9D9"/>
            </a:solidFill>
          </a:ln>
        </p:spPr>
        <p:txBody>
          <a:bodyPr wrap="square" lIns="0" tIns="0" rIns="0" bIns="0" rtlCol="0"/>
          <a:lstStyle/>
          <a:p>
            <a:endParaRPr/>
          </a:p>
        </p:txBody>
      </p:sp>
      <p:sp>
        <p:nvSpPr>
          <p:cNvPr id="82" name="object 82"/>
          <p:cNvSpPr/>
          <p:nvPr/>
        </p:nvSpPr>
        <p:spPr>
          <a:xfrm>
            <a:off x="9373361" y="6802372"/>
            <a:ext cx="0" cy="36830"/>
          </a:xfrm>
          <a:custGeom>
            <a:avLst/>
            <a:gdLst/>
            <a:ahLst/>
            <a:cxnLst/>
            <a:rect l="l" t="t" r="r" b="b"/>
            <a:pathLst>
              <a:path h="36829">
                <a:moveTo>
                  <a:pt x="0" y="0"/>
                </a:moveTo>
                <a:lnTo>
                  <a:pt x="0" y="36575"/>
                </a:lnTo>
              </a:path>
            </a:pathLst>
          </a:custGeom>
          <a:ln w="38100">
            <a:solidFill>
              <a:srgbClr val="D9D9D9"/>
            </a:solidFill>
          </a:ln>
        </p:spPr>
        <p:txBody>
          <a:bodyPr wrap="square" lIns="0" tIns="0" rIns="0" bIns="0" rtlCol="0"/>
          <a:lstStyle/>
          <a:p>
            <a:endParaRPr/>
          </a:p>
        </p:txBody>
      </p:sp>
      <p:pic>
        <p:nvPicPr>
          <p:cNvPr id="83" name="object 83"/>
          <p:cNvPicPr/>
          <p:nvPr/>
        </p:nvPicPr>
        <p:blipFill>
          <a:blip r:embed="rId9" cstate="print"/>
          <a:stretch>
            <a:fillRect/>
          </a:stretch>
        </p:blipFill>
        <p:spPr>
          <a:xfrm>
            <a:off x="9203435" y="6453378"/>
            <a:ext cx="244602" cy="76200"/>
          </a:xfrm>
          <a:prstGeom prst="rect">
            <a:avLst/>
          </a:prstGeom>
        </p:spPr>
      </p:pic>
      <p:pic>
        <p:nvPicPr>
          <p:cNvPr id="84" name="object 84"/>
          <p:cNvPicPr/>
          <p:nvPr/>
        </p:nvPicPr>
        <p:blipFill>
          <a:blip r:embed="rId5" cstate="print"/>
          <a:stretch>
            <a:fillRect/>
          </a:stretch>
        </p:blipFill>
        <p:spPr>
          <a:xfrm>
            <a:off x="7765542" y="6729221"/>
            <a:ext cx="76200" cy="108964"/>
          </a:xfrm>
          <a:prstGeom prst="rect">
            <a:avLst/>
          </a:prstGeom>
        </p:spPr>
      </p:pic>
      <p:pic>
        <p:nvPicPr>
          <p:cNvPr id="85" name="object 85"/>
          <p:cNvPicPr/>
          <p:nvPr/>
        </p:nvPicPr>
        <p:blipFill>
          <a:blip r:embed="rId6" cstate="print"/>
          <a:stretch>
            <a:fillRect/>
          </a:stretch>
        </p:blipFill>
        <p:spPr>
          <a:xfrm>
            <a:off x="6977633" y="6702552"/>
            <a:ext cx="76200" cy="108963"/>
          </a:xfrm>
          <a:prstGeom prst="rect">
            <a:avLst/>
          </a:prstGeom>
        </p:spPr>
      </p:pic>
      <p:grpSp>
        <p:nvGrpSpPr>
          <p:cNvPr id="86" name="object 86"/>
          <p:cNvGrpSpPr/>
          <p:nvPr/>
        </p:nvGrpSpPr>
        <p:grpSpPr>
          <a:xfrm>
            <a:off x="10959845" y="6629400"/>
            <a:ext cx="1145540" cy="248920"/>
            <a:chOff x="10959845" y="6629400"/>
            <a:chExt cx="1145540" cy="248920"/>
          </a:xfrm>
        </p:grpSpPr>
        <p:sp>
          <p:nvSpPr>
            <p:cNvPr id="87" name="object 87"/>
            <p:cNvSpPr/>
            <p:nvPr/>
          </p:nvSpPr>
          <p:spPr>
            <a:xfrm>
              <a:off x="11616689" y="6648450"/>
              <a:ext cx="469900" cy="210820"/>
            </a:xfrm>
            <a:custGeom>
              <a:avLst/>
              <a:gdLst/>
              <a:ahLst/>
              <a:cxnLst/>
              <a:rect l="l" t="t" r="r" b="b"/>
              <a:pathLst>
                <a:path w="469900" h="210820">
                  <a:moveTo>
                    <a:pt x="0" y="0"/>
                  </a:moveTo>
                  <a:lnTo>
                    <a:pt x="469391" y="0"/>
                  </a:lnTo>
                  <a:lnTo>
                    <a:pt x="469391" y="210311"/>
                  </a:lnTo>
                </a:path>
              </a:pathLst>
            </a:custGeom>
            <a:ln w="38100">
              <a:solidFill>
                <a:srgbClr val="D9D9D9"/>
              </a:solidFill>
            </a:ln>
          </p:spPr>
          <p:txBody>
            <a:bodyPr wrap="square" lIns="0" tIns="0" rIns="0" bIns="0" rtlCol="0"/>
            <a:lstStyle/>
            <a:p>
              <a:endParaRPr/>
            </a:p>
          </p:txBody>
        </p:sp>
        <p:sp>
          <p:nvSpPr>
            <p:cNvPr id="88" name="object 88"/>
            <p:cNvSpPr/>
            <p:nvPr/>
          </p:nvSpPr>
          <p:spPr>
            <a:xfrm>
              <a:off x="10959845" y="6735316"/>
              <a:ext cx="715645" cy="121285"/>
            </a:xfrm>
            <a:custGeom>
              <a:avLst/>
              <a:gdLst/>
              <a:ahLst/>
              <a:cxnLst/>
              <a:rect l="l" t="t" r="r" b="b"/>
              <a:pathLst>
                <a:path w="715645" h="121284">
                  <a:moveTo>
                    <a:pt x="677418" y="38100"/>
                  </a:moveTo>
                  <a:lnTo>
                    <a:pt x="677418" y="121156"/>
                  </a:lnTo>
                  <a:lnTo>
                    <a:pt x="715518" y="121156"/>
                  </a:lnTo>
                  <a:lnTo>
                    <a:pt x="715518" y="57150"/>
                  </a:lnTo>
                  <a:lnTo>
                    <a:pt x="696468" y="57150"/>
                  </a:lnTo>
                  <a:lnTo>
                    <a:pt x="677418" y="38100"/>
                  </a:lnTo>
                  <a:close/>
                </a:path>
                <a:path w="715645" h="121284">
                  <a:moveTo>
                    <a:pt x="76200" y="0"/>
                  </a:moveTo>
                  <a:lnTo>
                    <a:pt x="0" y="38100"/>
                  </a:lnTo>
                  <a:lnTo>
                    <a:pt x="76200" y="76200"/>
                  </a:lnTo>
                  <a:lnTo>
                    <a:pt x="76200" y="57150"/>
                  </a:lnTo>
                  <a:lnTo>
                    <a:pt x="57150" y="57150"/>
                  </a:lnTo>
                  <a:lnTo>
                    <a:pt x="57150" y="19050"/>
                  </a:lnTo>
                  <a:lnTo>
                    <a:pt x="76200" y="19050"/>
                  </a:lnTo>
                  <a:lnTo>
                    <a:pt x="76200" y="0"/>
                  </a:lnTo>
                  <a:close/>
                </a:path>
                <a:path w="715645" h="121284">
                  <a:moveTo>
                    <a:pt x="76200" y="19050"/>
                  </a:moveTo>
                  <a:lnTo>
                    <a:pt x="57150" y="19050"/>
                  </a:lnTo>
                  <a:lnTo>
                    <a:pt x="57150" y="57150"/>
                  </a:lnTo>
                  <a:lnTo>
                    <a:pt x="76200" y="57150"/>
                  </a:lnTo>
                  <a:lnTo>
                    <a:pt x="76200" y="19050"/>
                  </a:lnTo>
                  <a:close/>
                </a:path>
                <a:path w="715645" h="121284">
                  <a:moveTo>
                    <a:pt x="715518" y="19050"/>
                  </a:moveTo>
                  <a:lnTo>
                    <a:pt x="76200" y="19050"/>
                  </a:lnTo>
                  <a:lnTo>
                    <a:pt x="76200" y="57150"/>
                  </a:lnTo>
                  <a:lnTo>
                    <a:pt x="677418" y="57150"/>
                  </a:lnTo>
                  <a:lnTo>
                    <a:pt x="677418" y="38100"/>
                  </a:lnTo>
                  <a:lnTo>
                    <a:pt x="715518" y="38100"/>
                  </a:lnTo>
                  <a:lnTo>
                    <a:pt x="715518" y="19050"/>
                  </a:lnTo>
                  <a:close/>
                </a:path>
                <a:path w="715645" h="121284">
                  <a:moveTo>
                    <a:pt x="715518" y="38100"/>
                  </a:moveTo>
                  <a:lnTo>
                    <a:pt x="677418" y="38100"/>
                  </a:lnTo>
                  <a:lnTo>
                    <a:pt x="696468" y="57150"/>
                  </a:lnTo>
                  <a:lnTo>
                    <a:pt x="715518" y="57150"/>
                  </a:lnTo>
                  <a:lnTo>
                    <a:pt x="715518" y="38100"/>
                  </a:lnTo>
                  <a:close/>
                </a:path>
              </a:pathLst>
            </a:custGeom>
            <a:solidFill>
              <a:srgbClr val="D9D9D9"/>
            </a:solidFill>
          </p:spPr>
          <p:txBody>
            <a:bodyPr wrap="square" lIns="0" tIns="0" rIns="0" bIns="0" rtlCol="0"/>
            <a:lstStyle/>
            <a:p>
              <a:endParaRPr/>
            </a:p>
          </p:txBody>
        </p:sp>
      </p:grpSp>
      <p:grpSp>
        <p:nvGrpSpPr>
          <p:cNvPr id="89" name="object 89"/>
          <p:cNvGrpSpPr/>
          <p:nvPr/>
        </p:nvGrpSpPr>
        <p:grpSpPr>
          <a:xfrm>
            <a:off x="10119359" y="6608826"/>
            <a:ext cx="1365250" cy="76200"/>
            <a:chOff x="10119359" y="6608826"/>
            <a:chExt cx="1365250" cy="76200"/>
          </a:xfrm>
        </p:grpSpPr>
        <p:pic>
          <p:nvPicPr>
            <p:cNvPr id="90" name="object 90"/>
            <p:cNvPicPr/>
            <p:nvPr/>
          </p:nvPicPr>
          <p:blipFill>
            <a:blip r:embed="rId10" cstate="print"/>
            <a:stretch>
              <a:fillRect/>
            </a:stretch>
          </p:blipFill>
          <p:spPr>
            <a:xfrm>
              <a:off x="10119359" y="6608826"/>
              <a:ext cx="197358" cy="76200"/>
            </a:xfrm>
            <a:prstGeom prst="rect">
              <a:avLst/>
            </a:prstGeom>
          </p:spPr>
        </p:pic>
        <p:sp>
          <p:nvSpPr>
            <p:cNvPr id="91" name="object 91"/>
            <p:cNvSpPr/>
            <p:nvPr/>
          </p:nvSpPr>
          <p:spPr>
            <a:xfrm>
              <a:off x="10218419" y="6608826"/>
              <a:ext cx="1266190" cy="76200"/>
            </a:xfrm>
            <a:custGeom>
              <a:avLst/>
              <a:gdLst/>
              <a:ahLst/>
              <a:cxnLst/>
              <a:rect l="l" t="t" r="r" b="b"/>
              <a:pathLst>
                <a:path w="1266190" h="76200">
                  <a:moveTo>
                    <a:pt x="1189481" y="0"/>
                  </a:moveTo>
                  <a:lnTo>
                    <a:pt x="1189481" y="76200"/>
                  </a:lnTo>
                  <a:lnTo>
                    <a:pt x="1227581" y="57150"/>
                  </a:lnTo>
                  <a:lnTo>
                    <a:pt x="1208531" y="57150"/>
                  </a:lnTo>
                  <a:lnTo>
                    <a:pt x="1208531" y="19050"/>
                  </a:lnTo>
                  <a:lnTo>
                    <a:pt x="1227581" y="19050"/>
                  </a:lnTo>
                  <a:lnTo>
                    <a:pt x="1189481" y="0"/>
                  </a:lnTo>
                  <a:close/>
                </a:path>
                <a:path w="1266190" h="76200">
                  <a:moveTo>
                    <a:pt x="1189481" y="19050"/>
                  </a:moveTo>
                  <a:lnTo>
                    <a:pt x="0" y="19050"/>
                  </a:lnTo>
                  <a:lnTo>
                    <a:pt x="0" y="57150"/>
                  </a:lnTo>
                  <a:lnTo>
                    <a:pt x="1189481" y="57150"/>
                  </a:lnTo>
                  <a:lnTo>
                    <a:pt x="1189481" y="19050"/>
                  </a:lnTo>
                  <a:close/>
                </a:path>
                <a:path w="1266190" h="76200">
                  <a:moveTo>
                    <a:pt x="1227581" y="19050"/>
                  </a:moveTo>
                  <a:lnTo>
                    <a:pt x="1208531" y="19050"/>
                  </a:lnTo>
                  <a:lnTo>
                    <a:pt x="1208531" y="57150"/>
                  </a:lnTo>
                  <a:lnTo>
                    <a:pt x="1227581" y="57150"/>
                  </a:lnTo>
                  <a:lnTo>
                    <a:pt x="1265681" y="38100"/>
                  </a:lnTo>
                  <a:lnTo>
                    <a:pt x="1227581" y="19050"/>
                  </a:lnTo>
                  <a:close/>
                </a:path>
              </a:pathLst>
            </a:custGeom>
            <a:solidFill>
              <a:srgbClr val="D9D9D9"/>
            </a:solidFill>
          </p:spPr>
          <p:txBody>
            <a:bodyPr wrap="square" lIns="0" tIns="0" rIns="0" bIns="0" rtlCol="0"/>
            <a:lstStyle/>
            <a:p>
              <a:endParaRPr/>
            </a:p>
          </p:txBody>
        </p:sp>
      </p:grpSp>
      <p:sp>
        <p:nvSpPr>
          <p:cNvPr id="92" name="object 92"/>
          <p:cNvSpPr/>
          <p:nvPr/>
        </p:nvSpPr>
        <p:spPr>
          <a:xfrm>
            <a:off x="8862821" y="6491478"/>
            <a:ext cx="226060" cy="170815"/>
          </a:xfrm>
          <a:custGeom>
            <a:avLst/>
            <a:gdLst/>
            <a:ahLst/>
            <a:cxnLst/>
            <a:rect l="l" t="t" r="r" b="b"/>
            <a:pathLst>
              <a:path w="226059"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93" name="object 93"/>
          <p:cNvSpPr/>
          <p:nvPr/>
        </p:nvSpPr>
        <p:spPr>
          <a:xfrm>
            <a:off x="10135361" y="6491478"/>
            <a:ext cx="0" cy="178435"/>
          </a:xfrm>
          <a:custGeom>
            <a:avLst/>
            <a:gdLst/>
            <a:ahLst/>
            <a:cxnLst/>
            <a:rect l="l" t="t" r="r" b="b"/>
            <a:pathLst>
              <a:path h="178434">
                <a:moveTo>
                  <a:pt x="0" y="178308"/>
                </a:moveTo>
                <a:lnTo>
                  <a:pt x="0" y="0"/>
                </a:lnTo>
              </a:path>
            </a:pathLst>
          </a:custGeom>
          <a:ln w="38100">
            <a:solidFill>
              <a:srgbClr val="D9D9D9"/>
            </a:solidFill>
          </a:ln>
        </p:spPr>
        <p:txBody>
          <a:bodyPr wrap="square" lIns="0" tIns="0" rIns="0" bIns="0" rtlCol="0"/>
          <a:lstStyle/>
          <a:p>
            <a:endParaRPr/>
          </a:p>
        </p:txBody>
      </p:sp>
      <p:sp>
        <p:nvSpPr>
          <p:cNvPr id="94" name="object 94"/>
          <p:cNvSpPr/>
          <p:nvPr/>
        </p:nvSpPr>
        <p:spPr>
          <a:xfrm>
            <a:off x="10431018" y="6770369"/>
            <a:ext cx="394970" cy="73660"/>
          </a:xfrm>
          <a:custGeom>
            <a:avLst/>
            <a:gdLst/>
            <a:ahLst/>
            <a:cxnLst/>
            <a:rect l="l" t="t" r="r" b="b"/>
            <a:pathLst>
              <a:path w="394970" h="73659">
                <a:moveTo>
                  <a:pt x="0" y="73151"/>
                </a:moveTo>
                <a:lnTo>
                  <a:pt x="0" y="0"/>
                </a:lnTo>
                <a:lnTo>
                  <a:pt x="394715" y="0"/>
                </a:lnTo>
              </a:path>
            </a:pathLst>
          </a:custGeom>
          <a:ln w="38100">
            <a:solidFill>
              <a:srgbClr val="D9D9D9"/>
            </a:solidFill>
          </a:ln>
        </p:spPr>
        <p:txBody>
          <a:bodyPr wrap="square" lIns="0" tIns="0" rIns="0" bIns="0" rtlCol="0"/>
          <a:lstStyle/>
          <a:p>
            <a:endParaRPr/>
          </a:p>
        </p:txBody>
      </p:sp>
      <p:sp>
        <p:nvSpPr>
          <p:cNvPr id="95" name="object 95"/>
          <p:cNvSpPr/>
          <p:nvPr/>
        </p:nvSpPr>
        <p:spPr>
          <a:xfrm>
            <a:off x="10094214" y="6784084"/>
            <a:ext cx="76200" cy="76200"/>
          </a:xfrm>
          <a:custGeom>
            <a:avLst/>
            <a:gdLst/>
            <a:ahLst/>
            <a:cxnLst/>
            <a:rect l="l" t="t" r="r" b="b"/>
            <a:pathLst>
              <a:path w="76200" h="76200">
                <a:moveTo>
                  <a:pt x="38100" y="0"/>
                </a:moveTo>
                <a:lnTo>
                  <a:pt x="0" y="76201"/>
                </a:lnTo>
                <a:lnTo>
                  <a:pt x="76200" y="76200"/>
                </a:lnTo>
                <a:lnTo>
                  <a:pt x="38100" y="0"/>
                </a:lnTo>
                <a:close/>
              </a:path>
            </a:pathLst>
          </a:custGeom>
          <a:solidFill>
            <a:srgbClr val="D9D9D9"/>
          </a:solidFill>
        </p:spPr>
        <p:txBody>
          <a:bodyPr wrap="square" lIns="0" tIns="0" rIns="0" bIns="0" rtlCol="0"/>
          <a:lstStyle/>
          <a:p>
            <a:endParaRPr/>
          </a:p>
        </p:txBody>
      </p:sp>
      <p:sp>
        <p:nvSpPr>
          <p:cNvPr id="96" name="object 96"/>
          <p:cNvSpPr/>
          <p:nvPr/>
        </p:nvSpPr>
        <p:spPr>
          <a:xfrm>
            <a:off x="9106661" y="6491478"/>
            <a:ext cx="413384" cy="262255"/>
          </a:xfrm>
          <a:custGeom>
            <a:avLst/>
            <a:gdLst/>
            <a:ahLst/>
            <a:cxnLst/>
            <a:rect l="l" t="t" r="r" b="b"/>
            <a:pathLst>
              <a:path w="413384" h="262254">
                <a:moveTo>
                  <a:pt x="0" y="0"/>
                </a:moveTo>
                <a:lnTo>
                  <a:pt x="413004" y="0"/>
                </a:lnTo>
                <a:lnTo>
                  <a:pt x="413004" y="262128"/>
                </a:lnTo>
              </a:path>
            </a:pathLst>
          </a:custGeom>
          <a:ln w="38100">
            <a:solidFill>
              <a:srgbClr val="D9D9D9"/>
            </a:solidFill>
          </a:ln>
        </p:spPr>
        <p:txBody>
          <a:bodyPr wrap="square" lIns="0" tIns="0" rIns="0" bIns="0" rtlCol="0"/>
          <a:lstStyle/>
          <a:p>
            <a:endParaRPr/>
          </a:p>
        </p:txBody>
      </p:sp>
      <p:sp>
        <p:nvSpPr>
          <p:cNvPr id="97" name="object 97"/>
          <p:cNvSpPr/>
          <p:nvPr/>
        </p:nvSpPr>
        <p:spPr>
          <a:xfrm>
            <a:off x="9736073"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98" name="object 98"/>
          <p:cNvSpPr/>
          <p:nvPr/>
        </p:nvSpPr>
        <p:spPr>
          <a:xfrm>
            <a:off x="8501633" y="6544818"/>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D9D9D9"/>
            </a:solidFill>
          </a:ln>
        </p:spPr>
        <p:txBody>
          <a:bodyPr wrap="square" lIns="0" tIns="0" rIns="0" bIns="0" rtlCol="0"/>
          <a:lstStyle/>
          <a:p>
            <a:endParaRPr/>
          </a:p>
        </p:txBody>
      </p:sp>
      <p:sp>
        <p:nvSpPr>
          <p:cNvPr id="99" name="object 99"/>
          <p:cNvSpPr/>
          <p:nvPr/>
        </p:nvSpPr>
        <p:spPr>
          <a:xfrm>
            <a:off x="7781163" y="6609588"/>
            <a:ext cx="563880" cy="130810"/>
          </a:xfrm>
          <a:custGeom>
            <a:avLst/>
            <a:gdLst/>
            <a:ahLst/>
            <a:cxnLst/>
            <a:rect l="l" t="t" r="r" b="b"/>
            <a:pathLst>
              <a:path w="563879" h="130809">
                <a:moveTo>
                  <a:pt x="544067" y="0"/>
                </a:moveTo>
                <a:lnTo>
                  <a:pt x="2412" y="0"/>
                </a:lnTo>
                <a:lnTo>
                  <a:pt x="103" y="124205"/>
                </a:lnTo>
                <a:lnTo>
                  <a:pt x="0" y="129752"/>
                </a:lnTo>
                <a:lnTo>
                  <a:pt x="38100" y="130462"/>
                </a:lnTo>
                <a:lnTo>
                  <a:pt x="39606" y="48132"/>
                </a:lnTo>
                <a:lnTo>
                  <a:pt x="39665" y="44894"/>
                </a:lnTo>
                <a:lnTo>
                  <a:pt x="39789" y="38099"/>
                </a:lnTo>
                <a:lnTo>
                  <a:pt x="21081" y="38099"/>
                </a:lnTo>
                <a:lnTo>
                  <a:pt x="40131" y="19405"/>
                </a:lnTo>
                <a:lnTo>
                  <a:pt x="506223" y="19405"/>
                </a:lnTo>
                <a:lnTo>
                  <a:pt x="506221" y="19253"/>
                </a:lnTo>
                <a:lnTo>
                  <a:pt x="544285" y="19253"/>
                </a:lnTo>
                <a:lnTo>
                  <a:pt x="544067" y="0"/>
                </a:lnTo>
                <a:close/>
              </a:path>
              <a:path w="563879" h="130809">
                <a:moveTo>
                  <a:pt x="506457" y="48132"/>
                </a:moveTo>
                <a:lnTo>
                  <a:pt x="487424" y="48132"/>
                </a:lnTo>
                <a:lnTo>
                  <a:pt x="525144" y="124205"/>
                </a:lnTo>
                <a:lnTo>
                  <a:pt x="553920" y="67132"/>
                </a:lnTo>
                <a:lnTo>
                  <a:pt x="544448" y="67132"/>
                </a:lnTo>
                <a:lnTo>
                  <a:pt x="506348" y="66967"/>
                </a:lnTo>
                <a:lnTo>
                  <a:pt x="506457" y="48132"/>
                </a:lnTo>
                <a:close/>
              </a:path>
              <a:path w="563879" h="130809">
                <a:moveTo>
                  <a:pt x="506221" y="19253"/>
                </a:moveTo>
                <a:lnTo>
                  <a:pt x="506348" y="66967"/>
                </a:lnTo>
                <a:lnTo>
                  <a:pt x="544448" y="67132"/>
                </a:lnTo>
                <a:lnTo>
                  <a:pt x="544499" y="38099"/>
                </a:lnTo>
                <a:lnTo>
                  <a:pt x="525144" y="38099"/>
                </a:lnTo>
                <a:lnTo>
                  <a:pt x="506221" y="19253"/>
                </a:lnTo>
                <a:close/>
              </a:path>
              <a:path w="563879" h="130809">
                <a:moveTo>
                  <a:pt x="563498" y="48132"/>
                </a:moveTo>
                <a:lnTo>
                  <a:pt x="544557" y="48132"/>
                </a:lnTo>
                <a:lnTo>
                  <a:pt x="544448" y="67132"/>
                </a:lnTo>
                <a:lnTo>
                  <a:pt x="553920" y="67132"/>
                </a:lnTo>
                <a:lnTo>
                  <a:pt x="563498" y="48132"/>
                </a:lnTo>
                <a:close/>
              </a:path>
              <a:path w="563879" h="130809">
                <a:moveTo>
                  <a:pt x="40131" y="19405"/>
                </a:moveTo>
                <a:lnTo>
                  <a:pt x="21081" y="38099"/>
                </a:lnTo>
                <a:lnTo>
                  <a:pt x="39789" y="38099"/>
                </a:lnTo>
                <a:lnTo>
                  <a:pt x="40131" y="19405"/>
                </a:lnTo>
                <a:close/>
              </a:path>
              <a:path w="563879" h="130809">
                <a:moveTo>
                  <a:pt x="506223" y="19405"/>
                </a:moveTo>
                <a:lnTo>
                  <a:pt x="40131" y="19405"/>
                </a:lnTo>
                <a:lnTo>
                  <a:pt x="39789" y="38099"/>
                </a:lnTo>
                <a:lnTo>
                  <a:pt x="506406" y="38099"/>
                </a:lnTo>
                <a:lnTo>
                  <a:pt x="506223" y="19405"/>
                </a:lnTo>
                <a:close/>
              </a:path>
              <a:path w="563879" h="130809">
                <a:moveTo>
                  <a:pt x="544285" y="19253"/>
                </a:moveTo>
                <a:lnTo>
                  <a:pt x="506221" y="19253"/>
                </a:lnTo>
                <a:lnTo>
                  <a:pt x="525144" y="38099"/>
                </a:lnTo>
                <a:lnTo>
                  <a:pt x="544499" y="38099"/>
                </a:lnTo>
                <a:lnTo>
                  <a:pt x="544287" y="19405"/>
                </a:lnTo>
                <a:lnTo>
                  <a:pt x="544285" y="19253"/>
                </a:lnTo>
                <a:close/>
              </a:path>
            </a:pathLst>
          </a:custGeom>
          <a:solidFill>
            <a:srgbClr val="D9D9D9"/>
          </a:solidFill>
        </p:spPr>
        <p:txBody>
          <a:bodyPr wrap="square" lIns="0" tIns="0" rIns="0" bIns="0" rtlCol="0"/>
          <a:lstStyle/>
          <a:p>
            <a:endParaRPr/>
          </a:p>
        </p:txBody>
      </p:sp>
      <p:sp>
        <p:nvSpPr>
          <p:cNvPr id="100" name="object 100"/>
          <p:cNvSpPr/>
          <p:nvPr/>
        </p:nvSpPr>
        <p:spPr>
          <a:xfrm>
            <a:off x="8306561" y="6834378"/>
            <a:ext cx="0" cy="7620"/>
          </a:xfrm>
          <a:custGeom>
            <a:avLst/>
            <a:gdLst/>
            <a:ahLst/>
            <a:cxnLst/>
            <a:rect l="l" t="t" r="r" b="b"/>
            <a:pathLst>
              <a:path h="7620">
                <a:moveTo>
                  <a:pt x="0" y="0"/>
                </a:moveTo>
                <a:lnTo>
                  <a:pt x="0" y="7618"/>
                </a:lnTo>
              </a:path>
            </a:pathLst>
          </a:custGeom>
          <a:ln w="38100">
            <a:solidFill>
              <a:srgbClr val="D9D9D9"/>
            </a:solidFill>
          </a:ln>
        </p:spPr>
        <p:txBody>
          <a:bodyPr wrap="square" lIns="0" tIns="0" rIns="0" bIns="0" rtlCol="0"/>
          <a:lstStyle/>
          <a:p>
            <a:endParaRPr/>
          </a:p>
        </p:txBody>
      </p:sp>
      <p:sp>
        <p:nvSpPr>
          <p:cNvPr id="101" name="object 101"/>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D9D9D9"/>
            </a:solidFill>
          </a:ln>
        </p:spPr>
        <p:txBody>
          <a:bodyPr wrap="square" lIns="0" tIns="0" rIns="0" bIns="0" rtlCol="0"/>
          <a:lstStyle/>
          <a:p>
            <a:endParaRPr/>
          </a:p>
        </p:txBody>
      </p:sp>
      <p:grpSp>
        <p:nvGrpSpPr>
          <p:cNvPr id="102" name="object 102"/>
          <p:cNvGrpSpPr/>
          <p:nvPr/>
        </p:nvGrpSpPr>
        <p:grpSpPr>
          <a:xfrm>
            <a:off x="7217409" y="6453378"/>
            <a:ext cx="1082040" cy="163195"/>
            <a:chOff x="7217409" y="6453378"/>
            <a:chExt cx="1082040" cy="163195"/>
          </a:xfrm>
        </p:grpSpPr>
        <p:sp>
          <p:nvSpPr>
            <p:cNvPr id="103" name="object 103"/>
            <p:cNvSpPr/>
            <p:nvPr/>
          </p:nvSpPr>
          <p:spPr>
            <a:xfrm>
              <a:off x="7217409" y="6453378"/>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D9D9D9"/>
            </a:solidFill>
          </p:spPr>
          <p:txBody>
            <a:bodyPr wrap="square" lIns="0" tIns="0" rIns="0" bIns="0" rtlCol="0"/>
            <a:lstStyle/>
            <a:p>
              <a:endParaRPr/>
            </a:p>
          </p:txBody>
        </p:sp>
        <p:sp>
          <p:nvSpPr>
            <p:cNvPr id="104" name="object 104"/>
            <p:cNvSpPr/>
            <p:nvPr/>
          </p:nvSpPr>
          <p:spPr>
            <a:xfrm>
              <a:off x="7678673" y="6491478"/>
              <a:ext cx="620395" cy="0"/>
            </a:xfrm>
            <a:custGeom>
              <a:avLst/>
              <a:gdLst/>
              <a:ahLst/>
              <a:cxnLst/>
              <a:rect l="l" t="t" r="r" b="b"/>
              <a:pathLst>
                <a:path w="620395">
                  <a:moveTo>
                    <a:pt x="0" y="0"/>
                  </a:moveTo>
                  <a:lnTo>
                    <a:pt x="620268" y="0"/>
                  </a:lnTo>
                </a:path>
              </a:pathLst>
            </a:custGeom>
            <a:ln w="38100">
              <a:solidFill>
                <a:srgbClr val="D9D9D9"/>
              </a:solidFill>
            </a:ln>
          </p:spPr>
          <p:txBody>
            <a:bodyPr wrap="square" lIns="0" tIns="0" rIns="0" bIns="0" rtlCol="0"/>
            <a:lstStyle/>
            <a:p>
              <a:endParaRPr/>
            </a:p>
          </p:txBody>
        </p:sp>
      </p:grpSp>
      <p:grpSp>
        <p:nvGrpSpPr>
          <p:cNvPr id="105" name="object 105"/>
          <p:cNvGrpSpPr/>
          <p:nvPr/>
        </p:nvGrpSpPr>
        <p:grpSpPr>
          <a:xfrm>
            <a:off x="6371082" y="6472428"/>
            <a:ext cx="664210" cy="386080"/>
            <a:chOff x="6371082" y="6472428"/>
            <a:chExt cx="664210" cy="386080"/>
          </a:xfrm>
        </p:grpSpPr>
        <p:sp>
          <p:nvSpPr>
            <p:cNvPr id="106" name="object 106"/>
            <p:cNvSpPr/>
            <p:nvPr/>
          </p:nvSpPr>
          <p:spPr>
            <a:xfrm>
              <a:off x="6371082" y="6491478"/>
              <a:ext cx="645160" cy="355600"/>
            </a:xfrm>
            <a:custGeom>
              <a:avLst/>
              <a:gdLst/>
              <a:ahLst/>
              <a:cxnLst/>
              <a:rect l="l" t="t" r="r" b="b"/>
              <a:pathLst>
                <a:path w="645159" h="355600">
                  <a:moveTo>
                    <a:pt x="644651" y="0"/>
                  </a:moveTo>
                  <a:lnTo>
                    <a:pt x="644651" y="355091"/>
                  </a:lnTo>
                </a:path>
                <a:path w="645159" h="355600">
                  <a:moveTo>
                    <a:pt x="0" y="0"/>
                  </a:moveTo>
                  <a:lnTo>
                    <a:pt x="620267" y="0"/>
                  </a:lnTo>
                </a:path>
                <a:path w="645159" h="355600">
                  <a:moveTo>
                    <a:pt x="396239" y="15240"/>
                  </a:moveTo>
                  <a:lnTo>
                    <a:pt x="396239" y="42672"/>
                  </a:lnTo>
                </a:path>
              </a:pathLst>
            </a:custGeom>
            <a:ln w="38100">
              <a:solidFill>
                <a:srgbClr val="D9D9D9"/>
              </a:solidFill>
            </a:ln>
          </p:spPr>
          <p:txBody>
            <a:bodyPr wrap="square" lIns="0" tIns="0" rIns="0" bIns="0" rtlCol="0"/>
            <a:lstStyle/>
            <a:p>
              <a:endParaRPr/>
            </a:p>
          </p:txBody>
        </p:sp>
        <p:pic>
          <p:nvPicPr>
            <p:cNvPr id="107" name="object 107"/>
            <p:cNvPicPr/>
            <p:nvPr/>
          </p:nvPicPr>
          <p:blipFill>
            <a:blip r:embed="rId11" cstate="print"/>
            <a:stretch>
              <a:fillRect/>
            </a:stretch>
          </p:blipFill>
          <p:spPr>
            <a:xfrm>
              <a:off x="6727698" y="6654546"/>
              <a:ext cx="76200" cy="203454"/>
            </a:xfrm>
            <a:prstGeom prst="rect">
              <a:avLst/>
            </a:prstGeom>
          </p:spPr>
        </p:pic>
        <p:sp>
          <p:nvSpPr>
            <p:cNvPr id="108" name="object 108"/>
            <p:cNvSpPr/>
            <p:nvPr/>
          </p:nvSpPr>
          <p:spPr>
            <a:xfrm>
              <a:off x="6496050" y="6573774"/>
              <a:ext cx="510540" cy="187960"/>
            </a:xfrm>
            <a:custGeom>
              <a:avLst/>
              <a:gdLst/>
              <a:ahLst/>
              <a:cxnLst/>
              <a:rect l="l" t="t" r="r" b="b"/>
              <a:pathLst>
                <a:path w="510540" h="187959">
                  <a:moveTo>
                    <a:pt x="510540" y="0"/>
                  </a:moveTo>
                  <a:lnTo>
                    <a:pt x="396113" y="113639"/>
                  </a:lnTo>
                  <a:lnTo>
                    <a:pt x="396196" y="132270"/>
                  </a:lnTo>
                  <a:lnTo>
                    <a:pt x="395922" y="150547"/>
                  </a:lnTo>
                  <a:lnTo>
                    <a:pt x="395648" y="168822"/>
                  </a:lnTo>
                  <a:lnTo>
                    <a:pt x="395731" y="187450"/>
                  </a:lnTo>
                  <a:lnTo>
                    <a:pt x="0" y="187450"/>
                  </a:lnTo>
                </a:path>
              </a:pathLst>
            </a:custGeom>
            <a:ln w="38100">
              <a:solidFill>
                <a:srgbClr val="D9D9D9"/>
              </a:solidFill>
            </a:ln>
          </p:spPr>
          <p:txBody>
            <a:bodyPr wrap="square" lIns="0" tIns="0" rIns="0" bIns="0" rtlCol="0"/>
            <a:lstStyle/>
            <a:p>
              <a:endParaRPr/>
            </a:p>
          </p:txBody>
        </p:sp>
      </p:grpSp>
      <p:sp>
        <p:nvSpPr>
          <p:cNvPr id="109" name="object 109"/>
          <p:cNvSpPr/>
          <p:nvPr/>
        </p:nvSpPr>
        <p:spPr>
          <a:xfrm>
            <a:off x="5980938" y="6704838"/>
            <a:ext cx="0" cy="135890"/>
          </a:xfrm>
          <a:custGeom>
            <a:avLst/>
            <a:gdLst/>
            <a:ahLst/>
            <a:cxnLst/>
            <a:rect l="l" t="t" r="r" b="b"/>
            <a:pathLst>
              <a:path h="135890">
                <a:moveTo>
                  <a:pt x="0" y="0"/>
                </a:moveTo>
                <a:lnTo>
                  <a:pt x="0" y="135634"/>
                </a:lnTo>
              </a:path>
            </a:pathLst>
          </a:custGeom>
          <a:ln w="38100">
            <a:solidFill>
              <a:srgbClr val="D9D9D9"/>
            </a:solidFill>
          </a:ln>
        </p:spPr>
        <p:txBody>
          <a:bodyPr wrap="square" lIns="0" tIns="0" rIns="0" bIns="0" rtlCol="0"/>
          <a:lstStyle/>
          <a:p>
            <a:endParaRPr/>
          </a:p>
        </p:txBody>
      </p:sp>
      <p:sp>
        <p:nvSpPr>
          <p:cNvPr id="110" name="object 110"/>
          <p:cNvSpPr/>
          <p:nvPr/>
        </p:nvSpPr>
        <p:spPr>
          <a:xfrm>
            <a:off x="6032753" y="6528054"/>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111" name="object 111"/>
          <p:cNvSpPr/>
          <p:nvPr/>
        </p:nvSpPr>
        <p:spPr>
          <a:xfrm>
            <a:off x="7803642" y="6662166"/>
            <a:ext cx="0" cy="173990"/>
          </a:xfrm>
          <a:custGeom>
            <a:avLst/>
            <a:gdLst/>
            <a:ahLst/>
            <a:cxnLst/>
            <a:rect l="l" t="t" r="r" b="b"/>
            <a:pathLst>
              <a:path h="173990">
                <a:moveTo>
                  <a:pt x="0" y="0"/>
                </a:moveTo>
                <a:lnTo>
                  <a:pt x="0" y="173734"/>
                </a:lnTo>
              </a:path>
            </a:pathLst>
          </a:custGeom>
          <a:ln w="38100">
            <a:solidFill>
              <a:srgbClr val="D9D9D9"/>
            </a:solidFill>
          </a:ln>
        </p:spPr>
        <p:txBody>
          <a:bodyPr wrap="square" lIns="0" tIns="0" rIns="0" bIns="0" rtlCol="0"/>
          <a:lstStyle/>
          <a:p>
            <a:endParaRPr/>
          </a:p>
        </p:txBody>
      </p:sp>
      <p:sp>
        <p:nvSpPr>
          <p:cNvPr id="112" name="object 112"/>
          <p:cNvSpPr/>
          <p:nvPr/>
        </p:nvSpPr>
        <p:spPr>
          <a:xfrm>
            <a:off x="5182361" y="6485382"/>
            <a:ext cx="307975" cy="356870"/>
          </a:xfrm>
          <a:custGeom>
            <a:avLst/>
            <a:gdLst/>
            <a:ahLst/>
            <a:cxnLst/>
            <a:rect l="l" t="t" r="r" b="b"/>
            <a:pathLst>
              <a:path w="307975" h="356870">
                <a:moveTo>
                  <a:pt x="0" y="419"/>
                </a:moveTo>
                <a:lnTo>
                  <a:pt x="0" y="419"/>
                </a:lnTo>
                <a:lnTo>
                  <a:pt x="256540" y="69"/>
                </a:lnTo>
                <a:lnTo>
                  <a:pt x="307848" y="0"/>
                </a:lnTo>
                <a:lnTo>
                  <a:pt x="307848" y="176783"/>
                </a:lnTo>
              </a:path>
              <a:path w="307975" h="356870">
                <a:moveTo>
                  <a:pt x="198120" y="195071"/>
                </a:moveTo>
                <a:lnTo>
                  <a:pt x="198120" y="356614"/>
                </a:lnTo>
              </a:path>
            </a:pathLst>
          </a:custGeom>
          <a:ln w="38100">
            <a:solidFill>
              <a:srgbClr val="D9D9D9"/>
            </a:solidFill>
          </a:ln>
        </p:spPr>
        <p:txBody>
          <a:bodyPr wrap="square" lIns="0" tIns="0" rIns="0" bIns="0" rtlCol="0"/>
          <a:lstStyle/>
          <a:p>
            <a:endParaRPr/>
          </a:p>
        </p:txBody>
      </p:sp>
      <p:sp>
        <p:nvSpPr>
          <p:cNvPr id="113" name="object 113"/>
          <p:cNvSpPr/>
          <p:nvPr/>
        </p:nvSpPr>
        <p:spPr>
          <a:xfrm>
            <a:off x="11325606" y="6496050"/>
            <a:ext cx="498475" cy="146685"/>
          </a:xfrm>
          <a:custGeom>
            <a:avLst/>
            <a:gdLst/>
            <a:ahLst/>
            <a:cxnLst/>
            <a:rect l="l" t="t" r="r" b="b"/>
            <a:pathLst>
              <a:path w="498475" h="146684">
                <a:moveTo>
                  <a:pt x="0" y="0"/>
                </a:moveTo>
                <a:lnTo>
                  <a:pt x="498348" y="0"/>
                </a:lnTo>
                <a:lnTo>
                  <a:pt x="498348" y="146304"/>
                </a:lnTo>
              </a:path>
            </a:pathLst>
          </a:custGeom>
          <a:ln w="38100">
            <a:solidFill>
              <a:srgbClr val="D9D9D9"/>
            </a:solidFill>
          </a:ln>
        </p:spPr>
        <p:txBody>
          <a:bodyPr wrap="square" lIns="0" tIns="0" rIns="0" bIns="0" rtlCol="0"/>
          <a:lstStyle/>
          <a:p>
            <a:endParaRPr/>
          </a:p>
        </p:txBody>
      </p:sp>
      <p:sp>
        <p:nvSpPr>
          <p:cNvPr id="114" name="object 114"/>
          <p:cNvSpPr/>
          <p:nvPr/>
        </p:nvSpPr>
        <p:spPr>
          <a:xfrm>
            <a:off x="4622927" y="6740342"/>
            <a:ext cx="297815" cy="108585"/>
          </a:xfrm>
          <a:custGeom>
            <a:avLst/>
            <a:gdLst/>
            <a:ahLst/>
            <a:cxnLst/>
            <a:rect l="l" t="t" r="r" b="b"/>
            <a:pathLst>
              <a:path w="297814" h="108584">
                <a:moveTo>
                  <a:pt x="297688" y="0"/>
                </a:moveTo>
                <a:lnTo>
                  <a:pt x="0" y="0"/>
                </a:lnTo>
                <a:lnTo>
                  <a:pt x="0" y="108513"/>
                </a:lnTo>
                <a:lnTo>
                  <a:pt x="297688" y="108513"/>
                </a:lnTo>
                <a:lnTo>
                  <a:pt x="297688" y="0"/>
                </a:lnTo>
                <a:close/>
              </a:path>
            </a:pathLst>
          </a:custGeom>
          <a:solidFill>
            <a:srgbClr val="D9D9D9"/>
          </a:solidFill>
        </p:spPr>
        <p:txBody>
          <a:bodyPr wrap="square" lIns="0" tIns="0" rIns="0" bIns="0" rtlCol="0"/>
          <a:lstStyle/>
          <a:p>
            <a:endParaRPr/>
          </a:p>
        </p:txBody>
      </p:sp>
      <p:sp>
        <p:nvSpPr>
          <p:cNvPr id="115" name="object 115"/>
          <p:cNvSpPr/>
          <p:nvPr/>
        </p:nvSpPr>
        <p:spPr>
          <a:xfrm>
            <a:off x="7429372" y="6734686"/>
            <a:ext cx="288290" cy="108585"/>
          </a:xfrm>
          <a:custGeom>
            <a:avLst/>
            <a:gdLst/>
            <a:ahLst/>
            <a:cxnLst/>
            <a:rect l="l" t="t" r="r" b="b"/>
            <a:pathLst>
              <a:path w="288290" h="108584">
                <a:moveTo>
                  <a:pt x="288290" y="0"/>
                </a:moveTo>
                <a:lnTo>
                  <a:pt x="0" y="0"/>
                </a:lnTo>
                <a:lnTo>
                  <a:pt x="0" y="108513"/>
                </a:lnTo>
                <a:lnTo>
                  <a:pt x="288290" y="108513"/>
                </a:lnTo>
                <a:lnTo>
                  <a:pt x="288290" y="0"/>
                </a:lnTo>
                <a:close/>
              </a:path>
            </a:pathLst>
          </a:custGeom>
          <a:solidFill>
            <a:srgbClr val="D9D9D9"/>
          </a:solidFill>
        </p:spPr>
        <p:txBody>
          <a:bodyPr wrap="square" lIns="0" tIns="0" rIns="0" bIns="0" rtlCol="0"/>
          <a:lstStyle/>
          <a:p>
            <a:endParaRPr/>
          </a:p>
        </p:txBody>
      </p:sp>
      <p:sp>
        <p:nvSpPr>
          <p:cNvPr id="116" name="object 116"/>
          <p:cNvSpPr/>
          <p:nvPr/>
        </p:nvSpPr>
        <p:spPr>
          <a:xfrm>
            <a:off x="9668509" y="6727152"/>
            <a:ext cx="324485" cy="107314"/>
          </a:xfrm>
          <a:custGeom>
            <a:avLst/>
            <a:gdLst/>
            <a:ahLst/>
            <a:cxnLst/>
            <a:rect l="l" t="t" r="r" b="b"/>
            <a:pathLst>
              <a:path w="324484" h="107315">
                <a:moveTo>
                  <a:pt x="324104" y="0"/>
                </a:moveTo>
                <a:lnTo>
                  <a:pt x="0" y="0"/>
                </a:lnTo>
                <a:lnTo>
                  <a:pt x="0" y="106810"/>
                </a:lnTo>
                <a:lnTo>
                  <a:pt x="324104" y="106810"/>
                </a:lnTo>
                <a:lnTo>
                  <a:pt x="324104" y="0"/>
                </a:lnTo>
                <a:close/>
              </a:path>
            </a:pathLst>
          </a:custGeom>
          <a:solidFill>
            <a:srgbClr val="D9D9D9"/>
          </a:solidFill>
        </p:spPr>
        <p:txBody>
          <a:bodyPr wrap="square" lIns="0" tIns="0" rIns="0" bIns="0" rtlCol="0"/>
          <a:lstStyle/>
          <a:p>
            <a:endParaRPr/>
          </a:p>
        </p:txBody>
      </p:sp>
      <p:sp>
        <p:nvSpPr>
          <p:cNvPr id="117" name="object 117"/>
          <p:cNvSpPr/>
          <p:nvPr/>
        </p:nvSpPr>
        <p:spPr>
          <a:xfrm>
            <a:off x="3951859" y="6727152"/>
            <a:ext cx="360045" cy="107314"/>
          </a:xfrm>
          <a:custGeom>
            <a:avLst/>
            <a:gdLst/>
            <a:ahLst/>
            <a:cxnLst/>
            <a:rect l="l" t="t" r="r" b="b"/>
            <a:pathLst>
              <a:path w="360045" h="107315">
                <a:moveTo>
                  <a:pt x="359790" y="0"/>
                </a:moveTo>
                <a:lnTo>
                  <a:pt x="0" y="0"/>
                </a:lnTo>
                <a:lnTo>
                  <a:pt x="0" y="106810"/>
                </a:lnTo>
                <a:lnTo>
                  <a:pt x="359790" y="106810"/>
                </a:lnTo>
                <a:lnTo>
                  <a:pt x="359790" y="0"/>
                </a:lnTo>
                <a:close/>
              </a:path>
            </a:pathLst>
          </a:custGeom>
          <a:solidFill>
            <a:srgbClr val="D9D9D9"/>
          </a:solidFill>
        </p:spPr>
        <p:txBody>
          <a:bodyPr wrap="square" lIns="0" tIns="0" rIns="0" bIns="0" rtlCol="0"/>
          <a:lstStyle/>
          <a:p>
            <a:endParaRPr/>
          </a:p>
        </p:txBody>
      </p:sp>
      <p:sp>
        <p:nvSpPr>
          <p:cNvPr id="118" name="object 118"/>
          <p:cNvSpPr/>
          <p:nvPr/>
        </p:nvSpPr>
        <p:spPr>
          <a:xfrm>
            <a:off x="3503295" y="6727152"/>
            <a:ext cx="386715" cy="108585"/>
          </a:xfrm>
          <a:custGeom>
            <a:avLst/>
            <a:gdLst/>
            <a:ahLst/>
            <a:cxnLst/>
            <a:rect l="l" t="t" r="r" b="b"/>
            <a:pathLst>
              <a:path w="386714" h="108584">
                <a:moveTo>
                  <a:pt x="386333" y="0"/>
                </a:moveTo>
                <a:lnTo>
                  <a:pt x="0" y="0"/>
                </a:lnTo>
                <a:lnTo>
                  <a:pt x="0" y="108507"/>
                </a:lnTo>
                <a:lnTo>
                  <a:pt x="386333" y="108507"/>
                </a:lnTo>
                <a:lnTo>
                  <a:pt x="386333" y="0"/>
                </a:lnTo>
                <a:close/>
              </a:path>
            </a:pathLst>
          </a:custGeom>
          <a:solidFill>
            <a:srgbClr val="D9D9D9"/>
          </a:solidFill>
        </p:spPr>
        <p:txBody>
          <a:bodyPr wrap="square" lIns="0" tIns="0" rIns="0" bIns="0" rtlCol="0"/>
          <a:lstStyle/>
          <a:p>
            <a:endParaRPr/>
          </a:p>
        </p:txBody>
      </p:sp>
      <p:sp>
        <p:nvSpPr>
          <p:cNvPr id="119" name="object 119"/>
          <p:cNvSpPr/>
          <p:nvPr/>
        </p:nvSpPr>
        <p:spPr>
          <a:xfrm>
            <a:off x="672325" y="6725259"/>
            <a:ext cx="288925" cy="108585"/>
          </a:xfrm>
          <a:custGeom>
            <a:avLst/>
            <a:gdLst/>
            <a:ahLst/>
            <a:cxnLst/>
            <a:rect l="l" t="t" r="r" b="b"/>
            <a:pathLst>
              <a:path w="288925" h="108584">
                <a:moveTo>
                  <a:pt x="288378" y="0"/>
                </a:moveTo>
                <a:lnTo>
                  <a:pt x="0" y="0"/>
                </a:lnTo>
                <a:lnTo>
                  <a:pt x="0" y="108513"/>
                </a:lnTo>
                <a:lnTo>
                  <a:pt x="288378" y="108513"/>
                </a:lnTo>
                <a:lnTo>
                  <a:pt x="288378" y="0"/>
                </a:lnTo>
                <a:close/>
              </a:path>
            </a:pathLst>
          </a:custGeom>
          <a:solidFill>
            <a:srgbClr val="D9D9D9"/>
          </a:solidFill>
        </p:spPr>
        <p:txBody>
          <a:bodyPr wrap="square" lIns="0" tIns="0" rIns="0" bIns="0" rtlCol="0"/>
          <a:lstStyle/>
          <a:p>
            <a:endParaRPr/>
          </a:p>
        </p:txBody>
      </p:sp>
      <p:sp>
        <p:nvSpPr>
          <p:cNvPr id="120" name="object 120"/>
          <p:cNvSpPr/>
          <p:nvPr/>
        </p:nvSpPr>
        <p:spPr>
          <a:xfrm>
            <a:off x="9219945" y="6723176"/>
            <a:ext cx="386715" cy="108585"/>
          </a:xfrm>
          <a:custGeom>
            <a:avLst/>
            <a:gdLst/>
            <a:ahLst/>
            <a:cxnLst/>
            <a:rect l="l" t="t" r="r" b="b"/>
            <a:pathLst>
              <a:path w="386715" h="108584">
                <a:moveTo>
                  <a:pt x="386333" y="0"/>
                </a:moveTo>
                <a:lnTo>
                  <a:pt x="0" y="0"/>
                </a:lnTo>
                <a:lnTo>
                  <a:pt x="0" y="108512"/>
                </a:lnTo>
                <a:lnTo>
                  <a:pt x="386333" y="108512"/>
                </a:lnTo>
                <a:lnTo>
                  <a:pt x="386333" y="0"/>
                </a:lnTo>
                <a:close/>
              </a:path>
            </a:pathLst>
          </a:custGeom>
          <a:solidFill>
            <a:srgbClr val="D9D9D9"/>
          </a:solidFill>
        </p:spPr>
        <p:txBody>
          <a:bodyPr wrap="square" lIns="0" tIns="0" rIns="0" bIns="0" rtlCol="0"/>
          <a:lstStyle/>
          <a:p>
            <a:endParaRPr/>
          </a:p>
        </p:txBody>
      </p:sp>
      <p:sp>
        <p:nvSpPr>
          <p:cNvPr id="121" name="object 121"/>
          <p:cNvSpPr/>
          <p:nvPr/>
        </p:nvSpPr>
        <p:spPr>
          <a:xfrm>
            <a:off x="1712722" y="6722783"/>
            <a:ext cx="288925" cy="108585"/>
          </a:xfrm>
          <a:custGeom>
            <a:avLst/>
            <a:gdLst/>
            <a:ahLst/>
            <a:cxnLst/>
            <a:rect l="l" t="t" r="r" b="b"/>
            <a:pathLst>
              <a:path w="288925" h="108584">
                <a:moveTo>
                  <a:pt x="288416" y="0"/>
                </a:moveTo>
                <a:lnTo>
                  <a:pt x="0" y="0"/>
                </a:lnTo>
                <a:lnTo>
                  <a:pt x="0" y="108510"/>
                </a:lnTo>
                <a:lnTo>
                  <a:pt x="288416" y="108510"/>
                </a:lnTo>
                <a:lnTo>
                  <a:pt x="288416" y="0"/>
                </a:lnTo>
                <a:close/>
              </a:path>
            </a:pathLst>
          </a:custGeom>
          <a:solidFill>
            <a:srgbClr val="D9D9D9"/>
          </a:solidFill>
        </p:spPr>
        <p:txBody>
          <a:bodyPr wrap="square" lIns="0" tIns="0" rIns="0" bIns="0" rtlCol="0"/>
          <a:lstStyle/>
          <a:p>
            <a:endParaRPr/>
          </a:p>
        </p:txBody>
      </p:sp>
      <p:sp>
        <p:nvSpPr>
          <p:cNvPr id="122" name="object 122"/>
          <p:cNvSpPr/>
          <p:nvPr/>
        </p:nvSpPr>
        <p:spPr>
          <a:xfrm>
            <a:off x="10339451" y="6716534"/>
            <a:ext cx="297815" cy="108585"/>
          </a:xfrm>
          <a:custGeom>
            <a:avLst/>
            <a:gdLst/>
            <a:ahLst/>
            <a:cxnLst/>
            <a:rect l="l" t="t" r="r" b="b"/>
            <a:pathLst>
              <a:path w="297815" h="108584">
                <a:moveTo>
                  <a:pt x="297815" y="0"/>
                </a:moveTo>
                <a:lnTo>
                  <a:pt x="0" y="0"/>
                </a:lnTo>
                <a:lnTo>
                  <a:pt x="0" y="108507"/>
                </a:lnTo>
                <a:lnTo>
                  <a:pt x="297815" y="108507"/>
                </a:lnTo>
                <a:lnTo>
                  <a:pt x="297815" y="0"/>
                </a:lnTo>
                <a:close/>
              </a:path>
            </a:pathLst>
          </a:custGeom>
          <a:solidFill>
            <a:srgbClr val="D9D9D9"/>
          </a:solidFill>
        </p:spPr>
        <p:txBody>
          <a:bodyPr wrap="square" lIns="0" tIns="0" rIns="0" bIns="0" rtlCol="0"/>
          <a:lstStyle/>
          <a:p>
            <a:endParaRPr/>
          </a:p>
        </p:txBody>
      </p:sp>
      <p:sp>
        <p:nvSpPr>
          <p:cNvPr id="123" name="object 123"/>
          <p:cNvSpPr/>
          <p:nvPr/>
        </p:nvSpPr>
        <p:spPr>
          <a:xfrm>
            <a:off x="6388989" y="6706209"/>
            <a:ext cx="288290" cy="108585"/>
          </a:xfrm>
          <a:custGeom>
            <a:avLst/>
            <a:gdLst/>
            <a:ahLst/>
            <a:cxnLst/>
            <a:rect l="l" t="t" r="r" b="b"/>
            <a:pathLst>
              <a:path w="288290" h="108584">
                <a:moveTo>
                  <a:pt x="288289" y="0"/>
                </a:moveTo>
                <a:lnTo>
                  <a:pt x="0" y="0"/>
                </a:lnTo>
                <a:lnTo>
                  <a:pt x="0" y="108513"/>
                </a:lnTo>
                <a:lnTo>
                  <a:pt x="288289" y="108513"/>
                </a:lnTo>
                <a:lnTo>
                  <a:pt x="288289" y="0"/>
                </a:lnTo>
                <a:close/>
              </a:path>
            </a:pathLst>
          </a:custGeom>
          <a:solidFill>
            <a:srgbClr val="D9D9D9"/>
          </a:solidFill>
        </p:spPr>
        <p:txBody>
          <a:bodyPr wrap="square" lIns="0" tIns="0" rIns="0" bIns="0" rtlCol="0"/>
          <a:lstStyle/>
          <a:p>
            <a:endParaRPr/>
          </a:p>
        </p:txBody>
      </p:sp>
      <p:sp>
        <p:nvSpPr>
          <p:cNvPr id="124" name="object 124"/>
          <p:cNvSpPr/>
          <p:nvPr/>
        </p:nvSpPr>
        <p:spPr>
          <a:xfrm>
            <a:off x="8639429" y="6676250"/>
            <a:ext cx="513080" cy="108585"/>
          </a:xfrm>
          <a:custGeom>
            <a:avLst/>
            <a:gdLst/>
            <a:ahLst/>
            <a:cxnLst/>
            <a:rect l="l" t="t" r="r" b="b"/>
            <a:pathLst>
              <a:path w="513079" h="108584">
                <a:moveTo>
                  <a:pt x="512572" y="0"/>
                </a:moveTo>
                <a:lnTo>
                  <a:pt x="0" y="0"/>
                </a:lnTo>
                <a:lnTo>
                  <a:pt x="0" y="108513"/>
                </a:lnTo>
                <a:lnTo>
                  <a:pt x="512572" y="108513"/>
                </a:lnTo>
                <a:lnTo>
                  <a:pt x="512572" y="0"/>
                </a:lnTo>
                <a:close/>
              </a:path>
            </a:pathLst>
          </a:custGeom>
          <a:solidFill>
            <a:srgbClr val="D9D9D9"/>
          </a:solidFill>
        </p:spPr>
        <p:txBody>
          <a:bodyPr wrap="square" lIns="0" tIns="0" rIns="0" bIns="0" rtlCol="0"/>
          <a:lstStyle/>
          <a:p>
            <a:endParaRPr/>
          </a:p>
        </p:txBody>
      </p:sp>
      <p:sp>
        <p:nvSpPr>
          <p:cNvPr id="125" name="object 125"/>
          <p:cNvSpPr/>
          <p:nvPr/>
        </p:nvSpPr>
        <p:spPr>
          <a:xfrm>
            <a:off x="2922777" y="6646824"/>
            <a:ext cx="513080" cy="108585"/>
          </a:xfrm>
          <a:custGeom>
            <a:avLst/>
            <a:gdLst/>
            <a:ahLst/>
            <a:cxnLst/>
            <a:rect l="l" t="t" r="r" b="b"/>
            <a:pathLst>
              <a:path w="513079" h="108584">
                <a:moveTo>
                  <a:pt x="512699" y="0"/>
                </a:moveTo>
                <a:lnTo>
                  <a:pt x="0" y="0"/>
                </a:lnTo>
                <a:lnTo>
                  <a:pt x="0" y="108517"/>
                </a:lnTo>
                <a:lnTo>
                  <a:pt x="512699" y="108517"/>
                </a:lnTo>
                <a:lnTo>
                  <a:pt x="512699" y="0"/>
                </a:lnTo>
                <a:close/>
              </a:path>
            </a:pathLst>
          </a:custGeom>
          <a:solidFill>
            <a:srgbClr val="D9D9D9"/>
          </a:solidFill>
        </p:spPr>
        <p:txBody>
          <a:bodyPr wrap="square" lIns="0" tIns="0" rIns="0" bIns="0" rtlCol="0"/>
          <a:lstStyle/>
          <a:p>
            <a:endParaRPr/>
          </a:p>
        </p:txBody>
      </p:sp>
      <p:sp>
        <p:nvSpPr>
          <p:cNvPr id="126" name="object 126"/>
          <p:cNvSpPr/>
          <p:nvPr/>
        </p:nvSpPr>
        <p:spPr>
          <a:xfrm>
            <a:off x="0" y="6631203"/>
            <a:ext cx="471170" cy="108585"/>
          </a:xfrm>
          <a:custGeom>
            <a:avLst/>
            <a:gdLst/>
            <a:ahLst/>
            <a:cxnLst/>
            <a:rect l="l" t="t" r="r" b="b"/>
            <a:pathLst>
              <a:path w="471170" h="108584">
                <a:moveTo>
                  <a:pt x="470916" y="0"/>
                </a:moveTo>
                <a:lnTo>
                  <a:pt x="0" y="0"/>
                </a:lnTo>
                <a:lnTo>
                  <a:pt x="0" y="108508"/>
                </a:lnTo>
                <a:lnTo>
                  <a:pt x="470916" y="108508"/>
                </a:lnTo>
                <a:lnTo>
                  <a:pt x="470916" y="0"/>
                </a:lnTo>
                <a:close/>
              </a:path>
            </a:pathLst>
          </a:custGeom>
          <a:solidFill>
            <a:srgbClr val="D9D9D9"/>
          </a:solidFill>
        </p:spPr>
        <p:txBody>
          <a:bodyPr wrap="square" lIns="0" tIns="0" rIns="0" bIns="0" rtlCol="0"/>
          <a:lstStyle/>
          <a:p>
            <a:endParaRPr/>
          </a:p>
        </p:txBody>
      </p:sp>
      <p:sp>
        <p:nvSpPr>
          <p:cNvPr id="127" name="object 127"/>
          <p:cNvSpPr/>
          <p:nvPr/>
        </p:nvSpPr>
        <p:spPr>
          <a:xfrm>
            <a:off x="10703306" y="6591604"/>
            <a:ext cx="509270" cy="108585"/>
          </a:xfrm>
          <a:custGeom>
            <a:avLst/>
            <a:gdLst/>
            <a:ahLst/>
            <a:cxnLst/>
            <a:rect l="l" t="t" r="r" b="b"/>
            <a:pathLst>
              <a:path w="509270" h="108584">
                <a:moveTo>
                  <a:pt x="508889" y="0"/>
                </a:moveTo>
                <a:lnTo>
                  <a:pt x="0" y="0"/>
                </a:lnTo>
                <a:lnTo>
                  <a:pt x="0" y="108521"/>
                </a:lnTo>
                <a:lnTo>
                  <a:pt x="508889" y="108521"/>
                </a:lnTo>
                <a:lnTo>
                  <a:pt x="508889" y="0"/>
                </a:lnTo>
                <a:close/>
              </a:path>
            </a:pathLst>
          </a:custGeom>
          <a:solidFill>
            <a:srgbClr val="D9D9D9"/>
          </a:solidFill>
        </p:spPr>
        <p:txBody>
          <a:bodyPr wrap="square" lIns="0" tIns="0" rIns="0" bIns="0" rtlCol="0"/>
          <a:lstStyle/>
          <a:p>
            <a:endParaRPr/>
          </a:p>
        </p:txBody>
      </p:sp>
      <p:sp>
        <p:nvSpPr>
          <p:cNvPr id="128" name="object 128"/>
          <p:cNvSpPr/>
          <p:nvPr/>
        </p:nvSpPr>
        <p:spPr>
          <a:xfrm>
            <a:off x="5767578" y="6591604"/>
            <a:ext cx="331470" cy="108585"/>
          </a:xfrm>
          <a:custGeom>
            <a:avLst/>
            <a:gdLst/>
            <a:ahLst/>
            <a:cxnLst/>
            <a:rect l="l" t="t" r="r" b="b"/>
            <a:pathLst>
              <a:path w="331470" h="108584">
                <a:moveTo>
                  <a:pt x="331216" y="0"/>
                </a:moveTo>
                <a:lnTo>
                  <a:pt x="0" y="0"/>
                </a:lnTo>
                <a:lnTo>
                  <a:pt x="0" y="108521"/>
                </a:lnTo>
                <a:lnTo>
                  <a:pt x="331216" y="108521"/>
                </a:lnTo>
                <a:lnTo>
                  <a:pt x="331216" y="0"/>
                </a:lnTo>
                <a:close/>
              </a:path>
            </a:pathLst>
          </a:custGeom>
          <a:solidFill>
            <a:srgbClr val="D9D9D9"/>
          </a:solidFill>
        </p:spPr>
        <p:txBody>
          <a:bodyPr wrap="square" lIns="0" tIns="0" rIns="0" bIns="0" rtlCol="0"/>
          <a:lstStyle/>
          <a:p>
            <a:endParaRPr/>
          </a:p>
        </p:txBody>
      </p:sp>
      <p:sp>
        <p:nvSpPr>
          <p:cNvPr id="129" name="object 129"/>
          <p:cNvSpPr/>
          <p:nvPr/>
        </p:nvSpPr>
        <p:spPr>
          <a:xfrm>
            <a:off x="5160898" y="6591604"/>
            <a:ext cx="455295" cy="108585"/>
          </a:xfrm>
          <a:custGeom>
            <a:avLst/>
            <a:gdLst/>
            <a:ahLst/>
            <a:cxnLst/>
            <a:rect l="l" t="t" r="r" b="b"/>
            <a:pathLst>
              <a:path w="455295" h="108584">
                <a:moveTo>
                  <a:pt x="455295" y="0"/>
                </a:moveTo>
                <a:lnTo>
                  <a:pt x="0" y="0"/>
                </a:lnTo>
                <a:lnTo>
                  <a:pt x="0" y="108521"/>
                </a:lnTo>
                <a:lnTo>
                  <a:pt x="455295" y="108521"/>
                </a:lnTo>
                <a:lnTo>
                  <a:pt x="455295" y="0"/>
                </a:lnTo>
                <a:close/>
              </a:path>
            </a:pathLst>
          </a:custGeom>
          <a:solidFill>
            <a:srgbClr val="D9D9D9"/>
          </a:solidFill>
        </p:spPr>
        <p:txBody>
          <a:bodyPr wrap="square" lIns="0" tIns="0" rIns="0" bIns="0" rtlCol="0"/>
          <a:lstStyle/>
          <a:p>
            <a:endParaRPr/>
          </a:p>
        </p:txBody>
      </p:sp>
      <p:sp>
        <p:nvSpPr>
          <p:cNvPr id="130" name="object 130"/>
          <p:cNvSpPr/>
          <p:nvPr/>
        </p:nvSpPr>
        <p:spPr>
          <a:xfrm>
            <a:off x="1463928" y="6591604"/>
            <a:ext cx="288925" cy="108585"/>
          </a:xfrm>
          <a:custGeom>
            <a:avLst/>
            <a:gdLst/>
            <a:ahLst/>
            <a:cxnLst/>
            <a:rect l="l" t="t" r="r" b="b"/>
            <a:pathLst>
              <a:path w="288925" h="108584">
                <a:moveTo>
                  <a:pt x="288416" y="0"/>
                </a:moveTo>
                <a:lnTo>
                  <a:pt x="0" y="0"/>
                </a:lnTo>
                <a:lnTo>
                  <a:pt x="0" y="108521"/>
                </a:lnTo>
                <a:lnTo>
                  <a:pt x="288416" y="108521"/>
                </a:lnTo>
                <a:lnTo>
                  <a:pt x="288416" y="0"/>
                </a:lnTo>
                <a:close/>
              </a:path>
            </a:pathLst>
          </a:custGeom>
          <a:solidFill>
            <a:srgbClr val="D9D9D9"/>
          </a:solidFill>
        </p:spPr>
        <p:txBody>
          <a:bodyPr wrap="square" lIns="0" tIns="0" rIns="0" bIns="0" rtlCol="0"/>
          <a:lstStyle/>
          <a:p>
            <a:endParaRPr/>
          </a:p>
        </p:txBody>
      </p:sp>
      <p:sp>
        <p:nvSpPr>
          <p:cNvPr id="131" name="object 131"/>
          <p:cNvSpPr/>
          <p:nvPr/>
        </p:nvSpPr>
        <p:spPr>
          <a:xfrm>
            <a:off x="7096886" y="6584708"/>
            <a:ext cx="541020" cy="108585"/>
          </a:xfrm>
          <a:custGeom>
            <a:avLst/>
            <a:gdLst/>
            <a:ahLst/>
            <a:cxnLst/>
            <a:rect l="l" t="t" r="r" b="b"/>
            <a:pathLst>
              <a:path w="541020" h="108584">
                <a:moveTo>
                  <a:pt x="540512" y="0"/>
                </a:moveTo>
                <a:lnTo>
                  <a:pt x="0" y="0"/>
                </a:lnTo>
                <a:lnTo>
                  <a:pt x="0" y="108508"/>
                </a:lnTo>
                <a:lnTo>
                  <a:pt x="540512" y="108508"/>
                </a:lnTo>
                <a:lnTo>
                  <a:pt x="540512" y="0"/>
                </a:lnTo>
                <a:close/>
              </a:path>
            </a:pathLst>
          </a:custGeom>
          <a:solidFill>
            <a:srgbClr val="D9D9D9"/>
          </a:solidFill>
        </p:spPr>
        <p:txBody>
          <a:bodyPr wrap="square" lIns="0" tIns="0" rIns="0" bIns="0" rtlCol="0"/>
          <a:lstStyle/>
          <a:p>
            <a:endParaRPr/>
          </a:p>
        </p:txBody>
      </p:sp>
      <p:sp>
        <p:nvSpPr>
          <p:cNvPr id="132" name="object 132"/>
          <p:cNvSpPr/>
          <p:nvPr/>
        </p:nvSpPr>
        <p:spPr>
          <a:xfrm>
            <a:off x="10891773" y="6440423"/>
            <a:ext cx="629920" cy="108585"/>
          </a:xfrm>
          <a:custGeom>
            <a:avLst/>
            <a:gdLst/>
            <a:ahLst/>
            <a:cxnLst/>
            <a:rect l="l" t="t" r="r" b="b"/>
            <a:pathLst>
              <a:path w="629920" h="108584">
                <a:moveTo>
                  <a:pt x="629411" y="0"/>
                </a:moveTo>
                <a:lnTo>
                  <a:pt x="0" y="0"/>
                </a:lnTo>
                <a:lnTo>
                  <a:pt x="0" y="108508"/>
                </a:lnTo>
                <a:lnTo>
                  <a:pt x="629411" y="108508"/>
                </a:lnTo>
                <a:lnTo>
                  <a:pt x="629411" y="0"/>
                </a:lnTo>
                <a:close/>
              </a:path>
            </a:pathLst>
          </a:custGeom>
          <a:solidFill>
            <a:srgbClr val="D9D9D9"/>
          </a:solidFill>
        </p:spPr>
        <p:txBody>
          <a:bodyPr wrap="square" lIns="0" tIns="0" rIns="0" bIns="0" rtlCol="0"/>
          <a:lstStyle/>
          <a:p>
            <a:endParaRPr/>
          </a:p>
        </p:txBody>
      </p:sp>
      <p:sp>
        <p:nvSpPr>
          <p:cNvPr id="133" name="object 133"/>
          <p:cNvSpPr/>
          <p:nvPr/>
        </p:nvSpPr>
        <p:spPr>
          <a:xfrm>
            <a:off x="9851263" y="6440423"/>
            <a:ext cx="603250" cy="108585"/>
          </a:xfrm>
          <a:custGeom>
            <a:avLst/>
            <a:gdLst/>
            <a:ahLst/>
            <a:cxnLst/>
            <a:rect l="l" t="t" r="r" b="b"/>
            <a:pathLst>
              <a:path w="603250" h="108584">
                <a:moveTo>
                  <a:pt x="603250" y="0"/>
                </a:moveTo>
                <a:lnTo>
                  <a:pt x="0" y="0"/>
                </a:lnTo>
                <a:lnTo>
                  <a:pt x="0" y="108508"/>
                </a:lnTo>
                <a:lnTo>
                  <a:pt x="603250" y="108508"/>
                </a:lnTo>
                <a:lnTo>
                  <a:pt x="603250" y="0"/>
                </a:lnTo>
                <a:close/>
              </a:path>
            </a:pathLst>
          </a:custGeom>
          <a:solidFill>
            <a:srgbClr val="D9D9D9"/>
          </a:solidFill>
        </p:spPr>
        <p:txBody>
          <a:bodyPr wrap="square" lIns="0" tIns="0" rIns="0" bIns="0" rtlCol="0"/>
          <a:lstStyle/>
          <a:p>
            <a:endParaRPr/>
          </a:p>
        </p:txBody>
      </p:sp>
      <p:sp>
        <p:nvSpPr>
          <p:cNvPr id="134" name="object 134"/>
          <p:cNvSpPr/>
          <p:nvPr/>
        </p:nvSpPr>
        <p:spPr>
          <a:xfrm>
            <a:off x="8198357" y="6440423"/>
            <a:ext cx="752475" cy="108585"/>
          </a:xfrm>
          <a:custGeom>
            <a:avLst/>
            <a:gdLst/>
            <a:ahLst/>
            <a:cxnLst/>
            <a:rect l="l" t="t" r="r" b="b"/>
            <a:pathLst>
              <a:path w="752475" h="108584">
                <a:moveTo>
                  <a:pt x="751967" y="0"/>
                </a:moveTo>
                <a:lnTo>
                  <a:pt x="0" y="0"/>
                </a:lnTo>
                <a:lnTo>
                  <a:pt x="0" y="108508"/>
                </a:lnTo>
                <a:lnTo>
                  <a:pt x="751967" y="108508"/>
                </a:lnTo>
                <a:lnTo>
                  <a:pt x="751967" y="0"/>
                </a:lnTo>
                <a:close/>
              </a:path>
            </a:pathLst>
          </a:custGeom>
          <a:solidFill>
            <a:srgbClr val="D9D9D9"/>
          </a:solidFill>
        </p:spPr>
        <p:txBody>
          <a:bodyPr wrap="square" lIns="0" tIns="0" rIns="0" bIns="0" rtlCol="0"/>
          <a:lstStyle/>
          <a:p>
            <a:endParaRPr/>
          </a:p>
        </p:txBody>
      </p:sp>
      <p:sp>
        <p:nvSpPr>
          <p:cNvPr id="135" name="object 135"/>
          <p:cNvSpPr/>
          <p:nvPr/>
        </p:nvSpPr>
        <p:spPr>
          <a:xfrm>
            <a:off x="5750814" y="6440423"/>
            <a:ext cx="690880" cy="108585"/>
          </a:xfrm>
          <a:custGeom>
            <a:avLst/>
            <a:gdLst/>
            <a:ahLst/>
            <a:cxnLst/>
            <a:rect l="l" t="t" r="r" b="b"/>
            <a:pathLst>
              <a:path w="690879" h="108584">
                <a:moveTo>
                  <a:pt x="690626" y="3200"/>
                </a:moveTo>
                <a:lnTo>
                  <a:pt x="688213" y="3200"/>
                </a:lnTo>
                <a:lnTo>
                  <a:pt x="688213" y="0"/>
                </a:lnTo>
                <a:lnTo>
                  <a:pt x="2413" y="0"/>
                </a:lnTo>
                <a:lnTo>
                  <a:pt x="2413" y="3200"/>
                </a:lnTo>
                <a:lnTo>
                  <a:pt x="0" y="3200"/>
                </a:lnTo>
                <a:lnTo>
                  <a:pt x="0" y="105600"/>
                </a:lnTo>
                <a:lnTo>
                  <a:pt x="2413" y="105600"/>
                </a:lnTo>
                <a:lnTo>
                  <a:pt x="2413" y="108508"/>
                </a:lnTo>
                <a:lnTo>
                  <a:pt x="688213" y="108508"/>
                </a:lnTo>
                <a:lnTo>
                  <a:pt x="688213" y="105600"/>
                </a:lnTo>
                <a:lnTo>
                  <a:pt x="690626" y="105600"/>
                </a:lnTo>
                <a:lnTo>
                  <a:pt x="690626" y="3200"/>
                </a:lnTo>
                <a:close/>
              </a:path>
            </a:pathLst>
          </a:custGeom>
          <a:solidFill>
            <a:srgbClr val="D9D9D9"/>
          </a:solidFill>
        </p:spPr>
        <p:txBody>
          <a:bodyPr wrap="square" lIns="0" tIns="0" rIns="0" bIns="0" rtlCol="0"/>
          <a:lstStyle/>
          <a:p>
            <a:endParaRPr/>
          </a:p>
        </p:txBody>
      </p:sp>
      <p:sp>
        <p:nvSpPr>
          <p:cNvPr id="136" name="object 136"/>
          <p:cNvSpPr/>
          <p:nvPr/>
        </p:nvSpPr>
        <p:spPr>
          <a:xfrm>
            <a:off x="4954651" y="6440423"/>
            <a:ext cx="361950" cy="108585"/>
          </a:xfrm>
          <a:custGeom>
            <a:avLst/>
            <a:gdLst/>
            <a:ahLst/>
            <a:cxnLst/>
            <a:rect l="l" t="t" r="r" b="b"/>
            <a:pathLst>
              <a:path w="361950" h="108584">
                <a:moveTo>
                  <a:pt x="361823" y="0"/>
                </a:moveTo>
                <a:lnTo>
                  <a:pt x="0" y="0"/>
                </a:lnTo>
                <a:lnTo>
                  <a:pt x="0" y="108508"/>
                </a:lnTo>
                <a:lnTo>
                  <a:pt x="361823" y="108508"/>
                </a:lnTo>
                <a:lnTo>
                  <a:pt x="361823" y="0"/>
                </a:lnTo>
                <a:close/>
              </a:path>
            </a:pathLst>
          </a:custGeom>
          <a:solidFill>
            <a:srgbClr val="D9D9D9"/>
          </a:solidFill>
        </p:spPr>
        <p:txBody>
          <a:bodyPr wrap="square" lIns="0" tIns="0" rIns="0" bIns="0" rtlCol="0"/>
          <a:lstStyle/>
          <a:p>
            <a:endParaRPr/>
          </a:p>
        </p:txBody>
      </p:sp>
      <p:sp>
        <p:nvSpPr>
          <p:cNvPr id="137" name="object 137"/>
          <p:cNvSpPr/>
          <p:nvPr/>
        </p:nvSpPr>
        <p:spPr>
          <a:xfrm>
            <a:off x="4134739" y="6440423"/>
            <a:ext cx="603250" cy="108585"/>
          </a:xfrm>
          <a:custGeom>
            <a:avLst/>
            <a:gdLst/>
            <a:ahLst/>
            <a:cxnLst/>
            <a:rect l="l" t="t" r="r" b="b"/>
            <a:pathLst>
              <a:path w="603250" h="108584">
                <a:moveTo>
                  <a:pt x="603123" y="0"/>
                </a:moveTo>
                <a:lnTo>
                  <a:pt x="0" y="0"/>
                </a:lnTo>
                <a:lnTo>
                  <a:pt x="0" y="108508"/>
                </a:lnTo>
                <a:lnTo>
                  <a:pt x="603123" y="108508"/>
                </a:lnTo>
                <a:lnTo>
                  <a:pt x="603123" y="0"/>
                </a:lnTo>
                <a:close/>
              </a:path>
            </a:pathLst>
          </a:custGeom>
          <a:solidFill>
            <a:srgbClr val="D9D9D9"/>
          </a:solidFill>
        </p:spPr>
        <p:txBody>
          <a:bodyPr wrap="square" lIns="0" tIns="0" rIns="0" bIns="0" rtlCol="0"/>
          <a:lstStyle/>
          <a:p>
            <a:endParaRPr/>
          </a:p>
        </p:txBody>
      </p:sp>
      <p:sp>
        <p:nvSpPr>
          <p:cNvPr id="138" name="object 138"/>
          <p:cNvSpPr/>
          <p:nvPr/>
        </p:nvSpPr>
        <p:spPr>
          <a:xfrm>
            <a:off x="2621152" y="6440423"/>
            <a:ext cx="612775" cy="108585"/>
          </a:xfrm>
          <a:custGeom>
            <a:avLst/>
            <a:gdLst/>
            <a:ahLst/>
            <a:cxnLst/>
            <a:rect l="l" t="t" r="r" b="b"/>
            <a:pathLst>
              <a:path w="612775" h="108584">
                <a:moveTo>
                  <a:pt x="612648" y="0"/>
                </a:moveTo>
                <a:lnTo>
                  <a:pt x="0" y="0"/>
                </a:lnTo>
                <a:lnTo>
                  <a:pt x="0" y="108508"/>
                </a:lnTo>
                <a:lnTo>
                  <a:pt x="612648" y="108508"/>
                </a:lnTo>
                <a:lnTo>
                  <a:pt x="612648" y="0"/>
                </a:lnTo>
                <a:close/>
              </a:path>
            </a:pathLst>
          </a:custGeom>
          <a:solidFill>
            <a:srgbClr val="D9D9D9"/>
          </a:solidFill>
        </p:spPr>
        <p:txBody>
          <a:bodyPr wrap="square" lIns="0" tIns="0" rIns="0" bIns="0" rtlCol="0"/>
          <a:lstStyle/>
          <a:p>
            <a:endParaRPr/>
          </a:p>
        </p:txBody>
      </p:sp>
      <p:sp>
        <p:nvSpPr>
          <p:cNvPr id="139" name="object 139"/>
          <p:cNvSpPr/>
          <p:nvPr/>
        </p:nvSpPr>
        <p:spPr>
          <a:xfrm>
            <a:off x="263321" y="6440423"/>
            <a:ext cx="396240" cy="108585"/>
          </a:xfrm>
          <a:custGeom>
            <a:avLst/>
            <a:gdLst/>
            <a:ahLst/>
            <a:cxnLst/>
            <a:rect l="l" t="t" r="r" b="b"/>
            <a:pathLst>
              <a:path w="396240" h="108584">
                <a:moveTo>
                  <a:pt x="395808" y="0"/>
                </a:moveTo>
                <a:lnTo>
                  <a:pt x="0" y="0"/>
                </a:lnTo>
                <a:lnTo>
                  <a:pt x="0" y="108508"/>
                </a:lnTo>
                <a:lnTo>
                  <a:pt x="395808" y="108508"/>
                </a:lnTo>
                <a:lnTo>
                  <a:pt x="395808" y="0"/>
                </a:lnTo>
                <a:close/>
              </a:path>
            </a:pathLst>
          </a:custGeom>
          <a:solidFill>
            <a:srgbClr val="D9D9D9"/>
          </a:solidFill>
        </p:spPr>
        <p:txBody>
          <a:bodyPr wrap="square" lIns="0" tIns="0" rIns="0" bIns="0" rtlCol="0"/>
          <a:lstStyle/>
          <a:p>
            <a:endParaRPr/>
          </a:p>
        </p:txBody>
      </p:sp>
      <p:grpSp>
        <p:nvGrpSpPr>
          <p:cNvPr id="140" name="object 140"/>
          <p:cNvGrpSpPr/>
          <p:nvPr/>
        </p:nvGrpSpPr>
        <p:grpSpPr>
          <a:xfrm>
            <a:off x="3524250" y="3045460"/>
            <a:ext cx="971550" cy="609600"/>
            <a:chOff x="3524250" y="3045460"/>
            <a:chExt cx="971550" cy="609600"/>
          </a:xfrm>
        </p:grpSpPr>
        <p:sp>
          <p:nvSpPr>
            <p:cNvPr id="141" name="object 141"/>
            <p:cNvSpPr/>
            <p:nvPr/>
          </p:nvSpPr>
          <p:spPr>
            <a:xfrm>
              <a:off x="3524250" y="30454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CCDDED"/>
            </a:solidFill>
          </p:spPr>
          <p:txBody>
            <a:bodyPr wrap="square" lIns="0" tIns="0" rIns="0" bIns="0" rtlCol="0"/>
            <a:lstStyle/>
            <a:p>
              <a:endParaRPr/>
            </a:p>
          </p:txBody>
        </p:sp>
        <p:sp>
          <p:nvSpPr>
            <p:cNvPr id="142" name="object 142"/>
            <p:cNvSpPr/>
            <p:nvPr/>
          </p:nvSpPr>
          <p:spPr>
            <a:xfrm>
              <a:off x="3524250" y="335026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E7EEF7"/>
            </a:solidFill>
          </p:spPr>
          <p:txBody>
            <a:bodyPr wrap="square" lIns="0" tIns="0" rIns="0" bIns="0" rtlCol="0"/>
            <a:lstStyle/>
            <a:p>
              <a:endParaRPr/>
            </a:p>
          </p:txBody>
        </p:sp>
      </p:grpSp>
      <p:graphicFrame>
        <p:nvGraphicFramePr>
          <p:cNvPr id="143" name="object 143"/>
          <p:cNvGraphicFramePr>
            <a:graphicFrameLocks noGrp="1"/>
          </p:cNvGraphicFramePr>
          <p:nvPr/>
        </p:nvGraphicFramePr>
        <p:xfrm>
          <a:off x="603250" y="1804670"/>
          <a:ext cx="3886200" cy="458470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300"/>
                        </a:spcBef>
                      </a:pPr>
                      <a:r>
                        <a:rPr sz="1400" b="1" spc="-10">
                          <a:solidFill>
                            <a:srgbClr val="FFFFFF"/>
                          </a:solidFill>
                          <a:latin typeface="Calibri"/>
                          <a:cs typeface="Calibri"/>
                        </a:rPr>
                        <a:t>Five- Minute Interval</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800">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7E7E7E"/>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7975">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7E7E7E"/>
                      </a:solidFill>
                      <a:prstDash val="solid"/>
                    </a:lnT>
                    <a:lnB w="28575">
                      <a:solidFill>
                        <a:srgbClr val="F6881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7E7E7E"/>
                      </a:solidFill>
                      <a:prstDash val="solid"/>
                    </a:lnR>
                    <a:lnT w="12700">
                      <a:solidFill>
                        <a:srgbClr val="7E7E7E"/>
                      </a:solidFill>
                      <a:prstDash val="solid"/>
                    </a:lnT>
                    <a:lnB w="28575">
                      <a:solidFill>
                        <a:srgbClr val="F6881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7E7E7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0990">
                <a:tc>
                  <a:txBody>
                    <a:bodyPr/>
                    <a:lstStyle/>
                    <a:p>
                      <a:pPr marL="1270" algn="ctr">
                        <a:lnSpc>
                          <a:spcPct val="100000"/>
                        </a:lnSpc>
                        <a:spcBef>
                          <a:spcPts val="250"/>
                        </a:spcBef>
                      </a:pPr>
                      <a:r>
                        <a:rPr sz="1400" spc="-50">
                          <a:latin typeface="Calibri"/>
                          <a:cs typeface="Calibri"/>
                        </a:rPr>
                        <a:t>6</a:t>
                      </a:r>
                      <a:endParaRPr sz="1400">
                        <a:latin typeface="Calibri"/>
                        <a:cs typeface="Calibri"/>
                      </a:endParaRPr>
                    </a:p>
                  </a:txBody>
                  <a:tcPr marL="0" marR="0" marT="31750"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50"/>
                        </a:spcBef>
                      </a:pPr>
                      <a:r>
                        <a:rPr sz="1400" b="1" spc="-50">
                          <a:latin typeface="Calibri"/>
                          <a:cs typeface="Calibri"/>
                        </a:rPr>
                        <a:t>4</a:t>
                      </a:r>
                      <a:endParaRPr sz="1400">
                        <a:latin typeface="Calibri"/>
                        <a:cs typeface="Calibri"/>
                      </a:endParaRPr>
                    </a:p>
                  </a:txBody>
                  <a:tcPr marL="0" marR="0" marT="31750" marB="0">
                    <a:lnL w="12700">
                      <a:solidFill>
                        <a:srgbClr val="F6881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FCE2AC"/>
                    </a:solidFill>
                  </a:tcPr>
                </a:tc>
                <a:tc>
                  <a:txBody>
                    <a:bodyPr/>
                    <a:lstStyle/>
                    <a:p>
                      <a:pPr marL="1905" algn="ctr">
                        <a:lnSpc>
                          <a:spcPct val="100000"/>
                        </a:lnSpc>
                        <a:spcBef>
                          <a:spcPts val="250"/>
                        </a:spcBef>
                      </a:pPr>
                      <a:r>
                        <a:rPr sz="1400" b="1" spc="-50">
                          <a:latin typeface="Calibri"/>
                          <a:cs typeface="Calibri"/>
                        </a:rPr>
                        <a:t>1</a:t>
                      </a:r>
                      <a:endParaRPr sz="1400">
                        <a:latin typeface="Calibri"/>
                        <a:cs typeface="Calibri"/>
                      </a:endParaRPr>
                    </a:p>
                  </a:txBody>
                  <a:tcPr marL="0" marR="0" marT="31750" marB="0">
                    <a:lnL w="12700">
                      <a:solidFill>
                        <a:srgbClr val="FFFFFF"/>
                      </a:solidFill>
                      <a:prstDash val="solid"/>
                    </a:lnL>
                    <a:lnR w="12700">
                      <a:solidFill>
                        <a:srgbClr val="F6881F"/>
                      </a:solidFill>
                      <a:prstDash val="solid"/>
                    </a:lnR>
                    <a:lnT w="28575">
                      <a:solidFill>
                        <a:srgbClr val="F6881F"/>
                      </a:solidFill>
                      <a:prstDash val="solid"/>
                    </a:lnT>
                    <a:lnB w="12700">
                      <a:solidFill>
                        <a:srgbClr val="FFFFFF"/>
                      </a:solidFill>
                      <a:prstDash val="solid"/>
                    </a:lnB>
                    <a:solidFill>
                      <a:srgbClr val="FCE2AC"/>
                    </a:solidFill>
                  </a:tcPr>
                </a:tc>
                <a:tc>
                  <a:txBody>
                    <a:bodyPr/>
                    <a:lstStyle/>
                    <a:p>
                      <a:pPr marL="1270" algn="ctr">
                        <a:lnSpc>
                          <a:spcPct val="100000"/>
                        </a:lnSpc>
                        <a:spcBef>
                          <a:spcPts val="250"/>
                        </a:spcBef>
                      </a:pPr>
                      <a:r>
                        <a:rPr sz="1400" spc="-50">
                          <a:latin typeface="Calibri"/>
                          <a:cs typeface="Calibri"/>
                        </a:rPr>
                        <a:t>3</a:t>
                      </a:r>
                      <a:endParaRPr sz="1400">
                        <a:latin typeface="Calibri"/>
                        <a:cs typeface="Calibri"/>
                      </a:endParaRPr>
                    </a:p>
                  </a:txBody>
                  <a:tcPr marL="0" marR="0" marT="3175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8</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905" algn="ctr">
                        <a:lnSpc>
                          <a:spcPct val="100000"/>
                        </a:lnSpc>
                        <a:spcBef>
                          <a:spcPts val="275"/>
                        </a:spcBef>
                      </a:pPr>
                      <a:r>
                        <a:rPr sz="1400" b="1"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50">
                          <a:latin typeface="Calibri"/>
                          <a:cs typeface="Calibri"/>
                        </a:rPr>
                        <a:t>8</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905" algn="ctr">
                        <a:lnSpc>
                          <a:spcPct val="100000"/>
                        </a:lnSpc>
                        <a:spcBef>
                          <a:spcPts val="275"/>
                        </a:spcBef>
                      </a:pPr>
                      <a:r>
                        <a:rPr sz="1400" b="1"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8</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905" algn="ctr">
                        <a:lnSpc>
                          <a:spcPct val="100000"/>
                        </a:lnSpc>
                        <a:spcBef>
                          <a:spcPts val="275"/>
                        </a:spcBef>
                      </a:pPr>
                      <a:r>
                        <a:rPr sz="1400" b="1"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165">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50">
                          <a:latin typeface="Calibri"/>
                          <a:cs typeface="Calibri"/>
                        </a:rPr>
                        <a:t>8</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marL="1905" algn="ctr">
                        <a:lnSpc>
                          <a:spcPct val="100000"/>
                        </a:lnSpc>
                        <a:spcBef>
                          <a:spcPts val="275"/>
                        </a:spcBef>
                      </a:pPr>
                      <a:r>
                        <a:rPr sz="1400" b="1"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25">
                          <a:latin typeface="Calibri"/>
                          <a:cs typeface="Calibri"/>
                        </a:rPr>
                        <a:t>−</a:t>
                      </a: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3727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44" name="object 144"/>
          <p:cNvGrpSpPr/>
          <p:nvPr/>
        </p:nvGrpSpPr>
        <p:grpSpPr>
          <a:xfrm>
            <a:off x="3373120" y="3724655"/>
            <a:ext cx="5169535" cy="203835"/>
            <a:chOff x="3373120" y="3724655"/>
            <a:chExt cx="5169535" cy="203835"/>
          </a:xfrm>
        </p:grpSpPr>
        <p:sp>
          <p:nvSpPr>
            <p:cNvPr id="145" name="object 145"/>
            <p:cNvSpPr/>
            <p:nvPr/>
          </p:nvSpPr>
          <p:spPr>
            <a:xfrm>
              <a:off x="3385820" y="3737355"/>
              <a:ext cx="5144135" cy="178435"/>
            </a:xfrm>
            <a:custGeom>
              <a:avLst/>
              <a:gdLst/>
              <a:ahLst/>
              <a:cxnLst/>
              <a:rect l="l" t="t" r="r" b="b"/>
              <a:pathLst>
                <a:path w="5144134" h="178435">
                  <a:moveTo>
                    <a:pt x="190500" y="0"/>
                  </a:moveTo>
                  <a:lnTo>
                    <a:pt x="0" y="55245"/>
                  </a:lnTo>
                  <a:lnTo>
                    <a:pt x="188467" y="116967"/>
                  </a:lnTo>
                  <a:lnTo>
                    <a:pt x="188975" y="91440"/>
                  </a:lnTo>
                  <a:lnTo>
                    <a:pt x="5142991" y="177927"/>
                  </a:lnTo>
                  <a:lnTo>
                    <a:pt x="5144134" y="112014"/>
                  </a:lnTo>
                  <a:lnTo>
                    <a:pt x="190118" y="25527"/>
                  </a:lnTo>
                  <a:lnTo>
                    <a:pt x="190500" y="0"/>
                  </a:lnTo>
                  <a:close/>
                </a:path>
              </a:pathLst>
            </a:custGeom>
            <a:solidFill>
              <a:srgbClr val="DCDCDC"/>
            </a:solidFill>
          </p:spPr>
          <p:txBody>
            <a:bodyPr wrap="square" lIns="0" tIns="0" rIns="0" bIns="0" rtlCol="0"/>
            <a:lstStyle/>
            <a:p>
              <a:endParaRPr/>
            </a:p>
          </p:txBody>
        </p:sp>
        <p:sp>
          <p:nvSpPr>
            <p:cNvPr id="146" name="object 146"/>
            <p:cNvSpPr/>
            <p:nvPr/>
          </p:nvSpPr>
          <p:spPr>
            <a:xfrm>
              <a:off x="3385820" y="3737355"/>
              <a:ext cx="5144135" cy="178435"/>
            </a:xfrm>
            <a:custGeom>
              <a:avLst/>
              <a:gdLst/>
              <a:ahLst/>
              <a:cxnLst/>
              <a:rect l="l" t="t" r="r" b="b"/>
              <a:pathLst>
                <a:path w="5144134" h="178435">
                  <a:moveTo>
                    <a:pt x="5144134" y="112014"/>
                  </a:moveTo>
                  <a:lnTo>
                    <a:pt x="190118" y="25527"/>
                  </a:lnTo>
                  <a:lnTo>
                    <a:pt x="190500" y="0"/>
                  </a:lnTo>
                  <a:lnTo>
                    <a:pt x="0" y="55245"/>
                  </a:lnTo>
                  <a:lnTo>
                    <a:pt x="188467" y="116967"/>
                  </a:lnTo>
                  <a:lnTo>
                    <a:pt x="188975" y="91440"/>
                  </a:lnTo>
                  <a:lnTo>
                    <a:pt x="5142991" y="177927"/>
                  </a:lnTo>
                  <a:lnTo>
                    <a:pt x="5144134" y="112014"/>
                  </a:lnTo>
                  <a:close/>
                </a:path>
              </a:pathLst>
            </a:custGeom>
            <a:ln w="25400">
              <a:solidFill>
                <a:srgbClr val="FFFFFF"/>
              </a:solidFill>
            </a:ln>
          </p:spPr>
          <p:txBody>
            <a:bodyPr wrap="square" lIns="0" tIns="0" rIns="0" bIns="0" rtlCol="0"/>
            <a:lstStyle/>
            <a:p>
              <a:endParaRPr/>
            </a:p>
          </p:txBody>
        </p:sp>
      </p:grpSp>
      <p:sp>
        <p:nvSpPr>
          <p:cNvPr id="147" name="object 147"/>
          <p:cNvSpPr txBox="1">
            <a:spLocks noGrp="1"/>
          </p:cNvSpPr>
          <p:nvPr>
            <p:ph type="title"/>
          </p:nvPr>
        </p:nvSpPr>
        <p:spPr>
          <a:xfrm>
            <a:off x="302768" y="53467"/>
            <a:ext cx="10894695" cy="878840"/>
          </a:xfrm>
          <a:prstGeom prst="rect">
            <a:avLst/>
          </a:prstGeom>
        </p:spPr>
        <p:txBody>
          <a:bodyPr vert="horz" wrap="square" lIns="0" tIns="12065" rIns="0" bIns="0" rtlCol="0">
            <a:spAutoFit/>
          </a:bodyPr>
          <a:lstStyle/>
          <a:p>
            <a:pPr marL="12700">
              <a:lnSpc>
                <a:spcPct val="100000"/>
              </a:lnSpc>
              <a:spcBef>
                <a:spcPts val="95"/>
              </a:spcBef>
            </a:pPr>
            <a:r>
              <a:t>4.</a:t>
            </a:r>
            <a:r>
              <a:rPr spc="-80"/>
              <a:t> </a:t>
            </a:r>
            <a:r>
              <a:t>Calculation</a:t>
            </a:r>
            <a:r>
              <a:rPr spc="-50"/>
              <a:t> </a:t>
            </a:r>
            <a:r>
              <a:t>of</a:t>
            </a:r>
            <a:r>
              <a:rPr spc="-90"/>
              <a:t> </a:t>
            </a:r>
            <a:r>
              <a:rPr spc="-20"/>
              <a:t>Prorated</a:t>
            </a:r>
            <a:r>
              <a:rPr spc="-65"/>
              <a:t> </a:t>
            </a:r>
            <a:r>
              <a:rPr spc="-25"/>
              <a:t>Five-</a:t>
            </a:r>
            <a:r>
              <a:t>Minute</a:t>
            </a:r>
            <a:r>
              <a:rPr spc="-45"/>
              <a:t> </a:t>
            </a:r>
            <a:r>
              <a:t>Energy</a:t>
            </a:r>
            <a:r>
              <a:rPr spc="-85"/>
              <a:t> </a:t>
            </a:r>
            <a:r>
              <a:t>Quantity</a:t>
            </a:r>
            <a:r>
              <a:rPr spc="-70"/>
              <a:t> </a:t>
            </a:r>
            <a:r>
              <a:t>in</a:t>
            </a:r>
            <a:r>
              <a:rPr spc="-80"/>
              <a:t> </a:t>
            </a:r>
            <a:r>
              <a:rPr spc="-10"/>
              <a:t>Intervals</a:t>
            </a:r>
            <a:r>
              <a:rPr spc="-70"/>
              <a:t> </a:t>
            </a:r>
            <a:r>
              <a:rPr spc="-10"/>
              <a:t>Where</a:t>
            </a:r>
          </a:p>
          <a:p>
            <a:pPr marL="12700">
              <a:lnSpc>
                <a:spcPct val="100000"/>
              </a:lnSpc>
            </a:pPr>
            <a:r>
              <a:rPr i="1">
                <a:latin typeface="Calibri"/>
                <a:cs typeface="Calibri"/>
              </a:rPr>
              <a:t>Both</a:t>
            </a:r>
            <a:r>
              <a:rPr i="1" spc="-114">
                <a:latin typeface="Calibri"/>
                <a:cs typeface="Calibri"/>
              </a:rPr>
              <a:t> </a:t>
            </a:r>
            <a:r>
              <a:t>Assets</a:t>
            </a:r>
            <a:r>
              <a:rPr spc="-90"/>
              <a:t> </a:t>
            </a:r>
            <a:r>
              <a:t>Report</a:t>
            </a:r>
            <a:r>
              <a:rPr spc="-100"/>
              <a:t> </a:t>
            </a:r>
            <a:r>
              <a:rPr i="1" spc="-25">
                <a:latin typeface="Calibri"/>
                <a:cs typeface="Calibri"/>
              </a:rPr>
              <a:t>Non</a:t>
            </a:r>
            <a:r>
              <a:rPr spc="-25"/>
              <a:t>-</a:t>
            </a:r>
            <a:r>
              <a:t>Zero</a:t>
            </a:r>
            <a:r>
              <a:rPr spc="-90"/>
              <a:t> </a:t>
            </a:r>
            <a:r>
              <a:rPr spc="-10"/>
              <a:t>Value,</a:t>
            </a:r>
            <a:r>
              <a:rPr spc="-75"/>
              <a:t> </a:t>
            </a:r>
            <a:r>
              <a:rPr sz="2400" b="0" i="1" spc="-10">
                <a:latin typeface="Calibri"/>
                <a:cs typeface="Calibri"/>
              </a:rPr>
              <a:t>continued</a:t>
            </a:r>
            <a:endParaRPr sz="2400">
              <a:latin typeface="Calibri"/>
              <a:cs typeface="Calibri"/>
            </a:endParaRPr>
          </a:p>
        </p:txBody>
      </p:sp>
      <p:sp>
        <p:nvSpPr>
          <p:cNvPr id="148" name="object 148"/>
          <p:cNvSpPr txBox="1"/>
          <p:nvPr/>
        </p:nvSpPr>
        <p:spPr>
          <a:xfrm>
            <a:off x="303072" y="1196086"/>
            <a:ext cx="523875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Adjusted</a:t>
            </a:r>
            <a:r>
              <a:rPr sz="2000" spc="-80">
                <a:latin typeface="Calibri"/>
                <a:cs typeface="Calibri"/>
              </a:rPr>
              <a:t> </a:t>
            </a:r>
            <a:r>
              <a:rPr sz="2000">
                <a:latin typeface="Calibri"/>
                <a:cs typeface="Calibri"/>
              </a:rPr>
              <a:t>scaling</a:t>
            </a:r>
            <a:r>
              <a:rPr sz="2000" spc="-65">
                <a:latin typeface="Calibri"/>
                <a:cs typeface="Calibri"/>
              </a:rPr>
              <a:t> </a:t>
            </a:r>
            <a:r>
              <a:rPr sz="2000">
                <a:latin typeface="Calibri"/>
                <a:cs typeface="Calibri"/>
              </a:rPr>
              <a:t>factor</a:t>
            </a:r>
            <a:r>
              <a:rPr sz="2000" spc="-80">
                <a:latin typeface="Calibri"/>
                <a:cs typeface="Calibri"/>
              </a:rPr>
              <a:t> </a:t>
            </a:r>
            <a:r>
              <a:rPr sz="2000">
                <a:latin typeface="Calibri"/>
                <a:cs typeface="Calibri"/>
              </a:rPr>
              <a:t>applied</a:t>
            </a:r>
            <a:r>
              <a:rPr sz="2000" spc="-70">
                <a:latin typeface="Calibri"/>
                <a:cs typeface="Calibri"/>
              </a:rPr>
              <a:t> </a:t>
            </a:r>
            <a:r>
              <a:rPr sz="2000">
                <a:latin typeface="Calibri"/>
                <a:cs typeface="Calibri"/>
              </a:rPr>
              <a:t>to</a:t>
            </a:r>
            <a:r>
              <a:rPr sz="2000" spc="-70">
                <a:latin typeface="Calibri"/>
                <a:cs typeface="Calibri"/>
              </a:rPr>
              <a:t> </a:t>
            </a:r>
            <a:r>
              <a:rPr sz="2000">
                <a:latin typeface="Calibri"/>
                <a:cs typeface="Calibri"/>
              </a:rPr>
              <a:t>telemetry</a:t>
            </a:r>
            <a:r>
              <a:rPr sz="2000" spc="-55">
                <a:latin typeface="Calibri"/>
                <a:cs typeface="Calibri"/>
              </a:rPr>
              <a:t> </a:t>
            </a:r>
            <a:r>
              <a:rPr sz="2000" spc="-10">
                <a:latin typeface="Calibri"/>
                <a:cs typeface="Calibri"/>
              </a:rPr>
              <a:t>values</a:t>
            </a:r>
            <a:endParaRPr sz="2000">
              <a:latin typeface="Calibri"/>
              <a:cs typeface="Calibri"/>
            </a:endParaRPr>
          </a:p>
        </p:txBody>
      </p:sp>
      <p:grpSp>
        <p:nvGrpSpPr>
          <p:cNvPr id="149" name="object 149"/>
          <p:cNvGrpSpPr/>
          <p:nvPr/>
        </p:nvGrpSpPr>
        <p:grpSpPr>
          <a:xfrm>
            <a:off x="4974335" y="2115820"/>
            <a:ext cx="7038340" cy="4585335"/>
            <a:chOff x="4974335" y="2115820"/>
            <a:chExt cx="7038340" cy="4585335"/>
          </a:xfrm>
        </p:grpSpPr>
        <p:sp>
          <p:nvSpPr>
            <p:cNvPr id="150" name="object 150"/>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151" name="object 151"/>
            <p:cNvSpPr/>
            <p:nvPr/>
          </p:nvSpPr>
          <p:spPr>
            <a:xfrm>
              <a:off x="6917435" y="2115820"/>
              <a:ext cx="971550" cy="304800"/>
            </a:xfrm>
            <a:custGeom>
              <a:avLst/>
              <a:gdLst/>
              <a:ahLst/>
              <a:cxnLst/>
              <a:rect l="l" t="t" r="r" b="b"/>
              <a:pathLst>
                <a:path w="971550" h="304800">
                  <a:moveTo>
                    <a:pt x="971550" y="0"/>
                  </a:moveTo>
                  <a:lnTo>
                    <a:pt x="0" y="0"/>
                  </a:lnTo>
                  <a:lnTo>
                    <a:pt x="0" y="304800"/>
                  </a:lnTo>
                  <a:lnTo>
                    <a:pt x="971550" y="304800"/>
                  </a:lnTo>
                  <a:lnTo>
                    <a:pt x="971550" y="0"/>
                  </a:lnTo>
                  <a:close/>
                </a:path>
              </a:pathLst>
            </a:custGeom>
            <a:solidFill>
              <a:srgbClr val="1794D2"/>
            </a:solidFill>
          </p:spPr>
          <p:txBody>
            <a:bodyPr wrap="square" lIns="0" tIns="0" rIns="0" bIns="0" rtlCol="0"/>
            <a:lstStyle/>
            <a:p>
              <a:endParaRPr/>
            </a:p>
          </p:txBody>
        </p:sp>
        <p:sp>
          <p:nvSpPr>
            <p:cNvPr id="152" name="object 152"/>
            <p:cNvSpPr/>
            <p:nvPr/>
          </p:nvSpPr>
          <p:spPr>
            <a:xfrm>
              <a:off x="5945886" y="24206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53" name="object 153"/>
            <p:cNvSpPr/>
            <p:nvPr/>
          </p:nvSpPr>
          <p:spPr>
            <a:xfrm>
              <a:off x="4974336" y="272541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154" name="object 154"/>
            <p:cNvSpPr/>
            <p:nvPr/>
          </p:nvSpPr>
          <p:spPr>
            <a:xfrm>
              <a:off x="4974336" y="3030219"/>
              <a:ext cx="2914650" cy="304800"/>
            </a:xfrm>
            <a:custGeom>
              <a:avLst/>
              <a:gdLst/>
              <a:ahLst/>
              <a:cxnLst/>
              <a:rect l="l" t="t" r="r" b="b"/>
              <a:pathLst>
                <a:path w="2914650" h="304800">
                  <a:moveTo>
                    <a:pt x="971550" y="0"/>
                  </a:moveTo>
                  <a:lnTo>
                    <a:pt x="0" y="0"/>
                  </a:lnTo>
                  <a:lnTo>
                    <a:pt x="0" y="304800"/>
                  </a:lnTo>
                  <a:lnTo>
                    <a:pt x="971550" y="304800"/>
                  </a:lnTo>
                  <a:lnTo>
                    <a:pt x="971550" y="0"/>
                  </a:lnTo>
                  <a:close/>
                </a:path>
                <a:path w="2914650" h="304800">
                  <a:moveTo>
                    <a:pt x="2914650" y="0"/>
                  </a:moveTo>
                  <a:lnTo>
                    <a:pt x="1943100" y="0"/>
                  </a:lnTo>
                  <a:lnTo>
                    <a:pt x="1943100" y="304800"/>
                  </a:lnTo>
                  <a:lnTo>
                    <a:pt x="2914650" y="304800"/>
                  </a:lnTo>
                  <a:lnTo>
                    <a:pt x="2914650" y="0"/>
                  </a:lnTo>
                  <a:close/>
                </a:path>
              </a:pathLst>
            </a:custGeom>
            <a:solidFill>
              <a:srgbClr val="CCDDED"/>
            </a:solidFill>
          </p:spPr>
          <p:txBody>
            <a:bodyPr wrap="square" lIns="0" tIns="0" rIns="0" bIns="0" rtlCol="0"/>
            <a:lstStyle/>
            <a:p>
              <a:endParaRPr/>
            </a:p>
          </p:txBody>
        </p:sp>
        <p:sp>
          <p:nvSpPr>
            <p:cNvPr id="155" name="object 155"/>
            <p:cNvSpPr/>
            <p:nvPr/>
          </p:nvSpPr>
          <p:spPr>
            <a:xfrm>
              <a:off x="6917435" y="3335020"/>
              <a:ext cx="971550" cy="304800"/>
            </a:xfrm>
            <a:custGeom>
              <a:avLst/>
              <a:gdLst/>
              <a:ahLst/>
              <a:cxnLst/>
              <a:rect l="l" t="t" r="r" b="b"/>
              <a:pathLst>
                <a:path w="971550" h="304800">
                  <a:moveTo>
                    <a:pt x="971550" y="0"/>
                  </a:moveTo>
                  <a:lnTo>
                    <a:pt x="0" y="0"/>
                  </a:lnTo>
                  <a:lnTo>
                    <a:pt x="0" y="304799"/>
                  </a:lnTo>
                  <a:lnTo>
                    <a:pt x="971550" y="304799"/>
                  </a:lnTo>
                  <a:lnTo>
                    <a:pt x="971550" y="0"/>
                  </a:lnTo>
                  <a:close/>
                </a:path>
              </a:pathLst>
            </a:custGeom>
            <a:solidFill>
              <a:srgbClr val="E7EEF7"/>
            </a:solidFill>
          </p:spPr>
          <p:txBody>
            <a:bodyPr wrap="square" lIns="0" tIns="0" rIns="0" bIns="0" rtlCol="0"/>
            <a:lstStyle/>
            <a:p>
              <a:endParaRPr/>
            </a:p>
          </p:txBody>
        </p:sp>
      </p:grpSp>
      <p:grpSp>
        <p:nvGrpSpPr>
          <p:cNvPr id="156" name="object 156"/>
          <p:cNvGrpSpPr/>
          <p:nvPr/>
        </p:nvGrpSpPr>
        <p:grpSpPr>
          <a:xfrm>
            <a:off x="3372103" y="2197100"/>
            <a:ext cx="4974590" cy="1495425"/>
            <a:chOff x="3372103" y="2197100"/>
            <a:chExt cx="4974590" cy="1495425"/>
          </a:xfrm>
        </p:grpSpPr>
        <p:sp>
          <p:nvSpPr>
            <p:cNvPr id="157" name="object 157"/>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solidFill>
              <a:srgbClr val="DCDCDC"/>
            </a:solidFill>
          </p:spPr>
          <p:txBody>
            <a:bodyPr wrap="square" lIns="0" tIns="0" rIns="0" bIns="0" rtlCol="0"/>
            <a:lstStyle/>
            <a:p>
              <a:endParaRPr/>
            </a:p>
          </p:txBody>
        </p:sp>
        <p:sp>
          <p:nvSpPr>
            <p:cNvPr id="158" name="object 158"/>
            <p:cNvSpPr/>
            <p:nvPr/>
          </p:nvSpPr>
          <p:spPr>
            <a:xfrm>
              <a:off x="3384803" y="2209800"/>
              <a:ext cx="4949190" cy="1470025"/>
            </a:xfrm>
            <a:custGeom>
              <a:avLst/>
              <a:gdLst/>
              <a:ahLst/>
              <a:cxnLst/>
              <a:rect l="l" t="t" r="r" b="b"/>
              <a:pathLst>
                <a:path w="4949190" h="1470025">
                  <a:moveTo>
                    <a:pt x="4930775" y="0"/>
                  </a:moveTo>
                  <a:lnTo>
                    <a:pt x="172720" y="1382140"/>
                  </a:lnTo>
                  <a:lnTo>
                    <a:pt x="165608" y="1357757"/>
                  </a:lnTo>
                  <a:lnTo>
                    <a:pt x="0" y="1466723"/>
                  </a:lnTo>
                  <a:lnTo>
                    <a:pt x="198247" y="1470025"/>
                  </a:lnTo>
                  <a:lnTo>
                    <a:pt x="191135" y="1445514"/>
                  </a:lnTo>
                  <a:lnTo>
                    <a:pt x="4949190" y="63373"/>
                  </a:lnTo>
                  <a:lnTo>
                    <a:pt x="4930775" y="0"/>
                  </a:lnTo>
                  <a:close/>
                </a:path>
              </a:pathLst>
            </a:custGeom>
            <a:ln w="25400">
              <a:solidFill>
                <a:srgbClr val="FFFFFF"/>
              </a:solidFill>
            </a:ln>
          </p:spPr>
          <p:txBody>
            <a:bodyPr wrap="square" lIns="0" tIns="0" rIns="0" bIns="0" rtlCol="0"/>
            <a:lstStyle/>
            <a:p>
              <a:endParaRPr/>
            </a:p>
          </p:txBody>
        </p:sp>
      </p:grpSp>
      <p:grpSp>
        <p:nvGrpSpPr>
          <p:cNvPr id="159" name="object 159"/>
          <p:cNvGrpSpPr/>
          <p:nvPr/>
        </p:nvGrpSpPr>
        <p:grpSpPr>
          <a:xfrm>
            <a:off x="6661022" y="2357627"/>
            <a:ext cx="5307330" cy="4048125"/>
            <a:chOff x="6661022" y="2357627"/>
            <a:chExt cx="5307330" cy="4048125"/>
          </a:xfrm>
        </p:grpSpPr>
        <p:sp>
          <p:nvSpPr>
            <p:cNvPr id="160" name="object 160"/>
            <p:cNvSpPr/>
            <p:nvPr/>
          </p:nvSpPr>
          <p:spPr>
            <a:xfrm>
              <a:off x="7623301" y="5532501"/>
              <a:ext cx="588010" cy="622300"/>
            </a:xfrm>
            <a:custGeom>
              <a:avLst/>
              <a:gdLst/>
              <a:ahLst/>
              <a:cxnLst/>
              <a:rect l="l" t="t" r="r" b="b"/>
              <a:pathLst>
                <a:path w="588009" h="622300">
                  <a:moveTo>
                    <a:pt x="0" y="0"/>
                  </a:moveTo>
                  <a:lnTo>
                    <a:pt x="87249" y="178155"/>
                  </a:lnTo>
                  <a:lnTo>
                    <a:pt x="105791" y="160680"/>
                  </a:lnTo>
                  <a:lnTo>
                    <a:pt x="539623" y="622223"/>
                  </a:lnTo>
                  <a:lnTo>
                    <a:pt x="587755" y="577037"/>
                  </a:lnTo>
                  <a:lnTo>
                    <a:pt x="153924" y="115493"/>
                  </a:lnTo>
                  <a:lnTo>
                    <a:pt x="172466" y="98018"/>
                  </a:lnTo>
                  <a:lnTo>
                    <a:pt x="0" y="0"/>
                  </a:lnTo>
                  <a:close/>
                </a:path>
              </a:pathLst>
            </a:custGeom>
            <a:solidFill>
              <a:srgbClr val="FCE2AC"/>
            </a:solidFill>
          </p:spPr>
          <p:txBody>
            <a:bodyPr wrap="square" lIns="0" tIns="0" rIns="0" bIns="0" rtlCol="0"/>
            <a:lstStyle/>
            <a:p>
              <a:endParaRPr/>
            </a:p>
          </p:txBody>
        </p:sp>
        <p:sp>
          <p:nvSpPr>
            <p:cNvPr id="161" name="object 161"/>
            <p:cNvSpPr/>
            <p:nvPr/>
          </p:nvSpPr>
          <p:spPr>
            <a:xfrm>
              <a:off x="7623301" y="5532501"/>
              <a:ext cx="588010" cy="622300"/>
            </a:xfrm>
            <a:custGeom>
              <a:avLst/>
              <a:gdLst/>
              <a:ahLst/>
              <a:cxnLst/>
              <a:rect l="l" t="t" r="r" b="b"/>
              <a:pathLst>
                <a:path w="588009" h="622300">
                  <a:moveTo>
                    <a:pt x="587755" y="577037"/>
                  </a:moveTo>
                  <a:lnTo>
                    <a:pt x="153924" y="115493"/>
                  </a:lnTo>
                  <a:lnTo>
                    <a:pt x="172466" y="98018"/>
                  </a:lnTo>
                  <a:lnTo>
                    <a:pt x="0" y="0"/>
                  </a:lnTo>
                  <a:lnTo>
                    <a:pt x="87249" y="178155"/>
                  </a:lnTo>
                  <a:lnTo>
                    <a:pt x="105791" y="160680"/>
                  </a:lnTo>
                  <a:lnTo>
                    <a:pt x="539623" y="622223"/>
                  </a:lnTo>
                  <a:lnTo>
                    <a:pt x="587755" y="577037"/>
                  </a:lnTo>
                  <a:close/>
                </a:path>
              </a:pathLst>
            </a:custGeom>
            <a:ln w="25399">
              <a:solidFill>
                <a:srgbClr val="FFFFFF"/>
              </a:solidFill>
            </a:ln>
          </p:spPr>
          <p:txBody>
            <a:bodyPr wrap="square" lIns="0" tIns="0" rIns="0" bIns="0" rtlCol="0"/>
            <a:lstStyle/>
            <a:p>
              <a:endParaRPr/>
            </a:p>
          </p:txBody>
        </p:sp>
        <p:sp>
          <p:nvSpPr>
            <p:cNvPr id="162" name="object 162"/>
            <p:cNvSpPr/>
            <p:nvPr/>
          </p:nvSpPr>
          <p:spPr>
            <a:xfrm>
              <a:off x="8002523" y="6025895"/>
              <a:ext cx="3949065" cy="375285"/>
            </a:xfrm>
            <a:custGeom>
              <a:avLst/>
              <a:gdLst/>
              <a:ahLst/>
              <a:cxnLst/>
              <a:rect l="l" t="t" r="r" b="b"/>
              <a:pathLst>
                <a:path w="3949065" h="375285">
                  <a:moveTo>
                    <a:pt x="3886200" y="0"/>
                  </a:moveTo>
                  <a:lnTo>
                    <a:pt x="62483" y="0"/>
                  </a:lnTo>
                  <a:lnTo>
                    <a:pt x="38147" y="4910"/>
                  </a:lnTo>
                  <a:lnTo>
                    <a:pt x="18288" y="18302"/>
                  </a:lnTo>
                  <a:lnTo>
                    <a:pt x="4905" y="38163"/>
                  </a:lnTo>
                  <a:lnTo>
                    <a:pt x="0" y="62483"/>
                  </a:lnTo>
                  <a:lnTo>
                    <a:pt x="0" y="312419"/>
                  </a:lnTo>
                  <a:lnTo>
                    <a:pt x="4905" y="336740"/>
                  </a:lnTo>
                  <a:lnTo>
                    <a:pt x="18287" y="356601"/>
                  </a:lnTo>
                  <a:lnTo>
                    <a:pt x="38147" y="369993"/>
                  </a:lnTo>
                  <a:lnTo>
                    <a:pt x="62483" y="374903"/>
                  </a:lnTo>
                  <a:lnTo>
                    <a:pt x="3886200" y="374903"/>
                  </a:lnTo>
                  <a:lnTo>
                    <a:pt x="3910536" y="369993"/>
                  </a:lnTo>
                  <a:lnTo>
                    <a:pt x="3930395" y="356601"/>
                  </a:lnTo>
                  <a:lnTo>
                    <a:pt x="3943778" y="336740"/>
                  </a:lnTo>
                  <a:lnTo>
                    <a:pt x="3948683" y="312419"/>
                  </a:lnTo>
                  <a:lnTo>
                    <a:pt x="3948683" y="62483"/>
                  </a:lnTo>
                  <a:lnTo>
                    <a:pt x="3943778" y="38163"/>
                  </a:lnTo>
                  <a:lnTo>
                    <a:pt x="3930396" y="18302"/>
                  </a:lnTo>
                  <a:lnTo>
                    <a:pt x="3910536" y="4910"/>
                  </a:lnTo>
                  <a:lnTo>
                    <a:pt x="3886200" y="0"/>
                  </a:lnTo>
                  <a:close/>
                </a:path>
              </a:pathLst>
            </a:custGeom>
            <a:solidFill>
              <a:srgbClr val="FCE2AC"/>
            </a:solidFill>
          </p:spPr>
          <p:txBody>
            <a:bodyPr wrap="square" lIns="0" tIns="0" rIns="0" bIns="0" rtlCol="0"/>
            <a:lstStyle/>
            <a:p>
              <a:endParaRPr/>
            </a:p>
          </p:txBody>
        </p:sp>
        <p:sp>
          <p:nvSpPr>
            <p:cNvPr id="163" name="object 163"/>
            <p:cNvSpPr/>
            <p:nvPr/>
          </p:nvSpPr>
          <p:spPr>
            <a:xfrm>
              <a:off x="8002523" y="6025895"/>
              <a:ext cx="3949065" cy="375285"/>
            </a:xfrm>
            <a:custGeom>
              <a:avLst/>
              <a:gdLst/>
              <a:ahLst/>
              <a:cxnLst/>
              <a:rect l="l" t="t" r="r" b="b"/>
              <a:pathLst>
                <a:path w="3949065" h="375285">
                  <a:moveTo>
                    <a:pt x="0" y="62483"/>
                  </a:moveTo>
                  <a:lnTo>
                    <a:pt x="4905" y="38163"/>
                  </a:lnTo>
                  <a:lnTo>
                    <a:pt x="18288" y="18302"/>
                  </a:lnTo>
                  <a:lnTo>
                    <a:pt x="38147" y="4910"/>
                  </a:lnTo>
                  <a:lnTo>
                    <a:pt x="62483" y="0"/>
                  </a:lnTo>
                  <a:lnTo>
                    <a:pt x="658114" y="0"/>
                  </a:lnTo>
                  <a:lnTo>
                    <a:pt x="1645284" y="0"/>
                  </a:lnTo>
                  <a:lnTo>
                    <a:pt x="3886200" y="0"/>
                  </a:lnTo>
                  <a:lnTo>
                    <a:pt x="3910536" y="4910"/>
                  </a:lnTo>
                  <a:lnTo>
                    <a:pt x="3930396" y="18302"/>
                  </a:lnTo>
                  <a:lnTo>
                    <a:pt x="3943778" y="38163"/>
                  </a:lnTo>
                  <a:lnTo>
                    <a:pt x="3948683" y="62483"/>
                  </a:lnTo>
                  <a:lnTo>
                    <a:pt x="3948683" y="156209"/>
                  </a:lnTo>
                  <a:lnTo>
                    <a:pt x="3948683" y="312419"/>
                  </a:lnTo>
                  <a:lnTo>
                    <a:pt x="3943778" y="336740"/>
                  </a:lnTo>
                  <a:lnTo>
                    <a:pt x="3930395" y="356601"/>
                  </a:lnTo>
                  <a:lnTo>
                    <a:pt x="3910536" y="369993"/>
                  </a:lnTo>
                  <a:lnTo>
                    <a:pt x="3886200" y="374903"/>
                  </a:lnTo>
                  <a:lnTo>
                    <a:pt x="1645284" y="374903"/>
                  </a:lnTo>
                  <a:lnTo>
                    <a:pt x="658114" y="374903"/>
                  </a:lnTo>
                  <a:lnTo>
                    <a:pt x="62483" y="374903"/>
                  </a:lnTo>
                  <a:lnTo>
                    <a:pt x="38147" y="369993"/>
                  </a:lnTo>
                  <a:lnTo>
                    <a:pt x="18287" y="356601"/>
                  </a:lnTo>
                  <a:lnTo>
                    <a:pt x="4905" y="336740"/>
                  </a:lnTo>
                  <a:lnTo>
                    <a:pt x="0" y="312419"/>
                  </a:lnTo>
                  <a:lnTo>
                    <a:pt x="0" y="156209"/>
                  </a:lnTo>
                  <a:lnTo>
                    <a:pt x="0" y="162166"/>
                  </a:lnTo>
                  <a:lnTo>
                    <a:pt x="0" y="62483"/>
                  </a:lnTo>
                  <a:close/>
                </a:path>
              </a:pathLst>
            </a:custGeom>
            <a:ln w="9144">
              <a:solidFill>
                <a:srgbClr val="FFFFFF"/>
              </a:solidFill>
            </a:ln>
          </p:spPr>
          <p:txBody>
            <a:bodyPr wrap="square" lIns="0" tIns="0" rIns="0" bIns="0" rtlCol="0"/>
            <a:lstStyle/>
            <a:p>
              <a:endParaRPr/>
            </a:p>
          </p:txBody>
        </p:sp>
        <p:sp>
          <p:nvSpPr>
            <p:cNvPr id="164" name="object 164"/>
            <p:cNvSpPr/>
            <p:nvPr/>
          </p:nvSpPr>
          <p:spPr>
            <a:xfrm>
              <a:off x="8071865" y="6064757"/>
              <a:ext cx="274320" cy="274320"/>
            </a:xfrm>
            <a:custGeom>
              <a:avLst/>
              <a:gdLst/>
              <a:ahLst/>
              <a:cxnLst/>
              <a:rect l="l" t="t" r="r" b="b"/>
              <a:pathLst>
                <a:path w="274320" h="274320">
                  <a:moveTo>
                    <a:pt x="137159" y="0"/>
                  </a:moveTo>
                  <a:lnTo>
                    <a:pt x="93829" y="6992"/>
                  </a:lnTo>
                  <a:lnTo>
                    <a:pt x="56180" y="26462"/>
                  </a:lnTo>
                  <a:lnTo>
                    <a:pt x="26481" y="56153"/>
                  </a:lnTo>
                  <a:lnTo>
                    <a:pt x="6998" y="93805"/>
                  </a:lnTo>
                  <a:lnTo>
                    <a:pt x="0" y="137159"/>
                  </a:lnTo>
                  <a:lnTo>
                    <a:pt x="6998" y="180514"/>
                  </a:lnTo>
                  <a:lnTo>
                    <a:pt x="26481" y="218166"/>
                  </a:lnTo>
                  <a:lnTo>
                    <a:pt x="56180" y="247857"/>
                  </a:lnTo>
                  <a:lnTo>
                    <a:pt x="93829" y="267327"/>
                  </a:lnTo>
                  <a:lnTo>
                    <a:pt x="137159" y="274319"/>
                  </a:lnTo>
                  <a:lnTo>
                    <a:pt x="180490" y="267327"/>
                  </a:lnTo>
                  <a:lnTo>
                    <a:pt x="218139" y="247857"/>
                  </a:lnTo>
                  <a:lnTo>
                    <a:pt x="247838" y="218166"/>
                  </a:lnTo>
                  <a:lnTo>
                    <a:pt x="267321" y="180514"/>
                  </a:lnTo>
                  <a:lnTo>
                    <a:pt x="274319" y="137159"/>
                  </a:lnTo>
                  <a:lnTo>
                    <a:pt x="267321" y="93805"/>
                  </a:lnTo>
                  <a:lnTo>
                    <a:pt x="247838" y="56153"/>
                  </a:lnTo>
                  <a:lnTo>
                    <a:pt x="218139" y="26462"/>
                  </a:lnTo>
                  <a:lnTo>
                    <a:pt x="180490" y="6992"/>
                  </a:lnTo>
                  <a:lnTo>
                    <a:pt x="137159" y="0"/>
                  </a:lnTo>
                  <a:close/>
                </a:path>
              </a:pathLst>
            </a:custGeom>
            <a:solidFill>
              <a:srgbClr val="FFFFFF"/>
            </a:solidFill>
          </p:spPr>
          <p:txBody>
            <a:bodyPr wrap="square" lIns="0" tIns="0" rIns="0" bIns="0" rtlCol="0"/>
            <a:lstStyle/>
            <a:p>
              <a:endParaRPr/>
            </a:p>
          </p:txBody>
        </p:sp>
        <p:sp>
          <p:nvSpPr>
            <p:cNvPr id="165" name="object 165"/>
            <p:cNvSpPr/>
            <p:nvPr/>
          </p:nvSpPr>
          <p:spPr>
            <a:xfrm>
              <a:off x="8071865" y="6064757"/>
              <a:ext cx="274320" cy="274320"/>
            </a:xfrm>
            <a:custGeom>
              <a:avLst/>
              <a:gdLst/>
              <a:ahLst/>
              <a:cxnLst/>
              <a:rect l="l" t="t" r="r" b="b"/>
              <a:pathLst>
                <a:path w="274320" h="274320">
                  <a:moveTo>
                    <a:pt x="0" y="137159"/>
                  </a:moveTo>
                  <a:lnTo>
                    <a:pt x="6998" y="93805"/>
                  </a:lnTo>
                  <a:lnTo>
                    <a:pt x="26481" y="56153"/>
                  </a:lnTo>
                  <a:lnTo>
                    <a:pt x="56180" y="26462"/>
                  </a:lnTo>
                  <a:lnTo>
                    <a:pt x="93829" y="6992"/>
                  </a:lnTo>
                  <a:lnTo>
                    <a:pt x="137159" y="0"/>
                  </a:lnTo>
                  <a:lnTo>
                    <a:pt x="180490" y="6992"/>
                  </a:lnTo>
                  <a:lnTo>
                    <a:pt x="218139" y="26462"/>
                  </a:lnTo>
                  <a:lnTo>
                    <a:pt x="247838" y="56153"/>
                  </a:lnTo>
                  <a:lnTo>
                    <a:pt x="267321" y="93805"/>
                  </a:lnTo>
                  <a:lnTo>
                    <a:pt x="274319" y="137159"/>
                  </a:lnTo>
                  <a:lnTo>
                    <a:pt x="267321" y="180514"/>
                  </a:lnTo>
                  <a:lnTo>
                    <a:pt x="247838" y="218166"/>
                  </a:lnTo>
                  <a:lnTo>
                    <a:pt x="218139" y="247857"/>
                  </a:lnTo>
                  <a:lnTo>
                    <a:pt x="180490" y="267327"/>
                  </a:lnTo>
                  <a:lnTo>
                    <a:pt x="137159" y="274319"/>
                  </a:lnTo>
                  <a:lnTo>
                    <a:pt x="93829" y="267327"/>
                  </a:lnTo>
                  <a:lnTo>
                    <a:pt x="56180" y="247857"/>
                  </a:lnTo>
                  <a:lnTo>
                    <a:pt x="26481" y="218166"/>
                  </a:lnTo>
                  <a:lnTo>
                    <a:pt x="6998" y="180514"/>
                  </a:lnTo>
                  <a:lnTo>
                    <a:pt x="0" y="137159"/>
                  </a:lnTo>
                  <a:close/>
                </a:path>
              </a:pathLst>
            </a:custGeom>
            <a:ln w="38100">
              <a:solidFill>
                <a:srgbClr val="FCE2AC"/>
              </a:solidFill>
            </a:ln>
          </p:spPr>
          <p:txBody>
            <a:bodyPr wrap="square" lIns="0" tIns="0" rIns="0" bIns="0" rtlCol="0"/>
            <a:lstStyle/>
            <a:p>
              <a:endParaRPr/>
            </a:p>
          </p:txBody>
        </p:sp>
        <p:sp>
          <p:nvSpPr>
            <p:cNvPr id="166" name="object 166"/>
            <p:cNvSpPr/>
            <p:nvPr/>
          </p:nvSpPr>
          <p:spPr>
            <a:xfrm>
              <a:off x="7585963" y="3947286"/>
              <a:ext cx="774700" cy="1168400"/>
            </a:xfrm>
            <a:custGeom>
              <a:avLst/>
              <a:gdLst/>
              <a:ahLst/>
              <a:cxnLst/>
              <a:rect l="l" t="t" r="r" b="b"/>
              <a:pathLst>
                <a:path w="774700" h="1168400">
                  <a:moveTo>
                    <a:pt x="0" y="0"/>
                  </a:moveTo>
                  <a:lnTo>
                    <a:pt x="54101" y="190881"/>
                  </a:lnTo>
                  <a:lnTo>
                    <a:pt x="75564" y="177037"/>
                  </a:lnTo>
                  <a:lnTo>
                    <a:pt x="719327" y="1168273"/>
                  </a:lnTo>
                  <a:lnTo>
                    <a:pt x="774700" y="1132332"/>
                  </a:lnTo>
                  <a:lnTo>
                    <a:pt x="130809" y="141096"/>
                  </a:lnTo>
                  <a:lnTo>
                    <a:pt x="152272" y="127126"/>
                  </a:lnTo>
                  <a:lnTo>
                    <a:pt x="0" y="0"/>
                  </a:lnTo>
                  <a:close/>
                </a:path>
              </a:pathLst>
            </a:custGeom>
            <a:solidFill>
              <a:srgbClr val="DCDCDC"/>
            </a:solidFill>
          </p:spPr>
          <p:txBody>
            <a:bodyPr wrap="square" lIns="0" tIns="0" rIns="0" bIns="0" rtlCol="0"/>
            <a:lstStyle/>
            <a:p>
              <a:endParaRPr/>
            </a:p>
          </p:txBody>
        </p:sp>
        <p:sp>
          <p:nvSpPr>
            <p:cNvPr id="167" name="object 167"/>
            <p:cNvSpPr/>
            <p:nvPr/>
          </p:nvSpPr>
          <p:spPr>
            <a:xfrm>
              <a:off x="7585963" y="3947286"/>
              <a:ext cx="774700" cy="1168400"/>
            </a:xfrm>
            <a:custGeom>
              <a:avLst/>
              <a:gdLst/>
              <a:ahLst/>
              <a:cxnLst/>
              <a:rect l="l" t="t" r="r" b="b"/>
              <a:pathLst>
                <a:path w="774700" h="1168400">
                  <a:moveTo>
                    <a:pt x="774700" y="1132332"/>
                  </a:moveTo>
                  <a:lnTo>
                    <a:pt x="130809" y="141096"/>
                  </a:lnTo>
                  <a:lnTo>
                    <a:pt x="152272" y="127126"/>
                  </a:lnTo>
                  <a:lnTo>
                    <a:pt x="0" y="0"/>
                  </a:lnTo>
                  <a:lnTo>
                    <a:pt x="54101" y="190881"/>
                  </a:lnTo>
                  <a:lnTo>
                    <a:pt x="75564" y="177037"/>
                  </a:lnTo>
                  <a:lnTo>
                    <a:pt x="719327" y="1168273"/>
                  </a:lnTo>
                  <a:lnTo>
                    <a:pt x="774700" y="1132332"/>
                  </a:lnTo>
                  <a:close/>
                </a:path>
              </a:pathLst>
            </a:custGeom>
            <a:ln w="25400">
              <a:solidFill>
                <a:srgbClr val="FFFFFF"/>
              </a:solidFill>
            </a:ln>
          </p:spPr>
          <p:txBody>
            <a:bodyPr wrap="square" lIns="0" tIns="0" rIns="0" bIns="0" rtlCol="0"/>
            <a:lstStyle/>
            <a:p>
              <a:endParaRPr/>
            </a:p>
          </p:txBody>
        </p:sp>
        <p:sp>
          <p:nvSpPr>
            <p:cNvPr id="168" name="object 168"/>
            <p:cNvSpPr/>
            <p:nvPr/>
          </p:nvSpPr>
          <p:spPr>
            <a:xfrm>
              <a:off x="8016239" y="4709160"/>
              <a:ext cx="3947160" cy="1125220"/>
            </a:xfrm>
            <a:custGeom>
              <a:avLst/>
              <a:gdLst/>
              <a:ahLst/>
              <a:cxnLst/>
              <a:rect l="l" t="t" r="r" b="b"/>
              <a:pathLst>
                <a:path w="3947159" h="1125220">
                  <a:moveTo>
                    <a:pt x="3759707" y="0"/>
                  </a:moveTo>
                  <a:lnTo>
                    <a:pt x="187451" y="0"/>
                  </a:lnTo>
                  <a:lnTo>
                    <a:pt x="137627" y="6697"/>
                  </a:lnTo>
                  <a:lnTo>
                    <a:pt x="92851" y="25597"/>
                  </a:lnTo>
                  <a:lnTo>
                    <a:pt x="54911" y="54911"/>
                  </a:lnTo>
                  <a:lnTo>
                    <a:pt x="25597" y="92851"/>
                  </a:lnTo>
                  <a:lnTo>
                    <a:pt x="6697" y="137627"/>
                  </a:lnTo>
                  <a:lnTo>
                    <a:pt x="0" y="187451"/>
                  </a:lnTo>
                  <a:lnTo>
                    <a:pt x="0" y="937259"/>
                  </a:lnTo>
                  <a:lnTo>
                    <a:pt x="6697" y="987093"/>
                  </a:lnTo>
                  <a:lnTo>
                    <a:pt x="25597" y="1031872"/>
                  </a:lnTo>
                  <a:lnTo>
                    <a:pt x="54911" y="1069809"/>
                  </a:lnTo>
                  <a:lnTo>
                    <a:pt x="92851" y="1099120"/>
                  </a:lnTo>
                  <a:lnTo>
                    <a:pt x="137627" y="1118016"/>
                  </a:lnTo>
                  <a:lnTo>
                    <a:pt x="187451" y="1124711"/>
                  </a:lnTo>
                  <a:lnTo>
                    <a:pt x="3759707" y="1124711"/>
                  </a:lnTo>
                  <a:lnTo>
                    <a:pt x="3809532" y="1118016"/>
                  </a:lnTo>
                  <a:lnTo>
                    <a:pt x="3854308" y="1099120"/>
                  </a:lnTo>
                  <a:lnTo>
                    <a:pt x="3892248" y="1069809"/>
                  </a:lnTo>
                  <a:lnTo>
                    <a:pt x="3921562" y="1031872"/>
                  </a:lnTo>
                  <a:lnTo>
                    <a:pt x="3940462" y="987093"/>
                  </a:lnTo>
                  <a:lnTo>
                    <a:pt x="3947159" y="937259"/>
                  </a:lnTo>
                  <a:lnTo>
                    <a:pt x="3947159" y="187451"/>
                  </a:lnTo>
                  <a:lnTo>
                    <a:pt x="3940462" y="137627"/>
                  </a:lnTo>
                  <a:lnTo>
                    <a:pt x="3921562" y="92851"/>
                  </a:lnTo>
                  <a:lnTo>
                    <a:pt x="3892248" y="54911"/>
                  </a:lnTo>
                  <a:lnTo>
                    <a:pt x="3854308" y="25597"/>
                  </a:lnTo>
                  <a:lnTo>
                    <a:pt x="3809532" y="6697"/>
                  </a:lnTo>
                  <a:lnTo>
                    <a:pt x="3759707" y="0"/>
                  </a:lnTo>
                  <a:close/>
                </a:path>
              </a:pathLst>
            </a:custGeom>
            <a:solidFill>
              <a:srgbClr val="DCDCDC"/>
            </a:solidFill>
          </p:spPr>
          <p:txBody>
            <a:bodyPr wrap="square" lIns="0" tIns="0" rIns="0" bIns="0" rtlCol="0"/>
            <a:lstStyle/>
            <a:p>
              <a:endParaRPr/>
            </a:p>
          </p:txBody>
        </p:sp>
        <p:sp>
          <p:nvSpPr>
            <p:cNvPr id="169" name="object 169"/>
            <p:cNvSpPr/>
            <p:nvPr/>
          </p:nvSpPr>
          <p:spPr>
            <a:xfrm>
              <a:off x="8016239" y="4709160"/>
              <a:ext cx="3947160" cy="1125220"/>
            </a:xfrm>
            <a:custGeom>
              <a:avLst/>
              <a:gdLst/>
              <a:ahLst/>
              <a:cxnLst/>
              <a:rect l="l" t="t" r="r" b="b"/>
              <a:pathLst>
                <a:path w="3947159" h="1125220">
                  <a:moveTo>
                    <a:pt x="0" y="187451"/>
                  </a:moveTo>
                  <a:lnTo>
                    <a:pt x="6697" y="137627"/>
                  </a:lnTo>
                  <a:lnTo>
                    <a:pt x="25597" y="92851"/>
                  </a:lnTo>
                  <a:lnTo>
                    <a:pt x="54911" y="54911"/>
                  </a:lnTo>
                  <a:lnTo>
                    <a:pt x="92851" y="25597"/>
                  </a:lnTo>
                  <a:lnTo>
                    <a:pt x="137627" y="6697"/>
                  </a:lnTo>
                  <a:lnTo>
                    <a:pt x="187451" y="0"/>
                  </a:lnTo>
                  <a:lnTo>
                    <a:pt x="657859" y="0"/>
                  </a:lnTo>
                  <a:lnTo>
                    <a:pt x="1644650" y="0"/>
                  </a:lnTo>
                  <a:lnTo>
                    <a:pt x="3759707" y="0"/>
                  </a:lnTo>
                  <a:lnTo>
                    <a:pt x="3809532" y="6697"/>
                  </a:lnTo>
                  <a:lnTo>
                    <a:pt x="3854308" y="25597"/>
                  </a:lnTo>
                  <a:lnTo>
                    <a:pt x="3892248" y="54911"/>
                  </a:lnTo>
                  <a:lnTo>
                    <a:pt x="3921562" y="92851"/>
                  </a:lnTo>
                  <a:lnTo>
                    <a:pt x="3940462" y="137627"/>
                  </a:lnTo>
                  <a:lnTo>
                    <a:pt x="3947159" y="187451"/>
                  </a:lnTo>
                  <a:lnTo>
                    <a:pt x="3947159" y="468629"/>
                  </a:lnTo>
                  <a:lnTo>
                    <a:pt x="3947159" y="937259"/>
                  </a:lnTo>
                  <a:lnTo>
                    <a:pt x="3940462" y="987093"/>
                  </a:lnTo>
                  <a:lnTo>
                    <a:pt x="3921562" y="1031872"/>
                  </a:lnTo>
                  <a:lnTo>
                    <a:pt x="3892248" y="1069809"/>
                  </a:lnTo>
                  <a:lnTo>
                    <a:pt x="3854308" y="1099120"/>
                  </a:lnTo>
                  <a:lnTo>
                    <a:pt x="3809532" y="1118016"/>
                  </a:lnTo>
                  <a:lnTo>
                    <a:pt x="3759707" y="1124711"/>
                  </a:lnTo>
                  <a:lnTo>
                    <a:pt x="1644650" y="1124711"/>
                  </a:lnTo>
                  <a:lnTo>
                    <a:pt x="657859" y="1124711"/>
                  </a:lnTo>
                  <a:lnTo>
                    <a:pt x="187451" y="1124711"/>
                  </a:lnTo>
                  <a:lnTo>
                    <a:pt x="137627" y="1118016"/>
                  </a:lnTo>
                  <a:lnTo>
                    <a:pt x="92851" y="1099120"/>
                  </a:lnTo>
                  <a:lnTo>
                    <a:pt x="54911" y="1069809"/>
                  </a:lnTo>
                  <a:lnTo>
                    <a:pt x="25597" y="1031872"/>
                  </a:lnTo>
                  <a:lnTo>
                    <a:pt x="6697" y="987093"/>
                  </a:lnTo>
                  <a:lnTo>
                    <a:pt x="0" y="937259"/>
                  </a:lnTo>
                  <a:lnTo>
                    <a:pt x="0" y="468629"/>
                  </a:lnTo>
                  <a:lnTo>
                    <a:pt x="0" y="391159"/>
                  </a:lnTo>
                  <a:lnTo>
                    <a:pt x="0" y="187451"/>
                  </a:lnTo>
                  <a:close/>
                </a:path>
              </a:pathLst>
            </a:custGeom>
            <a:ln w="9144">
              <a:solidFill>
                <a:srgbClr val="FFFFFF"/>
              </a:solidFill>
            </a:ln>
          </p:spPr>
          <p:txBody>
            <a:bodyPr wrap="square" lIns="0" tIns="0" rIns="0" bIns="0" rtlCol="0"/>
            <a:lstStyle/>
            <a:p>
              <a:endParaRPr/>
            </a:p>
          </p:txBody>
        </p:sp>
        <p:sp>
          <p:nvSpPr>
            <p:cNvPr id="170" name="object 170"/>
            <p:cNvSpPr/>
            <p:nvPr/>
          </p:nvSpPr>
          <p:spPr>
            <a:xfrm>
              <a:off x="8080247" y="4785360"/>
              <a:ext cx="274320" cy="274320"/>
            </a:xfrm>
            <a:custGeom>
              <a:avLst/>
              <a:gdLst/>
              <a:ahLst/>
              <a:cxnLst/>
              <a:rect l="l" t="t" r="r" b="b"/>
              <a:pathLst>
                <a:path w="274320" h="274320">
                  <a:moveTo>
                    <a:pt x="137159"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171" name="object 171"/>
            <p:cNvSpPr/>
            <p:nvPr/>
          </p:nvSpPr>
          <p:spPr>
            <a:xfrm>
              <a:off x="8016239" y="3505200"/>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172" name="object 172"/>
            <p:cNvSpPr/>
            <p:nvPr/>
          </p:nvSpPr>
          <p:spPr>
            <a:xfrm>
              <a:off x="8016239" y="3505200"/>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5"/>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5"/>
                  </a:lnTo>
                  <a:lnTo>
                    <a:pt x="0" y="403479"/>
                  </a:lnTo>
                  <a:lnTo>
                    <a:pt x="0" y="176022"/>
                  </a:lnTo>
                  <a:close/>
                </a:path>
              </a:pathLst>
            </a:custGeom>
            <a:ln w="9144">
              <a:solidFill>
                <a:srgbClr val="FFFFFF"/>
              </a:solidFill>
            </a:ln>
          </p:spPr>
          <p:txBody>
            <a:bodyPr wrap="square" lIns="0" tIns="0" rIns="0" bIns="0" rtlCol="0"/>
            <a:lstStyle/>
            <a:p>
              <a:endParaRPr/>
            </a:p>
          </p:txBody>
        </p:sp>
        <p:sp>
          <p:nvSpPr>
            <p:cNvPr id="173" name="object 173"/>
            <p:cNvSpPr/>
            <p:nvPr/>
          </p:nvSpPr>
          <p:spPr>
            <a:xfrm>
              <a:off x="8080247" y="3581400"/>
              <a:ext cx="274320" cy="274320"/>
            </a:xfrm>
            <a:custGeom>
              <a:avLst/>
              <a:gdLst/>
              <a:ahLst/>
              <a:cxnLst/>
              <a:rect l="l" t="t" r="r" b="b"/>
              <a:pathLst>
                <a:path w="274320" h="274320">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174" name="object 174"/>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solidFill>
              <a:srgbClr val="DCDCDC"/>
            </a:solidFill>
          </p:spPr>
          <p:txBody>
            <a:bodyPr wrap="square" lIns="0" tIns="0" rIns="0" bIns="0" rtlCol="0"/>
            <a:lstStyle/>
            <a:p>
              <a:endParaRPr/>
            </a:p>
          </p:txBody>
        </p:sp>
        <p:sp>
          <p:nvSpPr>
            <p:cNvPr id="175" name="object 175"/>
            <p:cNvSpPr/>
            <p:nvPr/>
          </p:nvSpPr>
          <p:spPr>
            <a:xfrm>
              <a:off x="6673722" y="2614802"/>
              <a:ext cx="2766695" cy="1016000"/>
            </a:xfrm>
            <a:custGeom>
              <a:avLst/>
              <a:gdLst/>
              <a:ahLst/>
              <a:cxnLst/>
              <a:rect l="l" t="t" r="r" b="b"/>
              <a:pathLst>
                <a:path w="2766695" h="1016000">
                  <a:moveTo>
                    <a:pt x="2744343" y="0"/>
                  </a:moveTo>
                  <a:lnTo>
                    <a:pt x="167385" y="921004"/>
                  </a:lnTo>
                  <a:lnTo>
                    <a:pt x="158750" y="897001"/>
                  </a:lnTo>
                  <a:lnTo>
                    <a:pt x="0" y="1015873"/>
                  </a:lnTo>
                  <a:lnTo>
                    <a:pt x="198120" y="1007110"/>
                  </a:lnTo>
                  <a:lnTo>
                    <a:pt x="189610" y="983107"/>
                  </a:lnTo>
                  <a:lnTo>
                    <a:pt x="2766441" y="62102"/>
                  </a:lnTo>
                  <a:lnTo>
                    <a:pt x="2744343" y="0"/>
                  </a:lnTo>
                  <a:close/>
                </a:path>
              </a:pathLst>
            </a:custGeom>
            <a:ln w="25400">
              <a:solidFill>
                <a:srgbClr val="FFFFFF"/>
              </a:solidFill>
            </a:ln>
          </p:spPr>
          <p:txBody>
            <a:bodyPr wrap="square" lIns="0" tIns="0" rIns="0" bIns="0" rtlCol="0"/>
            <a:lstStyle/>
            <a:p>
              <a:endParaRPr/>
            </a:p>
          </p:txBody>
        </p:sp>
        <p:sp>
          <p:nvSpPr>
            <p:cNvPr id="176" name="object 176"/>
            <p:cNvSpPr/>
            <p:nvPr/>
          </p:nvSpPr>
          <p:spPr>
            <a:xfrm>
              <a:off x="8016239" y="2362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177" name="object 177"/>
            <p:cNvSpPr/>
            <p:nvPr/>
          </p:nvSpPr>
          <p:spPr>
            <a:xfrm>
              <a:off x="8016239" y="2362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469138"/>
                  </a:lnTo>
                  <a:lnTo>
                    <a:pt x="0" y="176022"/>
                  </a:lnTo>
                  <a:close/>
                </a:path>
              </a:pathLst>
            </a:custGeom>
            <a:ln w="9144">
              <a:solidFill>
                <a:srgbClr val="FFFFFF"/>
              </a:solidFill>
            </a:ln>
          </p:spPr>
          <p:txBody>
            <a:bodyPr wrap="square" lIns="0" tIns="0" rIns="0" bIns="0" rtlCol="0"/>
            <a:lstStyle/>
            <a:p>
              <a:endParaRPr/>
            </a:p>
          </p:txBody>
        </p:sp>
        <p:sp>
          <p:nvSpPr>
            <p:cNvPr id="178" name="object 178"/>
            <p:cNvSpPr/>
            <p:nvPr/>
          </p:nvSpPr>
          <p:spPr>
            <a:xfrm>
              <a:off x="8080247" y="2456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graphicFrame>
        <p:nvGraphicFramePr>
          <p:cNvPr id="179" name="object 179"/>
          <p:cNvGraphicFramePr>
            <a:graphicFrameLocks noGrp="1"/>
          </p:cNvGraphicFramePr>
          <p:nvPr/>
        </p:nvGraphicFramePr>
        <p:xfrm>
          <a:off x="4967985" y="1804670"/>
          <a:ext cx="2915920" cy="456946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13130">
                  <a:extLst>
                    <a:ext uri="{9D8B030D-6E8A-4147-A177-3AD203B41FA5}">
                      <a16:colId xmlns:a16="http://schemas.microsoft.com/office/drawing/2014/main" val="20001"/>
                    </a:ext>
                  </a:extLst>
                </a:gridCol>
                <a:gridCol w="59055">
                  <a:extLst>
                    <a:ext uri="{9D8B030D-6E8A-4147-A177-3AD203B41FA5}">
                      <a16:colId xmlns:a16="http://schemas.microsoft.com/office/drawing/2014/main" val="20002"/>
                    </a:ext>
                  </a:extLst>
                </a:gridCol>
                <a:gridCol w="972185">
                  <a:extLst>
                    <a:ext uri="{9D8B030D-6E8A-4147-A177-3AD203B41FA5}">
                      <a16:colId xmlns:a16="http://schemas.microsoft.com/office/drawing/2014/main" val="20003"/>
                    </a:ext>
                  </a:extLst>
                </a:gridCol>
              </a:tblGrid>
              <a:tr h="304800">
                <a:tc gridSpan="4">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2">
                  <a:txBody>
                    <a:bodyPr/>
                    <a:lstStyle/>
                    <a:p>
                      <a:pPr marL="127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04165">
                <a:tc>
                  <a:txBody>
                    <a:bodyPr/>
                    <a:lstStyle/>
                    <a:p>
                      <a:pPr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635"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2540"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01625">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28575">
                      <a:solidFill>
                        <a:srgbClr val="7E7E7E"/>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59055" algn="ctr">
                        <a:lnSpc>
                          <a:spcPct val="100000"/>
                        </a:lnSpc>
                        <a:spcBef>
                          <a:spcPts val="275"/>
                        </a:spcBef>
                      </a:pPr>
                      <a:r>
                        <a:rPr sz="1400" spc="-25">
                          <a:latin typeface="Calibri"/>
                          <a:cs typeface="Calibri"/>
                        </a:rPr>
                        <a:t>4.4</a:t>
                      </a:r>
                      <a:endParaRPr sz="1400">
                        <a:latin typeface="Calibri"/>
                        <a:cs typeface="Calibri"/>
                      </a:endParaRPr>
                    </a:p>
                  </a:txBody>
                  <a:tcPr marL="0" marR="0" marT="34925" marB="0">
                    <a:lnL w="28575">
                      <a:solidFill>
                        <a:srgbClr val="7E7E7E"/>
                      </a:solidFill>
                      <a:prstDash val="solid"/>
                    </a:lnL>
                    <a:lnR w="28575">
                      <a:solidFill>
                        <a:srgbClr val="7E7E7E"/>
                      </a:solidFill>
                      <a:prstDash val="solid"/>
                    </a:lnR>
                    <a:lnT w="12700">
                      <a:solidFill>
                        <a:srgbClr val="FFFFFF"/>
                      </a:solidFill>
                      <a:prstDash val="solid"/>
                    </a:lnT>
                    <a:lnB w="28575">
                      <a:solidFill>
                        <a:srgbClr val="F6881F"/>
                      </a:solidFill>
                      <a:prstDash val="solid"/>
                    </a:lnB>
                    <a:solidFill>
                      <a:srgbClr val="CCDDED"/>
                    </a:solidFill>
                  </a:tcPr>
                </a:tc>
                <a:tc>
                  <a:txBody>
                    <a:bodyPr/>
                    <a:lstStyle/>
                    <a:p>
                      <a:pPr>
                        <a:lnSpc>
                          <a:spcPct val="100000"/>
                        </a:lnSpc>
                      </a:pPr>
                      <a:endParaRPr sz="1500">
                        <a:latin typeface="Times New Roman"/>
                        <a:cs typeface="Times New Roman"/>
                      </a:endParaRPr>
                    </a:p>
                  </a:txBody>
                  <a:tcPr marL="0" marR="0" marT="0" marB="0">
                    <a:lnL w="28575">
                      <a:solidFill>
                        <a:srgbClr val="7E7E7E"/>
                      </a:solidFill>
                      <a:prstDash val="solid"/>
                    </a:lnL>
                    <a:lnR w="12700">
                      <a:solidFill>
                        <a:srgbClr val="7E7E7E"/>
                      </a:solidFill>
                      <a:prstDash val="solid"/>
                    </a:lnR>
                    <a:lnT w="12700">
                      <a:solidFill>
                        <a:srgbClr val="FFFFFF"/>
                      </a:solidFill>
                      <a:prstDash val="solid"/>
                    </a:lnT>
                    <a:lnB w="28575">
                      <a:solidFill>
                        <a:srgbClr val="F6881F"/>
                      </a:solidFill>
                      <a:prstDash val="solid"/>
                    </a:lnB>
                    <a:solidFill>
                      <a:srgbClr val="CCDDED"/>
                    </a:solidFill>
                  </a:tcPr>
                </a:tc>
                <a:tc>
                  <a:txBody>
                    <a:bodyPr/>
                    <a:lstStyle/>
                    <a:p>
                      <a:pPr marL="635" algn="ctr">
                        <a:lnSpc>
                          <a:spcPct val="100000"/>
                        </a:lnSpc>
                        <a:spcBef>
                          <a:spcPts val="275"/>
                        </a:spcBef>
                      </a:pPr>
                      <a:r>
                        <a:rPr sz="1400" spc="-20">
                          <a:latin typeface="Calibri"/>
                          <a:cs typeface="Calibri"/>
                        </a:rPr>
                        <a:t>−0.9</a:t>
                      </a:r>
                      <a:endParaRPr sz="1400">
                        <a:latin typeface="Calibri"/>
                        <a:cs typeface="Calibri"/>
                      </a:endParaRPr>
                    </a:p>
                  </a:txBody>
                  <a:tcPr marL="0" marR="0" marT="34925" marB="0">
                    <a:lnL w="12700">
                      <a:solidFill>
                        <a:srgbClr val="7E7E7E"/>
                      </a:solidFill>
                      <a:prstDash val="solid"/>
                    </a:lnL>
                    <a:lnR w="12700">
                      <a:solidFill>
                        <a:srgbClr val="7E7E7E"/>
                      </a:solidFill>
                      <a:prstDash val="solid"/>
                    </a:lnR>
                    <a:lnT w="12700">
                      <a:solidFill>
                        <a:srgbClr val="FFFFFF"/>
                      </a:solidFill>
                      <a:prstDash val="solid"/>
                    </a:lnT>
                    <a:lnB w="28575">
                      <a:solidFill>
                        <a:srgbClr val="F6881F"/>
                      </a:solidFill>
                      <a:prstDash val="solid"/>
                    </a:lnB>
                    <a:solidFill>
                      <a:srgbClr val="CCDDED"/>
                    </a:solidFill>
                  </a:tcPr>
                </a:tc>
                <a:extLst>
                  <a:ext uri="{0D108BD9-81ED-4DB2-BD59-A6C34878D82A}">
                    <a16:rowId xmlns:a16="http://schemas.microsoft.com/office/drawing/2014/main" val="10006"/>
                  </a:ext>
                </a:extLst>
              </a:tr>
              <a:tr h="307340">
                <a:tc>
                  <a:txBody>
                    <a:bodyPr/>
                    <a:lstStyle/>
                    <a:p>
                      <a:pPr algn="ctr">
                        <a:lnSpc>
                          <a:spcPct val="100000"/>
                        </a:lnSpc>
                        <a:spcBef>
                          <a:spcPts val="295"/>
                        </a:spcBef>
                      </a:pPr>
                      <a:r>
                        <a:rPr sz="1400" spc="-25">
                          <a:latin typeface="Calibri"/>
                          <a:cs typeface="Calibri"/>
                        </a:rPr>
                        <a:t>3.5</a:t>
                      </a:r>
                      <a:endParaRPr sz="1400">
                        <a:latin typeface="Calibri"/>
                        <a:cs typeface="Calibri"/>
                      </a:endParaRPr>
                    </a:p>
                  </a:txBody>
                  <a:tcPr marL="0" marR="0" marT="3746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1905" algn="ctr">
                        <a:lnSpc>
                          <a:spcPct val="100000"/>
                        </a:lnSpc>
                        <a:spcBef>
                          <a:spcPts val="295"/>
                        </a:spcBef>
                      </a:pPr>
                      <a:r>
                        <a:rPr sz="1400" b="1" spc="-25">
                          <a:latin typeface="Calibri"/>
                          <a:cs typeface="Calibri"/>
                        </a:rPr>
                        <a:t>4.4</a:t>
                      </a:r>
                      <a:endParaRPr sz="1400">
                        <a:latin typeface="Calibri"/>
                        <a:cs typeface="Calibri"/>
                      </a:endParaRPr>
                    </a:p>
                  </a:txBody>
                  <a:tcPr marL="0" marR="0" marT="37465" marB="0">
                    <a:lnL w="28575">
                      <a:solidFill>
                        <a:srgbClr val="F6881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FCE2AC"/>
                    </a:solidFill>
                  </a:tcPr>
                </a:tc>
                <a:tc hMerge="1">
                  <a:txBody>
                    <a:bodyPr/>
                    <a:lstStyle/>
                    <a:p>
                      <a:endParaRPr/>
                    </a:p>
                  </a:txBody>
                  <a:tcPr marL="0" marR="0" marT="0" marB="0"/>
                </a:tc>
                <a:tc>
                  <a:txBody>
                    <a:bodyPr/>
                    <a:lstStyle/>
                    <a:p>
                      <a:pPr marL="1905" algn="ctr">
                        <a:lnSpc>
                          <a:spcPct val="100000"/>
                        </a:lnSpc>
                        <a:spcBef>
                          <a:spcPts val="295"/>
                        </a:spcBef>
                      </a:pPr>
                      <a:r>
                        <a:rPr sz="1400" spc="-20">
                          <a:latin typeface="Calibri"/>
                          <a:cs typeface="Calibri"/>
                        </a:rPr>
                        <a:t>−</a:t>
                      </a:r>
                      <a:r>
                        <a:rPr sz="1400" b="1" spc="-20">
                          <a:latin typeface="Calibri"/>
                          <a:cs typeface="Calibri"/>
                        </a:rPr>
                        <a:t>0.9</a:t>
                      </a:r>
                      <a:endParaRPr sz="1400">
                        <a:latin typeface="Calibri"/>
                        <a:cs typeface="Calibri"/>
                      </a:endParaRPr>
                    </a:p>
                  </a:txBody>
                  <a:tcPr marL="0" marR="0" marT="37465" marB="0">
                    <a:lnL w="12700">
                      <a:solidFill>
                        <a:srgbClr val="FFFFFF"/>
                      </a:solidFill>
                      <a:prstDash val="solid"/>
                    </a:lnL>
                    <a:lnR w="12700">
                      <a:solidFill>
                        <a:srgbClr val="F6881F"/>
                      </a:solidFill>
                      <a:prstDash val="solid"/>
                    </a:lnR>
                    <a:lnT w="28575">
                      <a:solidFill>
                        <a:srgbClr val="F6881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7"/>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1905" algn="ctr">
                        <a:lnSpc>
                          <a:spcPct val="100000"/>
                        </a:lnSpc>
                        <a:spcBef>
                          <a:spcPts val="275"/>
                        </a:spcBef>
                      </a:pPr>
                      <a:r>
                        <a:rPr sz="1400" b="1" spc="-25">
                          <a:latin typeface="Calibri"/>
                          <a:cs typeface="Calibri"/>
                        </a:rPr>
                        <a:t>8.4</a:t>
                      </a:r>
                      <a:endParaRPr sz="1400">
                        <a:latin typeface="Calibri"/>
                        <a:cs typeface="Calibri"/>
                      </a:endParaRPr>
                    </a:p>
                  </a:txBody>
                  <a:tcPr marL="0" marR="0" marT="34925"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hMerge="1">
                  <a:txBody>
                    <a:bodyPr/>
                    <a:lstStyle/>
                    <a:p>
                      <a:endParaRPr/>
                    </a:p>
                  </a:txBody>
                  <a:tcPr marL="0" marR="0" marT="0" marB="0"/>
                </a:tc>
                <a:tc>
                  <a:txBody>
                    <a:bodyPr/>
                    <a:lstStyle/>
                    <a:p>
                      <a:pPr marL="1905" algn="ctr">
                        <a:lnSpc>
                          <a:spcPct val="100000"/>
                        </a:lnSpc>
                        <a:spcBef>
                          <a:spcPts val="275"/>
                        </a:spcBef>
                      </a:pPr>
                      <a:r>
                        <a:rPr sz="1400" spc="-20">
                          <a:latin typeface="Calibri"/>
                          <a:cs typeface="Calibri"/>
                        </a:rPr>
                        <a:t>−</a:t>
                      </a:r>
                      <a:r>
                        <a:rPr sz="1400" b="1" spc="-20">
                          <a:latin typeface="Calibri"/>
                          <a:cs typeface="Calibri"/>
                        </a:rPr>
                        <a:t>1.9</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8"/>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1905" algn="ctr">
                        <a:lnSpc>
                          <a:spcPct val="100000"/>
                        </a:lnSpc>
                        <a:spcBef>
                          <a:spcPts val="275"/>
                        </a:spcBef>
                      </a:pPr>
                      <a:r>
                        <a:rPr sz="1400" b="1" spc="-25">
                          <a:latin typeface="Calibri"/>
                          <a:cs typeface="Calibri"/>
                        </a:rPr>
                        <a:t>8.4</a:t>
                      </a:r>
                      <a:endParaRPr sz="1400">
                        <a:latin typeface="Calibri"/>
                        <a:cs typeface="Calibri"/>
                      </a:endParaRPr>
                    </a:p>
                  </a:txBody>
                  <a:tcPr marL="0" marR="0" marT="34925"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hMerge="1">
                  <a:txBody>
                    <a:bodyPr/>
                    <a:lstStyle/>
                    <a:p>
                      <a:endParaRPr/>
                    </a:p>
                  </a:txBody>
                  <a:tcPr marL="0" marR="0" marT="0" marB="0"/>
                </a:tc>
                <a:tc>
                  <a:txBody>
                    <a:bodyPr/>
                    <a:lstStyle/>
                    <a:p>
                      <a:pPr marL="1905" algn="ctr">
                        <a:lnSpc>
                          <a:spcPct val="100000"/>
                        </a:lnSpc>
                        <a:spcBef>
                          <a:spcPts val="275"/>
                        </a:spcBef>
                      </a:pPr>
                      <a:r>
                        <a:rPr sz="1400" spc="-20">
                          <a:latin typeface="Calibri"/>
                          <a:cs typeface="Calibri"/>
                        </a:rPr>
                        <a:t>−</a:t>
                      </a:r>
                      <a:r>
                        <a:rPr sz="1400" b="1" spc="-20">
                          <a:latin typeface="Calibri"/>
                          <a:cs typeface="Calibri"/>
                        </a:rPr>
                        <a:t>1.9</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9"/>
                  </a:ext>
                </a:extLst>
              </a:tr>
              <a:tr h="304800">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1905" algn="ctr">
                        <a:lnSpc>
                          <a:spcPct val="100000"/>
                        </a:lnSpc>
                        <a:spcBef>
                          <a:spcPts val="275"/>
                        </a:spcBef>
                      </a:pPr>
                      <a:r>
                        <a:rPr sz="1400" b="1" spc="-25">
                          <a:latin typeface="Calibri"/>
                          <a:cs typeface="Calibri"/>
                        </a:rPr>
                        <a:t>8.4</a:t>
                      </a:r>
                      <a:endParaRPr sz="1400">
                        <a:latin typeface="Calibri"/>
                        <a:cs typeface="Calibri"/>
                      </a:endParaRPr>
                    </a:p>
                  </a:txBody>
                  <a:tcPr marL="0" marR="0" marT="34925"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hMerge="1">
                  <a:txBody>
                    <a:bodyPr/>
                    <a:lstStyle/>
                    <a:p>
                      <a:endParaRPr/>
                    </a:p>
                  </a:txBody>
                  <a:tcPr marL="0" marR="0" marT="0" marB="0"/>
                </a:tc>
                <a:tc>
                  <a:txBody>
                    <a:bodyPr/>
                    <a:lstStyle/>
                    <a:p>
                      <a:pPr marL="1905" algn="ctr">
                        <a:lnSpc>
                          <a:spcPct val="100000"/>
                        </a:lnSpc>
                        <a:spcBef>
                          <a:spcPts val="275"/>
                        </a:spcBef>
                      </a:pPr>
                      <a:r>
                        <a:rPr sz="1400" spc="-20">
                          <a:latin typeface="Calibri"/>
                          <a:cs typeface="Calibri"/>
                        </a:rPr>
                        <a:t>−</a:t>
                      </a:r>
                      <a:r>
                        <a:rPr sz="1400" b="1" spc="-20">
                          <a:latin typeface="Calibri"/>
                          <a:cs typeface="Calibri"/>
                        </a:rPr>
                        <a:t>1.9</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0"/>
                  </a:ext>
                </a:extLst>
              </a:tr>
              <a:tr h="316865">
                <a:tc>
                  <a:txBody>
                    <a:bodyPr/>
                    <a:lstStyle/>
                    <a:p>
                      <a:pPr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1905" algn="ctr">
                        <a:lnSpc>
                          <a:spcPct val="100000"/>
                        </a:lnSpc>
                        <a:spcBef>
                          <a:spcPts val="275"/>
                        </a:spcBef>
                      </a:pPr>
                      <a:r>
                        <a:rPr sz="1400" b="1" spc="-25">
                          <a:latin typeface="Calibri"/>
                          <a:cs typeface="Calibri"/>
                        </a:rPr>
                        <a:t>8.4</a:t>
                      </a:r>
                      <a:endParaRPr sz="1400">
                        <a:latin typeface="Calibri"/>
                        <a:cs typeface="Calibri"/>
                      </a:endParaRPr>
                    </a:p>
                  </a:txBody>
                  <a:tcPr marL="0" marR="0" marT="34925" marB="0">
                    <a:lnL w="28575">
                      <a:solidFill>
                        <a:srgbClr val="F6881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FCE2AC"/>
                    </a:solidFill>
                  </a:tcPr>
                </a:tc>
                <a:tc hMerge="1">
                  <a:txBody>
                    <a:bodyPr/>
                    <a:lstStyle/>
                    <a:p>
                      <a:endParaRPr/>
                    </a:p>
                  </a:txBody>
                  <a:tcPr marL="0" marR="0" marT="0" marB="0"/>
                </a:tc>
                <a:tc>
                  <a:txBody>
                    <a:bodyPr/>
                    <a:lstStyle/>
                    <a:p>
                      <a:pPr marL="1905" algn="ctr">
                        <a:lnSpc>
                          <a:spcPct val="100000"/>
                        </a:lnSpc>
                        <a:spcBef>
                          <a:spcPts val="275"/>
                        </a:spcBef>
                      </a:pPr>
                      <a:r>
                        <a:rPr sz="1400" spc="-20">
                          <a:latin typeface="Calibri"/>
                          <a:cs typeface="Calibri"/>
                        </a:rPr>
                        <a:t>−</a:t>
                      </a:r>
                      <a:r>
                        <a:rPr sz="1400" b="1" spc="-20">
                          <a:latin typeface="Calibri"/>
                          <a:cs typeface="Calibri"/>
                        </a:rPr>
                        <a:t>1.9</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38100">
                      <a:solidFill>
                        <a:srgbClr val="F6881F"/>
                      </a:solidFill>
                      <a:prstDash val="solid"/>
                    </a:lnB>
                    <a:solidFill>
                      <a:srgbClr val="FCE2AC"/>
                    </a:solidFill>
                  </a:tcPr>
                </a:tc>
                <a:extLst>
                  <a:ext uri="{0D108BD9-81ED-4DB2-BD59-A6C34878D82A}">
                    <a16:rowId xmlns:a16="http://schemas.microsoft.com/office/drawing/2014/main" val="10011"/>
                  </a:ext>
                </a:extLst>
              </a:tr>
              <a:tr h="292100">
                <a:tc>
                  <a:txBody>
                    <a:bodyPr/>
                    <a:lstStyle/>
                    <a:p>
                      <a:pPr algn="ctr">
                        <a:lnSpc>
                          <a:spcPct val="100000"/>
                        </a:lnSpc>
                        <a:spcBef>
                          <a:spcPts val="180"/>
                        </a:spcBef>
                      </a:pPr>
                      <a:r>
                        <a:rPr sz="1400" spc="-20">
                          <a:latin typeface="Calibri"/>
                          <a:cs typeface="Calibri"/>
                        </a:rPr>
                        <a:t>−1.5</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1905" algn="ctr">
                        <a:lnSpc>
                          <a:spcPct val="100000"/>
                        </a:lnSpc>
                        <a:spcBef>
                          <a:spcPts val="180"/>
                        </a:spcBef>
                      </a:pPr>
                      <a:r>
                        <a:rPr sz="1400" spc="-50">
                          <a:latin typeface="Calibri"/>
                          <a:cs typeface="Calibri"/>
                        </a:rPr>
                        <a:t>0</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635" algn="ctr">
                        <a:lnSpc>
                          <a:spcPct val="100000"/>
                        </a:lnSpc>
                        <a:spcBef>
                          <a:spcPts val="180"/>
                        </a:spcBef>
                      </a:pPr>
                      <a:r>
                        <a:rPr sz="1400" spc="-20">
                          <a:latin typeface="Calibri"/>
                          <a:cs typeface="Calibri"/>
                        </a:rPr>
                        <a:t>−1.5</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165">
                <a:tc>
                  <a:txBody>
                    <a:bodyPr/>
                    <a:lstStyle/>
                    <a:p>
                      <a:pPr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gridSpan="2">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hMerge="1">
                  <a:txBody>
                    <a:bodyPr/>
                    <a:lstStyle/>
                    <a:p>
                      <a:endParaRPr/>
                    </a:p>
                  </a:txBody>
                  <a:tcPr marL="0" marR="0" marT="0" marB="0"/>
                </a:tc>
                <a:tc>
                  <a:txBody>
                    <a:bodyPr/>
                    <a:lstStyle/>
                    <a:p>
                      <a:pPr marL="635"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254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gridSpan="2">
                  <a:txBody>
                    <a:bodyPr/>
                    <a:lstStyle/>
                    <a:p>
                      <a:pPr marL="2540" algn="ctr">
                        <a:lnSpc>
                          <a:spcPct val="100000"/>
                        </a:lnSpc>
                        <a:spcBef>
                          <a:spcPts val="275"/>
                        </a:spcBef>
                      </a:pPr>
                      <a:r>
                        <a:rPr sz="1400" spc="-20">
                          <a:latin typeface="Calibri"/>
                          <a:cs typeface="Calibri"/>
                        </a:rPr>
                        <a:t>5.03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a:txBody>
                    <a:bodyPr/>
                    <a:lstStyle/>
                    <a:p>
                      <a:pPr marL="2540" algn="ctr">
                        <a:lnSpc>
                          <a:spcPct val="100000"/>
                        </a:lnSpc>
                        <a:spcBef>
                          <a:spcPts val="275"/>
                        </a:spcBef>
                      </a:pPr>
                      <a:r>
                        <a:rPr sz="1400" spc="-10">
                          <a:latin typeface="Calibri"/>
                          <a:cs typeface="Calibri"/>
                        </a:rPr>
                        <a:t>−1.03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180" name="object 180"/>
          <p:cNvGrpSpPr/>
          <p:nvPr/>
        </p:nvGrpSpPr>
        <p:grpSpPr>
          <a:xfrm>
            <a:off x="8011668" y="1214627"/>
            <a:ext cx="3956685" cy="1065530"/>
            <a:chOff x="8011668" y="1214627"/>
            <a:chExt cx="3956685" cy="1065530"/>
          </a:xfrm>
        </p:grpSpPr>
        <p:sp>
          <p:nvSpPr>
            <p:cNvPr id="181" name="object 181"/>
            <p:cNvSpPr/>
            <p:nvPr/>
          </p:nvSpPr>
          <p:spPr>
            <a:xfrm>
              <a:off x="8016240" y="1219199"/>
              <a:ext cx="3947160" cy="1056640"/>
            </a:xfrm>
            <a:custGeom>
              <a:avLst/>
              <a:gdLst/>
              <a:ahLst/>
              <a:cxnLst/>
              <a:rect l="l" t="t" r="r" b="b"/>
              <a:pathLst>
                <a:path w="3947159" h="1056639">
                  <a:moveTo>
                    <a:pt x="3771137" y="0"/>
                  </a:moveTo>
                  <a:lnTo>
                    <a:pt x="176021" y="0"/>
                  </a:lnTo>
                  <a:lnTo>
                    <a:pt x="129248" y="6291"/>
                  </a:lnTo>
                  <a:lnTo>
                    <a:pt x="87206" y="24045"/>
                  </a:lnTo>
                  <a:lnTo>
                    <a:pt x="51577" y="51577"/>
                  </a:lnTo>
                  <a:lnTo>
                    <a:pt x="24045" y="87206"/>
                  </a:lnTo>
                  <a:lnTo>
                    <a:pt x="6291" y="129248"/>
                  </a:lnTo>
                  <a:lnTo>
                    <a:pt x="0" y="176022"/>
                  </a:lnTo>
                  <a:lnTo>
                    <a:pt x="0" y="880110"/>
                  </a:lnTo>
                  <a:lnTo>
                    <a:pt x="6291" y="926883"/>
                  </a:lnTo>
                  <a:lnTo>
                    <a:pt x="24045" y="968925"/>
                  </a:lnTo>
                  <a:lnTo>
                    <a:pt x="51577" y="1004554"/>
                  </a:lnTo>
                  <a:lnTo>
                    <a:pt x="87206" y="1032086"/>
                  </a:lnTo>
                  <a:lnTo>
                    <a:pt x="129248" y="1049840"/>
                  </a:lnTo>
                  <a:lnTo>
                    <a:pt x="176021" y="1056132"/>
                  </a:lnTo>
                  <a:lnTo>
                    <a:pt x="3771137" y="1056132"/>
                  </a:lnTo>
                  <a:lnTo>
                    <a:pt x="3817911" y="1049840"/>
                  </a:lnTo>
                  <a:lnTo>
                    <a:pt x="3859953" y="1032086"/>
                  </a:lnTo>
                  <a:lnTo>
                    <a:pt x="3895582" y="1004554"/>
                  </a:lnTo>
                  <a:lnTo>
                    <a:pt x="3923114" y="968925"/>
                  </a:lnTo>
                  <a:lnTo>
                    <a:pt x="3940868" y="926883"/>
                  </a:lnTo>
                  <a:lnTo>
                    <a:pt x="3947159" y="880110"/>
                  </a:lnTo>
                  <a:lnTo>
                    <a:pt x="3947159" y="176022"/>
                  </a:lnTo>
                  <a:lnTo>
                    <a:pt x="3940868" y="129248"/>
                  </a:lnTo>
                  <a:lnTo>
                    <a:pt x="3923114" y="87206"/>
                  </a:lnTo>
                  <a:lnTo>
                    <a:pt x="3895582" y="51577"/>
                  </a:lnTo>
                  <a:lnTo>
                    <a:pt x="3859953" y="24045"/>
                  </a:lnTo>
                  <a:lnTo>
                    <a:pt x="3817911" y="6291"/>
                  </a:lnTo>
                  <a:lnTo>
                    <a:pt x="3771137" y="0"/>
                  </a:lnTo>
                  <a:close/>
                </a:path>
              </a:pathLst>
            </a:custGeom>
            <a:solidFill>
              <a:srgbClr val="DCDCDC"/>
            </a:solidFill>
          </p:spPr>
          <p:txBody>
            <a:bodyPr wrap="square" lIns="0" tIns="0" rIns="0" bIns="0" rtlCol="0"/>
            <a:lstStyle/>
            <a:p>
              <a:endParaRPr/>
            </a:p>
          </p:txBody>
        </p:sp>
        <p:sp>
          <p:nvSpPr>
            <p:cNvPr id="182" name="object 182"/>
            <p:cNvSpPr/>
            <p:nvPr/>
          </p:nvSpPr>
          <p:spPr>
            <a:xfrm>
              <a:off x="8016240" y="1219199"/>
              <a:ext cx="3947160" cy="1056640"/>
            </a:xfrm>
            <a:custGeom>
              <a:avLst/>
              <a:gdLst/>
              <a:ahLst/>
              <a:cxnLst/>
              <a:rect l="l" t="t" r="r" b="b"/>
              <a:pathLst>
                <a:path w="3947159" h="1056639">
                  <a:moveTo>
                    <a:pt x="0" y="176022"/>
                  </a:moveTo>
                  <a:lnTo>
                    <a:pt x="6291" y="129248"/>
                  </a:lnTo>
                  <a:lnTo>
                    <a:pt x="24045" y="87206"/>
                  </a:lnTo>
                  <a:lnTo>
                    <a:pt x="51577" y="51577"/>
                  </a:lnTo>
                  <a:lnTo>
                    <a:pt x="87206" y="24045"/>
                  </a:lnTo>
                  <a:lnTo>
                    <a:pt x="129248" y="6291"/>
                  </a:lnTo>
                  <a:lnTo>
                    <a:pt x="176021" y="0"/>
                  </a:lnTo>
                  <a:lnTo>
                    <a:pt x="657859" y="0"/>
                  </a:lnTo>
                  <a:lnTo>
                    <a:pt x="1644650" y="0"/>
                  </a:lnTo>
                  <a:lnTo>
                    <a:pt x="3771137" y="0"/>
                  </a:lnTo>
                  <a:lnTo>
                    <a:pt x="3817911" y="6291"/>
                  </a:lnTo>
                  <a:lnTo>
                    <a:pt x="3859953" y="24045"/>
                  </a:lnTo>
                  <a:lnTo>
                    <a:pt x="3895582" y="51577"/>
                  </a:lnTo>
                  <a:lnTo>
                    <a:pt x="3923114" y="87206"/>
                  </a:lnTo>
                  <a:lnTo>
                    <a:pt x="3940868" y="129248"/>
                  </a:lnTo>
                  <a:lnTo>
                    <a:pt x="3947159" y="176022"/>
                  </a:lnTo>
                  <a:lnTo>
                    <a:pt x="3947159" y="440054"/>
                  </a:lnTo>
                  <a:lnTo>
                    <a:pt x="3947159" y="880110"/>
                  </a:lnTo>
                  <a:lnTo>
                    <a:pt x="3940868" y="926883"/>
                  </a:lnTo>
                  <a:lnTo>
                    <a:pt x="3923114" y="968925"/>
                  </a:lnTo>
                  <a:lnTo>
                    <a:pt x="3895582" y="1004554"/>
                  </a:lnTo>
                  <a:lnTo>
                    <a:pt x="3859953" y="1032086"/>
                  </a:lnTo>
                  <a:lnTo>
                    <a:pt x="3817911" y="1049840"/>
                  </a:lnTo>
                  <a:lnTo>
                    <a:pt x="3771137" y="1056132"/>
                  </a:lnTo>
                  <a:lnTo>
                    <a:pt x="1644650" y="1056132"/>
                  </a:lnTo>
                  <a:lnTo>
                    <a:pt x="657859" y="1056132"/>
                  </a:lnTo>
                  <a:lnTo>
                    <a:pt x="176021" y="1056132"/>
                  </a:lnTo>
                  <a:lnTo>
                    <a:pt x="129248" y="1049840"/>
                  </a:lnTo>
                  <a:lnTo>
                    <a:pt x="87206" y="1032086"/>
                  </a:lnTo>
                  <a:lnTo>
                    <a:pt x="51577" y="1004554"/>
                  </a:lnTo>
                  <a:lnTo>
                    <a:pt x="24045" y="968925"/>
                  </a:lnTo>
                  <a:lnTo>
                    <a:pt x="6291" y="926883"/>
                  </a:lnTo>
                  <a:lnTo>
                    <a:pt x="0" y="880110"/>
                  </a:lnTo>
                  <a:lnTo>
                    <a:pt x="0" y="440054"/>
                  </a:lnTo>
                  <a:lnTo>
                    <a:pt x="0" y="512317"/>
                  </a:lnTo>
                  <a:lnTo>
                    <a:pt x="0" y="176022"/>
                  </a:lnTo>
                  <a:close/>
                </a:path>
              </a:pathLst>
            </a:custGeom>
            <a:ln w="9144">
              <a:solidFill>
                <a:srgbClr val="FFFFFF"/>
              </a:solidFill>
            </a:ln>
          </p:spPr>
          <p:txBody>
            <a:bodyPr wrap="square" lIns="0" tIns="0" rIns="0" bIns="0" rtlCol="0"/>
            <a:lstStyle/>
            <a:p>
              <a:endParaRPr/>
            </a:p>
          </p:txBody>
        </p:sp>
        <p:sp>
          <p:nvSpPr>
            <p:cNvPr id="183" name="object 183"/>
            <p:cNvSpPr/>
            <p:nvPr/>
          </p:nvSpPr>
          <p:spPr>
            <a:xfrm>
              <a:off x="8080248" y="131368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grpSp>
      <p:sp>
        <p:nvSpPr>
          <p:cNvPr id="184" name="object 184"/>
          <p:cNvSpPr txBox="1"/>
          <p:nvPr/>
        </p:nvSpPr>
        <p:spPr>
          <a:xfrm>
            <a:off x="8111363" y="1265935"/>
            <a:ext cx="3498850" cy="904875"/>
          </a:xfrm>
          <a:prstGeom prst="rect">
            <a:avLst/>
          </a:prstGeom>
        </p:spPr>
        <p:txBody>
          <a:bodyPr vert="horz" wrap="square" lIns="0" tIns="12700" rIns="0" bIns="0" rtlCol="0">
            <a:spAutoFit/>
          </a:bodyPr>
          <a:lstStyle/>
          <a:p>
            <a:pPr marL="38100">
              <a:lnSpc>
                <a:spcPts val="2155"/>
              </a:lnSpc>
              <a:spcBef>
                <a:spcPts val="100"/>
              </a:spcBef>
            </a:pPr>
            <a:r>
              <a:rPr sz="2700" b="1" baseline="-4629">
                <a:solidFill>
                  <a:srgbClr val="585858"/>
                </a:solidFill>
                <a:latin typeface="Calibri"/>
                <a:cs typeface="Calibri"/>
              </a:rPr>
              <a:t>A</a:t>
            </a:r>
            <a:r>
              <a:rPr sz="2700" b="1" spc="457"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adjusted</a:t>
            </a:r>
            <a:r>
              <a:rPr sz="1600" spc="-30">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274955">
              <a:lnSpc>
                <a:spcPts val="143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152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2749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25">
                <a:solidFill>
                  <a:srgbClr val="585858"/>
                </a:solidFill>
                <a:latin typeface="Calibri"/>
                <a:cs typeface="Calibri"/>
              </a:rPr>
              <a:t> </a:t>
            </a:r>
            <a:r>
              <a:rPr sz="1600">
                <a:solidFill>
                  <a:srgbClr val="585858"/>
                </a:solidFill>
                <a:latin typeface="Calibri"/>
                <a:cs typeface="Calibri"/>
              </a:rPr>
              <a:t>(4 ÷</a:t>
            </a:r>
            <a:r>
              <a:rPr sz="1600" spc="-5">
                <a:solidFill>
                  <a:srgbClr val="585858"/>
                </a:solidFill>
                <a:latin typeface="Calibri"/>
                <a:cs typeface="Calibri"/>
              </a:rPr>
              <a:t> </a:t>
            </a:r>
            <a:r>
              <a:rPr sz="1600">
                <a:solidFill>
                  <a:srgbClr val="585858"/>
                </a:solidFill>
                <a:latin typeface="Calibri"/>
                <a:cs typeface="Calibri"/>
              </a:rPr>
              <a:t>[4</a:t>
            </a:r>
            <a:r>
              <a:rPr sz="1600" spc="-2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5">
                <a:solidFill>
                  <a:srgbClr val="585858"/>
                </a:solidFill>
                <a:latin typeface="Calibri"/>
                <a:cs typeface="Calibri"/>
              </a:rPr>
              <a:t> </a:t>
            </a:r>
            <a:r>
              <a:rPr sz="1600">
                <a:solidFill>
                  <a:srgbClr val="585858"/>
                </a:solidFill>
                <a:latin typeface="Calibri"/>
                <a:cs typeface="Calibri"/>
              </a:rPr>
              <a:t>x</a:t>
            </a:r>
            <a:r>
              <a:rPr sz="1600" spc="-10">
                <a:solidFill>
                  <a:srgbClr val="585858"/>
                </a:solidFill>
                <a:latin typeface="Calibri"/>
                <a:cs typeface="Calibri"/>
              </a:rPr>
              <a:t> </a:t>
            </a:r>
            <a:r>
              <a:rPr sz="1600">
                <a:solidFill>
                  <a:srgbClr val="585858"/>
                </a:solidFill>
                <a:latin typeface="Calibri"/>
                <a:cs typeface="Calibri"/>
              </a:rPr>
              <a:t>(4</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5)</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0.4</a:t>
            </a:r>
            <a:endParaRPr sz="1600">
              <a:latin typeface="Calibri"/>
              <a:cs typeface="Calibri"/>
            </a:endParaRPr>
          </a:p>
        </p:txBody>
      </p:sp>
      <p:sp>
        <p:nvSpPr>
          <p:cNvPr id="186" name="object 18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87" name="object 18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104</a:t>
            </a:fld>
            <a:endParaRPr spc="-25"/>
          </a:p>
        </p:txBody>
      </p:sp>
      <p:sp>
        <p:nvSpPr>
          <p:cNvPr id="185" name="object 185"/>
          <p:cNvSpPr txBox="1"/>
          <p:nvPr/>
        </p:nvSpPr>
        <p:spPr>
          <a:xfrm>
            <a:off x="8077834" y="2409190"/>
            <a:ext cx="3575050" cy="3931285"/>
          </a:xfrm>
          <a:prstGeom prst="rect">
            <a:avLst/>
          </a:prstGeom>
        </p:spPr>
        <p:txBody>
          <a:bodyPr vert="horz" wrap="square" lIns="0" tIns="12700" rIns="0" bIns="0" rtlCol="0">
            <a:spAutoFit/>
          </a:bodyPr>
          <a:lstStyle/>
          <a:p>
            <a:pPr marL="76200">
              <a:lnSpc>
                <a:spcPts val="2155"/>
              </a:lnSpc>
              <a:spcBef>
                <a:spcPts val="100"/>
              </a:spcBef>
            </a:pPr>
            <a:r>
              <a:rPr sz="2700" b="1" baseline="-4629">
                <a:solidFill>
                  <a:srgbClr val="585858"/>
                </a:solidFill>
                <a:latin typeface="Calibri"/>
                <a:cs typeface="Calibri"/>
              </a:rPr>
              <a:t>B</a:t>
            </a:r>
            <a:r>
              <a:rPr sz="2700" b="1" spc="525" baseline="-4629">
                <a:solidFill>
                  <a:srgbClr val="585858"/>
                </a:solidFill>
                <a:latin typeface="Calibri"/>
                <a:cs typeface="Calibri"/>
              </a:rPr>
              <a:t> </a:t>
            </a:r>
            <a:r>
              <a:rPr sz="1600">
                <a:solidFill>
                  <a:srgbClr val="585858"/>
                </a:solidFill>
                <a:latin typeface="Calibri"/>
                <a:cs typeface="Calibri"/>
              </a:rPr>
              <a:t>Calculate</a:t>
            </a:r>
            <a:r>
              <a:rPr sz="1600" spc="-55">
                <a:solidFill>
                  <a:srgbClr val="585858"/>
                </a:solidFill>
                <a:latin typeface="Calibri"/>
                <a:cs typeface="Calibri"/>
              </a:rPr>
              <a:t> </a:t>
            </a: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energy quantity</a:t>
            </a:r>
            <a:r>
              <a:rPr sz="1600" spc="-60">
                <a:solidFill>
                  <a:srgbClr val="585858"/>
                </a:solidFill>
                <a:latin typeface="Calibri"/>
                <a:cs typeface="Calibri"/>
              </a:rPr>
              <a:t> </a:t>
            </a:r>
            <a:r>
              <a:rPr sz="1600" spc="-25">
                <a:solidFill>
                  <a:srgbClr val="585858"/>
                </a:solidFill>
                <a:latin typeface="Calibri"/>
                <a:cs typeface="Calibri"/>
              </a:rPr>
              <a:t>MW</a:t>
            </a:r>
            <a:endParaRPr sz="1600">
              <a:latin typeface="Calibri"/>
              <a:cs typeface="Calibri"/>
            </a:endParaRPr>
          </a:p>
          <a:p>
            <a:pPr marL="308610">
              <a:lnSpc>
                <a:spcPts val="1435"/>
              </a:lnSpc>
            </a:pPr>
            <a:r>
              <a:rPr sz="1200">
                <a:solidFill>
                  <a:srgbClr val="585858"/>
                </a:solidFill>
                <a:latin typeface="Calibri"/>
                <a:cs typeface="Calibri"/>
              </a:rPr>
              <a:t>=</a:t>
            </a:r>
            <a:r>
              <a:rPr sz="1200" spc="5">
                <a:solidFill>
                  <a:srgbClr val="585858"/>
                </a:solidFill>
                <a:latin typeface="Calibri"/>
                <a:cs typeface="Calibri"/>
              </a:rPr>
              <a:t> </a:t>
            </a:r>
            <a:r>
              <a:rPr sz="1200" spc="-10">
                <a:solidFill>
                  <a:srgbClr val="585858"/>
                </a:solidFill>
                <a:latin typeface="Calibri"/>
                <a:cs typeface="Calibri"/>
              </a:rPr>
              <a:t>Adjusted</a:t>
            </a:r>
            <a:r>
              <a:rPr sz="1200" spc="-20">
                <a:solidFill>
                  <a:srgbClr val="585858"/>
                </a:solidFill>
                <a:latin typeface="Calibri"/>
                <a:cs typeface="Calibri"/>
              </a:rPr>
              <a:t> </a:t>
            </a:r>
            <a:r>
              <a:rPr sz="1200">
                <a:solidFill>
                  <a:srgbClr val="585858"/>
                </a:solidFill>
                <a:latin typeface="Calibri"/>
                <a:cs typeface="Calibri"/>
              </a:rPr>
              <a:t>Scaling</a:t>
            </a:r>
            <a:r>
              <a:rPr sz="1200" spc="-5">
                <a:solidFill>
                  <a:srgbClr val="585858"/>
                </a:solidFill>
                <a:latin typeface="Calibri"/>
                <a:cs typeface="Calibri"/>
              </a:rPr>
              <a:t> </a:t>
            </a:r>
            <a:r>
              <a:rPr sz="1200" spc="-10">
                <a:solidFill>
                  <a:srgbClr val="585858"/>
                </a:solidFill>
                <a:latin typeface="Calibri"/>
                <a:cs typeface="Calibri"/>
              </a:rPr>
              <a:t>Factor</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396875">
              <a:lnSpc>
                <a:spcPts val="1425"/>
              </a:lnSpc>
            </a:pPr>
            <a:r>
              <a:rPr sz="1200">
                <a:solidFill>
                  <a:srgbClr val="585858"/>
                </a:solidFill>
                <a:latin typeface="Calibri"/>
                <a:cs typeface="Calibri"/>
              </a:rPr>
              <a:t>+</a:t>
            </a:r>
            <a:r>
              <a:rPr sz="1200" spc="-25">
                <a:solidFill>
                  <a:srgbClr val="585858"/>
                </a:solidFill>
                <a:latin typeface="Calibri"/>
                <a:cs typeface="Calibri"/>
              </a:rPr>
              <a:t> </a:t>
            </a:r>
            <a:r>
              <a:rPr sz="1200">
                <a:solidFill>
                  <a:srgbClr val="585858"/>
                </a:solidFill>
                <a:latin typeface="Calibri"/>
                <a:cs typeface="Calibri"/>
              </a:rPr>
              <a:t>Gen</a:t>
            </a:r>
            <a:r>
              <a:rPr sz="1200" spc="-25">
                <a:solidFill>
                  <a:srgbClr val="585858"/>
                </a:solidFill>
                <a:latin typeface="Calibri"/>
                <a:cs typeface="Calibri"/>
              </a:rPr>
              <a:t> </a:t>
            </a:r>
            <a:r>
              <a:rPr sz="1200" spc="-10">
                <a:solidFill>
                  <a:srgbClr val="585858"/>
                </a:solidFill>
                <a:latin typeface="Calibri"/>
                <a:cs typeface="Calibri"/>
              </a:rPr>
              <a:t>Telemetry</a:t>
            </a:r>
            <a:r>
              <a:rPr sz="1200" spc="-30">
                <a:solidFill>
                  <a:srgbClr val="585858"/>
                </a:solidFill>
                <a:latin typeface="Calibri"/>
                <a:cs typeface="Calibri"/>
              </a:rPr>
              <a:t> </a:t>
            </a:r>
            <a:r>
              <a:rPr sz="1200" spc="-25">
                <a:solidFill>
                  <a:srgbClr val="585858"/>
                </a:solidFill>
                <a:latin typeface="Calibri"/>
                <a:cs typeface="Calibri"/>
              </a:rPr>
              <a:t>MW</a:t>
            </a:r>
            <a:endParaRPr sz="1200">
              <a:latin typeface="Calibri"/>
              <a:cs typeface="Calibri"/>
            </a:endParaRPr>
          </a:p>
          <a:p>
            <a:pPr marL="308610">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4</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b="1" spc="-25">
                <a:solidFill>
                  <a:srgbClr val="585858"/>
                </a:solidFill>
                <a:latin typeface="Calibri"/>
                <a:cs typeface="Calibri"/>
              </a:rPr>
              <a:t>4.4</a:t>
            </a:r>
            <a:endParaRPr sz="1600">
              <a:latin typeface="Calibri"/>
              <a:cs typeface="Calibri"/>
            </a:endParaRPr>
          </a:p>
          <a:p>
            <a:pPr>
              <a:lnSpc>
                <a:spcPct val="100000"/>
              </a:lnSpc>
              <a:spcBef>
                <a:spcPts val="140"/>
              </a:spcBef>
            </a:pPr>
            <a:endParaRPr sz="1600">
              <a:latin typeface="Calibri"/>
              <a:cs typeface="Calibri"/>
            </a:endParaRPr>
          </a:p>
          <a:p>
            <a:pPr marL="80645">
              <a:lnSpc>
                <a:spcPts val="2145"/>
              </a:lnSpc>
            </a:pPr>
            <a:r>
              <a:rPr sz="1800" b="1">
                <a:solidFill>
                  <a:srgbClr val="585858"/>
                </a:solidFill>
                <a:latin typeface="Calibri"/>
                <a:cs typeface="Calibri"/>
              </a:rPr>
              <a:t>C</a:t>
            </a:r>
            <a:r>
              <a:rPr sz="1800" b="1" spc="395">
                <a:solidFill>
                  <a:srgbClr val="585858"/>
                </a:solidFill>
                <a:latin typeface="Calibri"/>
                <a:cs typeface="Calibri"/>
              </a:rPr>
              <a:t> </a:t>
            </a:r>
            <a:r>
              <a:rPr sz="1600">
                <a:solidFill>
                  <a:srgbClr val="585858"/>
                </a:solidFill>
                <a:latin typeface="Calibri"/>
                <a:cs typeface="Calibri"/>
              </a:rPr>
              <a:t>Calculate</a:t>
            </a:r>
            <a:r>
              <a:rPr sz="1600" spc="-60">
                <a:solidFill>
                  <a:srgbClr val="585858"/>
                </a:solidFill>
                <a:latin typeface="Calibri"/>
                <a:cs typeface="Calibri"/>
              </a:rPr>
              <a:t> </a:t>
            </a:r>
            <a:r>
              <a:rPr sz="1600">
                <a:solidFill>
                  <a:srgbClr val="585858"/>
                </a:solidFill>
                <a:latin typeface="Calibri"/>
                <a:cs typeface="Calibri"/>
              </a:rPr>
              <a:t>DARD</a:t>
            </a:r>
            <a:r>
              <a:rPr sz="1600" spc="-20">
                <a:solidFill>
                  <a:srgbClr val="585858"/>
                </a:solidFill>
                <a:latin typeface="Calibri"/>
                <a:cs typeface="Calibri"/>
              </a:rPr>
              <a:t> </a:t>
            </a:r>
            <a:r>
              <a:rPr sz="1600">
                <a:solidFill>
                  <a:srgbClr val="585858"/>
                </a:solidFill>
                <a:latin typeface="Calibri"/>
                <a:cs typeface="Calibri"/>
              </a:rPr>
              <a:t>adjusted</a:t>
            </a:r>
            <a:r>
              <a:rPr sz="1600" spc="-35">
                <a:solidFill>
                  <a:srgbClr val="585858"/>
                </a:solidFill>
                <a:latin typeface="Calibri"/>
                <a:cs typeface="Calibri"/>
              </a:rPr>
              <a:t> </a:t>
            </a:r>
            <a:r>
              <a:rPr sz="1600">
                <a:solidFill>
                  <a:srgbClr val="585858"/>
                </a:solidFill>
                <a:latin typeface="Calibri"/>
                <a:cs typeface="Calibri"/>
              </a:rPr>
              <a:t>scaling</a:t>
            </a:r>
            <a:r>
              <a:rPr sz="1600" spc="-50">
                <a:solidFill>
                  <a:srgbClr val="585858"/>
                </a:solidFill>
                <a:latin typeface="Calibri"/>
                <a:cs typeface="Calibri"/>
              </a:rPr>
              <a:t> </a:t>
            </a:r>
            <a:r>
              <a:rPr sz="1600" spc="-10">
                <a:solidFill>
                  <a:srgbClr val="585858"/>
                </a:solidFill>
                <a:latin typeface="Calibri"/>
                <a:cs typeface="Calibri"/>
              </a:rPr>
              <a:t>factor</a:t>
            </a:r>
            <a:endParaRPr sz="1600">
              <a:latin typeface="Calibri"/>
              <a:cs typeface="Calibri"/>
            </a:endParaRPr>
          </a:p>
          <a:p>
            <a:pPr marL="313055">
              <a:lnSpc>
                <a:spcPts val="1425"/>
              </a:lnSpc>
            </a:pPr>
            <a:r>
              <a:rPr sz="1200">
                <a:solidFill>
                  <a:srgbClr val="585858"/>
                </a:solidFill>
                <a:latin typeface="Calibri"/>
                <a:cs typeface="Calibri"/>
              </a:rPr>
              <a:t>=</a:t>
            </a:r>
            <a:r>
              <a:rPr sz="1200" spc="-40">
                <a:solidFill>
                  <a:srgbClr val="585858"/>
                </a:solidFill>
                <a:latin typeface="Calibri"/>
                <a:cs typeface="Calibri"/>
              </a:rPr>
              <a:t> </a:t>
            </a:r>
            <a:r>
              <a:rPr sz="1200">
                <a:solidFill>
                  <a:srgbClr val="585858"/>
                </a:solidFill>
                <a:latin typeface="Calibri"/>
                <a:cs typeface="Calibri"/>
              </a:rPr>
              <a:t>Scaling</a:t>
            </a:r>
            <a:r>
              <a:rPr sz="1200" spc="-50">
                <a:solidFill>
                  <a:srgbClr val="585858"/>
                </a:solidFill>
                <a:latin typeface="Calibri"/>
                <a:cs typeface="Calibri"/>
              </a:rPr>
              <a:t> </a:t>
            </a:r>
            <a:r>
              <a:rPr sz="1200">
                <a:solidFill>
                  <a:srgbClr val="585858"/>
                </a:solidFill>
                <a:latin typeface="Calibri"/>
                <a:cs typeface="Calibri"/>
              </a:rPr>
              <a:t>Factor</a:t>
            </a:r>
            <a:r>
              <a:rPr sz="1200" baseline="-20833">
                <a:solidFill>
                  <a:srgbClr val="585858"/>
                </a:solidFill>
                <a:latin typeface="Calibri"/>
                <a:cs typeface="Calibri"/>
              </a:rPr>
              <a:t>(hour)</a:t>
            </a:r>
            <a:r>
              <a:rPr sz="1200" spc="82" baseline="-20833">
                <a:solidFill>
                  <a:srgbClr val="585858"/>
                </a:solidFill>
                <a:latin typeface="Calibri"/>
                <a:cs typeface="Calibri"/>
              </a:rPr>
              <a:t> </a:t>
            </a:r>
            <a:r>
              <a:rPr sz="1200">
                <a:solidFill>
                  <a:srgbClr val="585858"/>
                </a:solidFill>
                <a:latin typeface="Calibri"/>
                <a:cs typeface="Calibri"/>
              </a:rPr>
              <a:t>x</a:t>
            </a:r>
            <a:r>
              <a:rPr sz="1200" spc="-45">
                <a:solidFill>
                  <a:srgbClr val="585858"/>
                </a:solidFill>
                <a:latin typeface="Calibri"/>
                <a:cs typeface="Calibri"/>
              </a:rPr>
              <a:t> </a:t>
            </a:r>
            <a:r>
              <a:rPr sz="1200">
                <a:solidFill>
                  <a:srgbClr val="585858"/>
                </a:solidFill>
                <a:latin typeface="Calibri"/>
                <a:cs typeface="Calibri"/>
              </a:rPr>
              <a:t>(Asset’s</a:t>
            </a:r>
            <a:r>
              <a:rPr sz="1200" spc="-10">
                <a:solidFill>
                  <a:srgbClr val="585858"/>
                </a:solidFill>
                <a:latin typeface="Calibri"/>
                <a:cs typeface="Calibri"/>
              </a:rPr>
              <a:t> Telemetry</a:t>
            </a:r>
            <a:r>
              <a:rPr sz="1200" spc="-5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a:t>
            </a:r>
            <a:r>
              <a:rPr sz="1200" spc="-30" baseline="-20833">
                <a:solidFill>
                  <a:srgbClr val="585858"/>
                </a:solidFill>
                <a:latin typeface="Calibri"/>
                <a:cs typeface="Calibri"/>
              </a:rPr>
              <a:t>min)</a:t>
            </a:r>
            <a:endParaRPr sz="1200" baseline="-20833">
              <a:latin typeface="Calibri"/>
              <a:cs typeface="Calibri"/>
            </a:endParaRPr>
          </a:p>
          <a:p>
            <a:pPr marL="453390">
              <a:lnSpc>
                <a:spcPts val="1425"/>
              </a:lnSpc>
            </a:pPr>
            <a:r>
              <a:rPr sz="1200">
                <a:solidFill>
                  <a:srgbClr val="585858"/>
                </a:solidFill>
                <a:latin typeface="Calibri"/>
                <a:cs typeface="Calibri"/>
              </a:rPr>
              <a:t>÷</a:t>
            </a:r>
            <a:r>
              <a:rPr sz="1200" spc="20">
                <a:solidFill>
                  <a:srgbClr val="585858"/>
                </a:solidFill>
                <a:latin typeface="Calibri"/>
                <a:cs typeface="Calibri"/>
              </a:rPr>
              <a:t> </a:t>
            </a:r>
            <a:r>
              <a:rPr sz="1200" spc="-20">
                <a:solidFill>
                  <a:srgbClr val="585858"/>
                </a:solidFill>
                <a:latin typeface="Calibri"/>
                <a:cs typeface="Calibri"/>
              </a:rPr>
              <a:t>Total</a:t>
            </a:r>
            <a:r>
              <a:rPr sz="1200" spc="10">
                <a:solidFill>
                  <a:srgbClr val="585858"/>
                </a:solidFill>
                <a:latin typeface="Calibri"/>
                <a:cs typeface="Calibri"/>
              </a:rPr>
              <a:t> </a:t>
            </a:r>
            <a:r>
              <a:rPr sz="1200" spc="-20">
                <a:solidFill>
                  <a:srgbClr val="585858"/>
                </a:solidFill>
                <a:latin typeface="Calibri"/>
                <a:cs typeface="Calibri"/>
              </a:rPr>
              <a:t>Telemetry</a:t>
            </a:r>
            <a:r>
              <a:rPr sz="1200" spc="10">
                <a:solidFill>
                  <a:srgbClr val="585858"/>
                </a:solidFill>
                <a:latin typeface="Calibri"/>
                <a:cs typeface="Calibri"/>
              </a:rPr>
              <a:t> </a:t>
            </a:r>
            <a:r>
              <a:rPr sz="1200" spc="-10">
                <a:solidFill>
                  <a:srgbClr val="585858"/>
                </a:solidFill>
                <a:latin typeface="Calibri"/>
                <a:cs typeface="Calibri"/>
              </a:rPr>
              <a:t>MW</a:t>
            </a:r>
            <a:r>
              <a:rPr sz="1200" spc="-15" baseline="-20833">
                <a:solidFill>
                  <a:srgbClr val="585858"/>
                </a:solidFill>
                <a:latin typeface="Calibri"/>
                <a:cs typeface="Calibri"/>
              </a:rPr>
              <a:t>(five-min)</a:t>
            </a:r>
            <a:r>
              <a:rPr sz="1200" spc="-10">
                <a:solidFill>
                  <a:srgbClr val="585858"/>
                </a:solidFill>
                <a:latin typeface="Calibri"/>
                <a:cs typeface="Calibri"/>
              </a:rPr>
              <a:t>)</a:t>
            </a:r>
            <a:endParaRPr sz="1200">
              <a:latin typeface="Calibri"/>
              <a:cs typeface="Calibri"/>
            </a:endParaRPr>
          </a:p>
          <a:p>
            <a:pPr marL="313055">
              <a:lnSpc>
                <a:spcPts val="1905"/>
              </a:lnSpc>
            </a:pP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15">
                <a:solidFill>
                  <a:srgbClr val="585858"/>
                </a:solidFill>
                <a:latin typeface="Calibri"/>
                <a:cs typeface="Calibri"/>
              </a:rPr>
              <a:t> </a:t>
            </a:r>
            <a:r>
              <a:rPr sz="1600">
                <a:solidFill>
                  <a:srgbClr val="585858"/>
                </a:solidFill>
                <a:latin typeface="Calibri"/>
                <a:cs typeface="Calibri"/>
              </a:rPr>
              <a:t>(1 ÷</a:t>
            </a:r>
            <a:r>
              <a:rPr sz="1600" spc="-5">
                <a:solidFill>
                  <a:srgbClr val="585858"/>
                </a:solidFill>
                <a:latin typeface="Calibri"/>
                <a:cs typeface="Calibri"/>
              </a:rPr>
              <a:t> </a:t>
            </a:r>
            <a:r>
              <a:rPr sz="1600">
                <a:solidFill>
                  <a:srgbClr val="585858"/>
                </a:solidFill>
                <a:latin typeface="Calibri"/>
                <a:cs typeface="Calibri"/>
              </a:rPr>
              <a:t>[4</a:t>
            </a:r>
            <a:r>
              <a:rPr sz="1600" spc="-15">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1])</a:t>
            </a:r>
            <a:r>
              <a:rPr sz="1600" spc="-10">
                <a:solidFill>
                  <a:srgbClr val="585858"/>
                </a:solidFill>
                <a:latin typeface="Calibri"/>
                <a:cs typeface="Calibri"/>
              </a:rPr>
              <a:t> </a:t>
            </a:r>
            <a:r>
              <a:rPr sz="1600">
                <a:solidFill>
                  <a:srgbClr val="585858"/>
                </a:solidFill>
                <a:latin typeface="Calibri"/>
                <a:cs typeface="Calibri"/>
              </a:rPr>
              <a:t>=</a:t>
            </a:r>
            <a:r>
              <a:rPr sz="1600" spc="-5">
                <a:solidFill>
                  <a:srgbClr val="585858"/>
                </a:solidFill>
                <a:latin typeface="Calibri"/>
                <a:cs typeface="Calibri"/>
              </a:rPr>
              <a:t> </a:t>
            </a:r>
            <a:r>
              <a:rPr sz="1600">
                <a:solidFill>
                  <a:srgbClr val="585858"/>
                </a:solidFill>
                <a:latin typeface="Calibri"/>
                <a:cs typeface="Calibri"/>
              </a:rPr>
              <a:t>0.5</a:t>
            </a:r>
            <a:r>
              <a:rPr sz="1600" spc="-10">
                <a:solidFill>
                  <a:srgbClr val="585858"/>
                </a:solidFill>
                <a:latin typeface="Calibri"/>
                <a:cs typeface="Calibri"/>
              </a:rPr>
              <a:t> </a:t>
            </a:r>
            <a:r>
              <a:rPr sz="1600">
                <a:solidFill>
                  <a:srgbClr val="585858"/>
                </a:solidFill>
                <a:latin typeface="Calibri"/>
                <a:cs typeface="Calibri"/>
              </a:rPr>
              <a:t>x</a:t>
            </a:r>
            <a:r>
              <a:rPr sz="1600" spc="-5">
                <a:solidFill>
                  <a:srgbClr val="585858"/>
                </a:solidFill>
                <a:latin typeface="Calibri"/>
                <a:cs typeface="Calibri"/>
              </a:rPr>
              <a:t> </a:t>
            </a:r>
            <a:r>
              <a:rPr sz="1600">
                <a:solidFill>
                  <a:srgbClr val="585858"/>
                </a:solidFill>
                <a:latin typeface="Calibri"/>
                <a:cs typeface="Calibri"/>
              </a:rPr>
              <a:t>1</a:t>
            </a:r>
            <a:r>
              <a:rPr sz="1600" spc="-5">
                <a:solidFill>
                  <a:srgbClr val="585858"/>
                </a:solidFill>
                <a:latin typeface="Calibri"/>
                <a:cs typeface="Calibri"/>
              </a:rPr>
              <a:t> </a:t>
            </a:r>
            <a:r>
              <a:rPr sz="1600">
                <a:solidFill>
                  <a:srgbClr val="585858"/>
                </a:solidFill>
                <a:latin typeface="Calibri"/>
                <a:cs typeface="Calibri"/>
              </a:rPr>
              <a:t>÷</a:t>
            </a:r>
            <a:r>
              <a:rPr sz="1600" spc="-15">
                <a:solidFill>
                  <a:srgbClr val="585858"/>
                </a:solidFill>
                <a:latin typeface="Calibri"/>
                <a:cs typeface="Calibri"/>
              </a:rPr>
              <a:t> </a:t>
            </a:r>
            <a:r>
              <a:rPr sz="1600">
                <a:solidFill>
                  <a:srgbClr val="585858"/>
                </a:solidFill>
                <a:latin typeface="Calibri"/>
                <a:cs typeface="Calibri"/>
              </a:rPr>
              <a:t>5</a:t>
            </a:r>
            <a:r>
              <a:rPr sz="1600" spc="-10">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spc="-25">
                <a:solidFill>
                  <a:srgbClr val="585858"/>
                </a:solidFill>
                <a:latin typeface="Calibri"/>
                <a:cs typeface="Calibri"/>
              </a:rPr>
              <a:t>0.1</a:t>
            </a:r>
            <a:endParaRPr sz="1600">
              <a:latin typeface="Calibri"/>
              <a:cs typeface="Calibri"/>
            </a:endParaRPr>
          </a:p>
          <a:p>
            <a:pPr>
              <a:lnSpc>
                <a:spcPct val="100000"/>
              </a:lnSpc>
              <a:spcBef>
                <a:spcPts val="640"/>
              </a:spcBef>
            </a:pPr>
            <a:endParaRPr sz="1600">
              <a:latin typeface="Calibri"/>
              <a:cs typeface="Calibri"/>
            </a:endParaRPr>
          </a:p>
          <a:p>
            <a:pPr marL="68580">
              <a:lnSpc>
                <a:spcPts val="2145"/>
              </a:lnSpc>
            </a:pPr>
            <a:r>
              <a:rPr sz="1800" b="1">
                <a:solidFill>
                  <a:srgbClr val="585858"/>
                </a:solidFill>
                <a:latin typeface="Calibri"/>
                <a:cs typeface="Calibri"/>
              </a:rPr>
              <a:t>D</a:t>
            </a:r>
            <a:r>
              <a:rPr sz="1800" b="1" spc="335">
                <a:solidFill>
                  <a:srgbClr val="585858"/>
                </a:solidFill>
                <a:latin typeface="Calibri"/>
                <a:cs typeface="Calibri"/>
              </a:rPr>
              <a:t> </a:t>
            </a:r>
            <a:r>
              <a:rPr sz="1600">
                <a:solidFill>
                  <a:srgbClr val="585858"/>
                </a:solidFill>
                <a:latin typeface="Calibri"/>
                <a:cs typeface="Calibri"/>
              </a:rPr>
              <a:t>Calculate</a:t>
            </a:r>
            <a:r>
              <a:rPr sz="1600" spc="-65">
                <a:solidFill>
                  <a:srgbClr val="585858"/>
                </a:solidFill>
                <a:latin typeface="Calibri"/>
                <a:cs typeface="Calibri"/>
              </a:rPr>
              <a:t> </a:t>
            </a:r>
            <a:r>
              <a:rPr sz="1600">
                <a:solidFill>
                  <a:srgbClr val="585858"/>
                </a:solidFill>
                <a:latin typeface="Calibri"/>
                <a:cs typeface="Calibri"/>
              </a:rPr>
              <a:t>DARD</a:t>
            </a:r>
            <a:r>
              <a:rPr sz="1600" spc="-20">
                <a:solidFill>
                  <a:srgbClr val="585858"/>
                </a:solidFill>
                <a:latin typeface="Calibri"/>
                <a:cs typeface="Calibri"/>
              </a:rPr>
              <a:t> </a:t>
            </a:r>
            <a:r>
              <a:rPr sz="1600">
                <a:solidFill>
                  <a:srgbClr val="585858"/>
                </a:solidFill>
                <a:latin typeface="Calibri"/>
                <a:cs typeface="Calibri"/>
              </a:rPr>
              <a:t>energy</a:t>
            </a:r>
            <a:r>
              <a:rPr sz="1600" spc="-10">
                <a:solidFill>
                  <a:srgbClr val="585858"/>
                </a:solidFill>
                <a:latin typeface="Calibri"/>
                <a:cs typeface="Calibri"/>
              </a:rPr>
              <a:t> </a:t>
            </a:r>
            <a:r>
              <a:rPr sz="1600">
                <a:solidFill>
                  <a:srgbClr val="585858"/>
                </a:solidFill>
                <a:latin typeface="Calibri"/>
                <a:cs typeface="Calibri"/>
              </a:rPr>
              <a:t>quantity</a:t>
            </a:r>
            <a:r>
              <a:rPr sz="1600" spc="-60">
                <a:solidFill>
                  <a:srgbClr val="585858"/>
                </a:solidFill>
                <a:latin typeface="Calibri"/>
                <a:cs typeface="Calibri"/>
              </a:rPr>
              <a:t> </a:t>
            </a:r>
            <a:r>
              <a:rPr sz="1600" spc="-25">
                <a:solidFill>
                  <a:srgbClr val="585858"/>
                </a:solidFill>
                <a:latin typeface="Calibri"/>
                <a:cs typeface="Calibri"/>
              </a:rPr>
              <a:t>MW</a:t>
            </a:r>
            <a:endParaRPr sz="1600">
              <a:latin typeface="Calibri"/>
              <a:cs typeface="Calibri"/>
            </a:endParaRPr>
          </a:p>
          <a:p>
            <a:pPr marL="316865">
              <a:lnSpc>
                <a:spcPts val="1664"/>
              </a:lnSpc>
            </a:pPr>
            <a:r>
              <a:rPr sz="1400">
                <a:solidFill>
                  <a:srgbClr val="585858"/>
                </a:solidFill>
                <a:latin typeface="Calibri"/>
                <a:cs typeface="Calibri"/>
              </a:rPr>
              <a:t>= </a:t>
            </a:r>
            <a:r>
              <a:rPr sz="1400" spc="-10">
                <a:solidFill>
                  <a:srgbClr val="585858"/>
                </a:solidFill>
                <a:latin typeface="Calibri"/>
                <a:cs typeface="Calibri"/>
              </a:rPr>
              <a:t>Adjusted</a:t>
            </a:r>
            <a:r>
              <a:rPr sz="1400" spc="20">
                <a:solidFill>
                  <a:srgbClr val="585858"/>
                </a:solidFill>
                <a:latin typeface="Calibri"/>
                <a:cs typeface="Calibri"/>
              </a:rPr>
              <a:t> </a:t>
            </a:r>
            <a:r>
              <a:rPr sz="1400">
                <a:solidFill>
                  <a:srgbClr val="585858"/>
                </a:solidFill>
                <a:latin typeface="Calibri"/>
                <a:cs typeface="Calibri"/>
              </a:rPr>
              <a:t>Scaling </a:t>
            </a:r>
            <a:r>
              <a:rPr sz="1400" spc="-10">
                <a:solidFill>
                  <a:srgbClr val="585858"/>
                </a:solidFill>
                <a:latin typeface="Calibri"/>
                <a:cs typeface="Calibri"/>
              </a:rPr>
              <a:t>Factor</a:t>
            </a:r>
            <a:r>
              <a:rPr sz="1350" spc="-15" baseline="-21604">
                <a:solidFill>
                  <a:srgbClr val="585858"/>
                </a:solidFill>
                <a:latin typeface="Calibri"/>
                <a:cs typeface="Calibri"/>
              </a:rPr>
              <a:t>(five-</a:t>
            </a:r>
            <a:r>
              <a:rPr sz="1350" spc="-30" baseline="-21604">
                <a:solidFill>
                  <a:srgbClr val="585858"/>
                </a:solidFill>
                <a:latin typeface="Calibri"/>
                <a:cs typeface="Calibri"/>
              </a:rPr>
              <a:t>min)</a:t>
            </a:r>
            <a:endParaRPr sz="1350" baseline="-21604">
              <a:latin typeface="Calibri"/>
              <a:cs typeface="Calibri"/>
            </a:endParaRPr>
          </a:p>
          <a:p>
            <a:pPr marL="474980">
              <a:lnSpc>
                <a:spcPts val="1675"/>
              </a:lnSpc>
            </a:pPr>
            <a:r>
              <a:rPr sz="1400">
                <a:solidFill>
                  <a:srgbClr val="585858"/>
                </a:solidFill>
                <a:latin typeface="Calibri"/>
                <a:cs typeface="Calibri"/>
              </a:rPr>
              <a:t>−</a:t>
            </a:r>
            <a:r>
              <a:rPr sz="1400" spc="-20">
                <a:solidFill>
                  <a:srgbClr val="585858"/>
                </a:solidFill>
                <a:latin typeface="Calibri"/>
                <a:cs typeface="Calibri"/>
              </a:rPr>
              <a:t> </a:t>
            </a:r>
            <a:r>
              <a:rPr sz="1400">
                <a:solidFill>
                  <a:srgbClr val="585858"/>
                </a:solidFill>
                <a:latin typeface="Calibri"/>
                <a:cs typeface="Calibri"/>
              </a:rPr>
              <a:t>DARD</a:t>
            </a:r>
            <a:r>
              <a:rPr sz="1400" spc="-30">
                <a:solidFill>
                  <a:srgbClr val="585858"/>
                </a:solidFill>
                <a:latin typeface="Calibri"/>
                <a:cs typeface="Calibri"/>
              </a:rPr>
              <a:t> </a:t>
            </a:r>
            <a:r>
              <a:rPr sz="1400" spc="-20">
                <a:solidFill>
                  <a:srgbClr val="585858"/>
                </a:solidFill>
                <a:latin typeface="Calibri"/>
                <a:cs typeface="Calibri"/>
              </a:rPr>
              <a:t>Telemetry</a:t>
            </a:r>
            <a:r>
              <a:rPr sz="1400" spc="-10">
                <a:solidFill>
                  <a:srgbClr val="585858"/>
                </a:solidFill>
                <a:latin typeface="Calibri"/>
                <a:cs typeface="Calibri"/>
              </a:rPr>
              <a:t> </a:t>
            </a:r>
            <a:r>
              <a:rPr sz="1400" spc="-35">
                <a:solidFill>
                  <a:srgbClr val="585858"/>
                </a:solidFill>
                <a:latin typeface="Calibri"/>
                <a:cs typeface="Calibri"/>
              </a:rPr>
              <a:t>MW</a:t>
            </a:r>
            <a:endParaRPr sz="1400">
              <a:latin typeface="Calibri"/>
              <a:cs typeface="Calibri"/>
            </a:endParaRPr>
          </a:p>
          <a:p>
            <a:pPr marL="316865">
              <a:lnSpc>
                <a:spcPts val="1914"/>
              </a:lnSpc>
            </a:pPr>
            <a:r>
              <a:rPr sz="1600">
                <a:solidFill>
                  <a:srgbClr val="585858"/>
                </a:solidFill>
                <a:latin typeface="Calibri"/>
                <a:cs typeface="Calibri"/>
              </a:rPr>
              <a:t>=</a:t>
            </a:r>
            <a:r>
              <a:rPr sz="1600" spc="-15">
                <a:solidFill>
                  <a:srgbClr val="585858"/>
                </a:solidFill>
                <a:latin typeface="Calibri"/>
                <a:cs typeface="Calibri"/>
              </a:rPr>
              <a:t> </a:t>
            </a:r>
            <a:r>
              <a:rPr sz="1600">
                <a:solidFill>
                  <a:srgbClr val="585858"/>
                </a:solidFill>
                <a:latin typeface="Calibri"/>
                <a:cs typeface="Calibri"/>
              </a:rPr>
              <a:t>0.1</a:t>
            </a:r>
            <a:r>
              <a:rPr sz="1600" spc="-5">
                <a:solidFill>
                  <a:srgbClr val="585858"/>
                </a:solidFill>
                <a:latin typeface="Calibri"/>
                <a:cs typeface="Calibri"/>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1</a:t>
            </a:r>
            <a:r>
              <a:rPr sz="1600" spc="-10">
                <a:solidFill>
                  <a:srgbClr val="585858"/>
                </a:solidFill>
                <a:latin typeface="Calibri"/>
                <a:cs typeface="Calibri"/>
              </a:rPr>
              <a:t> </a:t>
            </a:r>
            <a:r>
              <a:rPr sz="1600">
                <a:solidFill>
                  <a:srgbClr val="585858"/>
                </a:solidFill>
                <a:latin typeface="Calibri"/>
                <a:cs typeface="Calibri"/>
              </a:rPr>
              <a:t>=</a:t>
            </a:r>
            <a:r>
              <a:rPr sz="1600" spc="-20">
                <a:solidFill>
                  <a:srgbClr val="585858"/>
                </a:solidFill>
                <a:latin typeface="Calibri"/>
                <a:cs typeface="Calibri"/>
              </a:rPr>
              <a:t> −0.9</a:t>
            </a:r>
            <a:endParaRPr sz="1600">
              <a:latin typeface="Calibri"/>
              <a:cs typeface="Calibri"/>
            </a:endParaRPr>
          </a:p>
          <a:p>
            <a:pPr>
              <a:lnSpc>
                <a:spcPct val="100000"/>
              </a:lnSpc>
              <a:spcBef>
                <a:spcPts val="725"/>
              </a:spcBef>
            </a:pPr>
            <a:endParaRPr sz="1600">
              <a:latin typeface="Calibri"/>
              <a:cs typeface="Calibri"/>
            </a:endParaRPr>
          </a:p>
          <a:p>
            <a:pPr marL="74930">
              <a:lnSpc>
                <a:spcPct val="100000"/>
              </a:lnSpc>
            </a:pPr>
            <a:r>
              <a:rPr sz="2700" b="1" baseline="1543">
                <a:solidFill>
                  <a:srgbClr val="FAB82E"/>
                </a:solidFill>
                <a:latin typeface="Calibri"/>
                <a:cs typeface="Calibri"/>
              </a:rPr>
              <a:t>E</a:t>
            </a:r>
            <a:r>
              <a:rPr sz="2700" b="1" spc="690" baseline="1543">
                <a:solidFill>
                  <a:srgbClr val="FAB82E"/>
                </a:solidFill>
                <a:latin typeface="Calibri"/>
                <a:cs typeface="Calibri"/>
              </a:rPr>
              <a:t> </a:t>
            </a:r>
            <a:r>
              <a:rPr sz="1600">
                <a:latin typeface="Calibri"/>
                <a:cs typeface="Calibri"/>
              </a:rPr>
              <a:t>Repeat</a:t>
            </a:r>
            <a:r>
              <a:rPr sz="1600" spc="-25">
                <a:latin typeface="Calibri"/>
                <a:cs typeface="Calibri"/>
              </a:rPr>
              <a:t> </a:t>
            </a:r>
            <a:r>
              <a:rPr sz="1600">
                <a:latin typeface="Calibri"/>
                <a:cs typeface="Calibri"/>
              </a:rPr>
              <a:t>A–D</a:t>
            </a:r>
            <a:r>
              <a:rPr sz="1600" spc="-35">
                <a:latin typeface="Calibri"/>
                <a:cs typeface="Calibri"/>
              </a:rPr>
              <a:t> </a:t>
            </a:r>
            <a:r>
              <a:rPr sz="1600">
                <a:latin typeface="Calibri"/>
                <a:cs typeface="Calibri"/>
              </a:rPr>
              <a:t>for</a:t>
            </a:r>
            <a:r>
              <a:rPr sz="1600" spc="-25">
                <a:latin typeface="Calibri"/>
                <a:cs typeface="Calibri"/>
              </a:rPr>
              <a:t> </a:t>
            </a:r>
            <a:r>
              <a:rPr sz="1600">
                <a:latin typeface="Calibri"/>
                <a:cs typeface="Calibri"/>
              </a:rPr>
              <a:t>remaining</a:t>
            </a:r>
            <a:r>
              <a:rPr sz="1600" spc="-35">
                <a:latin typeface="Calibri"/>
                <a:cs typeface="Calibri"/>
              </a:rPr>
              <a:t> </a:t>
            </a:r>
            <a:r>
              <a:rPr sz="1600" spc="-10">
                <a:latin typeface="Calibri"/>
                <a:cs typeface="Calibri"/>
              </a:rPr>
              <a:t>intervals</a:t>
            </a:r>
            <a:endParaRPr sz="1600">
              <a:latin typeface="Calibri"/>
              <a:cs typeface="Calibri"/>
            </a:endParaRP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26595" y="6446520"/>
            <a:ext cx="386080" cy="254635"/>
          </a:xfrm>
          <a:prstGeom prst="rect">
            <a:avLst/>
          </a:prstGeom>
          <a:solidFill>
            <a:srgbClr val="D9D9D9"/>
          </a:solidFill>
        </p:spPr>
        <p:txBody>
          <a:bodyPr vert="horz" wrap="square" lIns="0" tIns="0" rIns="0" bIns="0" rtlCol="0">
            <a:spAutoFit/>
          </a:bodyPr>
          <a:lstStyle/>
          <a:p>
            <a:pPr marL="40005">
              <a:lnSpc>
                <a:spcPts val="1875"/>
              </a:lnSpc>
            </a:pPr>
            <a:r>
              <a:rPr sz="1600" b="1" spc="-25">
                <a:latin typeface="Calibri"/>
                <a:cs typeface="Calibri"/>
              </a:rPr>
              <a:t>103</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t>Calculated</a:t>
            </a:r>
            <a:r>
              <a:rPr spc="-55"/>
              <a:t> </a:t>
            </a:r>
            <a:r>
              <a:t>CSF</a:t>
            </a:r>
            <a:r>
              <a:rPr spc="-70"/>
              <a:t> </a:t>
            </a:r>
            <a:r>
              <a:t>Energy</a:t>
            </a:r>
            <a:r>
              <a:rPr spc="-95"/>
              <a:t> </a:t>
            </a:r>
            <a:r>
              <a:t>Quantity</a:t>
            </a:r>
            <a:r>
              <a:rPr spc="-60"/>
              <a:t> </a:t>
            </a:r>
            <a:r>
              <a:rPr spc="-20"/>
              <a:t>Values</a:t>
            </a:r>
            <a:r>
              <a:rPr spc="-75"/>
              <a:t> </a:t>
            </a:r>
            <a:r>
              <a:t>Can</a:t>
            </a:r>
            <a:r>
              <a:rPr spc="-85"/>
              <a:t> </a:t>
            </a:r>
            <a:r>
              <a:t>Be</a:t>
            </a:r>
            <a:r>
              <a:rPr spc="-75"/>
              <a:t> </a:t>
            </a:r>
            <a:r>
              <a:t>Found</a:t>
            </a:r>
            <a:r>
              <a:rPr spc="-80"/>
              <a:t> </a:t>
            </a:r>
            <a:r>
              <a:t>in</a:t>
            </a:r>
            <a:r>
              <a:rPr spc="-85"/>
              <a:t> </a:t>
            </a:r>
            <a:r>
              <a:rPr spc="-10"/>
              <a:t>Settlements</a:t>
            </a:r>
            <a:r>
              <a:rPr spc="-50"/>
              <a:t> </a:t>
            </a:r>
            <a:r>
              <a:rPr spc="-10"/>
              <a:t>Report</a:t>
            </a:r>
          </a:p>
        </p:txBody>
      </p:sp>
      <p:sp>
        <p:nvSpPr>
          <p:cNvPr id="4" name="object 4"/>
          <p:cNvSpPr/>
          <p:nvPr/>
        </p:nvSpPr>
        <p:spPr>
          <a:xfrm>
            <a:off x="6918579" y="1209052"/>
            <a:ext cx="2373630" cy="218440"/>
          </a:xfrm>
          <a:custGeom>
            <a:avLst/>
            <a:gdLst/>
            <a:ahLst/>
            <a:cxnLst/>
            <a:rect l="l" t="t" r="r" b="b"/>
            <a:pathLst>
              <a:path w="2373629" h="218440">
                <a:moveTo>
                  <a:pt x="2373084" y="0"/>
                </a:moveTo>
                <a:lnTo>
                  <a:pt x="1485011" y="0"/>
                </a:lnTo>
                <a:lnTo>
                  <a:pt x="0" y="0"/>
                </a:lnTo>
                <a:lnTo>
                  <a:pt x="0" y="218046"/>
                </a:lnTo>
                <a:lnTo>
                  <a:pt x="1485011" y="218046"/>
                </a:lnTo>
                <a:lnTo>
                  <a:pt x="2373084" y="218046"/>
                </a:lnTo>
                <a:lnTo>
                  <a:pt x="2373084" y="0"/>
                </a:lnTo>
                <a:close/>
              </a:path>
            </a:pathLst>
          </a:custGeom>
          <a:solidFill>
            <a:srgbClr val="BEBEBE"/>
          </a:solidFill>
        </p:spPr>
        <p:txBody>
          <a:bodyPr wrap="square" lIns="0" tIns="0" rIns="0" bIns="0" rtlCol="0"/>
          <a:lstStyle/>
          <a:p>
            <a:endParaRPr/>
          </a:p>
        </p:txBody>
      </p:sp>
      <p:graphicFrame>
        <p:nvGraphicFramePr>
          <p:cNvPr id="5" name="object 5"/>
          <p:cNvGraphicFramePr>
            <a:graphicFrameLocks noGrp="1"/>
          </p:cNvGraphicFramePr>
          <p:nvPr/>
        </p:nvGraphicFramePr>
        <p:xfrm>
          <a:off x="2206625" y="904875"/>
          <a:ext cx="7760965" cy="5739105"/>
        </p:xfrm>
        <a:graphic>
          <a:graphicData uri="http://schemas.openxmlformats.org/drawingml/2006/table">
            <a:tbl>
              <a:tblPr firstRow="1" bandRow="1">
                <a:tableStyleId>{2D5ABB26-0587-4C30-8999-92F81FD0307C}</a:tableStyleId>
              </a:tblPr>
              <a:tblGrid>
                <a:gridCol w="960755">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1223009">
                  <a:extLst>
                    <a:ext uri="{9D8B030D-6E8A-4147-A177-3AD203B41FA5}">
                      <a16:colId xmlns:a16="http://schemas.microsoft.com/office/drawing/2014/main" val="20002"/>
                    </a:ext>
                  </a:extLst>
                </a:gridCol>
                <a:gridCol w="1922144">
                  <a:extLst>
                    <a:ext uri="{9D8B030D-6E8A-4147-A177-3AD203B41FA5}">
                      <a16:colId xmlns:a16="http://schemas.microsoft.com/office/drawing/2014/main" val="20003"/>
                    </a:ext>
                  </a:extLst>
                </a:gridCol>
                <a:gridCol w="1485264">
                  <a:extLst>
                    <a:ext uri="{9D8B030D-6E8A-4147-A177-3AD203B41FA5}">
                      <a16:colId xmlns:a16="http://schemas.microsoft.com/office/drawing/2014/main" val="20004"/>
                    </a:ext>
                  </a:extLst>
                </a:gridCol>
                <a:gridCol w="888364">
                  <a:extLst>
                    <a:ext uri="{9D8B030D-6E8A-4147-A177-3AD203B41FA5}">
                      <a16:colId xmlns:a16="http://schemas.microsoft.com/office/drawing/2014/main" val="20005"/>
                    </a:ext>
                  </a:extLst>
                </a:gridCol>
                <a:gridCol w="684529">
                  <a:extLst>
                    <a:ext uri="{9D8B030D-6E8A-4147-A177-3AD203B41FA5}">
                      <a16:colId xmlns:a16="http://schemas.microsoft.com/office/drawing/2014/main" val="20006"/>
                    </a:ext>
                  </a:extLst>
                </a:gridCol>
              </a:tblGrid>
              <a:tr h="294005">
                <a:tc>
                  <a:txBody>
                    <a:bodyPr/>
                    <a:lstStyle/>
                    <a:p>
                      <a:pPr algn="ctr">
                        <a:lnSpc>
                          <a:spcPct val="100000"/>
                        </a:lnSpc>
                        <a:spcBef>
                          <a:spcPts val="459"/>
                        </a:spcBef>
                      </a:pPr>
                      <a:r>
                        <a:rPr sz="900" b="1">
                          <a:latin typeface="Calibri"/>
                          <a:cs typeface="Calibri"/>
                        </a:rPr>
                        <a:t>Trading</a:t>
                      </a:r>
                      <a:r>
                        <a:rPr sz="900" b="1" spc="-30">
                          <a:latin typeface="Calibri"/>
                          <a:cs typeface="Calibri"/>
                        </a:rPr>
                        <a:t> </a:t>
                      </a:r>
                      <a:r>
                        <a:rPr sz="900" b="1" spc="-10">
                          <a:latin typeface="Calibri"/>
                          <a:cs typeface="Calibri"/>
                        </a:rPr>
                        <a:t>Interval</a:t>
                      </a:r>
                      <a:endParaRPr sz="900">
                        <a:latin typeface="Calibri"/>
                        <a:cs typeface="Calibri"/>
                      </a:endParaRPr>
                    </a:p>
                  </a:txBody>
                  <a:tcPr marL="0" marR="0" marT="58419" marB="0">
                    <a:lnL w="19050">
                      <a:solidFill>
                        <a:srgbClr val="0D0D0D"/>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marL="635" algn="ctr">
                        <a:lnSpc>
                          <a:spcPct val="100000"/>
                        </a:lnSpc>
                        <a:spcBef>
                          <a:spcPts val="459"/>
                        </a:spcBef>
                      </a:pPr>
                      <a:r>
                        <a:rPr sz="900" b="1">
                          <a:latin typeface="Calibri"/>
                          <a:cs typeface="Calibri"/>
                        </a:rPr>
                        <a:t>Hour</a:t>
                      </a:r>
                      <a:r>
                        <a:rPr sz="900" b="1" spc="-30">
                          <a:latin typeface="Calibri"/>
                          <a:cs typeface="Calibri"/>
                        </a:rPr>
                        <a:t> </a:t>
                      </a:r>
                      <a:r>
                        <a:rPr sz="900" b="1" spc="-25">
                          <a:latin typeface="Calibri"/>
                          <a:cs typeface="Calibri"/>
                        </a:rPr>
                        <a:t>End</a:t>
                      </a:r>
                      <a:endParaRPr sz="900">
                        <a:latin typeface="Calibri"/>
                        <a:cs typeface="Calibri"/>
                      </a:endParaRPr>
                    </a:p>
                  </a:txBody>
                  <a:tcPr marL="0" marR="0" marT="58419" marB="0">
                    <a:lnL w="3175">
                      <a:solidFill>
                        <a:srgbClr val="585858"/>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algn="ctr">
                        <a:lnSpc>
                          <a:spcPct val="100000"/>
                        </a:lnSpc>
                        <a:spcBef>
                          <a:spcPts val="459"/>
                        </a:spcBef>
                      </a:pPr>
                      <a:r>
                        <a:rPr sz="900" b="1">
                          <a:latin typeface="Calibri"/>
                          <a:cs typeface="Calibri"/>
                        </a:rPr>
                        <a:t>Asset</a:t>
                      </a:r>
                      <a:r>
                        <a:rPr sz="900" b="1" spc="-35">
                          <a:latin typeface="Calibri"/>
                          <a:cs typeface="Calibri"/>
                        </a:rPr>
                        <a:t> </a:t>
                      </a:r>
                      <a:r>
                        <a:rPr sz="900" b="1" spc="-20">
                          <a:latin typeface="Calibri"/>
                          <a:cs typeface="Calibri"/>
                        </a:rPr>
                        <a:t>Name</a:t>
                      </a:r>
                      <a:endParaRPr sz="900">
                        <a:latin typeface="Calibri"/>
                        <a:cs typeface="Calibri"/>
                      </a:endParaRPr>
                    </a:p>
                  </a:txBody>
                  <a:tcPr marL="0" marR="0" marT="58419" marB="0">
                    <a:lnL w="3175">
                      <a:solidFill>
                        <a:srgbClr val="585858"/>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algn="ctr">
                        <a:lnSpc>
                          <a:spcPct val="100000"/>
                        </a:lnSpc>
                        <a:spcBef>
                          <a:spcPts val="459"/>
                        </a:spcBef>
                      </a:pPr>
                      <a:r>
                        <a:rPr sz="900" b="1">
                          <a:latin typeface="Calibri"/>
                          <a:cs typeface="Calibri"/>
                        </a:rPr>
                        <a:t>Asset</a:t>
                      </a:r>
                      <a:r>
                        <a:rPr sz="900" b="1" spc="-35">
                          <a:latin typeface="Calibri"/>
                          <a:cs typeface="Calibri"/>
                        </a:rPr>
                        <a:t> </a:t>
                      </a:r>
                      <a:r>
                        <a:rPr sz="900" b="1" spc="-20">
                          <a:latin typeface="Calibri"/>
                          <a:cs typeface="Calibri"/>
                        </a:rPr>
                        <a:t>Type</a:t>
                      </a:r>
                      <a:endParaRPr sz="900">
                        <a:latin typeface="Calibri"/>
                        <a:cs typeface="Calibri"/>
                      </a:endParaRPr>
                    </a:p>
                  </a:txBody>
                  <a:tcPr marL="0" marR="0" marT="58419" marB="0">
                    <a:lnL w="3175">
                      <a:solidFill>
                        <a:srgbClr val="585858"/>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marL="1270" algn="ctr">
                        <a:lnSpc>
                          <a:spcPct val="100000"/>
                        </a:lnSpc>
                        <a:spcBef>
                          <a:spcPts val="459"/>
                        </a:spcBef>
                      </a:pPr>
                      <a:r>
                        <a:rPr sz="900" b="1" spc="-10">
                          <a:latin typeface="Calibri"/>
                          <a:cs typeface="Calibri"/>
                        </a:rPr>
                        <a:t>Calculation</a:t>
                      </a:r>
                      <a:r>
                        <a:rPr sz="900" b="1" spc="60">
                          <a:latin typeface="Calibri"/>
                          <a:cs typeface="Calibri"/>
                        </a:rPr>
                        <a:t> </a:t>
                      </a:r>
                      <a:r>
                        <a:rPr sz="900" b="1" spc="-10">
                          <a:latin typeface="Calibri"/>
                          <a:cs typeface="Calibri"/>
                        </a:rPr>
                        <a:t>Method</a:t>
                      </a:r>
                      <a:endParaRPr sz="900">
                        <a:latin typeface="Calibri"/>
                        <a:cs typeface="Calibri"/>
                      </a:endParaRPr>
                    </a:p>
                  </a:txBody>
                  <a:tcPr marL="0" marR="0" marT="58419" marB="0">
                    <a:lnL w="3175">
                      <a:solidFill>
                        <a:srgbClr val="585858"/>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marL="1905" algn="ctr">
                        <a:lnSpc>
                          <a:spcPct val="100000"/>
                        </a:lnSpc>
                        <a:spcBef>
                          <a:spcPts val="459"/>
                        </a:spcBef>
                      </a:pPr>
                      <a:r>
                        <a:rPr sz="900" b="1" spc="-10">
                          <a:latin typeface="Calibri"/>
                          <a:cs typeface="Calibri"/>
                        </a:rPr>
                        <a:t>Telemetry</a:t>
                      </a:r>
                      <a:r>
                        <a:rPr sz="900" b="1" spc="35">
                          <a:latin typeface="Calibri"/>
                          <a:cs typeface="Calibri"/>
                        </a:rPr>
                        <a:t> </a:t>
                      </a:r>
                      <a:r>
                        <a:rPr sz="900" b="1" spc="-10">
                          <a:latin typeface="Calibri"/>
                          <a:cs typeface="Calibri"/>
                        </a:rPr>
                        <a:t>Value</a:t>
                      </a:r>
                      <a:endParaRPr sz="900">
                        <a:latin typeface="Calibri"/>
                        <a:cs typeface="Calibri"/>
                      </a:endParaRPr>
                    </a:p>
                  </a:txBody>
                  <a:tcPr marL="0" marR="0" marT="58419" marB="0">
                    <a:lnL w="3175">
                      <a:solidFill>
                        <a:srgbClr val="585858"/>
                      </a:solidFill>
                      <a:prstDash val="solid"/>
                    </a:lnL>
                    <a:lnR w="3175">
                      <a:solidFill>
                        <a:srgbClr val="585858"/>
                      </a:solidFill>
                      <a:prstDash val="solid"/>
                    </a:lnR>
                    <a:lnT w="19050">
                      <a:solidFill>
                        <a:srgbClr val="0D0D0D"/>
                      </a:solidFill>
                      <a:prstDash val="solid"/>
                    </a:lnT>
                    <a:lnB w="3175">
                      <a:solidFill>
                        <a:srgbClr val="585858"/>
                      </a:solidFill>
                      <a:prstDash val="solid"/>
                    </a:lnB>
                    <a:solidFill>
                      <a:srgbClr val="BEBEBE"/>
                    </a:solidFill>
                  </a:tcPr>
                </a:tc>
                <a:tc>
                  <a:txBody>
                    <a:bodyPr/>
                    <a:lstStyle/>
                    <a:p>
                      <a:pPr marL="133985" marR="125095" indent="45720">
                        <a:lnSpc>
                          <a:spcPct val="74400"/>
                        </a:lnSpc>
                        <a:spcBef>
                          <a:spcPts val="335"/>
                        </a:spcBef>
                      </a:pPr>
                      <a:r>
                        <a:rPr sz="900" b="1" spc="-10">
                          <a:latin typeface="Calibri"/>
                          <a:cs typeface="Calibri"/>
                        </a:rPr>
                        <a:t>Energy</a:t>
                      </a:r>
                      <a:r>
                        <a:rPr sz="900" b="1" spc="500">
                          <a:latin typeface="Calibri"/>
                          <a:cs typeface="Calibri"/>
                        </a:rPr>
                        <a:t> </a:t>
                      </a:r>
                      <a:r>
                        <a:rPr sz="900" b="1" spc="-10">
                          <a:latin typeface="Calibri"/>
                          <a:cs typeface="Calibri"/>
                        </a:rPr>
                        <a:t>Quantity</a:t>
                      </a:r>
                      <a:endParaRPr sz="900">
                        <a:latin typeface="Calibri"/>
                        <a:cs typeface="Calibri"/>
                      </a:endParaRPr>
                    </a:p>
                  </a:txBody>
                  <a:tcPr marL="0" marR="0" marT="42545" marB="0">
                    <a:lnL w="3175">
                      <a:solidFill>
                        <a:srgbClr val="585858"/>
                      </a:solidFill>
                      <a:prstDash val="solid"/>
                    </a:lnL>
                    <a:lnR w="19050">
                      <a:solidFill>
                        <a:srgbClr val="0D0D0D"/>
                      </a:solidFill>
                      <a:prstDash val="solid"/>
                    </a:lnR>
                    <a:lnT w="19050">
                      <a:solidFill>
                        <a:srgbClr val="0D0D0D"/>
                      </a:solidFill>
                      <a:prstDash val="solid"/>
                    </a:lnT>
                    <a:lnB w="3175">
                      <a:solidFill>
                        <a:srgbClr val="585858"/>
                      </a:solidFill>
                      <a:prstDash val="solid"/>
                    </a:lnB>
                    <a:solidFill>
                      <a:srgbClr val="FAB82E"/>
                    </a:solidFill>
                  </a:tcPr>
                </a:tc>
                <a:extLst>
                  <a:ext uri="{0D108BD9-81ED-4DB2-BD59-A6C34878D82A}">
                    <a16:rowId xmlns:a16="http://schemas.microsoft.com/office/drawing/2014/main" val="10000"/>
                  </a:ext>
                </a:extLst>
              </a:tr>
              <a:tr h="217804">
                <a:tc>
                  <a:txBody>
                    <a:bodyPr/>
                    <a:lstStyle/>
                    <a:p>
                      <a:pPr marL="1905" algn="ctr">
                        <a:lnSpc>
                          <a:spcPct val="100000"/>
                        </a:lnSpc>
                        <a:spcBef>
                          <a:spcPts val="160"/>
                        </a:spcBef>
                      </a:pPr>
                      <a:r>
                        <a:rPr sz="900">
                          <a:latin typeface="Calibri"/>
                          <a:cs typeface="Calibri"/>
                        </a:rPr>
                        <a:t>Interval</a:t>
                      </a:r>
                      <a:r>
                        <a:rPr sz="900" spc="-40">
                          <a:latin typeface="Calibri"/>
                          <a:cs typeface="Calibri"/>
                        </a:rPr>
                        <a:t> </a:t>
                      </a:r>
                      <a:r>
                        <a:rPr sz="900" spc="-10">
                          <a:latin typeface="Calibri"/>
                          <a:cs typeface="Calibri"/>
                        </a:rPr>
                        <a:t>Begin</a:t>
                      </a:r>
                      <a:endParaRPr sz="900">
                        <a:latin typeface="Calibri"/>
                        <a:cs typeface="Calibri"/>
                      </a:endParaRPr>
                    </a:p>
                  </a:txBody>
                  <a:tcPr marL="0" marR="0" marT="203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solidFill>
                      <a:srgbClr val="BEBEBE"/>
                    </a:solidFill>
                  </a:tcPr>
                </a:tc>
                <a:tc>
                  <a:txBody>
                    <a:bodyPr/>
                    <a:lstStyle/>
                    <a:p>
                      <a:pPr algn="ctr">
                        <a:lnSpc>
                          <a:spcPct val="100000"/>
                        </a:lnSpc>
                        <a:spcBef>
                          <a:spcPts val="160"/>
                        </a:spcBef>
                      </a:pPr>
                      <a:r>
                        <a:rPr sz="900">
                          <a:latin typeface="Calibri"/>
                          <a:cs typeface="Calibri"/>
                        </a:rPr>
                        <a:t>Hour</a:t>
                      </a:r>
                      <a:r>
                        <a:rPr sz="900" spc="-25">
                          <a:latin typeface="Calibri"/>
                          <a:cs typeface="Calibri"/>
                        </a:rPr>
                        <a:t> End</a:t>
                      </a:r>
                      <a:endParaRPr sz="900">
                        <a:latin typeface="Calibri"/>
                        <a:cs typeface="Calibri"/>
                      </a:endParaRPr>
                    </a:p>
                  </a:txBody>
                  <a:tcPr marL="0" marR="0" marT="203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solidFill>
                      <a:srgbClr val="BEBEBE"/>
                    </a:solidFill>
                  </a:tcPr>
                </a:tc>
                <a:tc>
                  <a:txBody>
                    <a:bodyPr/>
                    <a:lstStyle/>
                    <a:p>
                      <a:pPr>
                        <a:lnSpc>
                          <a:spcPct val="100000"/>
                        </a:lnSpc>
                      </a:pPr>
                      <a:endParaRPr sz="900">
                        <a:latin typeface="Times New Roman"/>
                        <a:cs typeface="Times New Roman"/>
                      </a:endParaRPr>
                    </a:p>
                  </a:txBody>
                  <a:tcPr marL="0" marR="0" marT="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solidFill>
                      <a:srgbClr val="BEBEBE"/>
                    </a:solidFill>
                  </a:tcPr>
                </a:tc>
                <a:tc>
                  <a:txBody>
                    <a:bodyPr/>
                    <a:lstStyle/>
                    <a:p>
                      <a:pPr>
                        <a:lnSpc>
                          <a:spcPct val="100000"/>
                        </a:lnSpc>
                      </a:pPr>
                      <a:endParaRPr sz="900">
                        <a:latin typeface="Times New Roman"/>
                        <a:cs typeface="Times New Roman"/>
                      </a:endParaRPr>
                    </a:p>
                  </a:txBody>
                  <a:tcPr marL="0" marR="0" marT="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solidFill>
                      <a:srgbClr val="BEBEBE"/>
                    </a:solidFill>
                  </a:tcPr>
                </a:tc>
                <a:tc>
                  <a:txBody>
                    <a:bodyPr/>
                    <a:lstStyle/>
                    <a:p>
                      <a:pPr>
                        <a:lnSpc>
                          <a:spcPct val="100000"/>
                        </a:lnSpc>
                      </a:pPr>
                      <a:endParaRPr sz="900">
                        <a:latin typeface="Times New Roman"/>
                        <a:cs typeface="Times New Roman"/>
                      </a:endParaRPr>
                    </a:p>
                  </a:txBody>
                  <a:tcPr marL="0" marR="0" marT="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635" algn="ctr">
                        <a:lnSpc>
                          <a:spcPct val="100000"/>
                        </a:lnSpc>
                        <a:spcBef>
                          <a:spcPts val="160"/>
                        </a:spcBef>
                      </a:pPr>
                      <a:r>
                        <a:rPr sz="900" spc="-25">
                          <a:latin typeface="Calibri"/>
                          <a:cs typeface="Calibri"/>
                        </a:rPr>
                        <a:t>MW</a:t>
                      </a:r>
                      <a:endParaRPr sz="900">
                        <a:latin typeface="Calibri"/>
                        <a:cs typeface="Calibri"/>
                      </a:endParaRPr>
                    </a:p>
                  </a:txBody>
                  <a:tcPr marL="0" marR="0" marT="203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160"/>
                        </a:spcBef>
                      </a:pPr>
                      <a:r>
                        <a:rPr sz="900" spc="-25">
                          <a:latin typeface="Calibri"/>
                          <a:cs typeface="Calibri"/>
                        </a:rPr>
                        <a:t>MW</a:t>
                      </a:r>
                      <a:endParaRPr sz="900">
                        <a:latin typeface="Calibri"/>
                        <a:cs typeface="Calibri"/>
                      </a:endParaRPr>
                    </a:p>
                  </a:txBody>
                  <a:tcPr marL="0" marR="0" marT="203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AB82E"/>
                    </a:solidFill>
                  </a:tcPr>
                </a:tc>
                <a:extLst>
                  <a:ext uri="{0D108BD9-81ED-4DB2-BD59-A6C34878D82A}">
                    <a16:rowId xmlns:a16="http://schemas.microsoft.com/office/drawing/2014/main" val="10001"/>
                  </a:ext>
                </a:extLst>
              </a:tr>
              <a:tr h="217804">
                <a:tc>
                  <a:txBody>
                    <a:bodyPr/>
                    <a:lstStyle/>
                    <a:p>
                      <a:pPr marL="635" algn="ctr">
                        <a:lnSpc>
                          <a:spcPct val="100000"/>
                        </a:lnSpc>
                        <a:spcBef>
                          <a:spcPts val="260"/>
                        </a:spcBef>
                      </a:pPr>
                      <a:r>
                        <a:rPr sz="800" spc="-10">
                          <a:latin typeface="Calibri"/>
                          <a:cs typeface="Calibri"/>
                        </a:rPr>
                        <a:t>00:00</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4.5</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2"/>
                  </a:ext>
                </a:extLst>
              </a:tr>
              <a:tr h="217804">
                <a:tc>
                  <a:txBody>
                    <a:bodyPr/>
                    <a:lstStyle/>
                    <a:p>
                      <a:pPr marL="635" algn="ctr">
                        <a:lnSpc>
                          <a:spcPct val="100000"/>
                        </a:lnSpc>
                        <a:spcBef>
                          <a:spcPts val="260"/>
                        </a:spcBef>
                      </a:pPr>
                      <a:r>
                        <a:rPr sz="800" spc="-10">
                          <a:latin typeface="Calibri"/>
                          <a:cs typeface="Calibri"/>
                        </a:rPr>
                        <a:t>00:05</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4.5</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3"/>
                  </a:ext>
                </a:extLst>
              </a:tr>
              <a:tr h="217804">
                <a:tc>
                  <a:txBody>
                    <a:bodyPr/>
                    <a:lstStyle/>
                    <a:p>
                      <a:pPr marL="635" algn="ctr">
                        <a:lnSpc>
                          <a:spcPct val="100000"/>
                        </a:lnSpc>
                        <a:spcBef>
                          <a:spcPts val="260"/>
                        </a:spcBef>
                      </a:pPr>
                      <a:r>
                        <a:rPr sz="800" spc="-10">
                          <a:latin typeface="Calibri"/>
                          <a:cs typeface="Calibri"/>
                        </a:rPr>
                        <a:t>00:10</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4.5</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4"/>
                  </a:ext>
                </a:extLst>
              </a:tr>
              <a:tr h="217804">
                <a:tc>
                  <a:txBody>
                    <a:bodyPr/>
                    <a:lstStyle/>
                    <a:p>
                      <a:pPr marL="635" algn="ctr">
                        <a:lnSpc>
                          <a:spcPct val="100000"/>
                        </a:lnSpc>
                        <a:spcBef>
                          <a:spcPts val="260"/>
                        </a:spcBef>
                      </a:pPr>
                      <a:r>
                        <a:rPr sz="800" spc="-10">
                          <a:latin typeface="Calibri"/>
                          <a:cs typeface="Calibri"/>
                        </a:rPr>
                        <a:t>00:15</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4.5</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5"/>
                  </a:ext>
                </a:extLst>
              </a:tr>
              <a:tr h="217804">
                <a:tc>
                  <a:txBody>
                    <a:bodyPr/>
                    <a:lstStyle/>
                    <a:p>
                      <a:pPr marL="635" algn="ctr">
                        <a:lnSpc>
                          <a:spcPct val="100000"/>
                        </a:lnSpc>
                        <a:spcBef>
                          <a:spcPts val="260"/>
                        </a:spcBef>
                      </a:pPr>
                      <a:r>
                        <a:rPr sz="800" spc="-10">
                          <a:latin typeface="Calibri"/>
                          <a:cs typeface="Calibri"/>
                        </a:rPr>
                        <a:t>00:20</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4.4</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6"/>
                  </a:ext>
                </a:extLst>
              </a:tr>
              <a:tr h="217804">
                <a:tc>
                  <a:txBody>
                    <a:bodyPr/>
                    <a:lstStyle/>
                    <a:p>
                      <a:pPr marL="635" algn="ctr">
                        <a:lnSpc>
                          <a:spcPct val="100000"/>
                        </a:lnSpc>
                        <a:spcBef>
                          <a:spcPts val="260"/>
                        </a:spcBef>
                      </a:pPr>
                      <a:r>
                        <a:rPr sz="800" spc="-10">
                          <a:latin typeface="Calibri"/>
                          <a:cs typeface="Calibri"/>
                        </a:rPr>
                        <a:t>00:25</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4</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4.4</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7"/>
                  </a:ext>
                </a:extLst>
              </a:tr>
              <a:tr h="217804">
                <a:tc>
                  <a:txBody>
                    <a:bodyPr/>
                    <a:lstStyle/>
                    <a:p>
                      <a:pPr marL="635" algn="ctr">
                        <a:lnSpc>
                          <a:spcPct val="100000"/>
                        </a:lnSpc>
                        <a:spcBef>
                          <a:spcPts val="260"/>
                        </a:spcBef>
                      </a:pPr>
                      <a:r>
                        <a:rPr sz="800" spc="-10">
                          <a:latin typeface="Calibri"/>
                          <a:cs typeface="Calibri"/>
                        </a:rPr>
                        <a:t>00:30</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8</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8.4</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8"/>
                  </a:ext>
                </a:extLst>
              </a:tr>
              <a:tr h="217804">
                <a:tc>
                  <a:txBody>
                    <a:bodyPr/>
                    <a:lstStyle/>
                    <a:p>
                      <a:pPr marL="635" algn="ctr">
                        <a:lnSpc>
                          <a:spcPct val="100000"/>
                        </a:lnSpc>
                        <a:spcBef>
                          <a:spcPts val="265"/>
                        </a:spcBef>
                      </a:pPr>
                      <a:r>
                        <a:rPr sz="800" spc="-10">
                          <a:latin typeface="Calibri"/>
                          <a:cs typeface="Calibri"/>
                        </a:rPr>
                        <a:t>00:35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MyFacility_GEN</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10">
                          <a:latin typeface="Calibri"/>
                          <a:cs typeface="Calibri"/>
                        </a:rPr>
                        <a:t>GENERATOR</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8</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5"/>
                        </a:spcBef>
                      </a:pPr>
                      <a:r>
                        <a:rPr sz="800" spc="-25">
                          <a:latin typeface="Calibri"/>
                          <a:cs typeface="Calibri"/>
                        </a:rPr>
                        <a:t>8.4</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09"/>
                  </a:ext>
                </a:extLst>
              </a:tr>
              <a:tr h="217804">
                <a:tc>
                  <a:txBody>
                    <a:bodyPr/>
                    <a:lstStyle/>
                    <a:p>
                      <a:pPr marL="635" algn="ctr">
                        <a:lnSpc>
                          <a:spcPct val="100000"/>
                        </a:lnSpc>
                        <a:spcBef>
                          <a:spcPts val="260"/>
                        </a:spcBef>
                      </a:pPr>
                      <a:r>
                        <a:rPr sz="800" spc="-10">
                          <a:latin typeface="Calibri"/>
                          <a:cs typeface="Calibri"/>
                        </a:rPr>
                        <a:t>00:40</a:t>
                      </a:r>
                      <a:endParaRPr sz="800">
                        <a:latin typeface="Calibri"/>
                        <a:cs typeface="Calibri"/>
                      </a:endParaRPr>
                    </a:p>
                  </a:txBody>
                  <a:tcPr marL="0" marR="0" marT="3302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50">
                          <a:latin typeface="Calibri"/>
                          <a:cs typeface="Calibri"/>
                        </a:rPr>
                        <a:t>1</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0"/>
                        </a:spcBef>
                      </a:pPr>
                      <a:r>
                        <a:rPr sz="800" spc="-10">
                          <a:latin typeface="Calibri"/>
                          <a:cs typeface="Calibri"/>
                        </a:rPr>
                        <a:t>MyFacility_GEN</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spc="-10">
                          <a:latin typeface="Calibri"/>
                          <a:cs typeface="Calibri"/>
                        </a:rPr>
                        <a:t>GENERATOR</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0"/>
                        </a:spcBef>
                      </a:pPr>
                      <a:r>
                        <a:rPr sz="800" spc="-50">
                          <a:latin typeface="Calibri"/>
                          <a:cs typeface="Calibri"/>
                        </a:rPr>
                        <a:t>8</a:t>
                      </a:r>
                      <a:endParaRPr sz="800">
                        <a:latin typeface="Calibri"/>
                        <a:cs typeface="Calibri"/>
                      </a:endParaRPr>
                    </a:p>
                  </a:txBody>
                  <a:tcPr marL="0" marR="0" marT="3302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0"/>
                        </a:spcBef>
                      </a:pPr>
                      <a:r>
                        <a:rPr sz="800" spc="-25">
                          <a:latin typeface="Calibri"/>
                          <a:cs typeface="Calibri"/>
                        </a:rPr>
                        <a:t>8.4</a:t>
                      </a:r>
                      <a:endParaRPr sz="800">
                        <a:latin typeface="Calibri"/>
                        <a:cs typeface="Calibri"/>
                      </a:endParaRPr>
                    </a:p>
                  </a:txBody>
                  <a:tcPr marL="0" marR="0" marT="3302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0"/>
                  </a:ext>
                </a:extLst>
              </a:tr>
              <a:tr h="217804">
                <a:tc>
                  <a:txBody>
                    <a:bodyPr/>
                    <a:lstStyle/>
                    <a:p>
                      <a:pPr marL="635" algn="ctr">
                        <a:lnSpc>
                          <a:spcPct val="100000"/>
                        </a:lnSpc>
                        <a:spcBef>
                          <a:spcPts val="265"/>
                        </a:spcBef>
                      </a:pPr>
                      <a:r>
                        <a:rPr sz="800" spc="-10">
                          <a:latin typeface="Calibri"/>
                          <a:cs typeface="Calibri"/>
                        </a:rPr>
                        <a:t>00:45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MyFacility_GEN</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10">
                          <a:latin typeface="Calibri"/>
                          <a:cs typeface="Calibri"/>
                        </a:rPr>
                        <a:t>GENERATOR</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8</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3175" algn="ctr">
                        <a:lnSpc>
                          <a:spcPct val="100000"/>
                        </a:lnSpc>
                        <a:spcBef>
                          <a:spcPts val="265"/>
                        </a:spcBef>
                      </a:pPr>
                      <a:r>
                        <a:rPr sz="800" spc="-25">
                          <a:latin typeface="Calibri"/>
                          <a:cs typeface="Calibri"/>
                        </a:rPr>
                        <a:t>8.4</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1"/>
                  </a:ext>
                </a:extLst>
              </a:tr>
              <a:tr h="217804">
                <a:tc>
                  <a:txBody>
                    <a:bodyPr/>
                    <a:lstStyle/>
                    <a:p>
                      <a:pPr marL="635" algn="ctr">
                        <a:lnSpc>
                          <a:spcPct val="100000"/>
                        </a:lnSpc>
                        <a:spcBef>
                          <a:spcPts val="265"/>
                        </a:spcBef>
                      </a:pPr>
                      <a:r>
                        <a:rPr sz="800" spc="-10">
                          <a:latin typeface="Calibri"/>
                          <a:cs typeface="Calibri"/>
                        </a:rPr>
                        <a:t>00:50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MyFacility_GEN</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10">
                          <a:latin typeface="Calibri"/>
                          <a:cs typeface="Calibri"/>
                        </a:rPr>
                        <a:t>GENERATOR</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2"/>
                  </a:ext>
                </a:extLst>
              </a:tr>
              <a:tr h="217804">
                <a:tc>
                  <a:txBody>
                    <a:bodyPr/>
                    <a:lstStyle/>
                    <a:p>
                      <a:pPr marL="635" algn="ctr">
                        <a:lnSpc>
                          <a:spcPct val="100000"/>
                        </a:lnSpc>
                        <a:spcBef>
                          <a:spcPts val="265"/>
                        </a:spcBef>
                      </a:pPr>
                      <a:r>
                        <a:rPr sz="800" spc="-10">
                          <a:latin typeface="Calibri"/>
                          <a:cs typeface="Calibri"/>
                        </a:rPr>
                        <a:t>00:55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MyFacility_GEN</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10">
                          <a:latin typeface="Calibri"/>
                          <a:cs typeface="Calibri"/>
                        </a:rPr>
                        <a:t>GENERATOR</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3"/>
                  </a:ext>
                </a:extLst>
              </a:tr>
              <a:tr h="217804">
                <a:tc>
                  <a:txBody>
                    <a:bodyPr/>
                    <a:lstStyle/>
                    <a:p>
                      <a:pPr marL="635" algn="ctr">
                        <a:lnSpc>
                          <a:spcPct val="100000"/>
                        </a:lnSpc>
                        <a:spcBef>
                          <a:spcPts val="265"/>
                        </a:spcBef>
                      </a:pPr>
                      <a:r>
                        <a:rPr sz="800" spc="-10">
                          <a:latin typeface="Calibri"/>
                          <a:cs typeface="Calibri"/>
                        </a:rPr>
                        <a:t>00:00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4"/>
                  </a:ext>
                </a:extLst>
              </a:tr>
              <a:tr h="217804">
                <a:tc>
                  <a:txBody>
                    <a:bodyPr/>
                    <a:lstStyle/>
                    <a:p>
                      <a:pPr marL="635" algn="ctr">
                        <a:lnSpc>
                          <a:spcPct val="100000"/>
                        </a:lnSpc>
                        <a:spcBef>
                          <a:spcPts val="265"/>
                        </a:spcBef>
                      </a:pPr>
                      <a:r>
                        <a:rPr sz="800" spc="-10">
                          <a:latin typeface="Calibri"/>
                          <a:cs typeface="Calibri"/>
                        </a:rPr>
                        <a:t>00:05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5"/>
                  </a:ext>
                </a:extLst>
              </a:tr>
              <a:tr h="217804">
                <a:tc>
                  <a:txBody>
                    <a:bodyPr/>
                    <a:lstStyle/>
                    <a:p>
                      <a:pPr marL="635" algn="ctr">
                        <a:lnSpc>
                          <a:spcPct val="100000"/>
                        </a:lnSpc>
                        <a:spcBef>
                          <a:spcPts val="265"/>
                        </a:spcBef>
                      </a:pPr>
                      <a:r>
                        <a:rPr sz="800" spc="-10">
                          <a:latin typeface="Calibri"/>
                          <a:cs typeface="Calibri"/>
                        </a:rPr>
                        <a:t>00:10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6"/>
                  </a:ext>
                </a:extLst>
              </a:tr>
              <a:tr h="217804">
                <a:tc>
                  <a:txBody>
                    <a:bodyPr/>
                    <a:lstStyle/>
                    <a:p>
                      <a:pPr marL="635" algn="ctr">
                        <a:lnSpc>
                          <a:spcPct val="100000"/>
                        </a:lnSpc>
                        <a:spcBef>
                          <a:spcPts val="265"/>
                        </a:spcBef>
                      </a:pPr>
                      <a:r>
                        <a:rPr sz="800" spc="-10">
                          <a:latin typeface="Calibri"/>
                          <a:cs typeface="Calibri"/>
                        </a:rPr>
                        <a:t>00:15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905" algn="ctr">
                        <a:lnSpc>
                          <a:spcPct val="100000"/>
                        </a:lnSpc>
                        <a:spcBef>
                          <a:spcPts val="265"/>
                        </a:spcBef>
                      </a:pPr>
                      <a:r>
                        <a:rPr sz="800" spc="-50">
                          <a:latin typeface="Calibri"/>
                          <a:cs typeface="Calibri"/>
                        </a:rPr>
                        <a:t>0</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7"/>
                  </a:ext>
                </a:extLst>
              </a:tr>
              <a:tr h="217804">
                <a:tc>
                  <a:txBody>
                    <a:bodyPr/>
                    <a:lstStyle/>
                    <a:p>
                      <a:pPr marL="635" algn="ctr">
                        <a:lnSpc>
                          <a:spcPct val="100000"/>
                        </a:lnSpc>
                        <a:spcBef>
                          <a:spcPts val="265"/>
                        </a:spcBef>
                      </a:pPr>
                      <a:r>
                        <a:rPr sz="800" spc="-10">
                          <a:latin typeface="Calibri"/>
                          <a:cs typeface="Calibri"/>
                        </a:rPr>
                        <a:t>00:20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−0.9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8"/>
                  </a:ext>
                </a:extLst>
              </a:tr>
              <a:tr h="217804">
                <a:tc>
                  <a:txBody>
                    <a:bodyPr/>
                    <a:lstStyle/>
                    <a:p>
                      <a:pPr marL="635" algn="ctr">
                        <a:lnSpc>
                          <a:spcPct val="100000"/>
                        </a:lnSpc>
                        <a:spcBef>
                          <a:spcPts val="265"/>
                        </a:spcBef>
                      </a:pPr>
                      <a:r>
                        <a:rPr sz="800" spc="-10">
                          <a:latin typeface="Calibri"/>
                          <a:cs typeface="Calibri"/>
                        </a:rPr>
                        <a:t>00:25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−0.9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19"/>
                  </a:ext>
                </a:extLst>
              </a:tr>
              <a:tr h="217804">
                <a:tc>
                  <a:txBody>
                    <a:bodyPr/>
                    <a:lstStyle/>
                    <a:p>
                      <a:pPr marL="635" algn="ctr">
                        <a:lnSpc>
                          <a:spcPct val="100000"/>
                        </a:lnSpc>
                        <a:spcBef>
                          <a:spcPts val="265"/>
                        </a:spcBef>
                      </a:pPr>
                      <a:r>
                        <a:rPr sz="800" spc="-10">
                          <a:latin typeface="Calibri"/>
                          <a:cs typeface="Calibri"/>
                        </a:rPr>
                        <a:t>00:30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2</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−1.9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20"/>
                  </a:ext>
                </a:extLst>
              </a:tr>
              <a:tr h="217804">
                <a:tc>
                  <a:txBody>
                    <a:bodyPr/>
                    <a:lstStyle/>
                    <a:p>
                      <a:pPr marL="635" algn="ctr">
                        <a:lnSpc>
                          <a:spcPct val="100000"/>
                        </a:lnSpc>
                        <a:spcBef>
                          <a:spcPts val="265"/>
                        </a:spcBef>
                      </a:pPr>
                      <a:r>
                        <a:rPr sz="800" spc="-10">
                          <a:latin typeface="Calibri"/>
                          <a:cs typeface="Calibri"/>
                        </a:rPr>
                        <a:t>00:35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2</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−1.9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21"/>
                  </a:ext>
                </a:extLst>
              </a:tr>
              <a:tr h="217804">
                <a:tc>
                  <a:txBody>
                    <a:bodyPr/>
                    <a:lstStyle/>
                    <a:p>
                      <a:pPr marL="635" algn="ctr">
                        <a:lnSpc>
                          <a:spcPct val="100000"/>
                        </a:lnSpc>
                        <a:spcBef>
                          <a:spcPts val="265"/>
                        </a:spcBef>
                      </a:pPr>
                      <a:r>
                        <a:rPr sz="800" spc="-10">
                          <a:latin typeface="Calibri"/>
                          <a:cs typeface="Calibri"/>
                        </a:rPr>
                        <a:t>00:40</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2</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−1.9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22"/>
                  </a:ext>
                </a:extLst>
              </a:tr>
              <a:tr h="217804">
                <a:tc>
                  <a:txBody>
                    <a:bodyPr/>
                    <a:lstStyle/>
                    <a:p>
                      <a:pPr marL="635" algn="ctr">
                        <a:lnSpc>
                          <a:spcPct val="100000"/>
                        </a:lnSpc>
                        <a:spcBef>
                          <a:spcPts val="265"/>
                        </a:spcBef>
                      </a:pPr>
                      <a:r>
                        <a:rPr sz="800" spc="-10">
                          <a:latin typeface="Calibri"/>
                          <a:cs typeface="Calibri"/>
                        </a:rPr>
                        <a:t>00:45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65"/>
                        </a:spcBef>
                      </a:pPr>
                      <a:r>
                        <a:rPr sz="800" spc="-50">
                          <a:latin typeface="Calibri"/>
                          <a:cs typeface="Calibri"/>
                        </a:rPr>
                        <a:t>2</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65"/>
                        </a:spcBef>
                      </a:pPr>
                      <a:r>
                        <a:rPr sz="800" spc="-20">
                          <a:latin typeface="Calibri"/>
                          <a:cs typeface="Calibri"/>
                        </a:rPr>
                        <a:t>−1.9</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23"/>
                  </a:ext>
                </a:extLst>
              </a:tr>
              <a:tr h="217804">
                <a:tc>
                  <a:txBody>
                    <a:bodyPr/>
                    <a:lstStyle/>
                    <a:p>
                      <a:pPr marL="635" algn="ctr">
                        <a:lnSpc>
                          <a:spcPct val="100000"/>
                        </a:lnSpc>
                        <a:spcBef>
                          <a:spcPts val="270"/>
                        </a:spcBef>
                      </a:pPr>
                      <a:r>
                        <a:rPr sz="800" spc="-10">
                          <a:latin typeface="Calibri"/>
                          <a:cs typeface="Calibri"/>
                        </a:rPr>
                        <a:t>00:50</a:t>
                      </a:r>
                      <a:endParaRPr sz="800">
                        <a:latin typeface="Calibri"/>
                        <a:cs typeface="Calibri"/>
                      </a:endParaRPr>
                    </a:p>
                  </a:txBody>
                  <a:tcPr marL="0" marR="0" marT="34290" marB="0">
                    <a:lnL w="19050">
                      <a:solidFill>
                        <a:srgbClr val="0D0D0D"/>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70"/>
                        </a:spcBef>
                      </a:pPr>
                      <a:r>
                        <a:rPr sz="800" spc="-50">
                          <a:latin typeface="Calibri"/>
                          <a:cs typeface="Calibri"/>
                        </a:rPr>
                        <a:t>1</a:t>
                      </a:r>
                      <a:endParaRPr sz="800">
                        <a:latin typeface="Calibri"/>
                        <a:cs typeface="Calibri"/>
                      </a:endParaRPr>
                    </a:p>
                  </a:txBody>
                  <a:tcPr marL="0" marR="0" marT="3429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70"/>
                        </a:spcBef>
                      </a:pPr>
                      <a:r>
                        <a:rPr sz="800" spc="-10">
                          <a:latin typeface="Calibri"/>
                          <a:cs typeface="Calibri"/>
                        </a:rPr>
                        <a:t>MyFacility_ARD</a:t>
                      </a:r>
                      <a:endParaRPr sz="800">
                        <a:latin typeface="Calibri"/>
                        <a:cs typeface="Calibri"/>
                      </a:endParaRPr>
                    </a:p>
                  </a:txBody>
                  <a:tcPr marL="0" marR="0" marT="3429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70"/>
                        </a:spcBef>
                      </a:pPr>
                      <a:r>
                        <a:rPr sz="800">
                          <a:latin typeface="Calibri"/>
                          <a:cs typeface="Calibri"/>
                        </a:rPr>
                        <a:t>ASSET</a:t>
                      </a:r>
                      <a:r>
                        <a:rPr sz="800" spc="-15">
                          <a:latin typeface="Calibri"/>
                          <a:cs typeface="Calibri"/>
                        </a:rPr>
                        <a:t> </a:t>
                      </a:r>
                      <a:r>
                        <a:rPr sz="800" spc="-10">
                          <a:latin typeface="Calibri"/>
                          <a:cs typeface="Calibri"/>
                        </a:rPr>
                        <a:t>RELATED</a:t>
                      </a:r>
                      <a:r>
                        <a:rPr sz="800">
                          <a:latin typeface="Calibri"/>
                          <a:cs typeface="Calibri"/>
                        </a:rPr>
                        <a:t> </a:t>
                      </a:r>
                      <a:r>
                        <a:rPr sz="800" spc="-10">
                          <a:latin typeface="Calibri"/>
                          <a:cs typeface="Calibri"/>
                        </a:rPr>
                        <a:t>DEMAND</a:t>
                      </a:r>
                      <a:endParaRPr sz="800">
                        <a:latin typeface="Calibri"/>
                        <a:cs typeface="Calibri"/>
                      </a:endParaRPr>
                    </a:p>
                  </a:txBody>
                  <a:tcPr marL="0" marR="0" marT="3429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algn="ctr">
                        <a:lnSpc>
                          <a:spcPct val="100000"/>
                        </a:lnSpc>
                        <a:spcBef>
                          <a:spcPts val="270"/>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429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2540" algn="ctr">
                        <a:lnSpc>
                          <a:spcPct val="100000"/>
                        </a:lnSpc>
                        <a:spcBef>
                          <a:spcPts val="270"/>
                        </a:spcBef>
                      </a:pPr>
                      <a:r>
                        <a:rPr sz="800" spc="-50">
                          <a:latin typeface="Calibri"/>
                          <a:cs typeface="Calibri"/>
                        </a:rPr>
                        <a:t>2</a:t>
                      </a:r>
                      <a:endParaRPr sz="800">
                        <a:latin typeface="Calibri"/>
                        <a:cs typeface="Calibri"/>
                      </a:endParaRPr>
                    </a:p>
                  </a:txBody>
                  <a:tcPr marL="0" marR="0" marT="34290" marB="0">
                    <a:lnL w="3175">
                      <a:solidFill>
                        <a:srgbClr val="585858"/>
                      </a:solidFill>
                      <a:prstDash val="solid"/>
                    </a:lnL>
                    <a:lnR w="3175">
                      <a:solidFill>
                        <a:srgbClr val="585858"/>
                      </a:solidFill>
                      <a:prstDash val="solid"/>
                    </a:lnR>
                    <a:lnT w="3175">
                      <a:solidFill>
                        <a:srgbClr val="585858"/>
                      </a:solidFill>
                      <a:prstDash val="solid"/>
                    </a:lnT>
                    <a:lnB w="3175">
                      <a:solidFill>
                        <a:srgbClr val="585858"/>
                      </a:solidFill>
                      <a:prstDash val="solid"/>
                    </a:lnB>
                  </a:tcPr>
                </a:tc>
                <a:tc>
                  <a:txBody>
                    <a:bodyPr/>
                    <a:lstStyle/>
                    <a:p>
                      <a:pPr marL="1270" algn="ctr">
                        <a:lnSpc>
                          <a:spcPct val="100000"/>
                        </a:lnSpc>
                        <a:spcBef>
                          <a:spcPts val="270"/>
                        </a:spcBef>
                      </a:pPr>
                      <a:r>
                        <a:rPr sz="800" spc="-20">
                          <a:latin typeface="Calibri"/>
                          <a:cs typeface="Calibri"/>
                        </a:rPr>
                        <a:t>−1.5</a:t>
                      </a:r>
                      <a:endParaRPr sz="800">
                        <a:latin typeface="Calibri"/>
                        <a:cs typeface="Calibri"/>
                      </a:endParaRPr>
                    </a:p>
                  </a:txBody>
                  <a:tcPr marL="0" marR="0" marT="34290" marB="0">
                    <a:lnL w="3175">
                      <a:solidFill>
                        <a:srgbClr val="585858"/>
                      </a:solidFill>
                      <a:prstDash val="solid"/>
                    </a:lnL>
                    <a:lnR w="19050">
                      <a:solidFill>
                        <a:srgbClr val="0D0D0D"/>
                      </a:solidFill>
                      <a:prstDash val="solid"/>
                    </a:lnR>
                    <a:lnT w="3175">
                      <a:solidFill>
                        <a:srgbClr val="585858"/>
                      </a:solidFill>
                      <a:prstDash val="solid"/>
                    </a:lnT>
                    <a:lnB w="3175">
                      <a:solidFill>
                        <a:srgbClr val="585858"/>
                      </a:solidFill>
                      <a:prstDash val="solid"/>
                    </a:lnB>
                    <a:solidFill>
                      <a:srgbClr val="FCE2AC"/>
                    </a:solidFill>
                  </a:tcPr>
                </a:tc>
                <a:extLst>
                  <a:ext uri="{0D108BD9-81ED-4DB2-BD59-A6C34878D82A}">
                    <a16:rowId xmlns:a16="http://schemas.microsoft.com/office/drawing/2014/main" val="10024"/>
                  </a:ext>
                </a:extLst>
              </a:tr>
              <a:tr h="217804">
                <a:tc>
                  <a:txBody>
                    <a:bodyPr/>
                    <a:lstStyle/>
                    <a:p>
                      <a:pPr marL="635" algn="ctr">
                        <a:lnSpc>
                          <a:spcPct val="100000"/>
                        </a:lnSpc>
                        <a:spcBef>
                          <a:spcPts val="265"/>
                        </a:spcBef>
                      </a:pPr>
                      <a:r>
                        <a:rPr sz="800" spc="-10">
                          <a:latin typeface="Calibri"/>
                          <a:cs typeface="Calibri"/>
                        </a:rPr>
                        <a:t>00:55</a:t>
                      </a:r>
                      <a:endParaRPr sz="800">
                        <a:latin typeface="Calibri"/>
                        <a:cs typeface="Calibri"/>
                      </a:endParaRPr>
                    </a:p>
                  </a:txBody>
                  <a:tcPr marL="0" marR="0" marT="33655" marB="0">
                    <a:lnL w="19050">
                      <a:solidFill>
                        <a:srgbClr val="0D0D0D"/>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algn="ctr">
                        <a:lnSpc>
                          <a:spcPct val="100000"/>
                        </a:lnSpc>
                        <a:spcBef>
                          <a:spcPts val="265"/>
                        </a:spcBef>
                      </a:pPr>
                      <a:r>
                        <a:rPr sz="800" spc="-50">
                          <a:latin typeface="Calibri"/>
                          <a:cs typeface="Calibri"/>
                        </a:rPr>
                        <a:t>1</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marL="1270" algn="ctr">
                        <a:lnSpc>
                          <a:spcPct val="100000"/>
                        </a:lnSpc>
                        <a:spcBef>
                          <a:spcPts val="265"/>
                        </a:spcBef>
                      </a:pPr>
                      <a:r>
                        <a:rPr sz="800" spc="-10">
                          <a:latin typeface="Calibri"/>
                          <a:cs typeface="Calibri"/>
                        </a:rPr>
                        <a:t>MyFacility_ARD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algn="ctr">
                        <a:lnSpc>
                          <a:spcPct val="100000"/>
                        </a:lnSpc>
                        <a:spcBef>
                          <a:spcPts val="265"/>
                        </a:spcBef>
                      </a:pPr>
                      <a:r>
                        <a:rPr sz="800">
                          <a:latin typeface="Calibri"/>
                          <a:cs typeface="Calibri"/>
                        </a:rPr>
                        <a:t>ASSET</a:t>
                      </a:r>
                      <a:r>
                        <a:rPr sz="800" spc="-45">
                          <a:latin typeface="Calibri"/>
                          <a:cs typeface="Calibri"/>
                        </a:rPr>
                        <a:t> </a:t>
                      </a:r>
                      <a:r>
                        <a:rPr sz="800">
                          <a:latin typeface="Calibri"/>
                          <a:cs typeface="Calibri"/>
                        </a:rPr>
                        <a:t>RELATED</a:t>
                      </a:r>
                      <a:r>
                        <a:rPr sz="800" spc="-40">
                          <a:latin typeface="Calibri"/>
                          <a:cs typeface="Calibri"/>
                        </a:rPr>
                        <a:t> </a:t>
                      </a:r>
                      <a:r>
                        <a:rPr sz="800" spc="-10">
                          <a:latin typeface="Calibri"/>
                          <a:cs typeface="Calibri"/>
                        </a:rPr>
                        <a:t>DEMAND</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algn="ctr">
                        <a:lnSpc>
                          <a:spcPct val="100000"/>
                        </a:lnSpc>
                        <a:spcBef>
                          <a:spcPts val="265"/>
                        </a:spcBef>
                      </a:pPr>
                      <a:r>
                        <a:rPr sz="800">
                          <a:latin typeface="Calibri"/>
                          <a:cs typeface="Calibri"/>
                        </a:rPr>
                        <a:t>NET</a:t>
                      </a:r>
                      <a:r>
                        <a:rPr sz="800" spc="-20">
                          <a:latin typeface="Calibri"/>
                          <a:cs typeface="Calibri"/>
                        </a:rPr>
                        <a:t> </a:t>
                      </a:r>
                      <a:r>
                        <a:rPr sz="800" spc="-10">
                          <a:latin typeface="Calibri"/>
                          <a:cs typeface="Calibri"/>
                        </a:rPr>
                        <a:t>ADJUSTMENT</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marL="2540" algn="ctr">
                        <a:lnSpc>
                          <a:spcPct val="100000"/>
                        </a:lnSpc>
                        <a:spcBef>
                          <a:spcPts val="265"/>
                        </a:spcBef>
                      </a:pPr>
                      <a:r>
                        <a:rPr sz="800" spc="-50">
                          <a:latin typeface="Calibri"/>
                          <a:cs typeface="Calibri"/>
                        </a:rPr>
                        <a:t>2</a:t>
                      </a:r>
                      <a:endParaRPr sz="800">
                        <a:latin typeface="Calibri"/>
                        <a:cs typeface="Calibri"/>
                      </a:endParaRPr>
                    </a:p>
                  </a:txBody>
                  <a:tcPr marL="0" marR="0" marT="33655" marB="0">
                    <a:lnL w="3175">
                      <a:solidFill>
                        <a:srgbClr val="585858"/>
                      </a:solidFill>
                      <a:prstDash val="solid"/>
                    </a:lnL>
                    <a:lnR w="3175">
                      <a:solidFill>
                        <a:srgbClr val="585858"/>
                      </a:solidFill>
                      <a:prstDash val="solid"/>
                    </a:lnR>
                    <a:lnT w="3175">
                      <a:solidFill>
                        <a:srgbClr val="585858"/>
                      </a:solidFill>
                      <a:prstDash val="solid"/>
                    </a:lnT>
                    <a:lnB w="19050">
                      <a:solidFill>
                        <a:srgbClr val="0D0D0D"/>
                      </a:solidFill>
                      <a:prstDash val="solid"/>
                    </a:lnB>
                  </a:tcPr>
                </a:tc>
                <a:tc>
                  <a:txBody>
                    <a:bodyPr/>
                    <a:lstStyle/>
                    <a:p>
                      <a:pPr marL="1905" algn="ctr">
                        <a:lnSpc>
                          <a:spcPct val="100000"/>
                        </a:lnSpc>
                        <a:spcBef>
                          <a:spcPts val="265"/>
                        </a:spcBef>
                      </a:pPr>
                      <a:r>
                        <a:rPr sz="800" spc="-20">
                          <a:latin typeface="Calibri"/>
                          <a:cs typeface="Calibri"/>
                        </a:rPr>
                        <a:t>−1.5</a:t>
                      </a:r>
                      <a:endParaRPr sz="800">
                        <a:latin typeface="Calibri"/>
                        <a:cs typeface="Calibri"/>
                      </a:endParaRPr>
                    </a:p>
                  </a:txBody>
                  <a:tcPr marL="0" marR="0" marT="33655" marB="0">
                    <a:lnL w="3175">
                      <a:solidFill>
                        <a:srgbClr val="585858"/>
                      </a:solidFill>
                      <a:prstDash val="solid"/>
                    </a:lnL>
                    <a:lnR w="19050">
                      <a:solidFill>
                        <a:srgbClr val="0D0D0D"/>
                      </a:solidFill>
                      <a:prstDash val="solid"/>
                    </a:lnR>
                    <a:lnT w="3175">
                      <a:solidFill>
                        <a:srgbClr val="585858"/>
                      </a:solidFill>
                      <a:prstDash val="solid"/>
                    </a:lnT>
                    <a:lnB w="19050">
                      <a:solidFill>
                        <a:srgbClr val="0D0D0D"/>
                      </a:solidFill>
                      <a:prstDash val="solid"/>
                    </a:lnB>
                    <a:solidFill>
                      <a:srgbClr val="FCE2AC"/>
                    </a:solidFill>
                  </a:tcPr>
                </a:tc>
                <a:extLst>
                  <a:ext uri="{0D108BD9-81ED-4DB2-BD59-A6C34878D82A}">
                    <a16:rowId xmlns:a16="http://schemas.microsoft.com/office/drawing/2014/main" val="10025"/>
                  </a:ext>
                </a:extLst>
              </a:tr>
            </a:tbl>
          </a:graphicData>
        </a:graphic>
      </p:graphicFrame>
      <p:sp>
        <p:nvSpPr>
          <p:cNvPr id="6" name="object 6"/>
          <p:cNvSpPr txBox="1"/>
          <p:nvPr/>
        </p:nvSpPr>
        <p:spPr>
          <a:xfrm>
            <a:off x="4707128" y="679450"/>
            <a:ext cx="2777490" cy="208279"/>
          </a:xfrm>
          <a:prstGeom prst="rect">
            <a:avLst/>
          </a:prstGeom>
        </p:spPr>
        <p:txBody>
          <a:bodyPr vert="horz" wrap="square" lIns="0" tIns="12700" rIns="0" bIns="0" rtlCol="0">
            <a:spAutoFit/>
          </a:bodyPr>
          <a:lstStyle/>
          <a:p>
            <a:pPr marL="12700">
              <a:lnSpc>
                <a:spcPct val="100000"/>
              </a:lnSpc>
              <a:spcBef>
                <a:spcPts val="100"/>
              </a:spcBef>
            </a:pPr>
            <a:r>
              <a:rPr sz="1200" b="1" spc="-10">
                <a:latin typeface="Calibri"/>
                <a:cs typeface="Calibri"/>
              </a:rPr>
              <a:t>Real-</a:t>
            </a:r>
            <a:r>
              <a:rPr sz="1200" b="1">
                <a:latin typeface="Calibri"/>
                <a:cs typeface="Calibri"/>
              </a:rPr>
              <a:t>Time</a:t>
            </a:r>
            <a:r>
              <a:rPr sz="1200" b="1" spc="-40">
                <a:latin typeface="Calibri"/>
                <a:cs typeface="Calibri"/>
              </a:rPr>
              <a:t> </a:t>
            </a:r>
            <a:r>
              <a:rPr sz="1200" b="1">
                <a:latin typeface="Calibri"/>
                <a:cs typeface="Calibri"/>
              </a:rPr>
              <a:t>Asset</a:t>
            </a:r>
            <a:r>
              <a:rPr sz="1200" b="1" spc="-35">
                <a:latin typeface="Calibri"/>
                <a:cs typeface="Calibri"/>
              </a:rPr>
              <a:t> </a:t>
            </a:r>
            <a:r>
              <a:rPr sz="1200" b="1">
                <a:latin typeface="Calibri"/>
                <a:cs typeface="Calibri"/>
              </a:rPr>
              <a:t>5</a:t>
            </a:r>
            <a:r>
              <a:rPr sz="1200" b="1" spc="-20">
                <a:latin typeface="Calibri"/>
                <a:cs typeface="Calibri"/>
              </a:rPr>
              <a:t> </a:t>
            </a:r>
            <a:r>
              <a:rPr sz="1200" b="1">
                <a:latin typeface="Calibri"/>
                <a:cs typeface="Calibri"/>
              </a:rPr>
              <a:t>Minute</a:t>
            </a:r>
            <a:r>
              <a:rPr sz="1200" b="1" spc="-25">
                <a:latin typeface="Calibri"/>
                <a:cs typeface="Calibri"/>
              </a:rPr>
              <a:t> </a:t>
            </a:r>
            <a:r>
              <a:rPr sz="1200" b="1">
                <a:latin typeface="Calibri"/>
                <a:cs typeface="Calibri"/>
              </a:rPr>
              <a:t>Energy</a:t>
            </a:r>
            <a:r>
              <a:rPr sz="1200" b="1" spc="-25">
                <a:latin typeface="Calibri"/>
                <a:cs typeface="Calibri"/>
              </a:rPr>
              <a:t> </a:t>
            </a:r>
            <a:r>
              <a:rPr sz="1200" b="1" spc="-10">
                <a:latin typeface="Calibri"/>
                <a:cs typeface="Calibri"/>
              </a:rPr>
              <a:t>Quantity*</a:t>
            </a:r>
            <a:endParaRPr sz="1200">
              <a:latin typeface="Calibri"/>
              <a:cs typeface="Calibri"/>
            </a:endParaRPr>
          </a:p>
        </p:txBody>
      </p:sp>
      <p:sp>
        <p:nvSpPr>
          <p:cNvPr id="7" name="object 7"/>
          <p:cNvSpPr/>
          <p:nvPr/>
        </p:nvSpPr>
        <p:spPr>
          <a:xfrm>
            <a:off x="381000" y="1117980"/>
            <a:ext cx="9100185" cy="1706245"/>
          </a:xfrm>
          <a:custGeom>
            <a:avLst/>
            <a:gdLst/>
            <a:ahLst/>
            <a:cxnLst/>
            <a:rect l="l" t="t" r="r" b="b"/>
            <a:pathLst>
              <a:path w="9100185" h="1706245">
                <a:moveTo>
                  <a:pt x="1447038" y="787019"/>
                </a:moveTo>
                <a:lnTo>
                  <a:pt x="153162" y="787019"/>
                </a:lnTo>
                <a:lnTo>
                  <a:pt x="104753" y="794827"/>
                </a:lnTo>
                <a:lnTo>
                  <a:pt x="62709" y="816572"/>
                </a:lnTo>
                <a:lnTo>
                  <a:pt x="29553" y="849728"/>
                </a:lnTo>
                <a:lnTo>
                  <a:pt x="7808" y="891772"/>
                </a:lnTo>
                <a:lnTo>
                  <a:pt x="0" y="940181"/>
                </a:lnTo>
                <a:lnTo>
                  <a:pt x="0" y="1552829"/>
                </a:lnTo>
                <a:lnTo>
                  <a:pt x="7808" y="1601237"/>
                </a:lnTo>
                <a:lnTo>
                  <a:pt x="29553" y="1643281"/>
                </a:lnTo>
                <a:lnTo>
                  <a:pt x="62709" y="1676437"/>
                </a:lnTo>
                <a:lnTo>
                  <a:pt x="104753" y="1698182"/>
                </a:lnTo>
                <a:lnTo>
                  <a:pt x="153162" y="1705991"/>
                </a:lnTo>
                <a:lnTo>
                  <a:pt x="1447038" y="1705991"/>
                </a:lnTo>
                <a:lnTo>
                  <a:pt x="1495446" y="1698182"/>
                </a:lnTo>
                <a:lnTo>
                  <a:pt x="1537490" y="1676437"/>
                </a:lnTo>
                <a:lnTo>
                  <a:pt x="1570646" y="1643281"/>
                </a:lnTo>
                <a:lnTo>
                  <a:pt x="1592391" y="1601237"/>
                </a:lnTo>
                <a:lnTo>
                  <a:pt x="1600200" y="1552829"/>
                </a:lnTo>
                <a:lnTo>
                  <a:pt x="1600200" y="1169924"/>
                </a:lnTo>
                <a:lnTo>
                  <a:pt x="3072954" y="940181"/>
                </a:lnTo>
                <a:lnTo>
                  <a:pt x="1600200" y="940181"/>
                </a:lnTo>
                <a:lnTo>
                  <a:pt x="1592391" y="891772"/>
                </a:lnTo>
                <a:lnTo>
                  <a:pt x="1570646" y="849728"/>
                </a:lnTo>
                <a:lnTo>
                  <a:pt x="1537490" y="816572"/>
                </a:lnTo>
                <a:lnTo>
                  <a:pt x="1495446" y="794827"/>
                </a:lnTo>
                <a:lnTo>
                  <a:pt x="1447038" y="787019"/>
                </a:lnTo>
                <a:close/>
              </a:path>
              <a:path w="9100185" h="1706245">
                <a:moveTo>
                  <a:pt x="9099931" y="0"/>
                </a:moveTo>
                <a:lnTo>
                  <a:pt x="1600200" y="940181"/>
                </a:lnTo>
                <a:lnTo>
                  <a:pt x="3072954" y="940181"/>
                </a:lnTo>
                <a:lnTo>
                  <a:pt x="9099931" y="0"/>
                </a:lnTo>
                <a:close/>
              </a:path>
            </a:pathLst>
          </a:custGeom>
          <a:solidFill>
            <a:srgbClr val="FCE2AC"/>
          </a:solidFill>
        </p:spPr>
        <p:txBody>
          <a:bodyPr wrap="square" lIns="0" tIns="0" rIns="0" bIns="0" rtlCol="0"/>
          <a:lstStyle/>
          <a:p>
            <a:endParaRPr/>
          </a:p>
        </p:txBody>
      </p:sp>
      <p:sp>
        <p:nvSpPr>
          <p:cNvPr id="8" name="object 8"/>
          <p:cNvSpPr txBox="1"/>
          <p:nvPr/>
        </p:nvSpPr>
        <p:spPr>
          <a:xfrm>
            <a:off x="576478" y="1977898"/>
            <a:ext cx="1209040" cy="756920"/>
          </a:xfrm>
          <a:prstGeom prst="rect">
            <a:avLst/>
          </a:prstGeom>
        </p:spPr>
        <p:txBody>
          <a:bodyPr vert="horz" wrap="square" lIns="0" tIns="12065" rIns="0" bIns="0" rtlCol="0">
            <a:spAutoFit/>
          </a:bodyPr>
          <a:lstStyle/>
          <a:p>
            <a:pPr marL="12065" marR="5080" indent="635" algn="ctr">
              <a:lnSpc>
                <a:spcPct val="100000"/>
              </a:lnSpc>
              <a:spcBef>
                <a:spcPts val="95"/>
              </a:spcBef>
            </a:pPr>
            <a:r>
              <a:rPr sz="1600">
                <a:latin typeface="Calibri"/>
                <a:cs typeface="Calibri"/>
              </a:rPr>
              <a:t>Look</a:t>
            </a:r>
            <a:r>
              <a:rPr sz="1600" spc="-30">
                <a:latin typeface="Calibri"/>
                <a:cs typeface="Calibri"/>
              </a:rPr>
              <a:t> </a:t>
            </a:r>
            <a:r>
              <a:rPr sz="1600">
                <a:latin typeface="Calibri"/>
                <a:cs typeface="Calibri"/>
              </a:rPr>
              <a:t>for</a:t>
            </a:r>
            <a:r>
              <a:rPr sz="1600" spc="-45">
                <a:latin typeface="Calibri"/>
                <a:cs typeface="Calibri"/>
              </a:rPr>
              <a:t> </a:t>
            </a:r>
            <a:r>
              <a:rPr sz="1600" spc="-20">
                <a:latin typeface="Calibri"/>
                <a:cs typeface="Calibri"/>
              </a:rPr>
              <a:t>them </a:t>
            </a:r>
            <a:r>
              <a:rPr sz="1600">
                <a:latin typeface="Calibri"/>
                <a:cs typeface="Calibri"/>
              </a:rPr>
              <a:t>under</a:t>
            </a:r>
            <a:r>
              <a:rPr sz="1600" spc="-25">
                <a:latin typeface="Calibri"/>
                <a:cs typeface="Calibri"/>
              </a:rPr>
              <a:t> </a:t>
            </a:r>
            <a:r>
              <a:rPr sz="1600" spc="-10">
                <a:latin typeface="Calibri"/>
                <a:cs typeface="Calibri"/>
              </a:rPr>
              <a:t>“Energy Quantity”</a:t>
            </a:r>
            <a:endParaRPr sz="1600">
              <a:latin typeface="Calibri"/>
              <a:cs typeface="Calibri"/>
            </a:endParaRPr>
          </a:p>
        </p:txBody>
      </p:sp>
      <p:sp>
        <p:nvSpPr>
          <p:cNvPr id="9" name="object 9"/>
          <p:cNvSpPr/>
          <p:nvPr/>
        </p:nvSpPr>
        <p:spPr>
          <a:xfrm>
            <a:off x="10591800" y="3336035"/>
            <a:ext cx="1393190" cy="1464945"/>
          </a:xfrm>
          <a:custGeom>
            <a:avLst/>
            <a:gdLst/>
            <a:ahLst/>
            <a:cxnLst/>
            <a:rect l="l" t="t" r="r" b="b"/>
            <a:pathLst>
              <a:path w="1393190" h="1464945">
                <a:moveTo>
                  <a:pt x="1160779" y="0"/>
                </a:moveTo>
                <a:lnTo>
                  <a:pt x="232155" y="0"/>
                </a:lnTo>
                <a:lnTo>
                  <a:pt x="185353" y="4714"/>
                </a:lnTo>
                <a:lnTo>
                  <a:pt x="141767" y="18236"/>
                </a:lnTo>
                <a:lnTo>
                  <a:pt x="102331" y="39634"/>
                </a:lnTo>
                <a:lnTo>
                  <a:pt x="67976" y="67976"/>
                </a:lnTo>
                <a:lnTo>
                  <a:pt x="39634" y="102331"/>
                </a:lnTo>
                <a:lnTo>
                  <a:pt x="18236" y="141767"/>
                </a:lnTo>
                <a:lnTo>
                  <a:pt x="4714" y="185353"/>
                </a:lnTo>
                <a:lnTo>
                  <a:pt x="0" y="232155"/>
                </a:lnTo>
                <a:lnTo>
                  <a:pt x="0" y="1232408"/>
                </a:lnTo>
                <a:lnTo>
                  <a:pt x="4714" y="1279210"/>
                </a:lnTo>
                <a:lnTo>
                  <a:pt x="18236" y="1322796"/>
                </a:lnTo>
                <a:lnTo>
                  <a:pt x="39634" y="1362232"/>
                </a:lnTo>
                <a:lnTo>
                  <a:pt x="67976" y="1396587"/>
                </a:lnTo>
                <a:lnTo>
                  <a:pt x="102331" y="1424929"/>
                </a:lnTo>
                <a:lnTo>
                  <a:pt x="141767" y="1446327"/>
                </a:lnTo>
                <a:lnTo>
                  <a:pt x="185353" y="1459849"/>
                </a:lnTo>
                <a:lnTo>
                  <a:pt x="232155" y="1464564"/>
                </a:lnTo>
                <a:lnTo>
                  <a:pt x="1160779" y="1464564"/>
                </a:lnTo>
                <a:lnTo>
                  <a:pt x="1207582" y="1459849"/>
                </a:lnTo>
                <a:lnTo>
                  <a:pt x="1251168" y="1446327"/>
                </a:lnTo>
                <a:lnTo>
                  <a:pt x="1290604" y="1424929"/>
                </a:lnTo>
                <a:lnTo>
                  <a:pt x="1324959" y="1396587"/>
                </a:lnTo>
                <a:lnTo>
                  <a:pt x="1353301" y="1362232"/>
                </a:lnTo>
                <a:lnTo>
                  <a:pt x="1374699" y="1322796"/>
                </a:lnTo>
                <a:lnTo>
                  <a:pt x="1388221" y="1279210"/>
                </a:lnTo>
                <a:lnTo>
                  <a:pt x="1392935" y="1232408"/>
                </a:lnTo>
                <a:lnTo>
                  <a:pt x="1392935" y="232155"/>
                </a:lnTo>
                <a:lnTo>
                  <a:pt x="1388221" y="185353"/>
                </a:lnTo>
                <a:lnTo>
                  <a:pt x="1374699" y="141767"/>
                </a:lnTo>
                <a:lnTo>
                  <a:pt x="1353301" y="102331"/>
                </a:lnTo>
                <a:lnTo>
                  <a:pt x="1324959" y="67976"/>
                </a:lnTo>
                <a:lnTo>
                  <a:pt x="1290604" y="39634"/>
                </a:lnTo>
                <a:lnTo>
                  <a:pt x="1251168" y="18236"/>
                </a:lnTo>
                <a:lnTo>
                  <a:pt x="1207582" y="4714"/>
                </a:lnTo>
                <a:lnTo>
                  <a:pt x="1160779" y="0"/>
                </a:lnTo>
                <a:close/>
              </a:path>
            </a:pathLst>
          </a:custGeom>
          <a:solidFill>
            <a:srgbClr val="FCE2AC"/>
          </a:solidFill>
        </p:spPr>
        <p:txBody>
          <a:bodyPr wrap="square" lIns="0" tIns="0" rIns="0" bIns="0" rtlCol="0"/>
          <a:lstStyle/>
          <a:p>
            <a:endParaRPr/>
          </a:p>
        </p:txBody>
      </p:sp>
      <p:sp>
        <p:nvSpPr>
          <p:cNvPr id="10" name="object 10"/>
          <p:cNvSpPr txBox="1"/>
          <p:nvPr/>
        </p:nvSpPr>
        <p:spPr>
          <a:xfrm>
            <a:off x="10788777" y="3443732"/>
            <a:ext cx="998855" cy="1244600"/>
          </a:xfrm>
          <a:prstGeom prst="rect">
            <a:avLst/>
          </a:prstGeom>
        </p:spPr>
        <p:txBody>
          <a:bodyPr vert="horz" wrap="square" lIns="0" tIns="12065" rIns="0" bIns="0" rtlCol="0">
            <a:spAutoFit/>
          </a:bodyPr>
          <a:lstStyle/>
          <a:p>
            <a:pPr marL="12700" marR="5080" algn="ctr">
              <a:lnSpc>
                <a:spcPct val="100000"/>
              </a:lnSpc>
              <a:spcBef>
                <a:spcPts val="95"/>
              </a:spcBef>
            </a:pPr>
            <a:r>
              <a:rPr sz="1600" spc="-10">
                <a:latin typeface="Calibri"/>
                <a:cs typeface="Calibri"/>
              </a:rPr>
              <a:t>Values</a:t>
            </a:r>
            <a:r>
              <a:rPr sz="1600" spc="-75">
                <a:latin typeface="Calibri"/>
                <a:cs typeface="Calibri"/>
              </a:rPr>
              <a:t> </a:t>
            </a:r>
            <a:r>
              <a:rPr sz="1600" spc="-20">
                <a:latin typeface="Calibri"/>
                <a:cs typeface="Calibri"/>
              </a:rPr>
              <a:t>used </a:t>
            </a:r>
            <a:r>
              <a:rPr sz="1600">
                <a:latin typeface="Calibri"/>
                <a:cs typeface="Calibri"/>
              </a:rPr>
              <a:t>as</a:t>
            </a:r>
            <a:r>
              <a:rPr sz="1600" spc="-10">
                <a:latin typeface="Calibri"/>
                <a:cs typeface="Calibri"/>
              </a:rPr>
              <a:t> inputs </a:t>
            </a:r>
            <a:r>
              <a:rPr sz="1600">
                <a:latin typeface="Calibri"/>
                <a:cs typeface="Calibri"/>
              </a:rPr>
              <a:t>for</a:t>
            </a:r>
            <a:r>
              <a:rPr sz="1600" spc="-55">
                <a:latin typeface="Calibri"/>
                <a:cs typeface="Calibri"/>
              </a:rPr>
              <a:t> </a:t>
            </a:r>
            <a:r>
              <a:rPr sz="1600" spc="-10">
                <a:latin typeface="Calibri"/>
                <a:cs typeface="Calibri"/>
              </a:rPr>
              <a:t>other settlement calculations</a:t>
            </a:r>
            <a:endParaRPr sz="1600">
              <a:latin typeface="Calibri"/>
              <a:cs typeface="Calibri"/>
            </a:endParaRPr>
          </a:p>
        </p:txBody>
      </p:sp>
      <p:sp>
        <p:nvSpPr>
          <p:cNvPr id="11" name="object 11"/>
          <p:cNvSpPr txBox="1"/>
          <p:nvPr/>
        </p:nvSpPr>
        <p:spPr>
          <a:xfrm>
            <a:off x="307340" y="6166815"/>
            <a:ext cx="1543685" cy="529590"/>
          </a:xfrm>
          <a:prstGeom prst="rect">
            <a:avLst/>
          </a:prstGeom>
        </p:spPr>
        <p:txBody>
          <a:bodyPr vert="horz" wrap="square" lIns="0" tIns="12700" rIns="0" bIns="0" rtlCol="0">
            <a:spAutoFit/>
          </a:bodyPr>
          <a:lstStyle/>
          <a:p>
            <a:pPr marL="12700" marR="5080">
              <a:lnSpc>
                <a:spcPct val="100000"/>
              </a:lnSpc>
              <a:spcBef>
                <a:spcPts val="100"/>
              </a:spcBef>
            </a:pPr>
            <a:r>
              <a:rPr sz="1100">
                <a:latin typeface="Calibri"/>
                <a:cs typeface="Calibri"/>
              </a:rPr>
              <a:t>*For</a:t>
            </a:r>
            <a:r>
              <a:rPr sz="1100" spc="35">
                <a:latin typeface="Calibri"/>
                <a:cs typeface="Calibri"/>
              </a:rPr>
              <a:t> </a:t>
            </a:r>
            <a:r>
              <a:rPr sz="1100" spc="-10">
                <a:latin typeface="Calibri"/>
                <a:cs typeface="Calibri"/>
              </a:rPr>
              <a:t>illustration </a:t>
            </a:r>
            <a:r>
              <a:rPr sz="1100" spc="-20">
                <a:latin typeface="Calibri"/>
                <a:cs typeface="Calibri"/>
              </a:rPr>
              <a:t>only; </a:t>
            </a:r>
            <a:r>
              <a:rPr sz="1100">
                <a:latin typeface="Calibri"/>
                <a:cs typeface="Calibri"/>
              </a:rPr>
              <a:t>actual</a:t>
            </a:r>
            <a:r>
              <a:rPr sz="1100" spc="-20">
                <a:latin typeface="Calibri"/>
                <a:cs typeface="Calibri"/>
              </a:rPr>
              <a:t> </a:t>
            </a:r>
            <a:r>
              <a:rPr sz="1100">
                <a:latin typeface="Calibri"/>
                <a:cs typeface="Calibri"/>
              </a:rPr>
              <a:t>report</a:t>
            </a:r>
            <a:r>
              <a:rPr sz="1100" spc="-20">
                <a:latin typeface="Calibri"/>
                <a:cs typeface="Calibri"/>
              </a:rPr>
              <a:t> </a:t>
            </a:r>
            <a:r>
              <a:rPr sz="1100" spc="-10">
                <a:latin typeface="Calibri"/>
                <a:cs typeface="Calibri"/>
              </a:rPr>
              <a:t>includes </a:t>
            </a:r>
            <a:r>
              <a:rPr sz="1100">
                <a:latin typeface="Calibri"/>
                <a:cs typeface="Calibri"/>
              </a:rPr>
              <a:t>other</a:t>
            </a:r>
            <a:r>
              <a:rPr sz="1100" spc="-20">
                <a:latin typeface="Calibri"/>
                <a:cs typeface="Calibri"/>
              </a:rPr>
              <a:t> </a:t>
            </a:r>
            <a:r>
              <a:rPr sz="1100">
                <a:latin typeface="Calibri"/>
                <a:cs typeface="Calibri"/>
              </a:rPr>
              <a:t>data</a:t>
            </a:r>
            <a:r>
              <a:rPr sz="1100" spc="-15">
                <a:latin typeface="Calibri"/>
                <a:cs typeface="Calibri"/>
              </a:rPr>
              <a:t> </a:t>
            </a:r>
            <a:r>
              <a:rPr sz="1100">
                <a:latin typeface="Calibri"/>
                <a:cs typeface="Calibri"/>
              </a:rPr>
              <a:t>not</a:t>
            </a:r>
            <a:r>
              <a:rPr sz="1100" spc="-15">
                <a:latin typeface="Calibri"/>
                <a:cs typeface="Calibri"/>
              </a:rPr>
              <a:t> </a:t>
            </a:r>
            <a:r>
              <a:rPr sz="1100">
                <a:latin typeface="Calibri"/>
                <a:cs typeface="Calibri"/>
              </a:rPr>
              <a:t>shown</a:t>
            </a:r>
            <a:r>
              <a:rPr sz="1100" spc="-15">
                <a:latin typeface="Calibri"/>
                <a:cs typeface="Calibri"/>
              </a:rPr>
              <a:t> </a:t>
            </a:r>
            <a:r>
              <a:rPr sz="1100" spc="-20">
                <a:latin typeface="Calibri"/>
                <a:cs typeface="Calibri"/>
              </a:rPr>
              <a:t>here</a:t>
            </a:r>
            <a:endParaRPr sz="1100">
              <a:latin typeface="Calibri"/>
              <a:cs typeface="Calibri"/>
            </a:endParaRPr>
          </a:p>
        </p:txBody>
      </p:sp>
      <p:sp>
        <p:nvSpPr>
          <p:cNvPr id="12" name="object 12"/>
          <p:cNvSpPr/>
          <p:nvPr/>
        </p:nvSpPr>
        <p:spPr>
          <a:xfrm>
            <a:off x="10059161" y="1433322"/>
            <a:ext cx="457200" cy="5227320"/>
          </a:xfrm>
          <a:custGeom>
            <a:avLst/>
            <a:gdLst/>
            <a:ahLst/>
            <a:cxnLst/>
            <a:rect l="l" t="t" r="r" b="b"/>
            <a:pathLst>
              <a:path w="457200" h="5227320">
                <a:moveTo>
                  <a:pt x="0" y="0"/>
                </a:moveTo>
                <a:lnTo>
                  <a:pt x="52411" y="5012"/>
                </a:lnTo>
                <a:lnTo>
                  <a:pt x="100526" y="19290"/>
                </a:lnTo>
                <a:lnTo>
                  <a:pt x="142971" y="41697"/>
                </a:lnTo>
                <a:lnTo>
                  <a:pt x="178374" y="71096"/>
                </a:lnTo>
                <a:lnTo>
                  <a:pt x="205362" y="106348"/>
                </a:lnTo>
                <a:lnTo>
                  <a:pt x="222561" y="146317"/>
                </a:lnTo>
                <a:lnTo>
                  <a:pt x="228600" y="189864"/>
                </a:lnTo>
                <a:lnTo>
                  <a:pt x="228600" y="2423795"/>
                </a:lnTo>
                <a:lnTo>
                  <a:pt x="234638" y="2467342"/>
                </a:lnTo>
                <a:lnTo>
                  <a:pt x="251837" y="2507311"/>
                </a:lnTo>
                <a:lnTo>
                  <a:pt x="278825" y="2542563"/>
                </a:lnTo>
                <a:lnTo>
                  <a:pt x="314228" y="2571962"/>
                </a:lnTo>
                <a:lnTo>
                  <a:pt x="356673" y="2594369"/>
                </a:lnTo>
                <a:lnTo>
                  <a:pt x="404788" y="2608647"/>
                </a:lnTo>
                <a:lnTo>
                  <a:pt x="457200" y="2613660"/>
                </a:lnTo>
                <a:lnTo>
                  <a:pt x="404788" y="2618672"/>
                </a:lnTo>
                <a:lnTo>
                  <a:pt x="356673" y="2632950"/>
                </a:lnTo>
                <a:lnTo>
                  <a:pt x="314228" y="2655357"/>
                </a:lnTo>
                <a:lnTo>
                  <a:pt x="278825" y="2684756"/>
                </a:lnTo>
                <a:lnTo>
                  <a:pt x="251837" y="2720008"/>
                </a:lnTo>
                <a:lnTo>
                  <a:pt x="234638" y="2759977"/>
                </a:lnTo>
                <a:lnTo>
                  <a:pt x="228600" y="2803525"/>
                </a:lnTo>
                <a:lnTo>
                  <a:pt x="228600" y="5037442"/>
                </a:lnTo>
                <a:lnTo>
                  <a:pt x="222561" y="5080978"/>
                </a:lnTo>
                <a:lnTo>
                  <a:pt x="205362" y="5120944"/>
                </a:lnTo>
                <a:lnTo>
                  <a:pt x="178374" y="5156200"/>
                </a:lnTo>
                <a:lnTo>
                  <a:pt x="142971" y="5185605"/>
                </a:lnTo>
                <a:lnTo>
                  <a:pt x="100526" y="5208020"/>
                </a:lnTo>
                <a:lnTo>
                  <a:pt x="52411" y="5222305"/>
                </a:lnTo>
                <a:lnTo>
                  <a:pt x="0" y="5227320"/>
                </a:lnTo>
              </a:path>
            </a:pathLst>
          </a:custGeom>
          <a:ln w="19812">
            <a:solidFill>
              <a:srgbClr val="F6881F"/>
            </a:solidFill>
          </a:ln>
        </p:spPr>
        <p:txBody>
          <a:bodyPr wrap="square" lIns="0" tIns="0" rIns="0" bIns="0" rtlCol="0"/>
          <a:lstStyle/>
          <a:p>
            <a:endParaRPr/>
          </a:p>
        </p:txBody>
      </p:sp>
      <p:sp>
        <p:nvSpPr>
          <p:cNvPr id="13" name="object 13"/>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080" y="681101"/>
            <a:ext cx="4159885" cy="904240"/>
          </a:xfrm>
          <a:prstGeom prst="rect">
            <a:avLst/>
          </a:prstGeom>
        </p:spPr>
        <p:txBody>
          <a:bodyPr vert="horz" wrap="square" lIns="0" tIns="12700" rIns="0" bIns="0" rtlCol="0">
            <a:spAutoFit/>
          </a:bodyPr>
          <a:lstStyle/>
          <a:p>
            <a:pPr marL="228600" marR="5080" indent="-216535">
              <a:lnSpc>
                <a:spcPct val="120100"/>
              </a:lnSpc>
              <a:spcBef>
                <a:spcPts val="100"/>
              </a:spcBef>
              <a:buFont typeface="Arial"/>
              <a:buChar char="•"/>
              <a:tabLst>
                <a:tab pos="230504" algn="l"/>
              </a:tabLst>
            </a:pPr>
            <a:r>
              <a:rPr sz="2400">
                <a:latin typeface="Calibri"/>
                <a:cs typeface="Calibri"/>
              </a:rPr>
              <a:t>No</a:t>
            </a:r>
            <a:r>
              <a:rPr sz="2400" spc="-45">
                <a:latin typeface="Calibri"/>
                <a:cs typeface="Calibri"/>
              </a:rPr>
              <a:t> </a:t>
            </a:r>
            <a:r>
              <a:rPr sz="2400">
                <a:latin typeface="Calibri"/>
                <a:cs typeface="Calibri"/>
              </a:rPr>
              <a:t>changes</a:t>
            </a:r>
            <a:r>
              <a:rPr sz="2400" spc="-35">
                <a:latin typeface="Calibri"/>
                <a:cs typeface="Calibri"/>
              </a:rPr>
              <a:t> </a:t>
            </a:r>
            <a:r>
              <a:rPr sz="2400">
                <a:latin typeface="Calibri"/>
                <a:cs typeface="Calibri"/>
              </a:rPr>
              <a:t>to</a:t>
            </a:r>
            <a:r>
              <a:rPr sz="2400" spc="-45">
                <a:latin typeface="Calibri"/>
                <a:cs typeface="Calibri"/>
              </a:rPr>
              <a:t> </a:t>
            </a:r>
            <a:r>
              <a:rPr sz="2400">
                <a:latin typeface="Calibri"/>
                <a:cs typeface="Calibri"/>
              </a:rPr>
              <a:t>billing</a:t>
            </a:r>
            <a:r>
              <a:rPr sz="2400" spc="-50">
                <a:latin typeface="Calibri"/>
                <a:cs typeface="Calibri"/>
              </a:rPr>
              <a:t> </a:t>
            </a:r>
            <a:r>
              <a:rPr sz="2400">
                <a:latin typeface="Calibri"/>
                <a:cs typeface="Calibri"/>
              </a:rPr>
              <a:t>process</a:t>
            </a:r>
            <a:r>
              <a:rPr sz="2400" spc="-45">
                <a:latin typeface="Calibri"/>
                <a:cs typeface="Calibri"/>
              </a:rPr>
              <a:t> </a:t>
            </a:r>
            <a:r>
              <a:rPr sz="2400" spc="-25">
                <a:latin typeface="Calibri"/>
                <a:cs typeface="Calibri"/>
              </a:rPr>
              <a:t>or 	</a:t>
            </a:r>
            <a:r>
              <a:rPr sz="2400">
                <a:latin typeface="Calibri"/>
                <a:cs typeface="Calibri"/>
              </a:rPr>
              <a:t>billable</a:t>
            </a:r>
            <a:r>
              <a:rPr sz="2400" spc="-75">
                <a:latin typeface="Calibri"/>
                <a:cs typeface="Calibri"/>
              </a:rPr>
              <a:t> </a:t>
            </a:r>
            <a:r>
              <a:rPr sz="2400" spc="-10">
                <a:latin typeface="Calibri"/>
                <a:cs typeface="Calibri"/>
              </a:rPr>
              <a:t>line-</a:t>
            </a:r>
            <a:r>
              <a:rPr sz="2400">
                <a:latin typeface="Calibri"/>
                <a:cs typeface="Calibri"/>
              </a:rPr>
              <a:t>item</a:t>
            </a:r>
            <a:r>
              <a:rPr sz="2400" spc="-70">
                <a:latin typeface="Calibri"/>
                <a:cs typeface="Calibri"/>
              </a:rPr>
              <a:t> </a:t>
            </a:r>
            <a:r>
              <a:rPr sz="2400" spc="-10">
                <a:latin typeface="Calibri"/>
                <a:cs typeface="Calibri"/>
              </a:rPr>
              <a:t>descriptions</a:t>
            </a:r>
            <a:endParaRPr sz="2400">
              <a:latin typeface="Calibri"/>
              <a:cs typeface="Calibri"/>
            </a:endParaRPr>
          </a:p>
        </p:txBody>
      </p:sp>
      <p:sp>
        <p:nvSpPr>
          <p:cNvPr id="3" name="object 3"/>
          <p:cNvSpPr txBox="1"/>
          <p:nvPr/>
        </p:nvSpPr>
        <p:spPr>
          <a:xfrm>
            <a:off x="5629783" y="672070"/>
            <a:ext cx="6242685" cy="1945639"/>
          </a:xfrm>
          <a:prstGeom prst="rect">
            <a:avLst/>
          </a:prstGeom>
        </p:spPr>
        <p:txBody>
          <a:bodyPr vert="horz" wrap="square" lIns="0" tIns="95250" rIns="0" bIns="0" rtlCol="0">
            <a:spAutoFit/>
          </a:bodyPr>
          <a:lstStyle/>
          <a:p>
            <a:pPr marL="229870" indent="-217170">
              <a:lnSpc>
                <a:spcPct val="100000"/>
              </a:lnSpc>
              <a:spcBef>
                <a:spcPts val="750"/>
              </a:spcBef>
              <a:buFont typeface="Arial"/>
              <a:buChar char="•"/>
              <a:tabLst>
                <a:tab pos="229870" algn="l"/>
              </a:tabLst>
            </a:pPr>
            <a:r>
              <a:rPr sz="2400">
                <a:latin typeface="Calibri"/>
                <a:cs typeface="Calibri"/>
              </a:rPr>
              <a:t>If</a:t>
            </a:r>
            <a:r>
              <a:rPr sz="2400" spc="-45">
                <a:latin typeface="Calibri"/>
                <a:cs typeface="Calibri"/>
              </a:rPr>
              <a:t> </a:t>
            </a:r>
            <a:r>
              <a:rPr sz="2400">
                <a:latin typeface="Calibri"/>
                <a:cs typeface="Calibri"/>
              </a:rPr>
              <a:t>new</a:t>
            </a:r>
            <a:r>
              <a:rPr sz="2400" spc="-30">
                <a:latin typeface="Calibri"/>
                <a:cs typeface="Calibri"/>
              </a:rPr>
              <a:t> </a:t>
            </a:r>
            <a:r>
              <a:rPr sz="2400">
                <a:latin typeface="Calibri"/>
                <a:cs typeface="Calibri"/>
              </a:rPr>
              <a:t>to</a:t>
            </a:r>
            <a:r>
              <a:rPr sz="2400" spc="-40">
                <a:latin typeface="Calibri"/>
                <a:cs typeface="Calibri"/>
              </a:rPr>
              <a:t> </a:t>
            </a:r>
            <a:r>
              <a:rPr sz="2400">
                <a:latin typeface="Calibri"/>
                <a:cs typeface="Calibri"/>
              </a:rPr>
              <a:t>ISO</a:t>
            </a:r>
            <a:r>
              <a:rPr sz="2400" spc="-55">
                <a:latin typeface="Calibri"/>
                <a:cs typeface="Calibri"/>
              </a:rPr>
              <a:t> </a:t>
            </a:r>
            <a:r>
              <a:rPr sz="2400">
                <a:latin typeface="Calibri"/>
                <a:cs typeface="Calibri"/>
              </a:rPr>
              <a:t>New</a:t>
            </a:r>
            <a:r>
              <a:rPr sz="2400" spc="-30">
                <a:latin typeface="Calibri"/>
                <a:cs typeface="Calibri"/>
              </a:rPr>
              <a:t> </a:t>
            </a:r>
            <a:r>
              <a:rPr sz="2400">
                <a:latin typeface="Calibri"/>
                <a:cs typeface="Calibri"/>
              </a:rPr>
              <a:t>England,</a:t>
            </a:r>
            <a:r>
              <a:rPr sz="2400" spc="-35">
                <a:latin typeface="Calibri"/>
                <a:cs typeface="Calibri"/>
              </a:rPr>
              <a:t> </a:t>
            </a:r>
            <a:r>
              <a:rPr sz="2400">
                <a:latin typeface="Calibri"/>
                <a:cs typeface="Calibri"/>
              </a:rPr>
              <a:t>see</a:t>
            </a:r>
            <a:r>
              <a:rPr sz="2400" spc="-30">
                <a:latin typeface="Calibri"/>
                <a:cs typeface="Calibri"/>
              </a:rPr>
              <a:t> </a:t>
            </a:r>
            <a:r>
              <a:rPr sz="2400">
                <a:latin typeface="Calibri"/>
                <a:cs typeface="Calibri"/>
              </a:rPr>
              <a:t>billing</a:t>
            </a:r>
            <a:r>
              <a:rPr sz="2400" spc="-45">
                <a:latin typeface="Calibri"/>
                <a:cs typeface="Calibri"/>
              </a:rPr>
              <a:t> </a:t>
            </a:r>
            <a:r>
              <a:rPr sz="2400" spc="-10">
                <a:latin typeface="Calibri"/>
                <a:cs typeface="Calibri"/>
              </a:rPr>
              <a:t>resources:</a:t>
            </a:r>
            <a:endParaRPr sz="2400">
              <a:latin typeface="Calibri"/>
              <a:cs typeface="Calibri"/>
            </a:endParaRPr>
          </a:p>
          <a:p>
            <a:pPr marL="292735">
              <a:lnSpc>
                <a:spcPct val="100000"/>
              </a:lnSpc>
              <a:spcBef>
                <a:spcPts val="545"/>
              </a:spcBef>
            </a:pPr>
            <a:r>
              <a:rPr sz="2000">
                <a:latin typeface="Calibri"/>
                <a:cs typeface="Calibri"/>
                <a:hlinkClick r:id="rId3"/>
              </a:rPr>
              <a:t>‒</a:t>
            </a:r>
            <a:r>
              <a:rPr sz="2000" spc="270">
                <a:latin typeface="Calibri"/>
                <a:cs typeface="Calibri"/>
                <a:hlinkClick r:id="rId3"/>
              </a:rPr>
              <a:t> </a:t>
            </a:r>
            <a:r>
              <a:rPr sz="2000" u="sng" spc="-10">
                <a:solidFill>
                  <a:srgbClr val="1794D2"/>
                </a:solidFill>
                <a:uFill>
                  <a:solidFill>
                    <a:srgbClr val="1794D2"/>
                  </a:solidFill>
                </a:uFill>
                <a:latin typeface="Calibri"/>
                <a:cs typeface="Calibri"/>
                <a:hlinkClick r:id="rId3"/>
              </a:rPr>
              <a:t>Understanding </a:t>
            </a:r>
            <a:r>
              <a:rPr sz="2000" u="sng">
                <a:solidFill>
                  <a:srgbClr val="1794D2"/>
                </a:solidFill>
                <a:uFill>
                  <a:solidFill>
                    <a:srgbClr val="1794D2"/>
                  </a:solidFill>
                </a:uFill>
                <a:latin typeface="Calibri"/>
                <a:cs typeface="Calibri"/>
                <a:hlinkClick r:id="rId3"/>
              </a:rPr>
              <a:t>the</a:t>
            </a:r>
            <a:r>
              <a:rPr sz="2000" u="sng" spc="-10">
                <a:solidFill>
                  <a:srgbClr val="1794D2"/>
                </a:solidFill>
                <a:uFill>
                  <a:solidFill>
                    <a:srgbClr val="1794D2"/>
                  </a:solidFill>
                </a:uFill>
                <a:latin typeface="Calibri"/>
                <a:cs typeface="Calibri"/>
                <a:hlinkClick r:id="rId3"/>
              </a:rPr>
              <a:t> </a:t>
            </a:r>
            <a:r>
              <a:rPr sz="2000" u="sng">
                <a:solidFill>
                  <a:srgbClr val="1794D2"/>
                </a:solidFill>
                <a:uFill>
                  <a:solidFill>
                    <a:srgbClr val="1794D2"/>
                  </a:solidFill>
                </a:uFill>
                <a:latin typeface="Calibri"/>
                <a:cs typeface="Calibri"/>
                <a:hlinkClick r:id="rId3"/>
              </a:rPr>
              <a:t>Bill</a:t>
            </a:r>
            <a:r>
              <a:rPr sz="2000" u="sng" spc="-10">
                <a:solidFill>
                  <a:srgbClr val="1794D2"/>
                </a:solidFill>
                <a:uFill>
                  <a:solidFill>
                    <a:srgbClr val="1794D2"/>
                  </a:solidFill>
                </a:uFill>
                <a:latin typeface="Calibri"/>
                <a:cs typeface="Calibri"/>
                <a:hlinkClick r:id="rId3"/>
              </a:rPr>
              <a:t> webpage</a:t>
            </a:r>
            <a:endParaRPr sz="2000">
              <a:latin typeface="Calibri"/>
              <a:cs typeface="Calibri"/>
            </a:endParaRPr>
          </a:p>
          <a:p>
            <a:pPr marL="516890" marR="207645" indent="-224154">
              <a:lnSpc>
                <a:spcPct val="120000"/>
              </a:lnSpc>
            </a:pPr>
            <a:r>
              <a:rPr sz="2000">
                <a:latin typeface="Calibri"/>
                <a:cs typeface="Calibri"/>
                <a:hlinkClick r:id="rId4"/>
              </a:rPr>
              <a:t>‒</a:t>
            </a:r>
            <a:r>
              <a:rPr sz="2000" spc="225">
                <a:latin typeface="Calibri"/>
                <a:cs typeface="Calibri"/>
                <a:hlinkClick r:id="rId4"/>
              </a:rPr>
              <a:t> </a:t>
            </a:r>
            <a:r>
              <a:rPr sz="2000" u="sng">
                <a:solidFill>
                  <a:srgbClr val="1794D2"/>
                </a:solidFill>
                <a:uFill>
                  <a:solidFill>
                    <a:srgbClr val="1794D2"/>
                  </a:solidFill>
                </a:uFill>
                <a:latin typeface="Calibri"/>
                <a:cs typeface="Calibri"/>
                <a:hlinkClick r:id="rId4"/>
              </a:rPr>
              <a:t>Billing</a:t>
            </a:r>
            <a:r>
              <a:rPr sz="2000" u="sng" spc="-35">
                <a:solidFill>
                  <a:srgbClr val="1794D2"/>
                </a:solidFill>
                <a:uFill>
                  <a:solidFill>
                    <a:srgbClr val="1794D2"/>
                  </a:solidFill>
                </a:uFill>
                <a:latin typeface="Calibri"/>
                <a:cs typeface="Calibri"/>
                <a:hlinkClick r:id="rId4"/>
              </a:rPr>
              <a:t> </a:t>
            </a:r>
            <a:r>
              <a:rPr sz="2000" u="sng" spc="-10">
                <a:solidFill>
                  <a:srgbClr val="1794D2"/>
                </a:solidFill>
                <a:uFill>
                  <a:solidFill>
                    <a:srgbClr val="1794D2"/>
                  </a:solidFill>
                </a:uFill>
                <a:latin typeface="Calibri"/>
                <a:cs typeface="Calibri"/>
                <a:hlinkClick r:id="rId4"/>
              </a:rPr>
              <a:t>Process</a:t>
            </a:r>
            <a:r>
              <a:rPr sz="2000" u="sng" spc="-35">
                <a:solidFill>
                  <a:srgbClr val="1794D2"/>
                </a:solidFill>
                <a:uFill>
                  <a:solidFill>
                    <a:srgbClr val="1794D2"/>
                  </a:solidFill>
                </a:uFill>
                <a:latin typeface="Calibri"/>
                <a:cs typeface="Calibri"/>
                <a:hlinkClick r:id="rId4"/>
              </a:rPr>
              <a:t> </a:t>
            </a:r>
            <a:r>
              <a:rPr sz="2000" u="sng" spc="-10">
                <a:solidFill>
                  <a:srgbClr val="1794D2"/>
                </a:solidFill>
                <a:uFill>
                  <a:solidFill>
                    <a:srgbClr val="1794D2"/>
                  </a:solidFill>
                </a:uFill>
                <a:latin typeface="Calibri"/>
                <a:cs typeface="Calibri"/>
                <a:hlinkClick r:id="rId4"/>
              </a:rPr>
              <a:t>Summary</a:t>
            </a:r>
            <a:r>
              <a:rPr sz="2000" u="none" spc="-10">
                <a:latin typeface="Calibri"/>
                <a:cs typeface="Calibri"/>
              </a:rPr>
              <a:t>—</a:t>
            </a:r>
            <a:r>
              <a:rPr sz="2000" u="none">
                <a:latin typeface="Calibri"/>
                <a:cs typeface="Calibri"/>
              </a:rPr>
              <a:t>brief</a:t>
            </a:r>
            <a:r>
              <a:rPr sz="2000" u="none" spc="-40">
                <a:latin typeface="Calibri"/>
                <a:cs typeface="Calibri"/>
              </a:rPr>
              <a:t> </a:t>
            </a:r>
            <a:r>
              <a:rPr sz="2000" u="none">
                <a:latin typeface="Calibri"/>
                <a:cs typeface="Calibri"/>
              </a:rPr>
              <a:t>introduction</a:t>
            </a:r>
            <a:r>
              <a:rPr sz="2000" u="none" spc="-40">
                <a:latin typeface="Calibri"/>
                <a:cs typeface="Calibri"/>
              </a:rPr>
              <a:t> </a:t>
            </a:r>
            <a:r>
              <a:rPr sz="2000" u="none">
                <a:latin typeface="Calibri"/>
                <a:cs typeface="Calibri"/>
              </a:rPr>
              <a:t>to</a:t>
            </a:r>
            <a:r>
              <a:rPr sz="2000" u="none" spc="-40">
                <a:latin typeface="Calibri"/>
                <a:cs typeface="Calibri"/>
              </a:rPr>
              <a:t> </a:t>
            </a:r>
            <a:r>
              <a:rPr sz="2000" u="none" spc="-10">
                <a:latin typeface="Calibri"/>
                <a:cs typeface="Calibri"/>
              </a:rPr>
              <a:t>billing </a:t>
            </a:r>
            <a:r>
              <a:rPr sz="2000" u="none">
                <a:latin typeface="Calibri"/>
                <a:cs typeface="Calibri"/>
              </a:rPr>
              <a:t>process</a:t>
            </a:r>
            <a:r>
              <a:rPr sz="2000" u="none" spc="-40">
                <a:latin typeface="Calibri"/>
                <a:cs typeface="Calibri"/>
              </a:rPr>
              <a:t> </a:t>
            </a:r>
            <a:r>
              <a:rPr sz="2000" u="none">
                <a:latin typeface="Calibri"/>
                <a:cs typeface="Calibri"/>
              </a:rPr>
              <a:t>for</a:t>
            </a:r>
            <a:r>
              <a:rPr sz="2000" u="none" spc="-60">
                <a:latin typeface="Calibri"/>
                <a:cs typeface="Calibri"/>
              </a:rPr>
              <a:t> </a:t>
            </a:r>
            <a:r>
              <a:rPr sz="2000" u="none">
                <a:latin typeface="Calibri"/>
                <a:cs typeface="Calibri"/>
              </a:rPr>
              <a:t>new</a:t>
            </a:r>
            <a:r>
              <a:rPr sz="2000" u="none" spc="-40">
                <a:latin typeface="Calibri"/>
                <a:cs typeface="Calibri"/>
              </a:rPr>
              <a:t> </a:t>
            </a:r>
            <a:r>
              <a:rPr sz="2000" u="none" spc="-10">
                <a:latin typeface="Calibri"/>
                <a:cs typeface="Calibri"/>
              </a:rPr>
              <a:t>customers</a:t>
            </a:r>
            <a:r>
              <a:rPr sz="2000" u="none" spc="-30">
                <a:latin typeface="Calibri"/>
                <a:cs typeface="Calibri"/>
              </a:rPr>
              <a:t> </a:t>
            </a:r>
            <a:r>
              <a:rPr sz="2000" u="none">
                <a:latin typeface="Calibri"/>
                <a:cs typeface="Calibri"/>
              </a:rPr>
              <a:t>and</a:t>
            </a:r>
            <a:r>
              <a:rPr sz="2000" u="none" spc="-45">
                <a:latin typeface="Calibri"/>
                <a:cs typeface="Calibri"/>
              </a:rPr>
              <a:t> </a:t>
            </a:r>
            <a:r>
              <a:rPr sz="2000" u="none">
                <a:latin typeface="Calibri"/>
                <a:cs typeface="Calibri"/>
              </a:rPr>
              <a:t>guide</a:t>
            </a:r>
            <a:r>
              <a:rPr sz="2000" u="none" spc="-65">
                <a:latin typeface="Calibri"/>
                <a:cs typeface="Calibri"/>
              </a:rPr>
              <a:t> </a:t>
            </a:r>
            <a:r>
              <a:rPr sz="2000" u="none">
                <a:latin typeface="Calibri"/>
                <a:cs typeface="Calibri"/>
              </a:rPr>
              <a:t>to</a:t>
            </a:r>
            <a:r>
              <a:rPr sz="2000" u="none" spc="-40">
                <a:latin typeface="Calibri"/>
                <a:cs typeface="Calibri"/>
              </a:rPr>
              <a:t> </a:t>
            </a:r>
            <a:r>
              <a:rPr sz="2000" u="none" spc="-10">
                <a:latin typeface="Calibri"/>
                <a:cs typeface="Calibri"/>
              </a:rPr>
              <a:t>available </a:t>
            </a:r>
            <a:r>
              <a:rPr sz="2000" u="none" spc="-25">
                <a:latin typeface="Calibri"/>
                <a:cs typeface="Calibri"/>
              </a:rPr>
              <a:t>settlement-</a:t>
            </a:r>
            <a:r>
              <a:rPr sz="2000" u="none">
                <a:latin typeface="Calibri"/>
                <a:cs typeface="Calibri"/>
              </a:rPr>
              <a:t>related</a:t>
            </a:r>
            <a:r>
              <a:rPr sz="2000" u="none" spc="20">
                <a:latin typeface="Calibri"/>
                <a:cs typeface="Calibri"/>
              </a:rPr>
              <a:t> </a:t>
            </a:r>
            <a:r>
              <a:rPr sz="2000" u="none" spc="-10">
                <a:latin typeface="Calibri"/>
                <a:cs typeface="Calibri"/>
              </a:rPr>
              <a:t>resources</a:t>
            </a:r>
            <a:endParaRPr sz="20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dirty="0"/>
              <a:t>CSF</a:t>
            </a:r>
            <a:r>
              <a:rPr spc="-40" dirty="0"/>
              <a:t> </a:t>
            </a:r>
            <a:r>
              <a:rPr spc="-20" dirty="0"/>
              <a:t>Registration</a:t>
            </a:r>
            <a:r>
              <a:rPr spc="-30" dirty="0"/>
              <a:t> </a:t>
            </a:r>
            <a:r>
              <a:rPr dirty="0"/>
              <a:t>Does</a:t>
            </a:r>
            <a:r>
              <a:rPr spc="-45" dirty="0"/>
              <a:t> </a:t>
            </a:r>
            <a:r>
              <a:rPr dirty="0"/>
              <a:t>Not</a:t>
            </a:r>
            <a:r>
              <a:rPr spc="-35" dirty="0">
                <a:solidFill>
                  <a:srgbClr val="EB1F24"/>
                </a:solidFill>
              </a:rPr>
              <a:t> </a:t>
            </a:r>
            <a:r>
              <a:rPr dirty="0"/>
              <a:t>Impact</a:t>
            </a:r>
            <a:r>
              <a:rPr spc="-45" dirty="0"/>
              <a:t> </a:t>
            </a:r>
            <a:r>
              <a:rPr spc="-10" dirty="0"/>
              <a:t>Billing</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6" name="object 6"/>
          <p:cNvPicPr/>
          <p:nvPr/>
        </p:nvPicPr>
        <p:blipFill>
          <a:blip r:embed="rId5" cstate="print"/>
          <a:stretch>
            <a:fillRect/>
          </a:stretch>
        </p:blipFill>
        <p:spPr>
          <a:xfrm>
            <a:off x="2165604" y="2972067"/>
            <a:ext cx="7856203" cy="3267155"/>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106</a:t>
            </a:fld>
            <a:endParaRPr spc="-25"/>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107</a:t>
            </a:fld>
            <a:endParaRPr spc="-25"/>
          </a:p>
        </p:txBody>
      </p:sp>
      <p:sp>
        <p:nvSpPr>
          <p:cNvPr id="114" name="object 114"/>
          <p:cNvSpPr txBox="1"/>
          <p:nvPr/>
        </p:nvSpPr>
        <p:spPr>
          <a:xfrm>
            <a:off x="383540" y="4034993"/>
            <a:ext cx="2293620" cy="57531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829814"/>
            <a:ext cx="4028440" cy="574040"/>
          </a:xfrm>
          <a:prstGeom prst="rect">
            <a:avLst/>
          </a:prstGeom>
        </p:spPr>
        <p:txBody>
          <a:bodyPr vert="horz" wrap="square" lIns="0" tIns="12700" rIns="0" bIns="0" rtlCol="0">
            <a:spAutoFit/>
          </a:bodyPr>
          <a:lstStyle/>
          <a:p>
            <a:pPr marL="12700">
              <a:lnSpc>
                <a:spcPct val="100000"/>
              </a:lnSpc>
              <a:spcBef>
                <a:spcPts val="100"/>
              </a:spcBef>
            </a:pPr>
            <a:r>
              <a:rPr sz="3600">
                <a:solidFill>
                  <a:srgbClr val="6EA943"/>
                </a:solidFill>
              </a:rPr>
              <a:t>Additional</a:t>
            </a:r>
            <a:r>
              <a:rPr sz="3600" spc="-140">
                <a:solidFill>
                  <a:srgbClr val="6EA943"/>
                </a:solidFill>
              </a:rPr>
              <a:t> </a:t>
            </a:r>
            <a:r>
              <a:rPr sz="3600" spc="-10">
                <a:solidFill>
                  <a:srgbClr val="6EA943"/>
                </a:solidFill>
              </a:rPr>
              <a:t>Resources</a:t>
            </a:r>
            <a:endParaRPr sz="3600"/>
          </a:p>
        </p:txBody>
      </p:sp>
      <p:sp>
        <p:nvSpPr>
          <p:cNvPr id="3" name="object 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108</a:t>
            </a:fld>
            <a:endParaRPr spc="-25"/>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Learn</a:t>
            </a:r>
            <a:r>
              <a:rPr spc="-45"/>
              <a:t> </a:t>
            </a:r>
            <a:r>
              <a:t>More</a:t>
            </a:r>
            <a:r>
              <a:rPr spc="-60"/>
              <a:t> </a:t>
            </a:r>
            <a:r>
              <a:t>at</a:t>
            </a:r>
            <a:r>
              <a:rPr spc="-55"/>
              <a:t> </a:t>
            </a:r>
            <a:r>
              <a:rPr spc="-10"/>
              <a:t>iso-ne.com</a:t>
            </a:r>
          </a:p>
        </p:txBody>
      </p:sp>
      <p:sp>
        <p:nvSpPr>
          <p:cNvPr id="3" name="object 3"/>
          <p:cNvSpPr txBox="1"/>
          <p:nvPr/>
        </p:nvSpPr>
        <p:spPr>
          <a:xfrm>
            <a:off x="367080" y="688686"/>
            <a:ext cx="7974965" cy="5424805"/>
          </a:xfrm>
          <a:prstGeom prst="rect">
            <a:avLst/>
          </a:prstGeom>
        </p:spPr>
        <p:txBody>
          <a:bodyPr vert="horz" wrap="square" lIns="0" tIns="72390" rIns="0" bIns="0" rtlCol="0">
            <a:spAutoFit/>
          </a:bodyPr>
          <a:lstStyle/>
          <a:p>
            <a:pPr marL="230504" indent="-217804">
              <a:lnSpc>
                <a:spcPct val="100000"/>
              </a:lnSpc>
              <a:spcBef>
                <a:spcPts val="570"/>
              </a:spcBef>
              <a:buFont typeface="Arial"/>
              <a:buChar char="•"/>
              <a:tabLst>
                <a:tab pos="230504" algn="l"/>
              </a:tabLst>
            </a:pPr>
            <a:r>
              <a:rPr sz="1800" spc="-10">
                <a:latin typeface="Calibri"/>
                <a:cs typeface="Calibri"/>
              </a:rPr>
              <a:t>Continuous</a:t>
            </a:r>
            <a:r>
              <a:rPr sz="1800" spc="-35">
                <a:latin typeface="Calibri"/>
                <a:cs typeface="Calibri"/>
              </a:rPr>
              <a:t> </a:t>
            </a:r>
            <a:r>
              <a:rPr sz="1800" spc="-10">
                <a:latin typeface="Calibri"/>
                <a:cs typeface="Calibri"/>
              </a:rPr>
              <a:t>storage</a:t>
            </a:r>
            <a:r>
              <a:rPr sz="1800" spc="-55">
                <a:latin typeface="Calibri"/>
                <a:cs typeface="Calibri"/>
              </a:rPr>
              <a:t> </a:t>
            </a:r>
            <a:r>
              <a:rPr sz="1800">
                <a:latin typeface="Calibri"/>
                <a:cs typeface="Calibri"/>
              </a:rPr>
              <a:t>facility</a:t>
            </a:r>
            <a:r>
              <a:rPr sz="1800" spc="-30">
                <a:latin typeface="Calibri"/>
                <a:cs typeface="Calibri"/>
              </a:rPr>
              <a:t> </a:t>
            </a:r>
            <a:r>
              <a:rPr sz="1800" spc="-10">
                <a:latin typeface="Calibri"/>
                <a:cs typeface="Calibri"/>
              </a:rPr>
              <a:t>information</a:t>
            </a:r>
            <a:endParaRPr sz="1800">
              <a:latin typeface="Calibri"/>
              <a:cs typeface="Calibri"/>
            </a:endParaRPr>
          </a:p>
          <a:p>
            <a:pPr marL="292735">
              <a:lnSpc>
                <a:spcPct val="100000"/>
              </a:lnSpc>
              <a:spcBef>
                <a:spcPts val="415"/>
              </a:spcBef>
            </a:pPr>
            <a:r>
              <a:rPr sz="1600">
                <a:latin typeface="Calibri"/>
                <a:cs typeface="Calibri"/>
                <a:hlinkClick r:id="rId3"/>
              </a:rPr>
              <a:t>‒</a:t>
            </a:r>
            <a:r>
              <a:rPr sz="1600" spc="450">
                <a:latin typeface="Calibri"/>
                <a:cs typeface="Calibri"/>
                <a:hlinkClick r:id="rId3"/>
              </a:rPr>
              <a:t> </a:t>
            </a:r>
            <a:r>
              <a:rPr sz="1600" u="sng">
                <a:solidFill>
                  <a:srgbClr val="1794D2"/>
                </a:solidFill>
                <a:uFill>
                  <a:solidFill>
                    <a:srgbClr val="1794D2"/>
                  </a:solidFill>
                </a:uFill>
                <a:latin typeface="Calibri"/>
                <a:cs typeface="Calibri"/>
                <a:hlinkClick r:id="rId3"/>
              </a:rPr>
              <a:t>Energy</a:t>
            </a:r>
            <a:r>
              <a:rPr sz="1600" u="sng" spc="-35">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Storage</a:t>
            </a:r>
            <a:r>
              <a:rPr sz="1600" u="sng" spc="-45">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Device</a:t>
            </a:r>
            <a:r>
              <a:rPr sz="1600" u="sng" spc="-45">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(ESD)</a:t>
            </a:r>
            <a:r>
              <a:rPr sz="1600" u="sng" spc="-30">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Project</a:t>
            </a:r>
            <a:r>
              <a:rPr sz="1600" u="sng" spc="-35">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Customer</a:t>
            </a:r>
            <a:r>
              <a:rPr sz="1600" u="sng" spc="-45">
                <a:solidFill>
                  <a:srgbClr val="1794D2"/>
                </a:solidFill>
                <a:uFill>
                  <a:solidFill>
                    <a:srgbClr val="1794D2"/>
                  </a:solidFill>
                </a:uFill>
                <a:latin typeface="Calibri"/>
                <a:cs typeface="Calibri"/>
                <a:hlinkClick r:id="rId3"/>
              </a:rPr>
              <a:t> </a:t>
            </a:r>
            <a:r>
              <a:rPr sz="1600" u="sng">
                <a:solidFill>
                  <a:srgbClr val="1794D2"/>
                </a:solidFill>
                <a:uFill>
                  <a:solidFill>
                    <a:srgbClr val="1794D2"/>
                  </a:solidFill>
                </a:uFill>
                <a:latin typeface="Calibri"/>
                <a:cs typeface="Calibri"/>
                <a:hlinkClick r:id="rId3"/>
              </a:rPr>
              <a:t>Readiness</a:t>
            </a:r>
            <a:r>
              <a:rPr sz="1600" u="sng" spc="-60">
                <a:solidFill>
                  <a:srgbClr val="1794D2"/>
                </a:solidFill>
                <a:uFill>
                  <a:solidFill>
                    <a:srgbClr val="1794D2"/>
                  </a:solidFill>
                </a:uFill>
                <a:latin typeface="Calibri"/>
                <a:cs typeface="Calibri"/>
                <a:hlinkClick r:id="rId3"/>
              </a:rPr>
              <a:t> </a:t>
            </a:r>
            <a:r>
              <a:rPr sz="1600" u="sng" spc="-10">
                <a:solidFill>
                  <a:srgbClr val="1794D2"/>
                </a:solidFill>
                <a:uFill>
                  <a:solidFill>
                    <a:srgbClr val="1794D2"/>
                  </a:solidFill>
                </a:uFill>
                <a:latin typeface="Calibri"/>
                <a:cs typeface="Calibri"/>
                <a:hlinkClick r:id="rId3"/>
              </a:rPr>
              <a:t>Webpage</a:t>
            </a:r>
            <a:endParaRPr sz="1600">
              <a:latin typeface="Calibri"/>
              <a:cs typeface="Calibri"/>
            </a:endParaRPr>
          </a:p>
          <a:p>
            <a:pPr marL="292735">
              <a:lnSpc>
                <a:spcPct val="100000"/>
              </a:lnSpc>
              <a:spcBef>
                <a:spcPts val="385"/>
              </a:spcBef>
            </a:pPr>
            <a:r>
              <a:rPr sz="1600">
                <a:latin typeface="Calibri"/>
                <a:cs typeface="Calibri"/>
                <a:hlinkClick r:id="rId4"/>
              </a:rPr>
              <a:t>‒</a:t>
            </a:r>
            <a:r>
              <a:rPr sz="1600" spc="70">
                <a:latin typeface="Calibri"/>
                <a:cs typeface="Calibri"/>
                <a:hlinkClick r:id="rId4"/>
              </a:rPr>
              <a:t>  </a:t>
            </a:r>
            <a:r>
              <a:rPr sz="1600" u="sng">
                <a:solidFill>
                  <a:srgbClr val="1794D2"/>
                </a:solidFill>
                <a:uFill>
                  <a:solidFill>
                    <a:srgbClr val="1794D2"/>
                  </a:solidFill>
                </a:uFill>
                <a:latin typeface="Calibri"/>
                <a:cs typeface="Calibri"/>
                <a:hlinkClick r:id="rId4"/>
              </a:rPr>
              <a:t>March</a:t>
            </a:r>
            <a:r>
              <a:rPr sz="1600" u="sng" spc="-30">
                <a:solidFill>
                  <a:srgbClr val="1794D2"/>
                </a:solidFill>
                <a:uFill>
                  <a:solidFill>
                    <a:srgbClr val="1794D2"/>
                  </a:solidFill>
                </a:uFill>
                <a:latin typeface="Calibri"/>
                <a:cs typeface="Calibri"/>
                <a:hlinkClick r:id="rId4"/>
              </a:rPr>
              <a:t> </a:t>
            </a:r>
            <a:r>
              <a:rPr sz="1600" u="sng">
                <a:solidFill>
                  <a:srgbClr val="1794D2"/>
                </a:solidFill>
                <a:uFill>
                  <a:solidFill>
                    <a:srgbClr val="1794D2"/>
                  </a:solidFill>
                </a:uFill>
                <a:latin typeface="Calibri"/>
                <a:cs typeface="Calibri"/>
                <a:hlinkClick r:id="rId4"/>
              </a:rPr>
              <a:t>7,</a:t>
            </a:r>
            <a:r>
              <a:rPr sz="1600" u="sng" spc="-30">
                <a:solidFill>
                  <a:srgbClr val="1794D2"/>
                </a:solidFill>
                <a:uFill>
                  <a:solidFill>
                    <a:srgbClr val="1794D2"/>
                  </a:solidFill>
                </a:uFill>
                <a:latin typeface="Calibri"/>
                <a:cs typeface="Calibri"/>
                <a:hlinkClick r:id="rId4"/>
              </a:rPr>
              <a:t> </a:t>
            </a:r>
            <a:r>
              <a:rPr sz="1600" u="sng">
                <a:solidFill>
                  <a:srgbClr val="1794D2"/>
                </a:solidFill>
                <a:uFill>
                  <a:solidFill>
                    <a:srgbClr val="1794D2"/>
                  </a:solidFill>
                </a:uFill>
                <a:latin typeface="Calibri"/>
                <a:cs typeface="Calibri"/>
                <a:hlinkClick r:id="rId4"/>
              </a:rPr>
              <a:t>2019,</a:t>
            </a:r>
            <a:r>
              <a:rPr sz="1600" u="sng" spc="5">
                <a:solidFill>
                  <a:srgbClr val="1794D2"/>
                </a:solidFill>
                <a:uFill>
                  <a:solidFill>
                    <a:srgbClr val="1794D2"/>
                  </a:solidFill>
                </a:uFill>
                <a:latin typeface="Calibri"/>
                <a:cs typeface="Calibri"/>
                <a:hlinkClick r:id="rId4"/>
              </a:rPr>
              <a:t> </a:t>
            </a:r>
            <a:r>
              <a:rPr sz="1600" u="sng">
                <a:solidFill>
                  <a:srgbClr val="1794D2"/>
                </a:solidFill>
                <a:uFill>
                  <a:solidFill>
                    <a:srgbClr val="1794D2"/>
                  </a:solidFill>
                </a:uFill>
                <a:latin typeface="Calibri"/>
                <a:cs typeface="Calibri"/>
                <a:hlinkClick r:id="rId4"/>
              </a:rPr>
              <a:t>Quarterly</a:t>
            </a:r>
            <a:r>
              <a:rPr sz="1600" u="sng" spc="-25">
                <a:solidFill>
                  <a:srgbClr val="1794D2"/>
                </a:solidFill>
                <a:uFill>
                  <a:solidFill>
                    <a:srgbClr val="1794D2"/>
                  </a:solidFill>
                </a:uFill>
                <a:latin typeface="Calibri"/>
                <a:cs typeface="Calibri"/>
                <a:hlinkClick r:id="rId4"/>
              </a:rPr>
              <a:t> </a:t>
            </a:r>
            <a:r>
              <a:rPr sz="1600" u="sng" spc="-10">
                <a:solidFill>
                  <a:srgbClr val="1794D2"/>
                </a:solidFill>
                <a:uFill>
                  <a:solidFill>
                    <a:srgbClr val="1794D2"/>
                  </a:solidFill>
                </a:uFill>
                <a:latin typeface="Calibri"/>
                <a:cs typeface="Calibri"/>
                <a:hlinkClick r:id="rId4"/>
              </a:rPr>
              <a:t>Settlements</a:t>
            </a:r>
            <a:r>
              <a:rPr sz="1600" u="sng" spc="-15">
                <a:solidFill>
                  <a:srgbClr val="1794D2"/>
                </a:solidFill>
                <a:uFill>
                  <a:solidFill>
                    <a:srgbClr val="1794D2"/>
                  </a:solidFill>
                </a:uFill>
                <a:latin typeface="Calibri"/>
                <a:cs typeface="Calibri"/>
                <a:hlinkClick r:id="rId4"/>
              </a:rPr>
              <a:t> </a:t>
            </a:r>
            <a:r>
              <a:rPr sz="1600" u="sng" spc="-10">
                <a:solidFill>
                  <a:srgbClr val="1794D2"/>
                </a:solidFill>
                <a:uFill>
                  <a:solidFill>
                    <a:srgbClr val="1794D2"/>
                  </a:solidFill>
                </a:uFill>
                <a:latin typeface="Calibri"/>
                <a:cs typeface="Calibri"/>
                <a:hlinkClick r:id="rId4"/>
              </a:rPr>
              <a:t>Forum</a:t>
            </a:r>
            <a:endParaRPr sz="1600">
              <a:latin typeface="Calibri"/>
              <a:cs typeface="Calibri"/>
            </a:endParaRPr>
          </a:p>
          <a:p>
            <a:pPr marL="230504" indent="-217804">
              <a:lnSpc>
                <a:spcPct val="100000"/>
              </a:lnSpc>
              <a:spcBef>
                <a:spcPts val="1600"/>
              </a:spcBef>
              <a:buFont typeface="Arial"/>
              <a:buChar char="•"/>
              <a:tabLst>
                <a:tab pos="230504" algn="l"/>
              </a:tabLst>
            </a:pPr>
            <a:r>
              <a:rPr sz="1800">
                <a:latin typeface="Calibri"/>
                <a:cs typeface="Calibri"/>
              </a:rPr>
              <a:t>General</a:t>
            </a:r>
            <a:r>
              <a:rPr sz="1800" spc="-75">
                <a:latin typeface="Calibri"/>
                <a:cs typeface="Calibri"/>
              </a:rPr>
              <a:t> </a:t>
            </a:r>
            <a:r>
              <a:rPr sz="1800">
                <a:latin typeface="Calibri"/>
                <a:cs typeface="Calibri"/>
              </a:rPr>
              <a:t>market</a:t>
            </a:r>
            <a:r>
              <a:rPr sz="1800" spc="-80">
                <a:latin typeface="Calibri"/>
                <a:cs typeface="Calibri"/>
              </a:rPr>
              <a:t> </a:t>
            </a:r>
            <a:r>
              <a:rPr sz="1800" spc="-10">
                <a:latin typeface="Calibri"/>
                <a:cs typeface="Calibri"/>
              </a:rPr>
              <a:t>participation</a:t>
            </a:r>
            <a:endParaRPr sz="1800">
              <a:latin typeface="Calibri"/>
              <a:cs typeface="Calibri"/>
            </a:endParaRPr>
          </a:p>
          <a:p>
            <a:pPr marL="292735">
              <a:lnSpc>
                <a:spcPct val="100000"/>
              </a:lnSpc>
              <a:spcBef>
                <a:spcPts val="415"/>
              </a:spcBef>
            </a:pPr>
            <a:r>
              <a:rPr sz="1600">
                <a:latin typeface="Calibri"/>
                <a:cs typeface="Calibri"/>
              </a:rPr>
              <a:t>‒</a:t>
            </a:r>
            <a:r>
              <a:rPr sz="1600" spc="480">
                <a:latin typeface="Calibri"/>
                <a:cs typeface="Calibri"/>
              </a:rPr>
              <a:t> </a:t>
            </a:r>
            <a:r>
              <a:rPr sz="1600" i="1">
                <a:latin typeface="Calibri"/>
                <a:cs typeface="Calibri"/>
              </a:rPr>
              <a:t>Flowchart</a:t>
            </a:r>
            <a:r>
              <a:rPr sz="1600" i="1" spc="-10">
                <a:latin typeface="Calibri"/>
                <a:cs typeface="Calibri"/>
              </a:rPr>
              <a:t> </a:t>
            </a:r>
            <a:r>
              <a:rPr sz="1600" i="1">
                <a:latin typeface="Calibri"/>
                <a:cs typeface="Calibri"/>
              </a:rPr>
              <a:t>of</a:t>
            </a:r>
            <a:r>
              <a:rPr sz="1600" i="1" spc="-30">
                <a:latin typeface="Calibri"/>
                <a:cs typeface="Calibri"/>
              </a:rPr>
              <a:t> </a:t>
            </a:r>
            <a:r>
              <a:rPr sz="1600" i="1">
                <a:latin typeface="Calibri"/>
                <a:cs typeface="Calibri"/>
              </a:rPr>
              <a:t>Energy</a:t>
            </a:r>
            <a:r>
              <a:rPr sz="1600" i="1" spc="-35">
                <a:latin typeface="Calibri"/>
                <a:cs typeface="Calibri"/>
              </a:rPr>
              <a:t> </a:t>
            </a:r>
            <a:r>
              <a:rPr sz="1600" i="1">
                <a:latin typeface="Calibri"/>
                <a:cs typeface="Calibri"/>
              </a:rPr>
              <a:t>Storage</a:t>
            </a:r>
            <a:r>
              <a:rPr sz="1600" i="1" spc="-20">
                <a:latin typeface="Calibri"/>
                <a:cs typeface="Calibri"/>
              </a:rPr>
              <a:t> </a:t>
            </a:r>
            <a:r>
              <a:rPr sz="1600" i="1" spc="-10">
                <a:latin typeface="Calibri"/>
                <a:cs typeface="Calibri"/>
              </a:rPr>
              <a:t>Registration</a:t>
            </a:r>
            <a:r>
              <a:rPr sz="1600" i="1" spc="-20">
                <a:latin typeface="Calibri"/>
                <a:cs typeface="Calibri"/>
              </a:rPr>
              <a:t> </a:t>
            </a:r>
            <a:r>
              <a:rPr sz="1600" i="1">
                <a:latin typeface="Calibri"/>
                <a:cs typeface="Calibri"/>
              </a:rPr>
              <a:t>Options</a:t>
            </a:r>
            <a:r>
              <a:rPr sz="1600" i="1" spc="-25">
                <a:latin typeface="Calibri"/>
                <a:cs typeface="Calibri"/>
              </a:rPr>
              <a:t> </a:t>
            </a:r>
            <a:r>
              <a:rPr sz="1600">
                <a:latin typeface="Calibri"/>
                <a:cs typeface="Calibri"/>
              </a:rPr>
              <a:t>(</a:t>
            </a:r>
            <a:r>
              <a:rPr sz="1600" u="sng">
                <a:solidFill>
                  <a:srgbClr val="1794D2"/>
                </a:solidFill>
                <a:uFill>
                  <a:solidFill>
                    <a:srgbClr val="1794D2"/>
                  </a:solidFill>
                </a:uFill>
                <a:latin typeface="Calibri"/>
                <a:cs typeface="Calibri"/>
                <a:hlinkClick r:id="rId5" action="ppaction://hlinksldjump"/>
              </a:rPr>
              <a:t>see</a:t>
            </a:r>
            <a:r>
              <a:rPr sz="1600" u="sng" spc="-20">
                <a:solidFill>
                  <a:srgbClr val="1794D2"/>
                </a:solidFill>
                <a:uFill>
                  <a:solidFill>
                    <a:srgbClr val="1794D2"/>
                  </a:solidFill>
                </a:uFill>
                <a:latin typeface="Calibri"/>
                <a:cs typeface="Calibri"/>
                <a:hlinkClick r:id="rId5" action="ppaction://hlinksldjump"/>
              </a:rPr>
              <a:t> </a:t>
            </a:r>
            <a:r>
              <a:rPr sz="1600" u="sng" spc="-10">
                <a:solidFill>
                  <a:srgbClr val="1794D2"/>
                </a:solidFill>
                <a:uFill>
                  <a:solidFill>
                    <a:srgbClr val="1794D2"/>
                  </a:solidFill>
                </a:uFill>
                <a:latin typeface="Calibri"/>
                <a:cs typeface="Calibri"/>
                <a:hlinkClick r:id="rId5" action="ppaction://hlinksldjump"/>
              </a:rPr>
              <a:t>appendix</a:t>
            </a:r>
            <a:r>
              <a:rPr sz="1600" u="none" spc="-10">
                <a:latin typeface="Calibri"/>
                <a:cs typeface="Calibri"/>
              </a:rPr>
              <a:t>)</a:t>
            </a:r>
            <a:endParaRPr sz="1600">
              <a:latin typeface="Calibri"/>
              <a:cs typeface="Calibri"/>
            </a:endParaRPr>
          </a:p>
          <a:p>
            <a:pPr marL="292735">
              <a:lnSpc>
                <a:spcPct val="100000"/>
              </a:lnSpc>
              <a:spcBef>
                <a:spcPts val="385"/>
              </a:spcBef>
            </a:pPr>
            <a:r>
              <a:rPr sz="1600">
                <a:latin typeface="Calibri"/>
                <a:cs typeface="Calibri"/>
              </a:rPr>
              <a:t>‒</a:t>
            </a:r>
            <a:r>
              <a:rPr sz="1600" spc="495">
                <a:latin typeface="Calibri"/>
                <a:cs typeface="Calibri"/>
              </a:rPr>
              <a:t> </a:t>
            </a:r>
            <a:r>
              <a:rPr sz="1600" i="1">
                <a:latin typeface="Calibri"/>
                <a:cs typeface="Calibri"/>
              </a:rPr>
              <a:t>Energy</a:t>
            </a:r>
            <a:r>
              <a:rPr sz="1600" i="1" spc="-25">
                <a:latin typeface="Calibri"/>
                <a:cs typeface="Calibri"/>
              </a:rPr>
              <a:t> </a:t>
            </a:r>
            <a:r>
              <a:rPr sz="1600" i="1">
                <a:latin typeface="Calibri"/>
                <a:cs typeface="Calibri"/>
              </a:rPr>
              <a:t>Storage</a:t>
            </a:r>
            <a:r>
              <a:rPr sz="1600" i="1" spc="-15">
                <a:latin typeface="Calibri"/>
                <a:cs typeface="Calibri"/>
              </a:rPr>
              <a:t> </a:t>
            </a:r>
            <a:r>
              <a:rPr sz="1600" i="1" spc="-10">
                <a:latin typeface="Calibri"/>
                <a:cs typeface="Calibri"/>
              </a:rPr>
              <a:t>Market</a:t>
            </a:r>
            <a:r>
              <a:rPr sz="1600" i="1" spc="-40">
                <a:latin typeface="Calibri"/>
                <a:cs typeface="Calibri"/>
              </a:rPr>
              <a:t> </a:t>
            </a:r>
            <a:r>
              <a:rPr sz="1600" i="1" spc="-10">
                <a:latin typeface="Calibri"/>
                <a:cs typeface="Calibri"/>
              </a:rPr>
              <a:t>Participation</a:t>
            </a:r>
            <a:r>
              <a:rPr sz="1600" i="1" spc="-35">
                <a:latin typeface="Calibri"/>
                <a:cs typeface="Calibri"/>
              </a:rPr>
              <a:t> </a:t>
            </a:r>
            <a:r>
              <a:rPr sz="1600" i="1">
                <a:latin typeface="Calibri"/>
                <a:cs typeface="Calibri"/>
              </a:rPr>
              <a:t>Overview</a:t>
            </a:r>
            <a:r>
              <a:rPr sz="1600" i="1" spc="-30">
                <a:latin typeface="Calibri"/>
                <a:cs typeface="Calibri"/>
              </a:rPr>
              <a:t> </a:t>
            </a:r>
            <a:r>
              <a:rPr sz="1600" i="1" spc="-10">
                <a:latin typeface="Calibri"/>
                <a:cs typeface="Calibri"/>
              </a:rPr>
              <a:t>Webinar</a:t>
            </a:r>
            <a:r>
              <a:rPr sz="1600" i="1">
                <a:latin typeface="Calibri"/>
                <a:cs typeface="Calibri"/>
              </a:rPr>
              <a:t> </a:t>
            </a:r>
            <a:r>
              <a:rPr sz="1600" spc="-10">
                <a:latin typeface="Calibri"/>
                <a:cs typeface="Calibri"/>
              </a:rPr>
              <a:t>(</a:t>
            </a:r>
            <a:r>
              <a:rPr sz="1600" u="sng" spc="-10">
                <a:solidFill>
                  <a:srgbClr val="1794D2"/>
                </a:solidFill>
                <a:uFill>
                  <a:solidFill>
                    <a:srgbClr val="1794D2"/>
                  </a:solidFill>
                </a:uFill>
                <a:latin typeface="Calibri"/>
                <a:cs typeface="Calibri"/>
                <a:hlinkClick r:id="rId6"/>
              </a:rPr>
              <a:t>recording</a:t>
            </a:r>
            <a:r>
              <a:rPr sz="1600" u="none" spc="-10">
                <a:latin typeface="Calibri"/>
                <a:cs typeface="Calibri"/>
              </a:rPr>
              <a:t>;</a:t>
            </a:r>
            <a:r>
              <a:rPr sz="1600" u="none" spc="-5">
                <a:latin typeface="Calibri"/>
                <a:cs typeface="Calibri"/>
              </a:rPr>
              <a:t> </a:t>
            </a:r>
            <a:r>
              <a:rPr sz="1600" u="sng" spc="-10">
                <a:solidFill>
                  <a:srgbClr val="1794D2"/>
                </a:solidFill>
                <a:uFill>
                  <a:solidFill>
                    <a:srgbClr val="1794D2"/>
                  </a:solidFill>
                </a:uFill>
                <a:latin typeface="Calibri"/>
                <a:cs typeface="Calibri"/>
                <a:hlinkClick r:id="rId7"/>
              </a:rPr>
              <a:t>slides</a:t>
            </a:r>
            <a:r>
              <a:rPr sz="1600" u="none" spc="-10">
                <a:latin typeface="Calibri"/>
                <a:cs typeface="Calibri"/>
              </a:rPr>
              <a:t>)</a:t>
            </a:r>
            <a:endParaRPr sz="1600">
              <a:latin typeface="Calibri"/>
              <a:cs typeface="Calibri"/>
            </a:endParaRPr>
          </a:p>
          <a:p>
            <a:pPr marL="292735">
              <a:lnSpc>
                <a:spcPct val="100000"/>
              </a:lnSpc>
              <a:spcBef>
                <a:spcPts val="390"/>
              </a:spcBef>
            </a:pPr>
            <a:r>
              <a:rPr sz="1600">
                <a:latin typeface="Calibri"/>
                <a:cs typeface="Calibri"/>
              </a:rPr>
              <a:t>‒</a:t>
            </a:r>
            <a:r>
              <a:rPr sz="1600" spc="455">
                <a:latin typeface="Calibri"/>
                <a:cs typeface="Calibri"/>
              </a:rPr>
              <a:t> </a:t>
            </a:r>
            <a:r>
              <a:rPr sz="1600" i="1">
                <a:latin typeface="Calibri"/>
                <a:cs typeface="Calibri"/>
              </a:rPr>
              <a:t>New</a:t>
            </a:r>
            <a:r>
              <a:rPr sz="1600" i="1" spc="-50">
                <a:latin typeface="Calibri"/>
                <a:cs typeface="Calibri"/>
              </a:rPr>
              <a:t> </a:t>
            </a:r>
            <a:r>
              <a:rPr sz="1600" i="1">
                <a:latin typeface="Calibri"/>
                <a:cs typeface="Calibri"/>
              </a:rPr>
              <a:t>Capacity</a:t>
            </a:r>
            <a:r>
              <a:rPr sz="1600" i="1" spc="-30">
                <a:latin typeface="Calibri"/>
                <a:cs typeface="Calibri"/>
              </a:rPr>
              <a:t> </a:t>
            </a:r>
            <a:r>
              <a:rPr sz="1600" i="1">
                <a:latin typeface="Calibri"/>
                <a:cs typeface="Calibri"/>
              </a:rPr>
              <a:t>Qualification</a:t>
            </a:r>
            <a:r>
              <a:rPr sz="1600" i="1" spc="-55">
                <a:latin typeface="Calibri"/>
                <a:cs typeface="Calibri"/>
              </a:rPr>
              <a:t> </a:t>
            </a:r>
            <a:r>
              <a:rPr sz="1600" i="1">
                <a:latin typeface="Calibri"/>
                <a:cs typeface="Calibri"/>
              </a:rPr>
              <a:t>for</a:t>
            </a:r>
            <a:r>
              <a:rPr sz="1600" i="1" spc="-45">
                <a:latin typeface="Calibri"/>
                <a:cs typeface="Calibri"/>
              </a:rPr>
              <a:t> </a:t>
            </a:r>
            <a:r>
              <a:rPr sz="1600" i="1">
                <a:latin typeface="Calibri"/>
                <a:cs typeface="Calibri"/>
              </a:rPr>
              <a:t>Energy</a:t>
            </a:r>
            <a:r>
              <a:rPr sz="1600" i="1" spc="-40">
                <a:latin typeface="Calibri"/>
                <a:cs typeface="Calibri"/>
              </a:rPr>
              <a:t> </a:t>
            </a:r>
            <a:r>
              <a:rPr sz="1600" i="1">
                <a:latin typeface="Calibri"/>
                <a:cs typeface="Calibri"/>
              </a:rPr>
              <a:t>Storage</a:t>
            </a:r>
            <a:r>
              <a:rPr sz="1600" i="1" spc="-30">
                <a:latin typeface="Calibri"/>
                <a:cs typeface="Calibri"/>
              </a:rPr>
              <a:t> </a:t>
            </a:r>
            <a:r>
              <a:rPr sz="1600" i="1">
                <a:latin typeface="Calibri"/>
                <a:cs typeface="Calibri"/>
              </a:rPr>
              <a:t>Resources</a:t>
            </a:r>
            <a:r>
              <a:rPr sz="1600" i="1" spc="-10">
                <a:latin typeface="Calibri"/>
                <a:cs typeface="Calibri"/>
              </a:rPr>
              <a:t> Webinar</a:t>
            </a:r>
            <a:r>
              <a:rPr sz="1600" i="1" spc="-30">
                <a:latin typeface="Calibri"/>
                <a:cs typeface="Calibri"/>
              </a:rPr>
              <a:t> </a:t>
            </a:r>
            <a:r>
              <a:rPr sz="1600" spc="-10">
                <a:latin typeface="Calibri"/>
                <a:cs typeface="Calibri"/>
              </a:rPr>
              <a:t>(</a:t>
            </a:r>
            <a:r>
              <a:rPr sz="1600" u="sng" spc="-10">
                <a:solidFill>
                  <a:srgbClr val="1794D2"/>
                </a:solidFill>
                <a:uFill>
                  <a:solidFill>
                    <a:srgbClr val="1794D2"/>
                  </a:solidFill>
                </a:uFill>
                <a:latin typeface="Calibri"/>
                <a:cs typeface="Calibri"/>
                <a:hlinkClick r:id="rId8"/>
              </a:rPr>
              <a:t>recording</a:t>
            </a:r>
            <a:r>
              <a:rPr sz="1600" u="none" spc="-10">
                <a:latin typeface="Calibri"/>
                <a:cs typeface="Calibri"/>
              </a:rPr>
              <a:t>;</a:t>
            </a:r>
            <a:r>
              <a:rPr sz="1600" u="none" spc="-30">
                <a:latin typeface="Calibri"/>
                <a:cs typeface="Calibri"/>
              </a:rPr>
              <a:t> </a:t>
            </a:r>
            <a:r>
              <a:rPr sz="1600" u="sng" spc="-10">
                <a:solidFill>
                  <a:srgbClr val="1794D2"/>
                </a:solidFill>
                <a:uFill>
                  <a:solidFill>
                    <a:srgbClr val="1794D2"/>
                  </a:solidFill>
                </a:uFill>
                <a:latin typeface="Calibri"/>
                <a:cs typeface="Calibri"/>
                <a:hlinkClick r:id="rId9"/>
              </a:rPr>
              <a:t>slides</a:t>
            </a:r>
            <a:r>
              <a:rPr sz="1600" u="none" spc="-10">
                <a:latin typeface="Calibri"/>
                <a:cs typeface="Calibri"/>
              </a:rPr>
              <a:t>)</a:t>
            </a:r>
            <a:endParaRPr sz="1600">
              <a:latin typeface="Calibri"/>
              <a:cs typeface="Calibri"/>
            </a:endParaRPr>
          </a:p>
          <a:p>
            <a:pPr marL="292735">
              <a:lnSpc>
                <a:spcPct val="100000"/>
              </a:lnSpc>
              <a:spcBef>
                <a:spcPts val="380"/>
              </a:spcBef>
            </a:pPr>
            <a:r>
              <a:rPr sz="1600">
                <a:latin typeface="Calibri"/>
                <a:cs typeface="Calibri"/>
              </a:rPr>
              <a:t>‒</a:t>
            </a:r>
            <a:r>
              <a:rPr sz="1600" spc="70">
                <a:latin typeface="Calibri"/>
                <a:cs typeface="Calibri"/>
              </a:rPr>
              <a:t>  </a:t>
            </a:r>
            <a:r>
              <a:rPr sz="1600" i="1">
                <a:latin typeface="Calibri"/>
                <a:cs typeface="Calibri"/>
              </a:rPr>
              <a:t>WEM</a:t>
            </a:r>
            <a:r>
              <a:rPr sz="1600" i="1" spc="-30">
                <a:latin typeface="Calibri"/>
                <a:cs typeface="Calibri"/>
              </a:rPr>
              <a:t> </a:t>
            </a:r>
            <a:r>
              <a:rPr sz="1600" i="1">
                <a:latin typeface="Calibri"/>
                <a:cs typeface="Calibri"/>
              </a:rPr>
              <a:t>101:</a:t>
            </a:r>
            <a:r>
              <a:rPr sz="1600" i="1" spc="-10">
                <a:latin typeface="Calibri"/>
                <a:cs typeface="Calibri"/>
              </a:rPr>
              <a:t> Introduction</a:t>
            </a:r>
            <a:r>
              <a:rPr sz="1600" i="1" spc="-25">
                <a:latin typeface="Calibri"/>
                <a:cs typeface="Calibri"/>
              </a:rPr>
              <a:t> </a:t>
            </a:r>
            <a:r>
              <a:rPr sz="1600" i="1">
                <a:latin typeface="Calibri"/>
                <a:cs typeface="Calibri"/>
              </a:rPr>
              <a:t>to</a:t>
            </a:r>
            <a:r>
              <a:rPr sz="1600" i="1" spc="-20">
                <a:latin typeface="Calibri"/>
                <a:cs typeface="Calibri"/>
              </a:rPr>
              <a:t> </a:t>
            </a:r>
            <a:r>
              <a:rPr sz="1600" i="1">
                <a:latin typeface="Calibri"/>
                <a:cs typeface="Calibri"/>
              </a:rPr>
              <a:t>Wholesale</a:t>
            </a:r>
            <a:r>
              <a:rPr sz="1600" i="1" spc="-30">
                <a:latin typeface="Calibri"/>
                <a:cs typeface="Calibri"/>
              </a:rPr>
              <a:t> </a:t>
            </a:r>
            <a:r>
              <a:rPr sz="1600" i="1">
                <a:latin typeface="Calibri"/>
                <a:cs typeface="Calibri"/>
              </a:rPr>
              <a:t>Electricity</a:t>
            </a:r>
            <a:r>
              <a:rPr sz="1600" i="1" spc="-55">
                <a:latin typeface="Calibri"/>
                <a:cs typeface="Calibri"/>
              </a:rPr>
              <a:t> </a:t>
            </a:r>
            <a:r>
              <a:rPr sz="1600" i="1" spc="-10">
                <a:latin typeface="Calibri"/>
                <a:cs typeface="Calibri"/>
              </a:rPr>
              <a:t>Markets</a:t>
            </a:r>
            <a:r>
              <a:rPr sz="1600" i="1" spc="-15">
                <a:latin typeface="Calibri"/>
                <a:cs typeface="Calibri"/>
              </a:rPr>
              <a:t> </a:t>
            </a:r>
            <a:r>
              <a:rPr sz="1600">
                <a:latin typeface="Calibri"/>
                <a:cs typeface="Calibri"/>
              </a:rPr>
              <a:t>(see</a:t>
            </a:r>
            <a:r>
              <a:rPr sz="1600" spc="-20">
                <a:latin typeface="Calibri"/>
                <a:cs typeface="Calibri"/>
              </a:rPr>
              <a:t> </a:t>
            </a:r>
            <a:r>
              <a:rPr sz="1600" u="sng">
                <a:solidFill>
                  <a:srgbClr val="1794D2"/>
                </a:solidFill>
                <a:uFill>
                  <a:solidFill>
                    <a:srgbClr val="1794D2"/>
                  </a:solidFill>
                </a:uFill>
                <a:latin typeface="Calibri"/>
                <a:cs typeface="Calibri"/>
                <a:hlinkClick r:id="rId10"/>
              </a:rPr>
              <a:t>Upcoming</a:t>
            </a:r>
            <a:r>
              <a:rPr sz="1600" u="sng" spc="-35">
                <a:solidFill>
                  <a:srgbClr val="1794D2"/>
                </a:solidFill>
                <a:uFill>
                  <a:solidFill>
                    <a:srgbClr val="1794D2"/>
                  </a:solidFill>
                </a:uFill>
                <a:latin typeface="Calibri"/>
                <a:cs typeface="Calibri"/>
                <a:hlinkClick r:id="rId10"/>
              </a:rPr>
              <a:t> </a:t>
            </a:r>
            <a:r>
              <a:rPr sz="1600" u="sng">
                <a:solidFill>
                  <a:srgbClr val="1794D2"/>
                </a:solidFill>
                <a:uFill>
                  <a:solidFill>
                    <a:srgbClr val="1794D2"/>
                  </a:solidFill>
                </a:uFill>
                <a:latin typeface="Calibri"/>
                <a:cs typeface="Calibri"/>
                <a:hlinkClick r:id="rId10"/>
              </a:rPr>
              <a:t>Courses</a:t>
            </a:r>
            <a:r>
              <a:rPr sz="1600" u="sng" spc="-20">
                <a:solidFill>
                  <a:srgbClr val="1794D2"/>
                </a:solidFill>
                <a:uFill>
                  <a:solidFill>
                    <a:srgbClr val="1794D2"/>
                  </a:solidFill>
                </a:uFill>
                <a:latin typeface="Calibri"/>
                <a:cs typeface="Calibri"/>
                <a:hlinkClick r:id="rId10"/>
              </a:rPr>
              <a:t> </a:t>
            </a:r>
            <a:r>
              <a:rPr sz="1600" u="sng" spc="-10">
                <a:solidFill>
                  <a:srgbClr val="1794D2"/>
                </a:solidFill>
                <a:uFill>
                  <a:solidFill>
                    <a:srgbClr val="1794D2"/>
                  </a:solidFill>
                </a:uFill>
                <a:latin typeface="Calibri"/>
                <a:cs typeface="Calibri"/>
                <a:hlinkClick r:id="rId10"/>
              </a:rPr>
              <a:t>webpage</a:t>
            </a:r>
            <a:r>
              <a:rPr sz="1600" u="none" spc="-10">
                <a:latin typeface="Calibri"/>
                <a:cs typeface="Calibri"/>
              </a:rPr>
              <a:t>)</a:t>
            </a:r>
            <a:endParaRPr sz="1600">
              <a:latin typeface="Calibri"/>
              <a:cs typeface="Calibri"/>
            </a:endParaRPr>
          </a:p>
          <a:p>
            <a:pPr marL="292735">
              <a:lnSpc>
                <a:spcPct val="100000"/>
              </a:lnSpc>
              <a:spcBef>
                <a:spcPts val="385"/>
              </a:spcBef>
            </a:pPr>
            <a:r>
              <a:rPr sz="1600">
                <a:latin typeface="Calibri"/>
                <a:cs typeface="Calibri"/>
                <a:hlinkClick r:id="rId11"/>
              </a:rPr>
              <a:t>‒</a:t>
            </a:r>
            <a:r>
              <a:rPr sz="1600" spc="110">
                <a:latin typeface="Calibri"/>
                <a:cs typeface="Calibri"/>
                <a:hlinkClick r:id="rId11"/>
              </a:rPr>
              <a:t>  </a:t>
            </a:r>
            <a:r>
              <a:rPr sz="1600" i="1" u="sng" spc="-10">
                <a:solidFill>
                  <a:srgbClr val="1794D2"/>
                </a:solidFill>
                <a:uFill>
                  <a:solidFill>
                    <a:srgbClr val="1794D2"/>
                  </a:solidFill>
                </a:uFill>
                <a:latin typeface="Calibri"/>
                <a:cs typeface="Calibri"/>
                <a:hlinkClick r:id="rId11"/>
              </a:rPr>
              <a:t>Regulation</a:t>
            </a:r>
            <a:r>
              <a:rPr sz="1600" i="1" u="sng" spc="10">
                <a:solidFill>
                  <a:srgbClr val="1794D2"/>
                </a:solidFill>
                <a:uFill>
                  <a:solidFill>
                    <a:srgbClr val="1794D2"/>
                  </a:solidFill>
                </a:uFill>
                <a:latin typeface="Calibri"/>
                <a:cs typeface="Calibri"/>
                <a:hlinkClick r:id="rId11"/>
              </a:rPr>
              <a:t> </a:t>
            </a:r>
            <a:r>
              <a:rPr sz="1600" i="1" u="sng" spc="-10">
                <a:solidFill>
                  <a:srgbClr val="1794D2"/>
                </a:solidFill>
                <a:uFill>
                  <a:solidFill>
                    <a:srgbClr val="1794D2"/>
                  </a:solidFill>
                </a:uFill>
                <a:latin typeface="Calibri"/>
                <a:cs typeface="Calibri"/>
                <a:hlinkClick r:id="rId11"/>
              </a:rPr>
              <a:t>Market</a:t>
            </a:r>
            <a:endParaRPr sz="1600">
              <a:latin typeface="Calibri"/>
              <a:cs typeface="Calibri"/>
            </a:endParaRPr>
          </a:p>
          <a:p>
            <a:pPr marL="810895" lvl="1" indent="-240665">
              <a:lnSpc>
                <a:spcPct val="100000"/>
              </a:lnSpc>
              <a:spcBef>
                <a:spcPts val="385"/>
              </a:spcBef>
              <a:buClr>
                <a:srgbClr val="000000"/>
              </a:buClr>
              <a:buFont typeface="Arial"/>
              <a:buChar char="•"/>
              <a:tabLst>
                <a:tab pos="810895" algn="l"/>
              </a:tabLst>
            </a:pPr>
            <a:r>
              <a:rPr sz="1600" i="1" u="sng" spc="-10">
                <a:solidFill>
                  <a:srgbClr val="1794D2"/>
                </a:solidFill>
                <a:uFill>
                  <a:solidFill>
                    <a:srgbClr val="1794D2"/>
                  </a:solidFill>
                </a:uFill>
                <a:latin typeface="Calibri"/>
                <a:cs typeface="Calibri"/>
                <a:hlinkClick r:id="rId12"/>
              </a:rPr>
              <a:t>Regulation</a:t>
            </a:r>
            <a:r>
              <a:rPr sz="1600" i="1" u="sng" spc="-35">
                <a:solidFill>
                  <a:srgbClr val="1794D2"/>
                </a:solidFill>
                <a:uFill>
                  <a:solidFill>
                    <a:srgbClr val="1794D2"/>
                  </a:solidFill>
                </a:uFill>
                <a:latin typeface="Calibri"/>
                <a:cs typeface="Calibri"/>
                <a:hlinkClick r:id="rId12"/>
              </a:rPr>
              <a:t> </a:t>
            </a:r>
            <a:r>
              <a:rPr sz="1600" i="1" u="sng" spc="-10">
                <a:solidFill>
                  <a:srgbClr val="1794D2"/>
                </a:solidFill>
                <a:uFill>
                  <a:solidFill>
                    <a:srgbClr val="1794D2"/>
                  </a:solidFill>
                </a:uFill>
                <a:latin typeface="Calibri"/>
                <a:cs typeface="Calibri"/>
                <a:hlinkClick r:id="rId12"/>
              </a:rPr>
              <a:t>Market</a:t>
            </a:r>
            <a:r>
              <a:rPr sz="1600" i="1" u="sng" spc="-40">
                <a:solidFill>
                  <a:srgbClr val="1794D2"/>
                </a:solidFill>
                <a:uFill>
                  <a:solidFill>
                    <a:srgbClr val="1794D2"/>
                  </a:solidFill>
                </a:uFill>
                <a:latin typeface="Calibri"/>
                <a:cs typeface="Calibri"/>
                <a:hlinkClick r:id="rId12"/>
              </a:rPr>
              <a:t> </a:t>
            </a:r>
            <a:r>
              <a:rPr sz="1600" i="1" u="sng" spc="-10">
                <a:solidFill>
                  <a:srgbClr val="1794D2"/>
                </a:solidFill>
                <a:uFill>
                  <a:solidFill>
                    <a:srgbClr val="1794D2"/>
                  </a:solidFill>
                </a:uFill>
                <a:latin typeface="Calibri"/>
                <a:cs typeface="Calibri"/>
                <a:hlinkClick r:id="rId12"/>
              </a:rPr>
              <a:t>Settlements:</a:t>
            </a:r>
            <a:r>
              <a:rPr sz="1600" i="1" u="sng" spc="-60">
                <a:solidFill>
                  <a:srgbClr val="1794D2"/>
                </a:solidFill>
                <a:uFill>
                  <a:solidFill>
                    <a:srgbClr val="1794D2"/>
                  </a:solidFill>
                </a:uFill>
                <a:latin typeface="Calibri"/>
                <a:cs typeface="Calibri"/>
                <a:hlinkClick r:id="rId12"/>
              </a:rPr>
              <a:t> </a:t>
            </a:r>
            <a:r>
              <a:rPr sz="1600" i="1" u="sng">
                <a:solidFill>
                  <a:srgbClr val="1794D2"/>
                </a:solidFill>
                <a:uFill>
                  <a:solidFill>
                    <a:srgbClr val="1794D2"/>
                  </a:solidFill>
                </a:uFill>
                <a:latin typeface="Calibri"/>
                <a:cs typeface="Calibri"/>
                <a:hlinkClick r:id="rId12"/>
              </a:rPr>
              <a:t>Calculations</a:t>
            </a:r>
            <a:r>
              <a:rPr sz="1600" i="1" u="sng" spc="-10">
                <a:solidFill>
                  <a:srgbClr val="1794D2"/>
                </a:solidFill>
                <a:uFill>
                  <a:solidFill>
                    <a:srgbClr val="1794D2"/>
                  </a:solidFill>
                </a:uFill>
                <a:latin typeface="Calibri"/>
                <a:cs typeface="Calibri"/>
                <a:hlinkClick r:id="rId12"/>
              </a:rPr>
              <a:t> </a:t>
            </a:r>
            <a:r>
              <a:rPr sz="1600" i="1" u="sng">
                <a:solidFill>
                  <a:srgbClr val="1794D2"/>
                </a:solidFill>
                <a:uFill>
                  <a:solidFill>
                    <a:srgbClr val="1794D2"/>
                  </a:solidFill>
                </a:uFill>
                <a:latin typeface="Calibri"/>
                <a:cs typeface="Calibri"/>
                <a:hlinkClick r:id="rId12"/>
              </a:rPr>
              <a:t>and</a:t>
            </a:r>
            <a:r>
              <a:rPr sz="1600" i="1" u="sng" spc="-15">
                <a:solidFill>
                  <a:srgbClr val="1794D2"/>
                </a:solidFill>
                <a:uFill>
                  <a:solidFill>
                    <a:srgbClr val="1794D2"/>
                  </a:solidFill>
                </a:uFill>
                <a:latin typeface="Calibri"/>
                <a:cs typeface="Calibri"/>
                <a:hlinkClick r:id="rId12"/>
              </a:rPr>
              <a:t> </a:t>
            </a:r>
            <a:r>
              <a:rPr sz="1600" i="1" u="sng" spc="-10">
                <a:solidFill>
                  <a:srgbClr val="1794D2"/>
                </a:solidFill>
                <a:uFill>
                  <a:solidFill>
                    <a:srgbClr val="1794D2"/>
                  </a:solidFill>
                </a:uFill>
                <a:latin typeface="Calibri"/>
                <a:cs typeface="Calibri"/>
                <a:hlinkClick r:id="rId12"/>
              </a:rPr>
              <a:t>Examples</a:t>
            </a:r>
            <a:endParaRPr sz="1600">
              <a:latin typeface="Calibri"/>
              <a:cs typeface="Calibri"/>
            </a:endParaRPr>
          </a:p>
          <a:p>
            <a:pPr marL="516890" marR="770890" indent="-224790">
              <a:lnSpc>
                <a:spcPts val="2310"/>
              </a:lnSpc>
              <a:spcBef>
                <a:spcPts val="135"/>
              </a:spcBef>
            </a:pPr>
            <a:r>
              <a:rPr sz="1600">
                <a:latin typeface="Calibri"/>
                <a:cs typeface="Calibri"/>
                <a:hlinkClick r:id="rId13"/>
              </a:rPr>
              <a:t>‒</a:t>
            </a:r>
            <a:r>
              <a:rPr sz="1600" spc="85">
                <a:latin typeface="Calibri"/>
                <a:cs typeface="Calibri"/>
                <a:hlinkClick r:id="rId13"/>
              </a:rPr>
              <a:t>  </a:t>
            </a:r>
            <a:r>
              <a:rPr sz="1600" i="1" u="sng" spc="-10">
                <a:solidFill>
                  <a:srgbClr val="1794D2"/>
                </a:solidFill>
                <a:uFill>
                  <a:solidFill>
                    <a:srgbClr val="1794D2"/>
                  </a:solidFill>
                </a:uFill>
                <a:latin typeface="Calibri"/>
                <a:cs typeface="Calibri"/>
                <a:hlinkClick r:id="rId13"/>
              </a:rPr>
              <a:t>Understanding</a:t>
            </a:r>
            <a:r>
              <a:rPr sz="1600" i="1" u="sng" spc="20">
                <a:solidFill>
                  <a:srgbClr val="1794D2"/>
                </a:solidFill>
                <a:uFill>
                  <a:solidFill>
                    <a:srgbClr val="1794D2"/>
                  </a:solidFill>
                </a:uFill>
                <a:latin typeface="Calibri"/>
                <a:cs typeface="Calibri"/>
                <a:hlinkClick r:id="rId13"/>
              </a:rPr>
              <a:t> </a:t>
            </a:r>
            <a:r>
              <a:rPr sz="1600" i="1" u="sng">
                <a:solidFill>
                  <a:srgbClr val="1794D2"/>
                </a:solidFill>
                <a:uFill>
                  <a:solidFill>
                    <a:srgbClr val="1794D2"/>
                  </a:solidFill>
                </a:uFill>
                <a:latin typeface="Calibri"/>
                <a:cs typeface="Calibri"/>
                <a:hlinkClick r:id="rId13"/>
              </a:rPr>
              <a:t>the</a:t>
            </a:r>
            <a:r>
              <a:rPr sz="1600" i="1" u="sng" spc="-25">
                <a:solidFill>
                  <a:srgbClr val="1794D2"/>
                </a:solidFill>
                <a:uFill>
                  <a:solidFill>
                    <a:srgbClr val="1794D2"/>
                  </a:solidFill>
                </a:uFill>
                <a:latin typeface="Calibri"/>
                <a:cs typeface="Calibri"/>
                <a:hlinkClick r:id="rId13"/>
              </a:rPr>
              <a:t> </a:t>
            </a:r>
            <a:r>
              <a:rPr sz="1600" i="1" u="sng">
                <a:solidFill>
                  <a:srgbClr val="1794D2"/>
                </a:solidFill>
                <a:uFill>
                  <a:solidFill>
                    <a:srgbClr val="1794D2"/>
                  </a:solidFill>
                </a:uFill>
                <a:latin typeface="Calibri"/>
                <a:cs typeface="Calibri"/>
                <a:hlinkClick r:id="rId13"/>
              </a:rPr>
              <a:t>Bill</a:t>
            </a:r>
            <a:r>
              <a:rPr sz="1600" u="none">
                <a:latin typeface="Calibri"/>
                <a:cs typeface="Calibri"/>
              </a:rPr>
              <a:t>:</a:t>
            </a:r>
            <a:r>
              <a:rPr sz="1600" u="none" spc="-45">
                <a:latin typeface="Calibri"/>
                <a:cs typeface="Calibri"/>
              </a:rPr>
              <a:t> </a:t>
            </a:r>
            <a:r>
              <a:rPr sz="1600" u="none" spc="-10">
                <a:latin typeface="Calibri"/>
                <a:cs typeface="Calibri"/>
              </a:rPr>
              <a:t>Information</a:t>
            </a:r>
            <a:r>
              <a:rPr sz="1600" u="none" spc="-15">
                <a:latin typeface="Calibri"/>
                <a:cs typeface="Calibri"/>
              </a:rPr>
              <a:t> </a:t>
            </a:r>
            <a:r>
              <a:rPr sz="1600" u="none">
                <a:latin typeface="Calibri"/>
                <a:cs typeface="Calibri"/>
              </a:rPr>
              <a:t>to</a:t>
            </a:r>
            <a:r>
              <a:rPr sz="1600" u="none" spc="-25">
                <a:latin typeface="Calibri"/>
                <a:cs typeface="Calibri"/>
              </a:rPr>
              <a:t> </a:t>
            </a:r>
            <a:r>
              <a:rPr sz="1600" u="none">
                <a:latin typeface="Calibri"/>
                <a:cs typeface="Calibri"/>
              </a:rPr>
              <a:t>help</a:t>
            </a:r>
            <a:r>
              <a:rPr sz="1600" u="none" spc="-20">
                <a:latin typeface="Calibri"/>
                <a:cs typeface="Calibri"/>
              </a:rPr>
              <a:t> </a:t>
            </a:r>
            <a:r>
              <a:rPr sz="1600" u="none">
                <a:latin typeface="Calibri"/>
                <a:cs typeface="Calibri"/>
              </a:rPr>
              <a:t>reconcile</a:t>
            </a:r>
            <a:r>
              <a:rPr sz="1600" u="none" spc="-10">
                <a:latin typeface="Calibri"/>
                <a:cs typeface="Calibri"/>
              </a:rPr>
              <a:t> </a:t>
            </a:r>
            <a:r>
              <a:rPr sz="1600" u="none">
                <a:latin typeface="Calibri"/>
                <a:cs typeface="Calibri"/>
              </a:rPr>
              <a:t>billing</a:t>
            </a:r>
            <a:r>
              <a:rPr sz="1600" u="none" spc="-50">
                <a:latin typeface="Calibri"/>
                <a:cs typeface="Calibri"/>
              </a:rPr>
              <a:t> </a:t>
            </a:r>
            <a:r>
              <a:rPr sz="1600" u="none" spc="-10">
                <a:latin typeface="Calibri"/>
                <a:cs typeface="Calibri"/>
              </a:rPr>
              <a:t>statements,</a:t>
            </a:r>
            <a:r>
              <a:rPr sz="1600" u="none" spc="-25">
                <a:latin typeface="Calibri"/>
                <a:cs typeface="Calibri"/>
              </a:rPr>
              <a:t> </a:t>
            </a:r>
            <a:r>
              <a:rPr sz="1600" u="none" spc="-10">
                <a:latin typeface="Calibri"/>
                <a:cs typeface="Calibri"/>
              </a:rPr>
              <a:t>including </a:t>
            </a:r>
            <a:r>
              <a:rPr sz="1600" u="none">
                <a:latin typeface="Calibri"/>
                <a:cs typeface="Calibri"/>
              </a:rPr>
              <a:t>detailed</a:t>
            </a:r>
            <a:r>
              <a:rPr sz="1600" u="none" spc="-40">
                <a:latin typeface="Calibri"/>
                <a:cs typeface="Calibri"/>
              </a:rPr>
              <a:t> </a:t>
            </a:r>
            <a:r>
              <a:rPr sz="1600" u="none">
                <a:latin typeface="Calibri"/>
                <a:cs typeface="Calibri"/>
              </a:rPr>
              <a:t>guidance</a:t>
            </a:r>
            <a:r>
              <a:rPr sz="1600" u="none" spc="-65">
                <a:latin typeface="Calibri"/>
                <a:cs typeface="Calibri"/>
              </a:rPr>
              <a:t> </a:t>
            </a:r>
            <a:r>
              <a:rPr sz="1600" u="none">
                <a:latin typeface="Calibri"/>
                <a:cs typeface="Calibri"/>
              </a:rPr>
              <a:t>on</a:t>
            </a:r>
            <a:r>
              <a:rPr sz="1600" u="none" spc="-30">
                <a:latin typeface="Calibri"/>
                <a:cs typeface="Calibri"/>
              </a:rPr>
              <a:t> </a:t>
            </a:r>
            <a:r>
              <a:rPr sz="1600" u="none">
                <a:latin typeface="Calibri"/>
                <a:cs typeface="Calibri"/>
              </a:rPr>
              <a:t>billable</a:t>
            </a:r>
            <a:r>
              <a:rPr sz="1600" u="none" spc="-60">
                <a:latin typeface="Calibri"/>
                <a:cs typeface="Calibri"/>
              </a:rPr>
              <a:t> </a:t>
            </a:r>
            <a:r>
              <a:rPr sz="1600" u="none">
                <a:latin typeface="Calibri"/>
                <a:cs typeface="Calibri"/>
              </a:rPr>
              <a:t>line</a:t>
            </a:r>
            <a:r>
              <a:rPr sz="1600" u="none" spc="-50">
                <a:latin typeface="Calibri"/>
                <a:cs typeface="Calibri"/>
              </a:rPr>
              <a:t> </a:t>
            </a:r>
            <a:r>
              <a:rPr sz="1600" u="none">
                <a:latin typeface="Calibri"/>
                <a:cs typeface="Calibri"/>
              </a:rPr>
              <a:t>items</a:t>
            </a:r>
            <a:r>
              <a:rPr sz="1600" u="none" spc="-40">
                <a:latin typeface="Calibri"/>
                <a:cs typeface="Calibri"/>
              </a:rPr>
              <a:t> </a:t>
            </a:r>
            <a:r>
              <a:rPr sz="1600" u="none">
                <a:latin typeface="Calibri"/>
                <a:cs typeface="Calibri"/>
              </a:rPr>
              <a:t>and</a:t>
            </a:r>
            <a:r>
              <a:rPr sz="1600" u="none" spc="-45">
                <a:latin typeface="Calibri"/>
                <a:cs typeface="Calibri"/>
              </a:rPr>
              <a:t> </a:t>
            </a:r>
            <a:r>
              <a:rPr sz="1600" u="none">
                <a:latin typeface="Calibri"/>
                <a:cs typeface="Calibri"/>
              </a:rPr>
              <a:t>report</a:t>
            </a:r>
            <a:r>
              <a:rPr sz="1600" u="none" spc="-5">
                <a:latin typeface="Calibri"/>
                <a:cs typeface="Calibri"/>
              </a:rPr>
              <a:t> </a:t>
            </a:r>
            <a:r>
              <a:rPr sz="1600" u="none" spc="-10">
                <a:latin typeface="Calibri"/>
                <a:cs typeface="Calibri"/>
              </a:rPr>
              <a:t>samples</a:t>
            </a:r>
            <a:endParaRPr sz="1600">
              <a:latin typeface="Calibri"/>
              <a:cs typeface="Calibri"/>
            </a:endParaRPr>
          </a:p>
          <a:p>
            <a:pPr marL="230504" indent="-217804">
              <a:lnSpc>
                <a:spcPct val="100000"/>
              </a:lnSpc>
              <a:spcBef>
                <a:spcPts val="1455"/>
              </a:spcBef>
              <a:buFont typeface="Arial"/>
              <a:buChar char="•"/>
              <a:tabLst>
                <a:tab pos="230504" algn="l"/>
              </a:tabLst>
            </a:pPr>
            <a:r>
              <a:rPr sz="1800">
                <a:latin typeface="Calibri"/>
                <a:cs typeface="Calibri"/>
              </a:rPr>
              <a:t>Staying</a:t>
            </a:r>
            <a:r>
              <a:rPr sz="1800" spc="-95">
                <a:latin typeface="Calibri"/>
                <a:cs typeface="Calibri"/>
              </a:rPr>
              <a:t> </a:t>
            </a:r>
            <a:r>
              <a:rPr sz="1800" spc="-10">
                <a:latin typeface="Calibri"/>
                <a:cs typeface="Calibri"/>
              </a:rPr>
              <a:t>informed</a:t>
            </a:r>
            <a:endParaRPr sz="1800">
              <a:latin typeface="Calibri"/>
              <a:cs typeface="Calibri"/>
            </a:endParaRPr>
          </a:p>
          <a:p>
            <a:pPr marL="292735">
              <a:lnSpc>
                <a:spcPct val="100000"/>
              </a:lnSpc>
              <a:spcBef>
                <a:spcPts val="415"/>
              </a:spcBef>
            </a:pPr>
            <a:r>
              <a:rPr sz="1600">
                <a:latin typeface="Calibri"/>
                <a:cs typeface="Calibri"/>
                <a:hlinkClick r:id="rId14"/>
              </a:rPr>
              <a:t>‒</a:t>
            </a:r>
            <a:r>
              <a:rPr sz="1600" spc="100">
                <a:latin typeface="Calibri"/>
                <a:cs typeface="Calibri"/>
                <a:hlinkClick r:id="rId14"/>
              </a:rPr>
              <a:t>  </a:t>
            </a:r>
            <a:r>
              <a:rPr sz="1600" u="sng">
                <a:solidFill>
                  <a:srgbClr val="1794D2"/>
                </a:solidFill>
                <a:uFill>
                  <a:solidFill>
                    <a:srgbClr val="1794D2"/>
                  </a:solidFill>
                </a:uFill>
                <a:latin typeface="Calibri"/>
                <a:cs typeface="Calibri"/>
                <a:hlinkClick r:id="rId14"/>
              </a:rPr>
              <a:t>ISO </a:t>
            </a:r>
            <a:r>
              <a:rPr sz="1600" u="sng" spc="-20">
                <a:solidFill>
                  <a:srgbClr val="1794D2"/>
                </a:solidFill>
                <a:uFill>
                  <a:solidFill>
                    <a:srgbClr val="1794D2"/>
                  </a:solidFill>
                </a:uFill>
                <a:latin typeface="Calibri"/>
                <a:cs typeface="Calibri"/>
                <a:hlinkClick r:id="rId14"/>
              </a:rPr>
              <a:t>Training</a:t>
            </a:r>
            <a:r>
              <a:rPr sz="1600" u="sng" spc="-45">
                <a:solidFill>
                  <a:srgbClr val="1794D2"/>
                </a:solidFill>
                <a:uFill>
                  <a:solidFill>
                    <a:srgbClr val="1794D2"/>
                  </a:solidFill>
                </a:uFill>
                <a:latin typeface="Calibri"/>
                <a:cs typeface="Calibri"/>
                <a:hlinkClick r:id="rId14"/>
              </a:rPr>
              <a:t> </a:t>
            </a:r>
            <a:r>
              <a:rPr sz="1600" u="sng">
                <a:solidFill>
                  <a:srgbClr val="1794D2"/>
                </a:solidFill>
                <a:uFill>
                  <a:solidFill>
                    <a:srgbClr val="1794D2"/>
                  </a:solidFill>
                </a:uFill>
                <a:latin typeface="Calibri"/>
                <a:cs typeface="Calibri"/>
                <a:hlinkClick r:id="rId14"/>
              </a:rPr>
              <a:t>mailing</a:t>
            </a:r>
            <a:r>
              <a:rPr sz="1600" u="sng" spc="-45">
                <a:solidFill>
                  <a:srgbClr val="1794D2"/>
                </a:solidFill>
                <a:uFill>
                  <a:solidFill>
                    <a:srgbClr val="1794D2"/>
                  </a:solidFill>
                </a:uFill>
                <a:latin typeface="Calibri"/>
                <a:cs typeface="Calibri"/>
                <a:hlinkClick r:id="rId14"/>
              </a:rPr>
              <a:t> </a:t>
            </a:r>
            <a:r>
              <a:rPr sz="1600" u="sng">
                <a:solidFill>
                  <a:srgbClr val="1794D2"/>
                </a:solidFill>
                <a:uFill>
                  <a:solidFill>
                    <a:srgbClr val="1794D2"/>
                  </a:solidFill>
                </a:uFill>
                <a:latin typeface="Calibri"/>
                <a:cs typeface="Calibri"/>
                <a:hlinkClick r:id="rId14"/>
              </a:rPr>
              <a:t>list</a:t>
            </a:r>
            <a:r>
              <a:rPr sz="1600" u="none">
                <a:latin typeface="Calibri"/>
                <a:cs typeface="Calibri"/>
              </a:rPr>
              <a:t>:</a:t>
            </a:r>
            <a:r>
              <a:rPr sz="1600" u="none" spc="-30">
                <a:latin typeface="Calibri"/>
                <a:cs typeface="Calibri"/>
              </a:rPr>
              <a:t> </a:t>
            </a:r>
            <a:r>
              <a:rPr sz="1600" u="none" spc="-10">
                <a:latin typeface="Calibri"/>
                <a:cs typeface="Calibri"/>
              </a:rPr>
              <a:t>announcements</a:t>
            </a:r>
            <a:r>
              <a:rPr sz="1600" u="none" spc="-5">
                <a:latin typeface="Calibri"/>
                <a:cs typeface="Calibri"/>
              </a:rPr>
              <a:t> </a:t>
            </a:r>
            <a:r>
              <a:rPr sz="1600" u="none">
                <a:latin typeface="Calibri"/>
                <a:cs typeface="Calibri"/>
              </a:rPr>
              <a:t>of</a:t>
            </a:r>
            <a:r>
              <a:rPr sz="1600" u="none" spc="-15">
                <a:latin typeface="Calibri"/>
                <a:cs typeface="Calibri"/>
              </a:rPr>
              <a:t> </a:t>
            </a:r>
            <a:r>
              <a:rPr sz="1600" u="none">
                <a:latin typeface="Calibri"/>
                <a:cs typeface="Calibri"/>
              </a:rPr>
              <a:t>upcoming</a:t>
            </a:r>
            <a:r>
              <a:rPr sz="1600" u="none" spc="-10">
                <a:latin typeface="Calibri"/>
                <a:cs typeface="Calibri"/>
              </a:rPr>
              <a:t> </a:t>
            </a:r>
            <a:r>
              <a:rPr sz="1600" u="none">
                <a:latin typeface="Calibri"/>
                <a:cs typeface="Calibri"/>
              </a:rPr>
              <a:t>learning</a:t>
            </a:r>
            <a:r>
              <a:rPr sz="1600" u="none" spc="-20">
                <a:latin typeface="Calibri"/>
                <a:cs typeface="Calibri"/>
              </a:rPr>
              <a:t> </a:t>
            </a:r>
            <a:r>
              <a:rPr sz="1600" u="none" spc="-10">
                <a:latin typeface="Calibri"/>
                <a:cs typeface="Calibri"/>
              </a:rPr>
              <a:t>opportunities</a:t>
            </a:r>
            <a:endParaRPr sz="1600">
              <a:latin typeface="Calibri"/>
              <a:cs typeface="Calibri"/>
            </a:endParaRPr>
          </a:p>
          <a:p>
            <a:pPr marL="292735">
              <a:lnSpc>
                <a:spcPct val="100000"/>
              </a:lnSpc>
              <a:spcBef>
                <a:spcPts val="385"/>
              </a:spcBef>
            </a:pPr>
            <a:r>
              <a:rPr sz="1600">
                <a:latin typeface="Calibri"/>
                <a:cs typeface="Calibri"/>
                <a:hlinkClick r:id="rId10"/>
              </a:rPr>
              <a:t>‒</a:t>
            </a:r>
            <a:r>
              <a:rPr sz="1600" spc="75">
                <a:latin typeface="Calibri"/>
                <a:cs typeface="Calibri"/>
                <a:hlinkClick r:id="rId10"/>
              </a:rPr>
              <a:t>  </a:t>
            </a:r>
            <a:r>
              <a:rPr sz="1600" u="sng">
                <a:solidFill>
                  <a:srgbClr val="1794D2"/>
                </a:solidFill>
                <a:uFill>
                  <a:solidFill>
                    <a:srgbClr val="1794D2"/>
                  </a:solidFill>
                </a:uFill>
                <a:latin typeface="Calibri"/>
                <a:cs typeface="Calibri"/>
                <a:hlinkClick r:id="rId10"/>
              </a:rPr>
              <a:t>Upcoming</a:t>
            </a:r>
            <a:r>
              <a:rPr sz="1600" u="sng" spc="-35">
                <a:solidFill>
                  <a:srgbClr val="1794D2"/>
                </a:solidFill>
                <a:uFill>
                  <a:solidFill>
                    <a:srgbClr val="1794D2"/>
                  </a:solidFill>
                </a:uFill>
                <a:latin typeface="Calibri"/>
                <a:cs typeface="Calibri"/>
                <a:hlinkClick r:id="rId10"/>
              </a:rPr>
              <a:t> </a:t>
            </a:r>
            <a:r>
              <a:rPr sz="1600" u="sng">
                <a:solidFill>
                  <a:srgbClr val="1794D2"/>
                </a:solidFill>
                <a:uFill>
                  <a:solidFill>
                    <a:srgbClr val="1794D2"/>
                  </a:solidFill>
                </a:uFill>
                <a:latin typeface="Calibri"/>
                <a:cs typeface="Calibri"/>
                <a:hlinkClick r:id="rId10"/>
              </a:rPr>
              <a:t>Courses</a:t>
            </a:r>
            <a:r>
              <a:rPr sz="1600" u="none">
                <a:latin typeface="Calibri"/>
                <a:cs typeface="Calibri"/>
              </a:rPr>
              <a:t>:</a:t>
            </a:r>
            <a:r>
              <a:rPr sz="1600" u="none" spc="-5">
                <a:latin typeface="Calibri"/>
                <a:cs typeface="Calibri"/>
              </a:rPr>
              <a:t> </a:t>
            </a:r>
            <a:r>
              <a:rPr sz="1600" u="none">
                <a:latin typeface="Calibri"/>
                <a:cs typeface="Calibri"/>
              </a:rPr>
              <a:t>list</a:t>
            </a:r>
            <a:r>
              <a:rPr sz="1600" u="none" spc="-55">
                <a:latin typeface="Calibri"/>
                <a:cs typeface="Calibri"/>
              </a:rPr>
              <a:t> </a:t>
            </a:r>
            <a:r>
              <a:rPr sz="1600" u="none">
                <a:latin typeface="Calibri"/>
                <a:cs typeface="Calibri"/>
              </a:rPr>
              <a:t>of</a:t>
            </a:r>
            <a:r>
              <a:rPr sz="1600" u="none" spc="-35">
                <a:latin typeface="Calibri"/>
                <a:cs typeface="Calibri"/>
              </a:rPr>
              <a:t> </a:t>
            </a:r>
            <a:r>
              <a:rPr sz="1600" u="none">
                <a:latin typeface="Calibri"/>
                <a:cs typeface="Calibri"/>
              </a:rPr>
              <a:t>scheduled</a:t>
            </a:r>
            <a:r>
              <a:rPr sz="1600" u="none" spc="-25">
                <a:latin typeface="Calibri"/>
                <a:cs typeface="Calibri"/>
              </a:rPr>
              <a:t> </a:t>
            </a:r>
            <a:r>
              <a:rPr sz="1600" u="none" spc="-10">
                <a:latin typeface="Calibri"/>
                <a:cs typeface="Calibri"/>
              </a:rPr>
              <a:t>webinars</a:t>
            </a:r>
            <a:r>
              <a:rPr sz="1600" u="none" spc="-35">
                <a:latin typeface="Calibri"/>
                <a:cs typeface="Calibri"/>
              </a:rPr>
              <a:t> </a:t>
            </a:r>
            <a:r>
              <a:rPr sz="1600" u="none">
                <a:latin typeface="Calibri"/>
                <a:cs typeface="Calibri"/>
              </a:rPr>
              <a:t>and</a:t>
            </a:r>
            <a:r>
              <a:rPr sz="1600" u="none" spc="-45">
                <a:latin typeface="Calibri"/>
                <a:cs typeface="Calibri"/>
              </a:rPr>
              <a:t> </a:t>
            </a:r>
            <a:r>
              <a:rPr sz="1600" u="none">
                <a:latin typeface="Calibri"/>
                <a:cs typeface="Calibri"/>
              </a:rPr>
              <a:t>classroom</a:t>
            </a:r>
            <a:r>
              <a:rPr sz="1600" u="none" spc="-20">
                <a:latin typeface="Calibri"/>
                <a:cs typeface="Calibri"/>
              </a:rPr>
              <a:t> </a:t>
            </a:r>
            <a:r>
              <a:rPr sz="1600" u="none" spc="-10">
                <a:latin typeface="Calibri"/>
                <a:cs typeface="Calibri"/>
              </a:rPr>
              <a:t>trainings</a:t>
            </a:r>
            <a:endParaRPr sz="1600">
              <a:latin typeface="Calibri"/>
              <a:cs typeface="Calibri"/>
            </a:endParaRPr>
          </a:p>
          <a:p>
            <a:pPr marL="292735">
              <a:lnSpc>
                <a:spcPct val="100000"/>
              </a:lnSpc>
              <a:spcBef>
                <a:spcPts val="385"/>
              </a:spcBef>
            </a:pPr>
            <a:r>
              <a:rPr sz="1600">
                <a:latin typeface="Calibri"/>
                <a:cs typeface="Calibri"/>
                <a:hlinkClick r:id="rId15"/>
              </a:rPr>
              <a:t>‒</a:t>
            </a:r>
            <a:r>
              <a:rPr sz="1600" spc="90">
                <a:latin typeface="Calibri"/>
                <a:cs typeface="Calibri"/>
                <a:hlinkClick r:id="rId15"/>
              </a:rPr>
              <a:t>  </a:t>
            </a:r>
            <a:r>
              <a:rPr sz="1600" u="sng">
                <a:solidFill>
                  <a:srgbClr val="1794D2"/>
                </a:solidFill>
                <a:uFill>
                  <a:solidFill>
                    <a:srgbClr val="1794D2"/>
                  </a:solidFill>
                </a:uFill>
                <a:latin typeface="Calibri"/>
                <a:cs typeface="Calibri"/>
                <a:hlinkClick r:id="rId15"/>
              </a:rPr>
              <a:t>ISO</a:t>
            </a:r>
            <a:r>
              <a:rPr sz="1600" u="sng" spc="-10">
                <a:solidFill>
                  <a:srgbClr val="1794D2"/>
                </a:solidFill>
                <a:uFill>
                  <a:solidFill>
                    <a:srgbClr val="1794D2"/>
                  </a:solidFill>
                </a:uFill>
                <a:latin typeface="Calibri"/>
                <a:cs typeface="Calibri"/>
                <a:hlinkClick r:id="rId15"/>
              </a:rPr>
              <a:t> </a:t>
            </a:r>
            <a:r>
              <a:rPr sz="1600" u="sng" spc="-20">
                <a:solidFill>
                  <a:srgbClr val="1794D2"/>
                </a:solidFill>
                <a:uFill>
                  <a:solidFill>
                    <a:srgbClr val="1794D2"/>
                  </a:solidFill>
                </a:uFill>
                <a:latin typeface="Calibri"/>
                <a:cs typeface="Calibri"/>
                <a:hlinkClick r:id="rId15"/>
              </a:rPr>
              <a:t>Training</a:t>
            </a:r>
            <a:r>
              <a:rPr sz="1600" u="sng" spc="-50">
                <a:solidFill>
                  <a:srgbClr val="1794D2"/>
                </a:solidFill>
                <a:uFill>
                  <a:solidFill>
                    <a:srgbClr val="1794D2"/>
                  </a:solidFill>
                </a:uFill>
                <a:latin typeface="Calibri"/>
                <a:cs typeface="Calibri"/>
                <a:hlinkClick r:id="rId15"/>
              </a:rPr>
              <a:t> </a:t>
            </a:r>
            <a:r>
              <a:rPr sz="1600" u="sng">
                <a:solidFill>
                  <a:srgbClr val="1794D2"/>
                </a:solidFill>
                <a:uFill>
                  <a:solidFill>
                    <a:srgbClr val="1794D2"/>
                  </a:solidFill>
                </a:uFill>
                <a:latin typeface="Calibri"/>
                <a:cs typeface="Calibri"/>
                <a:hlinkClick r:id="rId15"/>
              </a:rPr>
              <a:t>Materials</a:t>
            </a:r>
            <a:r>
              <a:rPr sz="1600" u="none">
                <a:latin typeface="Calibri"/>
                <a:cs typeface="Calibri"/>
              </a:rPr>
              <a:t>:</a:t>
            </a:r>
            <a:r>
              <a:rPr sz="1600" u="none" spc="-40">
                <a:latin typeface="Calibri"/>
                <a:cs typeface="Calibri"/>
              </a:rPr>
              <a:t> </a:t>
            </a:r>
            <a:r>
              <a:rPr sz="1600" u="none" spc="-10">
                <a:latin typeface="Calibri"/>
                <a:cs typeface="Calibri"/>
              </a:rPr>
              <a:t>recordings</a:t>
            </a:r>
            <a:r>
              <a:rPr sz="1600" u="none">
                <a:latin typeface="Calibri"/>
                <a:cs typeface="Calibri"/>
              </a:rPr>
              <a:t> and</a:t>
            </a:r>
            <a:r>
              <a:rPr sz="1600" u="none" spc="-30">
                <a:latin typeface="Calibri"/>
                <a:cs typeface="Calibri"/>
              </a:rPr>
              <a:t> </a:t>
            </a:r>
            <a:r>
              <a:rPr sz="1600" u="none">
                <a:latin typeface="Calibri"/>
                <a:cs typeface="Calibri"/>
              </a:rPr>
              <a:t>slides</a:t>
            </a:r>
            <a:r>
              <a:rPr sz="1600" u="none" spc="-25">
                <a:latin typeface="Calibri"/>
                <a:cs typeface="Calibri"/>
              </a:rPr>
              <a:t> </a:t>
            </a:r>
            <a:r>
              <a:rPr sz="1600" u="none">
                <a:latin typeface="Calibri"/>
                <a:cs typeface="Calibri"/>
              </a:rPr>
              <a:t>of</a:t>
            </a:r>
            <a:r>
              <a:rPr sz="1600" u="none" spc="-20">
                <a:latin typeface="Calibri"/>
                <a:cs typeface="Calibri"/>
              </a:rPr>
              <a:t> </a:t>
            </a:r>
            <a:r>
              <a:rPr sz="1600" u="none">
                <a:latin typeface="Calibri"/>
                <a:cs typeface="Calibri"/>
              </a:rPr>
              <a:t>past</a:t>
            </a:r>
            <a:r>
              <a:rPr sz="1600" u="none" spc="-25">
                <a:latin typeface="Calibri"/>
                <a:cs typeface="Calibri"/>
              </a:rPr>
              <a:t> </a:t>
            </a:r>
            <a:r>
              <a:rPr sz="1600" u="none" spc="-10">
                <a:latin typeface="Calibri"/>
                <a:cs typeface="Calibri"/>
              </a:rPr>
              <a:t>trainings</a:t>
            </a:r>
            <a:endParaRPr sz="1600">
              <a:latin typeface="Calibri"/>
              <a:cs typeface="Calibri"/>
            </a:endParaRPr>
          </a:p>
          <a:p>
            <a:pPr marL="292735">
              <a:lnSpc>
                <a:spcPct val="100000"/>
              </a:lnSpc>
              <a:spcBef>
                <a:spcPts val="385"/>
              </a:spcBef>
            </a:pPr>
            <a:r>
              <a:rPr sz="1600">
                <a:latin typeface="Calibri"/>
                <a:cs typeface="Calibri"/>
                <a:hlinkClick r:id="rId16"/>
              </a:rPr>
              <a:t>‒</a:t>
            </a:r>
            <a:r>
              <a:rPr sz="1600" spc="70">
                <a:latin typeface="Calibri"/>
                <a:cs typeface="Calibri"/>
                <a:hlinkClick r:id="rId16"/>
              </a:rPr>
              <a:t>  </a:t>
            </a:r>
            <a:r>
              <a:rPr sz="1600" u="sng">
                <a:solidFill>
                  <a:srgbClr val="1794D2"/>
                </a:solidFill>
                <a:uFill>
                  <a:solidFill>
                    <a:srgbClr val="1794D2"/>
                  </a:solidFill>
                </a:uFill>
                <a:latin typeface="Calibri"/>
                <a:cs typeface="Calibri"/>
                <a:hlinkClick r:id="rId16"/>
              </a:rPr>
              <a:t>ISO</a:t>
            </a:r>
            <a:r>
              <a:rPr sz="1600" u="sng" spc="-30">
                <a:solidFill>
                  <a:srgbClr val="1794D2"/>
                </a:solidFill>
                <a:uFill>
                  <a:solidFill>
                    <a:srgbClr val="1794D2"/>
                  </a:solidFill>
                </a:uFill>
                <a:latin typeface="Calibri"/>
                <a:cs typeface="Calibri"/>
                <a:hlinkClick r:id="rId16"/>
              </a:rPr>
              <a:t> </a:t>
            </a:r>
            <a:r>
              <a:rPr sz="1600" u="sng">
                <a:solidFill>
                  <a:srgbClr val="1794D2"/>
                </a:solidFill>
                <a:uFill>
                  <a:solidFill>
                    <a:srgbClr val="1794D2"/>
                  </a:solidFill>
                </a:uFill>
                <a:latin typeface="Calibri"/>
                <a:cs typeface="Calibri"/>
                <a:hlinkClick r:id="rId16"/>
              </a:rPr>
              <a:t>Quarterly</a:t>
            </a:r>
            <a:r>
              <a:rPr sz="1600" u="sng" spc="-30">
                <a:solidFill>
                  <a:srgbClr val="1794D2"/>
                </a:solidFill>
                <a:uFill>
                  <a:solidFill>
                    <a:srgbClr val="1794D2"/>
                  </a:solidFill>
                </a:uFill>
                <a:latin typeface="Calibri"/>
                <a:cs typeface="Calibri"/>
                <a:hlinkClick r:id="rId16"/>
              </a:rPr>
              <a:t> </a:t>
            </a:r>
            <a:r>
              <a:rPr sz="1600" u="sng" spc="-10">
                <a:solidFill>
                  <a:srgbClr val="1794D2"/>
                </a:solidFill>
                <a:uFill>
                  <a:solidFill>
                    <a:srgbClr val="1794D2"/>
                  </a:solidFill>
                </a:uFill>
                <a:latin typeface="Calibri"/>
                <a:cs typeface="Calibri"/>
                <a:hlinkClick r:id="rId16"/>
              </a:rPr>
              <a:t>Settlements</a:t>
            </a:r>
            <a:r>
              <a:rPr sz="1600" u="sng" spc="-20">
                <a:solidFill>
                  <a:srgbClr val="1794D2"/>
                </a:solidFill>
                <a:uFill>
                  <a:solidFill>
                    <a:srgbClr val="1794D2"/>
                  </a:solidFill>
                </a:uFill>
                <a:latin typeface="Calibri"/>
                <a:cs typeface="Calibri"/>
                <a:hlinkClick r:id="rId16"/>
              </a:rPr>
              <a:t> </a:t>
            </a:r>
            <a:r>
              <a:rPr sz="1600" u="sng">
                <a:solidFill>
                  <a:srgbClr val="1794D2"/>
                </a:solidFill>
                <a:uFill>
                  <a:solidFill>
                    <a:srgbClr val="1794D2"/>
                  </a:solidFill>
                </a:uFill>
                <a:latin typeface="Calibri"/>
                <a:cs typeface="Calibri"/>
                <a:hlinkClick r:id="rId16"/>
              </a:rPr>
              <a:t>Forum</a:t>
            </a:r>
            <a:r>
              <a:rPr sz="1600" u="none" spc="-5">
                <a:solidFill>
                  <a:srgbClr val="1794D2"/>
                </a:solidFill>
                <a:latin typeface="Calibri"/>
                <a:cs typeface="Calibri"/>
              </a:rPr>
              <a:t> </a:t>
            </a:r>
            <a:r>
              <a:rPr sz="1600" u="none">
                <a:latin typeface="Calibri"/>
                <a:cs typeface="Calibri"/>
              </a:rPr>
              <a:t>(March,</a:t>
            </a:r>
            <a:r>
              <a:rPr sz="1600" u="none" spc="-30">
                <a:latin typeface="Calibri"/>
                <a:cs typeface="Calibri"/>
              </a:rPr>
              <a:t> </a:t>
            </a:r>
            <a:r>
              <a:rPr sz="1600" u="none">
                <a:latin typeface="Calibri"/>
                <a:cs typeface="Calibri"/>
              </a:rPr>
              <a:t>June,</a:t>
            </a:r>
            <a:r>
              <a:rPr sz="1600" u="none" spc="-15">
                <a:latin typeface="Calibri"/>
                <a:cs typeface="Calibri"/>
              </a:rPr>
              <a:t> </a:t>
            </a:r>
            <a:r>
              <a:rPr sz="1600" u="none" spc="-25">
                <a:latin typeface="Calibri"/>
                <a:cs typeface="Calibri"/>
              </a:rPr>
              <a:t>September,</a:t>
            </a:r>
            <a:r>
              <a:rPr sz="1600" u="none" spc="-15">
                <a:latin typeface="Calibri"/>
                <a:cs typeface="Calibri"/>
              </a:rPr>
              <a:t> </a:t>
            </a:r>
            <a:r>
              <a:rPr sz="1600" u="none" spc="-10">
                <a:latin typeface="Calibri"/>
                <a:cs typeface="Calibri"/>
              </a:rPr>
              <a:t>December)</a:t>
            </a:r>
            <a:endParaRPr sz="16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17" cstate="print"/>
          <a:stretch>
            <a:fillRect/>
          </a:stretch>
        </p:blipFill>
        <p:spPr>
          <a:xfrm>
            <a:off x="9535668" y="3799332"/>
            <a:ext cx="2442972" cy="2438400"/>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109</a:t>
            </a:fld>
            <a:endParaRPr spc="-25"/>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25"/>
              <a:t>Pumped-</a:t>
            </a:r>
            <a:r>
              <a:rPr spc="-10"/>
              <a:t>Storage</a:t>
            </a:r>
            <a:r>
              <a:rPr spc="-70"/>
              <a:t> </a:t>
            </a:r>
            <a:r>
              <a:t>Hydro</a:t>
            </a:r>
            <a:r>
              <a:rPr spc="-85"/>
              <a:t> </a:t>
            </a:r>
            <a:r>
              <a:rPr spc="-10"/>
              <a:t>Operates</a:t>
            </a:r>
            <a:r>
              <a:rPr spc="-75"/>
              <a:t> </a:t>
            </a:r>
            <a:r>
              <a:t>in</a:t>
            </a:r>
            <a:r>
              <a:rPr spc="-75"/>
              <a:t> </a:t>
            </a:r>
            <a:r>
              <a:rPr>
                <a:solidFill>
                  <a:srgbClr val="F6881F"/>
                </a:solidFill>
              </a:rPr>
              <a:t>Binary</a:t>
            </a:r>
            <a:r>
              <a:rPr spc="-50">
                <a:solidFill>
                  <a:srgbClr val="F6881F"/>
                </a:solidFill>
              </a:rPr>
              <a:t> </a:t>
            </a:r>
            <a:r>
              <a:rPr spc="-10"/>
              <a:t>Fashion</a:t>
            </a:r>
          </a:p>
        </p:txBody>
      </p:sp>
      <p:sp>
        <p:nvSpPr>
          <p:cNvPr id="3" name="object 3"/>
          <p:cNvSpPr txBox="1"/>
          <p:nvPr/>
        </p:nvSpPr>
        <p:spPr>
          <a:xfrm>
            <a:off x="367080" y="672070"/>
            <a:ext cx="4976495" cy="1945639"/>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spc="-10">
                <a:latin typeface="Calibri"/>
                <a:cs typeface="Calibri"/>
              </a:rPr>
              <a:t>Reversible</a:t>
            </a:r>
            <a:r>
              <a:rPr sz="2400" spc="-110">
                <a:latin typeface="Calibri"/>
                <a:cs typeface="Calibri"/>
              </a:rPr>
              <a:t> </a:t>
            </a:r>
            <a:r>
              <a:rPr sz="2400" spc="-10">
                <a:latin typeface="Calibri"/>
                <a:cs typeface="Calibri"/>
              </a:rPr>
              <a:t>pump/turbine:</a:t>
            </a:r>
            <a:endParaRPr sz="2400">
              <a:latin typeface="Calibri"/>
              <a:cs typeface="Calibri"/>
            </a:endParaRPr>
          </a:p>
          <a:p>
            <a:pPr marL="516890" marR="5080" indent="-224790">
              <a:lnSpc>
                <a:spcPct val="120000"/>
              </a:lnSpc>
              <a:spcBef>
                <a:spcPts val="65"/>
              </a:spcBef>
            </a:pPr>
            <a:r>
              <a:rPr sz="2000">
                <a:latin typeface="Calibri"/>
                <a:cs typeface="Calibri"/>
              </a:rPr>
              <a:t>‒</a:t>
            </a:r>
            <a:r>
              <a:rPr sz="2000" spc="245">
                <a:latin typeface="Calibri"/>
                <a:cs typeface="Calibri"/>
              </a:rPr>
              <a:t> </a:t>
            </a:r>
            <a:r>
              <a:rPr sz="2000">
                <a:latin typeface="Calibri"/>
                <a:cs typeface="Calibri"/>
              </a:rPr>
              <a:t>Spins</a:t>
            </a:r>
            <a:r>
              <a:rPr sz="2000" spc="-30">
                <a:latin typeface="Calibri"/>
                <a:cs typeface="Calibri"/>
              </a:rPr>
              <a:t> </a:t>
            </a:r>
            <a:r>
              <a:rPr sz="2000">
                <a:latin typeface="Calibri"/>
                <a:cs typeface="Calibri"/>
              </a:rPr>
              <a:t>in</a:t>
            </a:r>
            <a:r>
              <a:rPr sz="2000" spc="-25">
                <a:latin typeface="Calibri"/>
                <a:cs typeface="Calibri"/>
              </a:rPr>
              <a:t> </a:t>
            </a:r>
            <a:r>
              <a:rPr sz="2000">
                <a:latin typeface="Calibri"/>
                <a:cs typeface="Calibri"/>
              </a:rPr>
              <a:t>one</a:t>
            </a:r>
            <a:r>
              <a:rPr sz="2000" spc="-45">
                <a:latin typeface="Calibri"/>
                <a:cs typeface="Calibri"/>
              </a:rPr>
              <a:t> </a:t>
            </a:r>
            <a:r>
              <a:rPr sz="2000" spc="-10">
                <a:latin typeface="Calibri"/>
                <a:cs typeface="Calibri"/>
              </a:rPr>
              <a:t>direction</a:t>
            </a:r>
            <a:r>
              <a:rPr sz="2000" spc="-30">
                <a:latin typeface="Calibri"/>
                <a:cs typeface="Calibri"/>
              </a:rPr>
              <a:t> </a:t>
            </a:r>
            <a:r>
              <a:rPr sz="2000">
                <a:latin typeface="Calibri"/>
                <a:cs typeface="Calibri"/>
              </a:rPr>
              <a:t>to</a:t>
            </a:r>
            <a:r>
              <a:rPr sz="2000" spc="-35">
                <a:latin typeface="Calibri"/>
                <a:cs typeface="Calibri"/>
              </a:rPr>
              <a:t> </a:t>
            </a:r>
            <a:r>
              <a:rPr sz="2000">
                <a:latin typeface="Calibri"/>
                <a:cs typeface="Calibri"/>
              </a:rPr>
              <a:t>pump</a:t>
            </a:r>
            <a:r>
              <a:rPr sz="2000" spc="-40">
                <a:latin typeface="Calibri"/>
                <a:cs typeface="Calibri"/>
              </a:rPr>
              <a:t> </a:t>
            </a:r>
            <a:r>
              <a:rPr sz="2000">
                <a:latin typeface="Calibri"/>
                <a:cs typeface="Calibri"/>
              </a:rPr>
              <a:t>water</a:t>
            </a:r>
            <a:r>
              <a:rPr sz="2000" spc="-25">
                <a:latin typeface="Calibri"/>
                <a:cs typeface="Calibri"/>
              </a:rPr>
              <a:t> </a:t>
            </a:r>
            <a:r>
              <a:rPr sz="2000" spc="-10">
                <a:latin typeface="Calibri"/>
                <a:cs typeface="Calibri"/>
              </a:rPr>
              <a:t>uphill </a:t>
            </a:r>
            <a:r>
              <a:rPr sz="2000">
                <a:latin typeface="Calibri"/>
                <a:cs typeface="Calibri"/>
              </a:rPr>
              <a:t>(aka,</a:t>
            </a:r>
            <a:r>
              <a:rPr sz="2000" spc="-65">
                <a:latin typeface="Calibri"/>
                <a:cs typeface="Calibri"/>
              </a:rPr>
              <a:t> </a:t>
            </a:r>
            <a:r>
              <a:rPr sz="2000" spc="-10">
                <a:latin typeface="Calibri"/>
                <a:cs typeface="Calibri"/>
              </a:rPr>
              <a:t>charging)</a:t>
            </a:r>
            <a:endParaRPr sz="2000">
              <a:latin typeface="Calibri"/>
              <a:cs typeface="Calibri"/>
            </a:endParaRPr>
          </a:p>
          <a:p>
            <a:pPr marL="516890" marR="213995" indent="-224790">
              <a:lnSpc>
                <a:spcPct val="120000"/>
              </a:lnSpc>
            </a:pPr>
            <a:r>
              <a:rPr sz="2000">
                <a:latin typeface="Calibri"/>
                <a:cs typeface="Calibri"/>
              </a:rPr>
              <a:t>‒</a:t>
            </a:r>
            <a:r>
              <a:rPr sz="2000" spc="225">
                <a:latin typeface="Calibri"/>
                <a:cs typeface="Calibri"/>
              </a:rPr>
              <a:t> </a:t>
            </a:r>
            <a:r>
              <a:rPr sz="2000">
                <a:latin typeface="Calibri"/>
                <a:cs typeface="Calibri"/>
              </a:rPr>
              <a:t>Stops</a:t>
            </a:r>
            <a:r>
              <a:rPr sz="2000" spc="-40">
                <a:latin typeface="Calibri"/>
                <a:cs typeface="Calibri"/>
              </a:rPr>
              <a:t> </a:t>
            </a:r>
            <a:r>
              <a:rPr sz="2000">
                <a:latin typeface="Calibri"/>
                <a:cs typeface="Calibri"/>
              </a:rPr>
              <a:t>and</a:t>
            </a:r>
            <a:r>
              <a:rPr sz="2000" spc="-45">
                <a:latin typeface="Calibri"/>
                <a:cs typeface="Calibri"/>
              </a:rPr>
              <a:t> </a:t>
            </a:r>
            <a:r>
              <a:rPr sz="2000" spc="-10">
                <a:latin typeface="Calibri"/>
                <a:cs typeface="Calibri"/>
              </a:rPr>
              <a:t>takes</a:t>
            </a:r>
            <a:r>
              <a:rPr sz="2000" spc="-40">
                <a:latin typeface="Calibri"/>
                <a:cs typeface="Calibri"/>
              </a:rPr>
              <a:t> </a:t>
            </a:r>
            <a:r>
              <a:rPr sz="2000">
                <a:latin typeface="Calibri"/>
                <a:cs typeface="Calibri"/>
              </a:rPr>
              <a:t>time</a:t>
            </a:r>
            <a:r>
              <a:rPr sz="2000" spc="-35">
                <a:latin typeface="Calibri"/>
                <a:cs typeface="Calibri"/>
              </a:rPr>
              <a:t> </a:t>
            </a:r>
            <a:r>
              <a:rPr sz="2000">
                <a:latin typeface="Calibri"/>
                <a:cs typeface="Calibri"/>
              </a:rPr>
              <a:t>to</a:t>
            </a:r>
            <a:r>
              <a:rPr sz="2000" spc="-40">
                <a:latin typeface="Calibri"/>
                <a:cs typeface="Calibri"/>
              </a:rPr>
              <a:t> </a:t>
            </a:r>
            <a:r>
              <a:rPr sz="2000">
                <a:latin typeface="Calibri"/>
                <a:cs typeface="Calibri"/>
              </a:rPr>
              <a:t>spin</a:t>
            </a:r>
            <a:r>
              <a:rPr sz="2000" spc="-40">
                <a:latin typeface="Calibri"/>
                <a:cs typeface="Calibri"/>
              </a:rPr>
              <a:t> </a:t>
            </a:r>
            <a:r>
              <a:rPr sz="2000">
                <a:latin typeface="Calibri"/>
                <a:cs typeface="Calibri"/>
              </a:rPr>
              <a:t>in</a:t>
            </a:r>
            <a:r>
              <a:rPr sz="2000" spc="-40">
                <a:latin typeface="Calibri"/>
                <a:cs typeface="Calibri"/>
              </a:rPr>
              <a:t> </a:t>
            </a:r>
            <a:r>
              <a:rPr sz="2000" spc="-10">
                <a:latin typeface="Calibri"/>
                <a:cs typeface="Calibri"/>
              </a:rPr>
              <a:t>reverse</a:t>
            </a:r>
            <a:r>
              <a:rPr sz="2000" spc="-20">
                <a:latin typeface="Calibri"/>
                <a:cs typeface="Calibri"/>
              </a:rPr>
              <a:t> </a:t>
            </a:r>
            <a:r>
              <a:rPr sz="2000" spc="-25">
                <a:latin typeface="Calibri"/>
                <a:cs typeface="Calibri"/>
              </a:rPr>
              <a:t>to </a:t>
            </a:r>
            <a:r>
              <a:rPr sz="2000" spc="-10">
                <a:latin typeface="Calibri"/>
                <a:cs typeface="Calibri"/>
              </a:rPr>
              <a:t>generate</a:t>
            </a:r>
            <a:r>
              <a:rPr sz="2000" spc="-85">
                <a:latin typeface="Calibri"/>
                <a:cs typeface="Calibri"/>
              </a:rPr>
              <a:t> </a:t>
            </a:r>
            <a:r>
              <a:rPr sz="2000">
                <a:latin typeface="Calibri"/>
                <a:cs typeface="Calibri"/>
              </a:rPr>
              <a:t>electricity</a:t>
            </a:r>
            <a:r>
              <a:rPr sz="2000" spc="-65">
                <a:latin typeface="Calibri"/>
                <a:cs typeface="Calibri"/>
              </a:rPr>
              <a:t> </a:t>
            </a:r>
            <a:r>
              <a:rPr sz="2000">
                <a:latin typeface="Calibri"/>
                <a:cs typeface="Calibri"/>
              </a:rPr>
              <a:t>(aka,</a:t>
            </a:r>
            <a:r>
              <a:rPr sz="2000" spc="-75">
                <a:latin typeface="Calibri"/>
                <a:cs typeface="Calibri"/>
              </a:rPr>
              <a:t> </a:t>
            </a:r>
            <a:r>
              <a:rPr sz="2000" spc="-10">
                <a:latin typeface="Calibri"/>
                <a:cs typeface="Calibri"/>
              </a:rPr>
              <a:t>discharging)</a:t>
            </a:r>
            <a:endParaRPr sz="2000">
              <a:latin typeface="Calibri"/>
              <a:cs typeface="Calibri"/>
            </a:endParaRPr>
          </a:p>
        </p:txBody>
      </p:sp>
      <p:sp>
        <p:nvSpPr>
          <p:cNvPr id="4" name="object 4"/>
          <p:cNvSpPr txBox="1"/>
          <p:nvPr/>
        </p:nvSpPr>
        <p:spPr>
          <a:xfrm>
            <a:off x="367080" y="2736342"/>
            <a:ext cx="5230495" cy="2813685"/>
          </a:xfrm>
          <a:prstGeom prst="rect">
            <a:avLst/>
          </a:prstGeom>
        </p:spPr>
        <p:txBody>
          <a:bodyPr vert="horz" wrap="square" lIns="0" tIns="12700" rIns="0" bIns="0" rtlCol="0">
            <a:spAutoFit/>
          </a:bodyPr>
          <a:lstStyle/>
          <a:p>
            <a:pPr marL="228600" marR="15875" indent="-216535">
              <a:lnSpc>
                <a:spcPct val="120000"/>
              </a:lnSpc>
              <a:spcBef>
                <a:spcPts val="100"/>
              </a:spcBef>
              <a:buFont typeface="Arial"/>
              <a:buChar char="•"/>
              <a:tabLst>
                <a:tab pos="230504" algn="l"/>
              </a:tabLst>
            </a:pPr>
            <a:r>
              <a:rPr sz="2400">
                <a:latin typeface="Calibri"/>
                <a:cs typeface="Calibri"/>
              </a:rPr>
              <a:t>Has</a:t>
            </a:r>
            <a:r>
              <a:rPr sz="2400" spc="-30">
                <a:latin typeface="Calibri"/>
                <a:cs typeface="Calibri"/>
              </a:rPr>
              <a:t> </a:t>
            </a:r>
            <a:r>
              <a:rPr sz="2400">
                <a:latin typeface="Calibri"/>
                <a:cs typeface="Calibri"/>
              </a:rPr>
              <a:t>two</a:t>
            </a:r>
            <a:r>
              <a:rPr sz="2400" spc="-45">
                <a:latin typeface="Calibri"/>
                <a:cs typeface="Calibri"/>
              </a:rPr>
              <a:t> </a:t>
            </a:r>
            <a:r>
              <a:rPr sz="2400" spc="-10">
                <a:latin typeface="Calibri"/>
                <a:cs typeface="Calibri"/>
              </a:rPr>
              <a:t>corresponding</a:t>
            </a:r>
            <a:r>
              <a:rPr sz="2400" spc="-25">
                <a:latin typeface="Calibri"/>
                <a:cs typeface="Calibri"/>
              </a:rPr>
              <a:t> </a:t>
            </a:r>
            <a:r>
              <a:rPr sz="2400">
                <a:latin typeface="Calibri"/>
                <a:cs typeface="Calibri"/>
              </a:rPr>
              <a:t>asset</a:t>
            </a:r>
            <a:r>
              <a:rPr sz="2400" spc="-40">
                <a:latin typeface="Calibri"/>
                <a:cs typeface="Calibri"/>
              </a:rPr>
              <a:t> </a:t>
            </a:r>
            <a:r>
              <a:rPr sz="2400" spc="-10">
                <a:latin typeface="Calibri"/>
                <a:cs typeface="Calibri"/>
              </a:rPr>
              <a:t>types 	</a:t>
            </a:r>
            <a:r>
              <a:rPr sz="2400">
                <a:latin typeface="Calibri"/>
                <a:cs typeface="Calibri"/>
              </a:rPr>
              <a:t>modeled</a:t>
            </a:r>
            <a:r>
              <a:rPr sz="2400" spc="-65">
                <a:latin typeface="Calibri"/>
                <a:cs typeface="Calibri"/>
              </a:rPr>
              <a:t> </a:t>
            </a:r>
            <a:r>
              <a:rPr sz="2400">
                <a:latin typeface="Calibri"/>
                <a:cs typeface="Calibri"/>
              </a:rPr>
              <a:t>in</a:t>
            </a:r>
            <a:r>
              <a:rPr sz="2400" spc="-70">
                <a:latin typeface="Calibri"/>
                <a:cs typeface="Calibri"/>
              </a:rPr>
              <a:t> </a:t>
            </a:r>
            <a:r>
              <a:rPr sz="2400">
                <a:latin typeface="Calibri"/>
                <a:cs typeface="Calibri"/>
              </a:rPr>
              <a:t>ISO</a:t>
            </a:r>
            <a:r>
              <a:rPr sz="2400" spc="-65">
                <a:latin typeface="Calibri"/>
                <a:cs typeface="Calibri"/>
              </a:rPr>
              <a:t> </a:t>
            </a:r>
            <a:r>
              <a:rPr sz="2400" spc="-10">
                <a:latin typeface="Calibri"/>
                <a:cs typeface="Calibri"/>
              </a:rPr>
              <a:t>system</a:t>
            </a:r>
            <a:r>
              <a:rPr sz="2400" spc="-65">
                <a:latin typeface="Calibri"/>
                <a:cs typeface="Calibri"/>
              </a:rPr>
              <a:t> </a:t>
            </a:r>
            <a:r>
              <a:rPr sz="2400">
                <a:latin typeface="Calibri"/>
                <a:cs typeface="Calibri"/>
              </a:rPr>
              <a:t>and</a:t>
            </a:r>
            <a:r>
              <a:rPr sz="2400" spc="-60">
                <a:latin typeface="Calibri"/>
                <a:cs typeface="Calibri"/>
              </a:rPr>
              <a:t> </a:t>
            </a:r>
            <a:r>
              <a:rPr sz="2400" spc="-10">
                <a:latin typeface="Calibri"/>
                <a:cs typeface="Calibri"/>
              </a:rPr>
              <a:t>participating 	</a:t>
            </a:r>
            <a:r>
              <a:rPr sz="2400">
                <a:latin typeface="Calibri"/>
                <a:cs typeface="Calibri"/>
              </a:rPr>
              <a:t>in</a:t>
            </a:r>
            <a:r>
              <a:rPr sz="2400" spc="-30">
                <a:latin typeface="Calibri"/>
                <a:cs typeface="Calibri"/>
              </a:rPr>
              <a:t> </a:t>
            </a:r>
            <a:r>
              <a:rPr sz="2400" spc="-10">
                <a:latin typeface="Calibri"/>
                <a:cs typeface="Calibri"/>
              </a:rPr>
              <a:t>markets:</a:t>
            </a:r>
            <a:endParaRPr sz="2400">
              <a:latin typeface="Calibri"/>
              <a:cs typeface="Calibri"/>
            </a:endParaRPr>
          </a:p>
          <a:p>
            <a:pPr marL="516890" marR="5080" indent="-224790">
              <a:lnSpc>
                <a:spcPct val="120000"/>
              </a:lnSpc>
              <a:spcBef>
                <a:spcPts val="65"/>
              </a:spcBef>
            </a:pPr>
            <a:r>
              <a:rPr sz="2000">
                <a:latin typeface="Calibri"/>
                <a:cs typeface="Calibri"/>
              </a:rPr>
              <a:t>‒</a:t>
            </a:r>
            <a:r>
              <a:rPr sz="2000" spc="229">
                <a:latin typeface="Calibri"/>
                <a:cs typeface="Calibri"/>
              </a:rPr>
              <a:t> </a:t>
            </a:r>
            <a:r>
              <a:rPr sz="2000" i="1">
                <a:latin typeface="Calibri"/>
                <a:cs typeface="Calibri"/>
              </a:rPr>
              <a:t>Charging:</a:t>
            </a:r>
            <a:r>
              <a:rPr sz="2000" i="1" spc="-65">
                <a:latin typeface="Calibri"/>
                <a:cs typeface="Calibri"/>
              </a:rPr>
              <a:t> </a:t>
            </a:r>
            <a:r>
              <a:rPr sz="2000">
                <a:latin typeface="Calibri"/>
                <a:cs typeface="Calibri"/>
              </a:rPr>
              <a:t>Dispatchable</a:t>
            </a:r>
            <a:r>
              <a:rPr sz="2000" spc="-35">
                <a:latin typeface="Calibri"/>
                <a:cs typeface="Calibri"/>
              </a:rPr>
              <a:t> </a:t>
            </a:r>
            <a:r>
              <a:rPr sz="2000" spc="-20">
                <a:latin typeface="Calibri"/>
                <a:cs typeface="Calibri"/>
              </a:rPr>
              <a:t>asset-</a:t>
            </a:r>
            <a:r>
              <a:rPr sz="2000">
                <a:latin typeface="Calibri"/>
                <a:cs typeface="Calibri"/>
              </a:rPr>
              <a:t>related</a:t>
            </a:r>
            <a:r>
              <a:rPr sz="2000" spc="-10">
                <a:latin typeface="Calibri"/>
                <a:cs typeface="Calibri"/>
              </a:rPr>
              <a:t> demand </a:t>
            </a:r>
            <a:r>
              <a:rPr sz="2000">
                <a:latin typeface="Calibri"/>
                <a:cs typeface="Calibri"/>
              </a:rPr>
              <a:t>(DARD)</a:t>
            </a:r>
            <a:r>
              <a:rPr sz="2000" spc="-75">
                <a:latin typeface="Calibri"/>
                <a:cs typeface="Calibri"/>
              </a:rPr>
              <a:t> </a:t>
            </a:r>
            <a:r>
              <a:rPr sz="2000">
                <a:latin typeface="Calibri"/>
                <a:cs typeface="Calibri"/>
              </a:rPr>
              <a:t>submits</a:t>
            </a:r>
            <a:r>
              <a:rPr sz="2000" spc="-40">
                <a:latin typeface="Calibri"/>
                <a:cs typeface="Calibri"/>
              </a:rPr>
              <a:t> </a:t>
            </a:r>
            <a:r>
              <a:rPr sz="2000">
                <a:latin typeface="Calibri"/>
                <a:cs typeface="Calibri"/>
              </a:rPr>
              <a:t>bids</a:t>
            </a:r>
            <a:r>
              <a:rPr sz="2000" spc="-55">
                <a:latin typeface="Calibri"/>
                <a:cs typeface="Calibri"/>
              </a:rPr>
              <a:t> </a:t>
            </a:r>
            <a:r>
              <a:rPr sz="2000">
                <a:latin typeface="Calibri"/>
                <a:cs typeface="Calibri"/>
              </a:rPr>
              <a:t>to</a:t>
            </a:r>
            <a:r>
              <a:rPr sz="2000" spc="-45">
                <a:latin typeface="Calibri"/>
                <a:cs typeface="Calibri"/>
              </a:rPr>
              <a:t> </a:t>
            </a:r>
            <a:r>
              <a:rPr sz="2000">
                <a:latin typeface="Calibri"/>
                <a:cs typeface="Calibri"/>
              </a:rPr>
              <a:t>consume</a:t>
            </a:r>
            <a:r>
              <a:rPr sz="2000" spc="-60">
                <a:latin typeface="Calibri"/>
                <a:cs typeface="Calibri"/>
              </a:rPr>
              <a:t> </a:t>
            </a:r>
            <a:r>
              <a:rPr sz="2000" spc="-10">
                <a:latin typeface="Calibri"/>
                <a:cs typeface="Calibri"/>
              </a:rPr>
              <a:t>energy</a:t>
            </a:r>
            <a:endParaRPr sz="2000">
              <a:latin typeface="Calibri"/>
              <a:cs typeface="Calibri"/>
            </a:endParaRPr>
          </a:p>
          <a:p>
            <a:pPr marL="516890" marR="62230" indent="-224790">
              <a:lnSpc>
                <a:spcPct val="120000"/>
              </a:lnSpc>
            </a:pPr>
            <a:r>
              <a:rPr sz="2000">
                <a:latin typeface="Calibri"/>
                <a:cs typeface="Calibri"/>
              </a:rPr>
              <a:t>‒</a:t>
            </a:r>
            <a:r>
              <a:rPr sz="2000" spc="220">
                <a:latin typeface="Calibri"/>
                <a:cs typeface="Calibri"/>
              </a:rPr>
              <a:t> </a:t>
            </a:r>
            <a:r>
              <a:rPr sz="2000" i="1">
                <a:latin typeface="Calibri"/>
                <a:cs typeface="Calibri"/>
              </a:rPr>
              <a:t>Discharging:</a:t>
            </a:r>
            <a:r>
              <a:rPr sz="2000" i="1" spc="-75">
                <a:latin typeface="Calibri"/>
                <a:cs typeface="Calibri"/>
              </a:rPr>
              <a:t> </a:t>
            </a:r>
            <a:r>
              <a:rPr sz="2000" spc="-10">
                <a:latin typeface="Calibri"/>
                <a:cs typeface="Calibri"/>
              </a:rPr>
              <a:t>Generator</a:t>
            </a:r>
            <a:r>
              <a:rPr sz="2000" spc="-35">
                <a:latin typeface="Calibri"/>
                <a:cs typeface="Calibri"/>
              </a:rPr>
              <a:t> </a:t>
            </a:r>
            <a:r>
              <a:rPr sz="2000">
                <a:latin typeface="Calibri"/>
                <a:cs typeface="Calibri"/>
              </a:rPr>
              <a:t>asset</a:t>
            </a:r>
            <a:r>
              <a:rPr sz="2000" spc="-20">
                <a:latin typeface="Calibri"/>
                <a:cs typeface="Calibri"/>
              </a:rPr>
              <a:t> </a:t>
            </a:r>
            <a:r>
              <a:rPr sz="2000" spc="-10">
                <a:latin typeface="Calibri"/>
                <a:cs typeface="Calibri"/>
              </a:rPr>
              <a:t>offers</a:t>
            </a:r>
            <a:r>
              <a:rPr sz="2000" spc="-35">
                <a:latin typeface="Calibri"/>
                <a:cs typeface="Calibri"/>
              </a:rPr>
              <a:t> </a:t>
            </a:r>
            <a:r>
              <a:rPr sz="2000">
                <a:latin typeface="Calibri"/>
                <a:cs typeface="Calibri"/>
              </a:rPr>
              <a:t>to</a:t>
            </a:r>
            <a:r>
              <a:rPr sz="2000" spc="-55">
                <a:latin typeface="Calibri"/>
                <a:cs typeface="Calibri"/>
              </a:rPr>
              <a:t> </a:t>
            </a:r>
            <a:r>
              <a:rPr sz="2000" spc="-10">
                <a:latin typeface="Calibri"/>
                <a:cs typeface="Calibri"/>
              </a:rPr>
              <a:t>supply </a:t>
            </a:r>
            <a:r>
              <a:rPr sz="2000">
                <a:latin typeface="Calibri"/>
                <a:cs typeface="Calibri"/>
              </a:rPr>
              <a:t>energy</a:t>
            </a:r>
            <a:r>
              <a:rPr sz="2000" spc="-65">
                <a:latin typeface="Calibri"/>
                <a:cs typeface="Calibri"/>
              </a:rPr>
              <a:t> </a:t>
            </a:r>
            <a:r>
              <a:rPr sz="2000">
                <a:latin typeface="Calibri"/>
                <a:cs typeface="Calibri"/>
              </a:rPr>
              <a:t>and</a:t>
            </a:r>
            <a:r>
              <a:rPr sz="2000" spc="-50">
                <a:latin typeface="Calibri"/>
                <a:cs typeface="Calibri"/>
              </a:rPr>
              <a:t> </a:t>
            </a:r>
            <a:r>
              <a:rPr sz="2000">
                <a:latin typeface="Calibri"/>
                <a:cs typeface="Calibri"/>
              </a:rPr>
              <a:t>provide</a:t>
            </a:r>
            <a:r>
              <a:rPr sz="2000" spc="-55">
                <a:latin typeface="Calibri"/>
                <a:cs typeface="Calibri"/>
              </a:rPr>
              <a:t> </a:t>
            </a:r>
            <a:r>
              <a:rPr sz="2000" spc="-10">
                <a:latin typeface="Calibri"/>
                <a:cs typeface="Calibri"/>
              </a:rPr>
              <a:t>regulation</a:t>
            </a:r>
            <a:endParaRPr sz="20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txBox="1"/>
          <p:nvPr/>
        </p:nvSpPr>
        <p:spPr>
          <a:xfrm>
            <a:off x="9352280" y="3233166"/>
            <a:ext cx="531495" cy="513715"/>
          </a:xfrm>
          <a:prstGeom prst="rect">
            <a:avLst/>
          </a:prstGeom>
        </p:spPr>
        <p:txBody>
          <a:bodyPr vert="horz" wrap="square" lIns="0" tIns="13335" rIns="0" bIns="0" rtlCol="0">
            <a:spAutoFit/>
          </a:bodyPr>
          <a:lstStyle/>
          <a:p>
            <a:pPr marL="12700">
              <a:lnSpc>
                <a:spcPct val="100000"/>
              </a:lnSpc>
              <a:spcBef>
                <a:spcPts val="105"/>
              </a:spcBef>
            </a:pPr>
            <a:r>
              <a:rPr sz="3200" b="1" spc="-25">
                <a:latin typeface="Calibri"/>
                <a:cs typeface="Calibri"/>
              </a:rPr>
              <a:t>OR</a:t>
            </a:r>
            <a:endParaRPr sz="3200">
              <a:latin typeface="Calibri"/>
              <a:cs typeface="Calibri"/>
            </a:endParaRPr>
          </a:p>
        </p:txBody>
      </p:sp>
      <p:pic>
        <p:nvPicPr>
          <p:cNvPr id="7" name="object 7"/>
          <p:cNvPicPr/>
          <p:nvPr/>
        </p:nvPicPr>
        <p:blipFill>
          <a:blip r:embed="rId3" cstate="print"/>
          <a:stretch>
            <a:fillRect/>
          </a:stretch>
        </p:blipFill>
        <p:spPr>
          <a:xfrm>
            <a:off x="7043931" y="829055"/>
            <a:ext cx="5148068" cy="2029968"/>
          </a:xfrm>
          <a:prstGeom prst="rect">
            <a:avLst/>
          </a:prstGeom>
        </p:spPr>
      </p:pic>
      <p:pic>
        <p:nvPicPr>
          <p:cNvPr id="8" name="object 8"/>
          <p:cNvPicPr/>
          <p:nvPr/>
        </p:nvPicPr>
        <p:blipFill>
          <a:blip r:embed="rId4" cstate="print"/>
          <a:stretch>
            <a:fillRect/>
          </a:stretch>
        </p:blipFill>
        <p:spPr>
          <a:xfrm>
            <a:off x="7062216" y="3640835"/>
            <a:ext cx="5129783" cy="2023872"/>
          </a:xfrm>
          <a:prstGeom prst="rect">
            <a:avLst/>
          </a:prstGeom>
        </p:spPr>
      </p:pic>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11</a:t>
            </a:fld>
            <a:endParaRPr spc="-25"/>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Summary</a:t>
            </a:r>
          </a:p>
        </p:txBody>
      </p:sp>
      <p:sp>
        <p:nvSpPr>
          <p:cNvPr id="3" name="object 3"/>
          <p:cNvSpPr txBox="1"/>
          <p:nvPr/>
        </p:nvSpPr>
        <p:spPr>
          <a:xfrm>
            <a:off x="303072" y="754507"/>
            <a:ext cx="10064750" cy="5409565"/>
          </a:xfrm>
          <a:prstGeom prst="rect">
            <a:avLst/>
          </a:prstGeom>
        </p:spPr>
        <p:txBody>
          <a:bodyPr vert="horz" wrap="square" lIns="0" tIns="12700" rIns="0" bIns="0" rtlCol="0">
            <a:spAutoFit/>
          </a:bodyPr>
          <a:lstStyle/>
          <a:p>
            <a:pPr marL="12700">
              <a:lnSpc>
                <a:spcPct val="100000"/>
              </a:lnSpc>
              <a:spcBef>
                <a:spcPts val="100"/>
              </a:spcBef>
            </a:pPr>
            <a:r>
              <a:rPr sz="2400" b="1" spc="-40">
                <a:solidFill>
                  <a:srgbClr val="527E31"/>
                </a:solidFill>
                <a:latin typeface="Calibri"/>
                <a:cs typeface="Calibri"/>
              </a:rPr>
              <a:t>Today’s</a:t>
            </a:r>
            <a:r>
              <a:rPr sz="2400" b="1" spc="-90">
                <a:solidFill>
                  <a:srgbClr val="527E31"/>
                </a:solidFill>
                <a:latin typeface="Calibri"/>
                <a:cs typeface="Calibri"/>
              </a:rPr>
              <a:t> </a:t>
            </a:r>
            <a:r>
              <a:rPr sz="2400" b="1">
                <a:solidFill>
                  <a:srgbClr val="527E31"/>
                </a:solidFill>
                <a:latin typeface="Calibri"/>
                <a:cs typeface="Calibri"/>
              </a:rPr>
              <a:t>training</a:t>
            </a:r>
            <a:r>
              <a:rPr sz="2400" b="1" spc="-90">
                <a:solidFill>
                  <a:srgbClr val="527E31"/>
                </a:solidFill>
                <a:latin typeface="Calibri"/>
                <a:cs typeface="Calibri"/>
              </a:rPr>
              <a:t> </a:t>
            </a:r>
            <a:r>
              <a:rPr sz="2400" b="1" spc="-10">
                <a:solidFill>
                  <a:srgbClr val="527E31"/>
                </a:solidFill>
                <a:latin typeface="Calibri"/>
                <a:cs typeface="Calibri"/>
              </a:rPr>
              <a:t>covered:</a:t>
            </a:r>
            <a:endParaRPr sz="2400">
              <a:latin typeface="Calibri"/>
              <a:cs typeface="Calibri"/>
            </a:endParaRPr>
          </a:p>
          <a:p>
            <a:pPr marL="292735" marR="878840" indent="-216535">
              <a:lnSpc>
                <a:spcPct val="120000"/>
              </a:lnSpc>
              <a:spcBef>
                <a:spcPts val="1200"/>
              </a:spcBef>
              <a:buFont typeface="Arial"/>
              <a:buChar char="•"/>
              <a:tabLst>
                <a:tab pos="294640" algn="l"/>
              </a:tabLst>
            </a:pPr>
            <a:r>
              <a:rPr sz="2400">
                <a:latin typeface="Calibri"/>
                <a:cs typeface="Calibri"/>
              </a:rPr>
              <a:t>The</a:t>
            </a:r>
            <a:r>
              <a:rPr sz="2400" spc="-50">
                <a:latin typeface="Calibri"/>
                <a:cs typeface="Calibri"/>
              </a:rPr>
              <a:t> </a:t>
            </a:r>
            <a:r>
              <a:rPr sz="2400">
                <a:latin typeface="Calibri"/>
                <a:cs typeface="Calibri"/>
              </a:rPr>
              <a:t>continuous</a:t>
            </a:r>
            <a:r>
              <a:rPr sz="2400" spc="-55">
                <a:latin typeface="Calibri"/>
                <a:cs typeface="Calibri"/>
              </a:rPr>
              <a:t> </a:t>
            </a:r>
            <a:r>
              <a:rPr sz="2400" spc="-10">
                <a:latin typeface="Calibri"/>
                <a:cs typeface="Calibri"/>
              </a:rPr>
              <a:t>storage</a:t>
            </a:r>
            <a:r>
              <a:rPr sz="2400" spc="-55">
                <a:latin typeface="Calibri"/>
                <a:cs typeface="Calibri"/>
              </a:rPr>
              <a:t> </a:t>
            </a:r>
            <a:r>
              <a:rPr sz="2400">
                <a:latin typeface="Calibri"/>
                <a:cs typeface="Calibri"/>
              </a:rPr>
              <a:t>facility</a:t>
            </a:r>
            <a:r>
              <a:rPr sz="2400" spc="-70">
                <a:latin typeface="Calibri"/>
                <a:cs typeface="Calibri"/>
              </a:rPr>
              <a:t> </a:t>
            </a:r>
            <a:r>
              <a:rPr sz="2400">
                <a:latin typeface="Calibri"/>
                <a:cs typeface="Calibri"/>
              </a:rPr>
              <a:t>option</a:t>
            </a:r>
            <a:r>
              <a:rPr sz="2400" spc="-60">
                <a:latin typeface="Calibri"/>
                <a:cs typeface="Calibri"/>
              </a:rPr>
              <a:t> </a:t>
            </a:r>
            <a:r>
              <a:rPr sz="2400">
                <a:latin typeface="Calibri"/>
                <a:cs typeface="Calibri"/>
              </a:rPr>
              <a:t>for</a:t>
            </a:r>
            <a:r>
              <a:rPr sz="2400" spc="-50">
                <a:latin typeface="Calibri"/>
                <a:cs typeface="Calibri"/>
              </a:rPr>
              <a:t> </a:t>
            </a:r>
            <a:r>
              <a:rPr sz="2400">
                <a:latin typeface="Calibri"/>
                <a:cs typeface="Calibri"/>
              </a:rPr>
              <a:t>participation</a:t>
            </a:r>
            <a:r>
              <a:rPr sz="2400" spc="-75">
                <a:latin typeface="Calibri"/>
                <a:cs typeface="Calibri"/>
              </a:rPr>
              <a:t> </a:t>
            </a:r>
            <a:r>
              <a:rPr sz="2400">
                <a:latin typeface="Calibri"/>
                <a:cs typeface="Calibri"/>
              </a:rPr>
              <a:t>in</a:t>
            </a:r>
            <a:r>
              <a:rPr sz="2400" spc="-50">
                <a:latin typeface="Calibri"/>
                <a:cs typeface="Calibri"/>
              </a:rPr>
              <a:t> </a:t>
            </a:r>
            <a:r>
              <a:rPr sz="2400">
                <a:latin typeface="Calibri"/>
                <a:cs typeface="Calibri"/>
              </a:rPr>
              <a:t>New</a:t>
            </a:r>
            <a:r>
              <a:rPr sz="2400" spc="-65">
                <a:latin typeface="Calibri"/>
                <a:cs typeface="Calibri"/>
              </a:rPr>
              <a:t> </a:t>
            </a:r>
            <a:r>
              <a:rPr sz="2400" spc="-10">
                <a:latin typeface="Calibri"/>
                <a:cs typeface="Calibri"/>
              </a:rPr>
              <a:t>England’s 	</a:t>
            </a:r>
            <a:r>
              <a:rPr sz="2400">
                <a:latin typeface="Calibri"/>
                <a:cs typeface="Calibri"/>
              </a:rPr>
              <a:t>wholesale</a:t>
            </a:r>
            <a:r>
              <a:rPr sz="2400" spc="-60">
                <a:latin typeface="Calibri"/>
                <a:cs typeface="Calibri"/>
              </a:rPr>
              <a:t> </a:t>
            </a:r>
            <a:r>
              <a:rPr sz="2400">
                <a:latin typeface="Calibri"/>
                <a:cs typeface="Calibri"/>
              </a:rPr>
              <a:t>electricity</a:t>
            </a:r>
            <a:r>
              <a:rPr sz="2400" spc="-100">
                <a:latin typeface="Calibri"/>
                <a:cs typeface="Calibri"/>
              </a:rPr>
              <a:t> </a:t>
            </a:r>
            <a:r>
              <a:rPr sz="2400" spc="-10">
                <a:latin typeface="Calibri"/>
                <a:cs typeface="Calibri"/>
              </a:rPr>
              <a:t>markets</a:t>
            </a:r>
            <a:endParaRPr sz="2400">
              <a:latin typeface="Calibri"/>
              <a:cs typeface="Calibri"/>
            </a:endParaRPr>
          </a:p>
          <a:p>
            <a:pPr marL="292735" indent="-216535">
              <a:lnSpc>
                <a:spcPct val="100000"/>
              </a:lnSpc>
              <a:spcBef>
                <a:spcPts val="1775"/>
              </a:spcBef>
              <a:buFont typeface="Arial"/>
              <a:buChar char="•"/>
              <a:tabLst>
                <a:tab pos="292735" algn="l"/>
              </a:tabLst>
            </a:pPr>
            <a:r>
              <a:rPr sz="2400">
                <a:latin typeface="Calibri"/>
                <a:cs typeface="Calibri"/>
              </a:rPr>
              <a:t>How</a:t>
            </a:r>
            <a:r>
              <a:rPr sz="2400" spc="-45">
                <a:latin typeface="Calibri"/>
                <a:cs typeface="Calibri"/>
              </a:rPr>
              <a:t> </a:t>
            </a:r>
            <a:r>
              <a:rPr sz="2400">
                <a:latin typeface="Calibri"/>
                <a:cs typeface="Calibri"/>
              </a:rPr>
              <a:t>to</a:t>
            </a:r>
            <a:r>
              <a:rPr sz="2400" spc="-60">
                <a:latin typeface="Calibri"/>
                <a:cs typeface="Calibri"/>
              </a:rPr>
              <a:t> </a:t>
            </a:r>
            <a:r>
              <a:rPr sz="2400" spc="-10">
                <a:latin typeface="Calibri"/>
                <a:cs typeface="Calibri"/>
              </a:rPr>
              <a:t>register</a:t>
            </a:r>
            <a:r>
              <a:rPr sz="2400" spc="-65">
                <a:latin typeface="Calibri"/>
                <a:cs typeface="Calibri"/>
              </a:rPr>
              <a:t> </a:t>
            </a:r>
            <a:r>
              <a:rPr sz="2400">
                <a:latin typeface="Calibri"/>
                <a:cs typeface="Calibri"/>
              </a:rPr>
              <a:t>as</a:t>
            </a:r>
            <a:r>
              <a:rPr sz="2400" spc="-40">
                <a:latin typeface="Calibri"/>
                <a:cs typeface="Calibri"/>
              </a:rPr>
              <a:t> </a:t>
            </a:r>
            <a:r>
              <a:rPr sz="2400">
                <a:latin typeface="Calibri"/>
                <a:cs typeface="Calibri"/>
              </a:rPr>
              <a:t>a</a:t>
            </a:r>
            <a:r>
              <a:rPr sz="2400" spc="-45">
                <a:latin typeface="Calibri"/>
                <a:cs typeface="Calibri"/>
              </a:rPr>
              <a:t> </a:t>
            </a:r>
            <a:r>
              <a:rPr sz="2400">
                <a:latin typeface="Calibri"/>
                <a:cs typeface="Calibri"/>
              </a:rPr>
              <a:t>continuous</a:t>
            </a:r>
            <a:r>
              <a:rPr sz="2400" spc="-55">
                <a:latin typeface="Calibri"/>
                <a:cs typeface="Calibri"/>
              </a:rPr>
              <a:t> </a:t>
            </a:r>
            <a:r>
              <a:rPr sz="2400" spc="-10">
                <a:latin typeface="Calibri"/>
                <a:cs typeface="Calibri"/>
              </a:rPr>
              <a:t>storage</a:t>
            </a:r>
            <a:r>
              <a:rPr sz="2400" spc="-55">
                <a:latin typeface="Calibri"/>
                <a:cs typeface="Calibri"/>
              </a:rPr>
              <a:t> </a:t>
            </a:r>
            <a:r>
              <a:rPr sz="2400" spc="-10">
                <a:latin typeface="Calibri"/>
                <a:cs typeface="Calibri"/>
              </a:rPr>
              <a:t>facility</a:t>
            </a:r>
            <a:endParaRPr sz="2400">
              <a:latin typeface="Calibri"/>
              <a:cs typeface="Calibri"/>
            </a:endParaRPr>
          </a:p>
          <a:p>
            <a:pPr marL="292735" indent="-216535">
              <a:lnSpc>
                <a:spcPct val="100000"/>
              </a:lnSpc>
              <a:spcBef>
                <a:spcPts val="1780"/>
              </a:spcBef>
              <a:buFont typeface="Arial"/>
              <a:buChar char="•"/>
              <a:tabLst>
                <a:tab pos="292735" algn="l"/>
              </a:tabLst>
            </a:pPr>
            <a:r>
              <a:rPr sz="2400" spc="-10">
                <a:latin typeface="Calibri"/>
                <a:cs typeface="Calibri"/>
              </a:rPr>
              <a:t>Requirements</a:t>
            </a:r>
            <a:r>
              <a:rPr sz="2400" spc="-70">
                <a:latin typeface="Calibri"/>
                <a:cs typeface="Calibri"/>
              </a:rPr>
              <a:t> </a:t>
            </a:r>
            <a:r>
              <a:rPr sz="2400">
                <a:latin typeface="Calibri"/>
                <a:cs typeface="Calibri"/>
              </a:rPr>
              <a:t>for</a:t>
            </a:r>
            <a:r>
              <a:rPr sz="2400" spc="-55">
                <a:latin typeface="Calibri"/>
                <a:cs typeface="Calibri"/>
              </a:rPr>
              <a:t> </a:t>
            </a:r>
            <a:r>
              <a:rPr sz="2400">
                <a:latin typeface="Calibri"/>
                <a:cs typeface="Calibri"/>
              </a:rPr>
              <a:t>managing</a:t>
            </a:r>
            <a:r>
              <a:rPr sz="2400" spc="-75">
                <a:latin typeface="Calibri"/>
                <a:cs typeface="Calibri"/>
              </a:rPr>
              <a:t> </a:t>
            </a:r>
            <a:r>
              <a:rPr sz="2400">
                <a:latin typeface="Calibri"/>
                <a:cs typeface="Calibri"/>
              </a:rPr>
              <a:t>CSF</a:t>
            </a:r>
            <a:r>
              <a:rPr sz="2400" spc="-65">
                <a:latin typeface="Calibri"/>
                <a:cs typeface="Calibri"/>
              </a:rPr>
              <a:t> </a:t>
            </a:r>
            <a:r>
              <a:rPr sz="2400">
                <a:latin typeface="Calibri"/>
                <a:cs typeface="Calibri"/>
              </a:rPr>
              <a:t>assets</a:t>
            </a:r>
            <a:r>
              <a:rPr sz="2400" spc="-70">
                <a:latin typeface="Calibri"/>
                <a:cs typeface="Calibri"/>
              </a:rPr>
              <a:t> </a:t>
            </a:r>
            <a:r>
              <a:rPr sz="2400">
                <a:latin typeface="Calibri"/>
                <a:cs typeface="Calibri"/>
              </a:rPr>
              <a:t>in</a:t>
            </a:r>
            <a:r>
              <a:rPr sz="2400" spc="-60">
                <a:latin typeface="Calibri"/>
                <a:cs typeface="Calibri"/>
              </a:rPr>
              <a:t> </a:t>
            </a:r>
            <a:r>
              <a:rPr sz="2400" spc="-10">
                <a:latin typeface="Calibri"/>
                <a:cs typeface="Calibri"/>
              </a:rPr>
              <a:t>eMarket</a:t>
            </a:r>
            <a:r>
              <a:rPr sz="2400" spc="-80">
                <a:latin typeface="Calibri"/>
                <a:cs typeface="Calibri"/>
              </a:rPr>
              <a:t> </a:t>
            </a:r>
            <a:r>
              <a:rPr sz="2400">
                <a:latin typeface="Calibri"/>
                <a:cs typeface="Calibri"/>
              </a:rPr>
              <a:t>software</a:t>
            </a:r>
            <a:r>
              <a:rPr sz="2400" spc="-50">
                <a:latin typeface="Calibri"/>
                <a:cs typeface="Calibri"/>
              </a:rPr>
              <a:t> </a:t>
            </a:r>
            <a:r>
              <a:rPr sz="2400" spc="-10">
                <a:latin typeface="Calibri"/>
                <a:cs typeface="Calibri"/>
              </a:rPr>
              <a:t>platform</a:t>
            </a:r>
            <a:endParaRPr sz="2400">
              <a:latin typeface="Calibri"/>
              <a:cs typeface="Calibri"/>
            </a:endParaRPr>
          </a:p>
          <a:p>
            <a:pPr marL="292735" indent="-216535">
              <a:lnSpc>
                <a:spcPct val="100000"/>
              </a:lnSpc>
              <a:spcBef>
                <a:spcPts val="1775"/>
              </a:spcBef>
              <a:buFont typeface="Arial"/>
              <a:buChar char="•"/>
              <a:tabLst>
                <a:tab pos="292735" algn="l"/>
              </a:tabLst>
            </a:pPr>
            <a:r>
              <a:rPr sz="2400" spc="-10">
                <a:latin typeface="Calibri"/>
                <a:cs typeface="Calibri"/>
              </a:rPr>
              <a:t>Examples</a:t>
            </a:r>
            <a:r>
              <a:rPr sz="2400" spc="-55">
                <a:latin typeface="Calibri"/>
                <a:cs typeface="Calibri"/>
              </a:rPr>
              <a:t> </a:t>
            </a:r>
            <a:r>
              <a:rPr sz="2400">
                <a:latin typeface="Calibri"/>
                <a:cs typeface="Calibri"/>
              </a:rPr>
              <a:t>of</a:t>
            </a:r>
            <a:r>
              <a:rPr sz="2400" spc="-45">
                <a:latin typeface="Calibri"/>
                <a:cs typeface="Calibri"/>
              </a:rPr>
              <a:t> </a:t>
            </a:r>
            <a:r>
              <a:rPr sz="2400">
                <a:latin typeface="Calibri"/>
                <a:cs typeface="Calibri"/>
              </a:rPr>
              <a:t>how</a:t>
            </a:r>
            <a:r>
              <a:rPr sz="2400" spc="-30">
                <a:latin typeface="Calibri"/>
                <a:cs typeface="Calibri"/>
              </a:rPr>
              <a:t> </a:t>
            </a:r>
            <a:r>
              <a:rPr sz="2400">
                <a:latin typeface="Calibri"/>
                <a:cs typeface="Calibri"/>
              </a:rPr>
              <a:t>CSF</a:t>
            </a:r>
            <a:r>
              <a:rPr sz="2400" spc="-65">
                <a:latin typeface="Calibri"/>
                <a:cs typeface="Calibri"/>
              </a:rPr>
              <a:t> </a:t>
            </a:r>
            <a:r>
              <a:rPr sz="2400">
                <a:latin typeface="Calibri"/>
                <a:cs typeface="Calibri"/>
              </a:rPr>
              <a:t>may</a:t>
            </a:r>
            <a:r>
              <a:rPr sz="2400" spc="-45">
                <a:latin typeface="Calibri"/>
                <a:cs typeface="Calibri"/>
              </a:rPr>
              <a:t> </a:t>
            </a:r>
            <a:r>
              <a:rPr sz="2400" spc="-10">
                <a:latin typeface="Calibri"/>
                <a:cs typeface="Calibri"/>
              </a:rPr>
              <a:t>offer</a:t>
            </a:r>
            <a:r>
              <a:rPr sz="2400" spc="-25">
                <a:latin typeface="Calibri"/>
                <a:cs typeface="Calibri"/>
              </a:rPr>
              <a:t> </a:t>
            </a:r>
            <a:r>
              <a:rPr sz="2400">
                <a:latin typeface="Calibri"/>
                <a:cs typeface="Calibri"/>
              </a:rPr>
              <a:t>or</a:t>
            </a:r>
            <a:r>
              <a:rPr sz="2400" spc="-55">
                <a:latin typeface="Calibri"/>
                <a:cs typeface="Calibri"/>
              </a:rPr>
              <a:t> </a:t>
            </a:r>
            <a:r>
              <a:rPr sz="2400">
                <a:latin typeface="Calibri"/>
                <a:cs typeface="Calibri"/>
              </a:rPr>
              <a:t>bid</a:t>
            </a:r>
            <a:r>
              <a:rPr sz="2400" spc="-40">
                <a:latin typeface="Calibri"/>
                <a:cs typeface="Calibri"/>
              </a:rPr>
              <a:t> </a:t>
            </a:r>
            <a:r>
              <a:rPr sz="2400">
                <a:latin typeface="Calibri"/>
                <a:cs typeface="Calibri"/>
              </a:rPr>
              <a:t>in</a:t>
            </a:r>
            <a:r>
              <a:rPr sz="2400" spc="-40">
                <a:latin typeface="Calibri"/>
                <a:cs typeface="Calibri"/>
              </a:rPr>
              <a:t> </a:t>
            </a:r>
            <a:r>
              <a:rPr sz="2400">
                <a:latin typeface="Calibri"/>
                <a:cs typeface="Calibri"/>
              </a:rPr>
              <a:t>to</a:t>
            </a:r>
            <a:r>
              <a:rPr sz="2400" spc="-45">
                <a:latin typeface="Calibri"/>
                <a:cs typeface="Calibri"/>
              </a:rPr>
              <a:t> </a:t>
            </a:r>
            <a:r>
              <a:rPr sz="2400" spc="-10">
                <a:latin typeface="Calibri"/>
                <a:cs typeface="Calibri"/>
              </a:rPr>
              <a:t>markets</a:t>
            </a:r>
            <a:endParaRPr sz="2400">
              <a:latin typeface="Calibri"/>
              <a:cs typeface="Calibri"/>
            </a:endParaRPr>
          </a:p>
          <a:p>
            <a:pPr marL="292735" indent="-216535">
              <a:lnSpc>
                <a:spcPct val="100000"/>
              </a:lnSpc>
              <a:spcBef>
                <a:spcPts val="1780"/>
              </a:spcBef>
              <a:buFont typeface="Arial"/>
              <a:buChar char="•"/>
              <a:tabLst>
                <a:tab pos="292735" algn="l"/>
              </a:tabLst>
            </a:pPr>
            <a:r>
              <a:rPr sz="2400" spc="-10">
                <a:latin typeface="Calibri"/>
                <a:cs typeface="Calibri"/>
              </a:rPr>
              <a:t>Related</a:t>
            </a:r>
            <a:r>
              <a:rPr sz="2400" spc="-70">
                <a:latin typeface="Calibri"/>
                <a:cs typeface="Calibri"/>
              </a:rPr>
              <a:t> </a:t>
            </a:r>
            <a:r>
              <a:rPr sz="2400" spc="-10">
                <a:latin typeface="Calibri"/>
                <a:cs typeface="Calibri"/>
              </a:rPr>
              <a:t>settlement</a:t>
            </a:r>
            <a:r>
              <a:rPr sz="2400" spc="-60">
                <a:latin typeface="Calibri"/>
                <a:cs typeface="Calibri"/>
              </a:rPr>
              <a:t> </a:t>
            </a:r>
            <a:r>
              <a:rPr sz="2400" spc="-10">
                <a:latin typeface="Calibri"/>
                <a:cs typeface="Calibri"/>
              </a:rPr>
              <a:t>changes</a:t>
            </a:r>
            <a:endParaRPr sz="2400">
              <a:latin typeface="Calibri"/>
              <a:cs typeface="Calibri"/>
            </a:endParaRPr>
          </a:p>
          <a:p>
            <a:pPr marL="292735" marR="5080" indent="-216535">
              <a:lnSpc>
                <a:spcPct val="120000"/>
              </a:lnSpc>
              <a:spcBef>
                <a:spcPts val="1200"/>
              </a:spcBef>
              <a:buFont typeface="Arial"/>
              <a:buChar char="•"/>
              <a:tabLst>
                <a:tab pos="294640" algn="l"/>
              </a:tabLst>
            </a:pPr>
            <a:r>
              <a:rPr sz="2400">
                <a:latin typeface="Calibri"/>
                <a:cs typeface="Calibri"/>
              </a:rPr>
              <a:t>Where</a:t>
            </a:r>
            <a:r>
              <a:rPr sz="2400" spc="-55">
                <a:latin typeface="Calibri"/>
                <a:cs typeface="Calibri"/>
              </a:rPr>
              <a:t> </a:t>
            </a:r>
            <a:r>
              <a:rPr sz="2400">
                <a:latin typeface="Calibri"/>
                <a:cs typeface="Calibri"/>
              </a:rPr>
              <a:t>to</a:t>
            </a:r>
            <a:r>
              <a:rPr sz="2400" spc="-60">
                <a:latin typeface="Calibri"/>
                <a:cs typeface="Calibri"/>
              </a:rPr>
              <a:t> </a:t>
            </a:r>
            <a:r>
              <a:rPr sz="2400">
                <a:latin typeface="Calibri"/>
                <a:cs typeface="Calibri"/>
              </a:rPr>
              <a:t>find</a:t>
            </a:r>
            <a:r>
              <a:rPr sz="2400" spc="-45">
                <a:latin typeface="Calibri"/>
                <a:cs typeface="Calibri"/>
              </a:rPr>
              <a:t> </a:t>
            </a:r>
            <a:r>
              <a:rPr sz="2400" spc="-10">
                <a:latin typeface="Calibri"/>
                <a:cs typeface="Calibri"/>
              </a:rPr>
              <a:t>information</a:t>
            </a:r>
            <a:r>
              <a:rPr sz="2400" spc="-75">
                <a:latin typeface="Calibri"/>
                <a:cs typeface="Calibri"/>
              </a:rPr>
              <a:t> </a:t>
            </a:r>
            <a:r>
              <a:rPr sz="2400">
                <a:latin typeface="Calibri"/>
                <a:cs typeface="Calibri"/>
              </a:rPr>
              <a:t>on</a:t>
            </a:r>
            <a:r>
              <a:rPr sz="2400" spc="-60">
                <a:latin typeface="Calibri"/>
                <a:cs typeface="Calibri"/>
              </a:rPr>
              <a:t> </a:t>
            </a:r>
            <a:r>
              <a:rPr sz="2400" spc="-10">
                <a:latin typeface="Calibri"/>
                <a:cs typeface="Calibri"/>
              </a:rPr>
              <a:t>alternative</a:t>
            </a:r>
            <a:r>
              <a:rPr sz="2400" spc="-60">
                <a:latin typeface="Calibri"/>
                <a:cs typeface="Calibri"/>
              </a:rPr>
              <a:t> </a:t>
            </a:r>
            <a:r>
              <a:rPr sz="2400">
                <a:latin typeface="Calibri"/>
                <a:cs typeface="Calibri"/>
              </a:rPr>
              <a:t>options</a:t>
            </a:r>
            <a:r>
              <a:rPr sz="2400" spc="-60">
                <a:latin typeface="Calibri"/>
                <a:cs typeface="Calibri"/>
              </a:rPr>
              <a:t> </a:t>
            </a:r>
            <a:r>
              <a:rPr sz="2400">
                <a:latin typeface="Calibri"/>
                <a:cs typeface="Calibri"/>
              </a:rPr>
              <a:t>that</a:t>
            </a:r>
            <a:r>
              <a:rPr sz="2400" spc="-60">
                <a:latin typeface="Calibri"/>
                <a:cs typeface="Calibri"/>
              </a:rPr>
              <a:t> </a:t>
            </a:r>
            <a:r>
              <a:rPr sz="2400" spc="-10">
                <a:latin typeface="Calibri"/>
                <a:cs typeface="Calibri"/>
              </a:rPr>
              <a:t>storage</a:t>
            </a:r>
            <a:r>
              <a:rPr sz="2400" spc="-60">
                <a:latin typeface="Calibri"/>
                <a:cs typeface="Calibri"/>
              </a:rPr>
              <a:t> </a:t>
            </a:r>
            <a:r>
              <a:rPr sz="2400">
                <a:latin typeface="Calibri"/>
                <a:cs typeface="Calibri"/>
              </a:rPr>
              <a:t>facilities</a:t>
            </a:r>
            <a:r>
              <a:rPr sz="2400" spc="-65">
                <a:latin typeface="Calibri"/>
                <a:cs typeface="Calibri"/>
              </a:rPr>
              <a:t> </a:t>
            </a:r>
            <a:r>
              <a:rPr sz="2400">
                <a:latin typeface="Calibri"/>
                <a:cs typeface="Calibri"/>
              </a:rPr>
              <a:t>have</a:t>
            </a:r>
            <a:r>
              <a:rPr sz="2400" spc="-50">
                <a:latin typeface="Calibri"/>
                <a:cs typeface="Calibri"/>
              </a:rPr>
              <a:t> </a:t>
            </a:r>
            <a:r>
              <a:rPr sz="2400" spc="-25">
                <a:latin typeface="Calibri"/>
                <a:cs typeface="Calibri"/>
              </a:rPr>
              <a:t>for 	</a:t>
            </a:r>
            <a:r>
              <a:rPr sz="2400">
                <a:latin typeface="Calibri"/>
                <a:cs typeface="Calibri"/>
              </a:rPr>
              <a:t>market</a:t>
            </a:r>
            <a:r>
              <a:rPr sz="2400" spc="-125">
                <a:latin typeface="Calibri"/>
                <a:cs typeface="Calibri"/>
              </a:rPr>
              <a:t> </a:t>
            </a:r>
            <a:r>
              <a:rPr sz="2400" spc="-10">
                <a:latin typeface="Calibri"/>
                <a:cs typeface="Calibri"/>
              </a:rPr>
              <a:t>participation</a:t>
            </a:r>
            <a:endParaRPr sz="2400">
              <a:latin typeface="Calibri"/>
              <a:cs typeface="Calibri"/>
            </a:endParaRPr>
          </a:p>
          <a:p>
            <a:pPr marL="292735" indent="-216535">
              <a:lnSpc>
                <a:spcPct val="100000"/>
              </a:lnSpc>
              <a:spcBef>
                <a:spcPts val="1780"/>
              </a:spcBef>
              <a:buFont typeface="Arial"/>
              <a:buChar char="•"/>
              <a:tabLst>
                <a:tab pos="292735" algn="l"/>
              </a:tabLst>
            </a:pPr>
            <a:r>
              <a:rPr sz="2400">
                <a:latin typeface="Calibri"/>
                <a:cs typeface="Calibri"/>
              </a:rPr>
              <a:t>Where</a:t>
            </a:r>
            <a:r>
              <a:rPr sz="2400" spc="-70">
                <a:latin typeface="Calibri"/>
                <a:cs typeface="Calibri"/>
              </a:rPr>
              <a:t> </a:t>
            </a:r>
            <a:r>
              <a:rPr sz="2400">
                <a:latin typeface="Calibri"/>
                <a:cs typeface="Calibri"/>
              </a:rPr>
              <a:t>to</a:t>
            </a:r>
            <a:r>
              <a:rPr sz="2400" spc="-75">
                <a:latin typeface="Calibri"/>
                <a:cs typeface="Calibri"/>
              </a:rPr>
              <a:t> </a:t>
            </a:r>
            <a:r>
              <a:rPr sz="2400">
                <a:latin typeface="Calibri"/>
                <a:cs typeface="Calibri"/>
              </a:rPr>
              <a:t>find</a:t>
            </a:r>
            <a:r>
              <a:rPr sz="2400" spc="-65">
                <a:latin typeface="Calibri"/>
                <a:cs typeface="Calibri"/>
              </a:rPr>
              <a:t> </a:t>
            </a:r>
            <a:r>
              <a:rPr sz="2400">
                <a:latin typeface="Calibri"/>
                <a:cs typeface="Calibri"/>
              </a:rPr>
              <a:t>other</a:t>
            </a:r>
            <a:r>
              <a:rPr sz="2400" spc="-80">
                <a:latin typeface="Calibri"/>
                <a:cs typeface="Calibri"/>
              </a:rPr>
              <a:t> </a:t>
            </a:r>
            <a:r>
              <a:rPr sz="2400">
                <a:latin typeface="Calibri"/>
                <a:cs typeface="Calibri"/>
              </a:rPr>
              <a:t>helpful</a:t>
            </a:r>
            <a:r>
              <a:rPr sz="2400" spc="-65">
                <a:latin typeface="Calibri"/>
                <a:cs typeface="Calibri"/>
              </a:rPr>
              <a:t> </a:t>
            </a:r>
            <a:r>
              <a:rPr sz="2400" spc="-10">
                <a:latin typeface="Calibri"/>
                <a:cs typeface="Calibri"/>
              </a:rPr>
              <a:t>resources</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110</a:t>
            </a:fld>
            <a:endParaRPr spc="-25"/>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648B3-AE76-F096-49A7-187D4BDF3879}"/>
              </a:ext>
            </a:extLst>
          </p:cNvPr>
          <p:cNvSpPr/>
          <p:nvPr/>
        </p:nvSpPr>
        <p:spPr>
          <a:xfrm>
            <a:off x="91957" y="6325990"/>
            <a:ext cx="2438400" cy="395618"/>
          </a:xfrm>
          <a:prstGeom prst="rect">
            <a:avLst/>
          </a:prstGeom>
          <a:solidFill>
            <a:schemeClr val="bg1"/>
          </a:solidFill>
          <a:ln w="19050">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a:solidFill>
                  <a:srgbClr val="000000"/>
                </a:solidFill>
              </a:rPr>
              <a:t>Slide added </a:t>
            </a:r>
            <a:r>
              <a:rPr lang="en-US" sz="1200" i="1" dirty="0">
                <a:solidFill>
                  <a:srgbClr val="000000"/>
                </a:solidFill>
              </a:rPr>
              <a:t>on 12/31/2024.</a:t>
            </a:r>
          </a:p>
        </p:txBody>
      </p:sp>
      <p:pic>
        <p:nvPicPr>
          <p:cNvPr id="5" name="Important symbol" descr="caution.png">
            <a:extLst>
              <a:ext uri="{FF2B5EF4-FFF2-40B4-BE49-F238E27FC236}">
                <a16:creationId xmlns:a16="http://schemas.microsoft.com/office/drawing/2014/main" id="{2892CE42-6CC7-9BEA-E87C-67B9456CF9D6}"/>
              </a:ext>
            </a:extLst>
          </p:cNvPr>
          <p:cNvPicPr>
            <a:picLocks noChangeAspect="1"/>
          </p:cNvPicPr>
          <p:nvPr>
            <p:custDataLst>
              <p:tags r:id="rId2"/>
            </p:custDataLst>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39798" y="6375499"/>
            <a:ext cx="305438" cy="310389"/>
          </a:xfrm>
          <a:prstGeom prst="rect">
            <a:avLst/>
          </a:prstGeom>
          <a:solidFill>
            <a:schemeClr val="bg1"/>
          </a:solidFill>
          <a:ln w="19050">
            <a:noFill/>
          </a:ln>
        </p:spPr>
      </p:pic>
    </p:spTree>
    <p:custDataLst>
      <p:tags r:id="rId1"/>
    </p:custDataLst>
    <p:extLst>
      <p:ext uri="{BB962C8B-B14F-4D97-AF65-F5344CB8AC3E}">
        <p14:creationId xmlns:p14="http://schemas.microsoft.com/office/powerpoint/2010/main" val="41471443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288"/>
            <a:ext cx="12189460" cy="474345"/>
            <a:chOff x="0" y="-18288"/>
            <a:chExt cx="12189460" cy="474345"/>
          </a:xfrm>
        </p:grpSpPr>
        <p:sp>
          <p:nvSpPr>
            <p:cNvPr id="3" name="object 3"/>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5" name="object 5"/>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 name="object 6"/>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7" name="object 7"/>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8" name="object 8"/>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9" name="object 9"/>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10" name="object 10"/>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11" name="object 11"/>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12" name="object 12"/>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13" name="object 13"/>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14" name="object 14"/>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15" name="object 15"/>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16" name="object 16"/>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17" name="object 17"/>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18" name="object 18"/>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19" name="object 19"/>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8457437" y="329946"/>
              <a:ext cx="246125" cy="76200"/>
            </a:xfrm>
            <a:prstGeom prst="rect">
              <a:avLst/>
            </a:prstGeom>
          </p:spPr>
        </p:pic>
        <p:pic>
          <p:nvPicPr>
            <p:cNvPr id="21" name="object 21"/>
            <p:cNvPicPr/>
            <p:nvPr/>
          </p:nvPicPr>
          <p:blipFill>
            <a:blip r:embed="rId4" cstate="print"/>
            <a:stretch>
              <a:fillRect/>
            </a:stretch>
          </p:blipFill>
          <p:spPr>
            <a:xfrm>
              <a:off x="10065257" y="21335"/>
              <a:ext cx="76200" cy="108966"/>
            </a:xfrm>
            <a:prstGeom prst="rect">
              <a:avLst/>
            </a:prstGeom>
          </p:spPr>
        </p:pic>
        <p:pic>
          <p:nvPicPr>
            <p:cNvPr id="22" name="object 22"/>
            <p:cNvPicPr/>
            <p:nvPr/>
          </p:nvPicPr>
          <p:blipFill>
            <a:blip r:embed="rId5" cstate="print"/>
            <a:stretch>
              <a:fillRect/>
            </a:stretch>
          </p:blipFill>
          <p:spPr>
            <a:xfrm>
              <a:off x="10853166" y="48005"/>
              <a:ext cx="76200" cy="108966"/>
            </a:xfrm>
            <a:prstGeom prst="rect">
              <a:avLst/>
            </a:prstGeom>
          </p:spPr>
        </p:pic>
        <p:sp>
          <p:nvSpPr>
            <p:cNvPr id="23" name="object 23"/>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24" name="object 24"/>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25" name="object 25"/>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26" name="object 26"/>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27" name="object 27"/>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28" name="object 28"/>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29" name="object 29"/>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30" name="object 30"/>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31" name="object 31"/>
            <p:cNvPicPr/>
            <p:nvPr/>
          </p:nvPicPr>
          <p:blipFill>
            <a:blip r:embed="rId6" cstate="print"/>
            <a:stretch>
              <a:fillRect/>
            </a:stretch>
          </p:blipFill>
          <p:spPr>
            <a:xfrm>
              <a:off x="11112245" y="94488"/>
              <a:ext cx="76200" cy="134873"/>
            </a:xfrm>
            <a:prstGeom prst="rect">
              <a:avLst/>
            </a:prstGeom>
          </p:spPr>
        </p:pic>
        <p:sp>
          <p:nvSpPr>
            <p:cNvPr id="32" name="object 32"/>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33" name="object 33"/>
            <p:cNvPicPr/>
            <p:nvPr/>
          </p:nvPicPr>
          <p:blipFill>
            <a:blip r:embed="rId7" cstate="print"/>
            <a:stretch>
              <a:fillRect/>
            </a:stretch>
          </p:blipFill>
          <p:spPr>
            <a:xfrm>
              <a:off x="2742437" y="329946"/>
              <a:ext cx="244601" cy="76200"/>
            </a:xfrm>
            <a:prstGeom prst="rect">
              <a:avLst/>
            </a:prstGeom>
          </p:spPr>
        </p:pic>
        <p:pic>
          <p:nvPicPr>
            <p:cNvPr id="34" name="object 34"/>
            <p:cNvPicPr/>
            <p:nvPr/>
          </p:nvPicPr>
          <p:blipFill>
            <a:blip r:embed="rId4" cstate="print"/>
            <a:stretch>
              <a:fillRect/>
            </a:stretch>
          </p:blipFill>
          <p:spPr>
            <a:xfrm>
              <a:off x="4348734" y="21335"/>
              <a:ext cx="76200" cy="108966"/>
            </a:xfrm>
            <a:prstGeom prst="rect">
              <a:avLst/>
            </a:prstGeom>
          </p:spPr>
        </p:pic>
        <p:pic>
          <p:nvPicPr>
            <p:cNvPr id="35" name="object 35"/>
            <p:cNvPicPr/>
            <p:nvPr/>
          </p:nvPicPr>
          <p:blipFill>
            <a:blip r:embed="rId5" cstate="print"/>
            <a:stretch>
              <a:fillRect/>
            </a:stretch>
          </p:blipFill>
          <p:spPr>
            <a:xfrm>
              <a:off x="5136641" y="48005"/>
              <a:ext cx="76200" cy="108966"/>
            </a:xfrm>
            <a:prstGeom prst="rect">
              <a:avLst/>
            </a:prstGeom>
          </p:spPr>
        </p:pic>
        <p:sp>
          <p:nvSpPr>
            <p:cNvPr id="36" name="object 36"/>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37" name="object 37"/>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38" name="object 38"/>
            <p:cNvPicPr/>
            <p:nvPr/>
          </p:nvPicPr>
          <p:blipFill>
            <a:blip r:embed="rId8" cstate="print"/>
            <a:stretch>
              <a:fillRect/>
            </a:stretch>
          </p:blipFill>
          <p:spPr>
            <a:xfrm>
              <a:off x="1873758" y="174498"/>
              <a:ext cx="197358" cy="76200"/>
            </a:xfrm>
            <a:prstGeom prst="rect">
              <a:avLst/>
            </a:prstGeom>
          </p:spPr>
        </p:pic>
        <p:sp>
          <p:nvSpPr>
            <p:cNvPr id="39" name="object 39"/>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40" name="object 40"/>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41" name="object 41"/>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42" name="object 42"/>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43" name="object 43"/>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44" name="object 44"/>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45" name="object 45"/>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46" name="object 46"/>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47" name="object 47"/>
            <p:cNvPicPr/>
            <p:nvPr/>
          </p:nvPicPr>
          <p:blipFill>
            <a:blip r:embed="rId6" cstate="print"/>
            <a:stretch>
              <a:fillRect/>
            </a:stretch>
          </p:blipFill>
          <p:spPr>
            <a:xfrm>
              <a:off x="5395722" y="94488"/>
              <a:ext cx="76200" cy="134873"/>
            </a:xfrm>
            <a:prstGeom prst="rect">
              <a:avLst/>
            </a:prstGeom>
          </p:spPr>
        </p:pic>
        <p:sp>
          <p:nvSpPr>
            <p:cNvPr id="48" name="object 48"/>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49" name="object 49"/>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50" name="object 50"/>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51" name="object 51"/>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52" name="object 52"/>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53" name="object 53"/>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54" name="object 54"/>
          <p:cNvSpPr txBox="1">
            <a:spLocks noGrp="1"/>
          </p:cNvSpPr>
          <p:nvPr>
            <p:ph type="title"/>
          </p:nvPr>
        </p:nvSpPr>
        <p:spPr>
          <a:xfrm>
            <a:off x="292100" y="3124580"/>
            <a:ext cx="1835150" cy="574040"/>
          </a:xfrm>
          <a:prstGeom prst="rect">
            <a:avLst/>
          </a:prstGeom>
        </p:spPr>
        <p:txBody>
          <a:bodyPr vert="horz" wrap="square" lIns="0" tIns="12700" rIns="0" bIns="0" rtlCol="0">
            <a:spAutoFit/>
          </a:bodyPr>
          <a:lstStyle/>
          <a:p>
            <a:pPr marL="12700">
              <a:lnSpc>
                <a:spcPct val="100000"/>
              </a:lnSpc>
              <a:spcBef>
                <a:spcPts val="100"/>
              </a:spcBef>
            </a:pPr>
            <a:r>
              <a:rPr sz="3600" spc="-10">
                <a:solidFill>
                  <a:srgbClr val="527E31"/>
                </a:solidFill>
              </a:rPr>
              <a:t>Appendix</a:t>
            </a:r>
            <a:endParaRPr sz="3600"/>
          </a:p>
        </p:txBody>
      </p:sp>
      <p:sp>
        <p:nvSpPr>
          <p:cNvPr id="55" name="object 5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56" name="object 5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7" name="object 5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112</a:t>
            </a:fld>
            <a:endParaRPr spc="-25"/>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92708" y="1977898"/>
            <a:ext cx="10871835" cy="3884929"/>
            <a:chOff x="1092708" y="1977898"/>
            <a:chExt cx="10871835" cy="3884929"/>
          </a:xfrm>
        </p:grpSpPr>
        <p:sp>
          <p:nvSpPr>
            <p:cNvPr id="3" name="object 3"/>
            <p:cNvSpPr/>
            <p:nvPr/>
          </p:nvSpPr>
          <p:spPr>
            <a:xfrm>
              <a:off x="1092695" y="2286761"/>
              <a:ext cx="4166870" cy="3576320"/>
            </a:xfrm>
            <a:custGeom>
              <a:avLst/>
              <a:gdLst/>
              <a:ahLst/>
              <a:cxnLst/>
              <a:rect l="l" t="t" r="r" b="b"/>
              <a:pathLst>
                <a:path w="4166870" h="3576320">
                  <a:moveTo>
                    <a:pt x="4166374" y="3449574"/>
                  </a:moveTo>
                  <a:lnTo>
                    <a:pt x="126504" y="3449574"/>
                  </a:lnTo>
                  <a:lnTo>
                    <a:pt x="126504" y="0"/>
                  </a:lnTo>
                  <a:lnTo>
                    <a:pt x="0" y="0"/>
                  </a:lnTo>
                  <a:lnTo>
                    <a:pt x="0" y="3562019"/>
                  </a:lnTo>
                  <a:lnTo>
                    <a:pt x="22110" y="3562019"/>
                  </a:lnTo>
                  <a:lnTo>
                    <a:pt x="22110" y="3576066"/>
                  </a:lnTo>
                  <a:lnTo>
                    <a:pt x="4166374" y="3576066"/>
                  </a:lnTo>
                  <a:lnTo>
                    <a:pt x="4166374" y="3449574"/>
                  </a:lnTo>
                  <a:close/>
                </a:path>
              </a:pathLst>
            </a:custGeom>
            <a:solidFill>
              <a:srgbClr val="BBBBBB"/>
            </a:solidFill>
          </p:spPr>
          <p:txBody>
            <a:bodyPr wrap="square" lIns="0" tIns="0" rIns="0" bIns="0" rtlCol="0"/>
            <a:lstStyle/>
            <a:p>
              <a:endParaRPr/>
            </a:p>
          </p:txBody>
        </p:sp>
        <p:sp>
          <p:nvSpPr>
            <p:cNvPr id="4" name="object 4"/>
            <p:cNvSpPr/>
            <p:nvPr/>
          </p:nvSpPr>
          <p:spPr>
            <a:xfrm>
              <a:off x="1841754" y="2041398"/>
              <a:ext cx="3305810" cy="2544445"/>
            </a:xfrm>
            <a:custGeom>
              <a:avLst/>
              <a:gdLst/>
              <a:ahLst/>
              <a:cxnLst/>
              <a:rect l="l" t="t" r="r" b="b"/>
              <a:pathLst>
                <a:path w="3305810" h="2544445">
                  <a:moveTo>
                    <a:pt x="3305682" y="0"/>
                  </a:moveTo>
                  <a:lnTo>
                    <a:pt x="3250565" y="0"/>
                  </a:lnTo>
                  <a:lnTo>
                    <a:pt x="3250565" y="2544318"/>
                  </a:lnTo>
                  <a:lnTo>
                    <a:pt x="0" y="2544318"/>
                  </a:lnTo>
                </a:path>
              </a:pathLst>
            </a:custGeom>
            <a:ln w="126492">
              <a:solidFill>
                <a:srgbClr val="FAB82E"/>
              </a:solidFill>
            </a:ln>
          </p:spPr>
          <p:txBody>
            <a:bodyPr wrap="square" lIns="0" tIns="0" rIns="0" bIns="0" rtlCol="0"/>
            <a:lstStyle/>
            <a:p>
              <a:endParaRPr/>
            </a:p>
          </p:txBody>
        </p:sp>
        <p:sp>
          <p:nvSpPr>
            <p:cNvPr id="5" name="object 5"/>
            <p:cNvSpPr/>
            <p:nvPr/>
          </p:nvSpPr>
          <p:spPr>
            <a:xfrm>
              <a:off x="7392161" y="4383024"/>
              <a:ext cx="2743200" cy="379730"/>
            </a:xfrm>
            <a:custGeom>
              <a:avLst/>
              <a:gdLst/>
              <a:ahLst/>
              <a:cxnLst/>
              <a:rect l="l" t="t" r="r" b="b"/>
              <a:pathLst>
                <a:path w="2743200" h="379729">
                  <a:moveTo>
                    <a:pt x="2363724" y="0"/>
                  </a:moveTo>
                  <a:lnTo>
                    <a:pt x="2363724" y="379475"/>
                  </a:lnTo>
                  <a:lnTo>
                    <a:pt x="2616707" y="252983"/>
                  </a:lnTo>
                  <a:lnTo>
                    <a:pt x="2426970" y="252983"/>
                  </a:lnTo>
                  <a:lnTo>
                    <a:pt x="2426970" y="126492"/>
                  </a:lnTo>
                  <a:lnTo>
                    <a:pt x="2616707" y="126492"/>
                  </a:lnTo>
                  <a:lnTo>
                    <a:pt x="2363724" y="0"/>
                  </a:lnTo>
                  <a:close/>
                </a:path>
                <a:path w="2743200" h="379729">
                  <a:moveTo>
                    <a:pt x="2363724" y="126492"/>
                  </a:moveTo>
                  <a:lnTo>
                    <a:pt x="0" y="126492"/>
                  </a:lnTo>
                  <a:lnTo>
                    <a:pt x="0" y="252983"/>
                  </a:lnTo>
                  <a:lnTo>
                    <a:pt x="2363724" y="252983"/>
                  </a:lnTo>
                  <a:lnTo>
                    <a:pt x="2363724" y="126492"/>
                  </a:lnTo>
                  <a:close/>
                </a:path>
                <a:path w="2743200" h="379729">
                  <a:moveTo>
                    <a:pt x="2616707" y="126492"/>
                  </a:moveTo>
                  <a:lnTo>
                    <a:pt x="2426970" y="126492"/>
                  </a:lnTo>
                  <a:lnTo>
                    <a:pt x="2426970" y="252983"/>
                  </a:lnTo>
                  <a:lnTo>
                    <a:pt x="2616707" y="252983"/>
                  </a:lnTo>
                  <a:lnTo>
                    <a:pt x="2743200" y="189737"/>
                  </a:lnTo>
                  <a:lnTo>
                    <a:pt x="2616707" y="126492"/>
                  </a:lnTo>
                  <a:close/>
                </a:path>
              </a:pathLst>
            </a:custGeom>
            <a:solidFill>
              <a:srgbClr val="BBBBBB"/>
            </a:solidFill>
          </p:spPr>
          <p:txBody>
            <a:bodyPr wrap="square" lIns="0" tIns="0" rIns="0" bIns="0" rtlCol="0"/>
            <a:lstStyle/>
            <a:p>
              <a:endParaRPr/>
            </a:p>
          </p:txBody>
        </p:sp>
        <p:pic>
          <p:nvPicPr>
            <p:cNvPr id="6" name="object 6"/>
            <p:cNvPicPr/>
            <p:nvPr/>
          </p:nvPicPr>
          <p:blipFill>
            <a:blip r:embed="rId3" cstate="print"/>
            <a:stretch>
              <a:fillRect/>
            </a:stretch>
          </p:blipFill>
          <p:spPr>
            <a:xfrm>
              <a:off x="10131551" y="4212336"/>
              <a:ext cx="1832609" cy="828294"/>
            </a:xfrm>
            <a:prstGeom prst="rect">
              <a:avLst/>
            </a:prstGeom>
          </p:spPr>
        </p:pic>
      </p:grpSp>
      <p:grpSp>
        <p:nvGrpSpPr>
          <p:cNvPr id="7" name="object 7"/>
          <p:cNvGrpSpPr/>
          <p:nvPr/>
        </p:nvGrpSpPr>
        <p:grpSpPr>
          <a:xfrm>
            <a:off x="7392161" y="5483352"/>
            <a:ext cx="4572000" cy="827405"/>
            <a:chOff x="7392161" y="5483352"/>
            <a:chExt cx="4572000" cy="827405"/>
          </a:xfrm>
        </p:grpSpPr>
        <p:sp>
          <p:nvSpPr>
            <p:cNvPr id="8" name="object 8"/>
            <p:cNvSpPr/>
            <p:nvPr/>
          </p:nvSpPr>
          <p:spPr>
            <a:xfrm>
              <a:off x="7392161" y="5678424"/>
              <a:ext cx="2743200" cy="379730"/>
            </a:xfrm>
            <a:custGeom>
              <a:avLst/>
              <a:gdLst/>
              <a:ahLst/>
              <a:cxnLst/>
              <a:rect l="l" t="t" r="r" b="b"/>
              <a:pathLst>
                <a:path w="2743200" h="379729">
                  <a:moveTo>
                    <a:pt x="2363724" y="0"/>
                  </a:moveTo>
                  <a:lnTo>
                    <a:pt x="2363724" y="379475"/>
                  </a:lnTo>
                  <a:lnTo>
                    <a:pt x="2616707" y="252984"/>
                  </a:lnTo>
                  <a:lnTo>
                    <a:pt x="2426970" y="252984"/>
                  </a:lnTo>
                  <a:lnTo>
                    <a:pt x="2426970" y="126491"/>
                  </a:lnTo>
                  <a:lnTo>
                    <a:pt x="2616707" y="126491"/>
                  </a:lnTo>
                  <a:lnTo>
                    <a:pt x="2363724" y="0"/>
                  </a:lnTo>
                  <a:close/>
                </a:path>
                <a:path w="2743200" h="379729">
                  <a:moveTo>
                    <a:pt x="2363724" y="126491"/>
                  </a:moveTo>
                  <a:lnTo>
                    <a:pt x="0" y="126491"/>
                  </a:lnTo>
                  <a:lnTo>
                    <a:pt x="0" y="252984"/>
                  </a:lnTo>
                  <a:lnTo>
                    <a:pt x="2363724" y="252984"/>
                  </a:lnTo>
                  <a:lnTo>
                    <a:pt x="2363724" y="126491"/>
                  </a:lnTo>
                  <a:close/>
                </a:path>
                <a:path w="2743200" h="379729">
                  <a:moveTo>
                    <a:pt x="2616707" y="126491"/>
                  </a:moveTo>
                  <a:lnTo>
                    <a:pt x="2426970" y="126491"/>
                  </a:lnTo>
                  <a:lnTo>
                    <a:pt x="2426970" y="252984"/>
                  </a:lnTo>
                  <a:lnTo>
                    <a:pt x="2616707" y="252984"/>
                  </a:lnTo>
                  <a:lnTo>
                    <a:pt x="2743200" y="189737"/>
                  </a:lnTo>
                  <a:lnTo>
                    <a:pt x="2616707" y="126491"/>
                  </a:lnTo>
                  <a:close/>
                </a:path>
              </a:pathLst>
            </a:custGeom>
            <a:solidFill>
              <a:srgbClr val="BBBBBB"/>
            </a:solidFill>
          </p:spPr>
          <p:txBody>
            <a:bodyPr wrap="square" lIns="0" tIns="0" rIns="0" bIns="0" rtlCol="0"/>
            <a:lstStyle/>
            <a:p>
              <a:endParaRPr/>
            </a:p>
          </p:txBody>
        </p:sp>
        <p:pic>
          <p:nvPicPr>
            <p:cNvPr id="9" name="object 9"/>
            <p:cNvPicPr/>
            <p:nvPr/>
          </p:nvPicPr>
          <p:blipFill>
            <a:blip r:embed="rId3" cstate="print"/>
            <a:stretch>
              <a:fillRect/>
            </a:stretch>
          </p:blipFill>
          <p:spPr>
            <a:xfrm>
              <a:off x="10131551" y="5483352"/>
              <a:ext cx="1832609" cy="826782"/>
            </a:xfrm>
            <a:prstGeom prst="rect">
              <a:avLst/>
            </a:prstGeom>
          </p:spPr>
        </p:pic>
      </p:grpSp>
      <p:grpSp>
        <p:nvGrpSpPr>
          <p:cNvPr id="10" name="object 10"/>
          <p:cNvGrpSpPr/>
          <p:nvPr/>
        </p:nvGrpSpPr>
        <p:grpSpPr>
          <a:xfrm>
            <a:off x="7392161" y="2942831"/>
            <a:ext cx="4572000" cy="828675"/>
            <a:chOff x="7392161" y="2942831"/>
            <a:chExt cx="4572000" cy="828675"/>
          </a:xfrm>
        </p:grpSpPr>
        <p:sp>
          <p:nvSpPr>
            <p:cNvPr id="11" name="object 11"/>
            <p:cNvSpPr/>
            <p:nvPr/>
          </p:nvSpPr>
          <p:spPr>
            <a:xfrm>
              <a:off x="7392161" y="3163823"/>
              <a:ext cx="2743200" cy="379730"/>
            </a:xfrm>
            <a:custGeom>
              <a:avLst/>
              <a:gdLst/>
              <a:ahLst/>
              <a:cxnLst/>
              <a:rect l="l" t="t" r="r" b="b"/>
              <a:pathLst>
                <a:path w="2743200" h="379729">
                  <a:moveTo>
                    <a:pt x="2363724" y="0"/>
                  </a:moveTo>
                  <a:lnTo>
                    <a:pt x="2363724" y="379475"/>
                  </a:lnTo>
                  <a:lnTo>
                    <a:pt x="2616707" y="252984"/>
                  </a:lnTo>
                  <a:lnTo>
                    <a:pt x="2426970" y="252984"/>
                  </a:lnTo>
                  <a:lnTo>
                    <a:pt x="2426970" y="126491"/>
                  </a:lnTo>
                  <a:lnTo>
                    <a:pt x="2616707" y="126491"/>
                  </a:lnTo>
                  <a:lnTo>
                    <a:pt x="2363724" y="0"/>
                  </a:lnTo>
                  <a:close/>
                </a:path>
                <a:path w="2743200" h="379729">
                  <a:moveTo>
                    <a:pt x="2363724" y="126491"/>
                  </a:moveTo>
                  <a:lnTo>
                    <a:pt x="0" y="126491"/>
                  </a:lnTo>
                  <a:lnTo>
                    <a:pt x="0" y="252984"/>
                  </a:lnTo>
                  <a:lnTo>
                    <a:pt x="2363724" y="252984"/>
                  </a:lnTo>
                  <a:lnTo>
                    <a:pt x="2363724" y="126491"/>
                  </a:lnTo>
                  <a:close/>
                </a:path>
                <a:path w="2743200" h="379729">
                  <a:moveTo>
                    <a:pt x="2616707" y="126491"/>
                  </a:moveTo>
                  <a:lnTo>
                    <a:pt x="2426970" y="126491"/>
                  </a:lnTo>
                  <a:lnTo>
                    <a:pt x="2426970" y="252984"/>
                  </a:lnTo>
                  <a:lnTo>
                    <a:pt x="2616707" y="252984"/>
                  </a:lnTo>
                  <a:lnTo>
                    <a:pt x="2743200" y="189737"/>
                  </a:lnTo>
                  <a:lnTo>
                    <a:pt x="2616707" y="126491"/>
                  </a:lnTo>
                  <a:close/>
                </a:path>
              </a:pathLst>
            </a:custGeom>
            <a:solidFill>
              <a:srgbClr val="BBBBBB"/>
            </a:solidFill>
          </p:spPr>
          <p:txBody>
            <a:bodyPr wrap="square" lIns="0" tIns="0" rIns="0" bIns="0" rtlCol="0"/>
            <a:lstStyle/>
            <a:p>
              <a:endParaRPr/>
            </a:p>
          </p:txBody>
        </p:sp>
        <p:pic>
          <p:nvPicPr>
            <p:cNvPr id="12" name="object 12"/>
            <p:cNvPicPr/>
            <p:nvPr/>
          </p:nvPicPr>
          <p:blipFill>
            <a:blip r:embed="rId4" cstate="print"/>
            <a:stretch>
              <a:fillRect/>
            </a:stretch>
          </p:blipFill>
          <p:spPr>
            <a:xfrm>
              <a:off x="10131551" y="2942831"/>
              <a:ext cx="1832609" cy="828306"/>
            </a:xfrm>
            <a:prstGeom prst="rect">
              <a:avLst/>
            </a:prstGeom>
          </p:spPr>
        </p:pic>
      </p:grpSp>
      <p:grpSp>
        <p:nvGrpSpPr>
          <p:cNvPr id="13" name="object 13"/>
          <p:cNvGrpSpPr/>
          <p:nvPr/>
        </p:nvGrpSpPr>
        <p:grpSpPr>
          <a:xfrm>
            <a:off x="6915911" y="1598675"/>
            <a:ext cx="3219450" cy="934719"/>
            <a:chOff x="6915911" y="1598675"/>
            <a:chExt cx="3219450" cy="934719"/>
          </a:xfrm>
        </p:grpSpPr>
        <p:sp>
          <p:nvSpPr>
            <p:cNvPr id="14" name="object 14"/>
            <p:cNvSpPr/>
            <p:nvPr/>
          </p:nvSpPr>
          <p:spPr>
            <a:xfrm>
              <a:off x="7392161" y="1868423"/>
              <a:ext cx="2743200" cy="379730"/>
            </a:xfrm>
            <a:custGeom>
              <a:avLst/>
              <a:gdLst/>
              <a:ahLst/>
              <a:cxnLst/>
              <a:rect l="l" t="t" r="r" b="b"/>
              <a:pathLst>
                <a:path w="2743200" h="379730">
                  <a:moveTo>
                    <a:pt x="2363724" y="0"/>
                  </a:moveTo>
                  <a:lnTo>
                    <a:pt x="2363724" y="379475"/>
                  </a:lnTo>
                  <a:lnTo>
                    <a:pt x="2616707" y="252984"/>
                  </a:lnTo>
                  <a:lnTo>
                    <a:pt x="2426970" y="252984"/>
                  </a:lnTo>
                  <a:lnTo>
                    <a:pt x="2426970" y="126491"/>
                  </a:lnTo>
                  <a:lnTo>
                    <a:pt x="2616707" y="126491"/>
                  </a:lnTo>
                  <a:lnTo>
                    <a:pt x="2363724" y="0"/>
                  </a:lnTo>
                  <a:close/>
                </a:path>
                <a:path w="2743200" h="379730">
                  <a:moveTo>
                    <a:pt x="2363724" y="126491"/>
                  </a:moveTo>
                  <a:lnTo>
                    <a:pt x="0" y="126491"/>
                  </a:lnTo>
                  <a:lnTo>
                    <a:pt x="0" y="252984"/>
                  </a:lnTo>
                  <a:lnTo>
                    <a:pt x="2363724" y="252984"/>
                  </a:lnTo>
                  <a:lnTo>
                    <a:pt x="2363724" y="126491"/>
                  </a:lnTo>
                  <a:close/>
                </a:path>
                <a:path w="2743200" h="379730">
                  <a:moveTo>
                    <a:pt x="2616707" y="126491"/>
                  </a:moveTo>
                  <a:lnTo>
                    <a:pt x="2426970" y="126491"/>
                  </a:lnTo>
                  <a:lnTo>
                    <a:pt x="2426970" y="252984"/>
                  </a:lnTo>
                  <a:lnTo>
                    <a:pt x="2616707" y="252984"/>
                  </a:lnTo>
                  <a:lnTo>
                    <a:pt x="2743200" y="189737"/>
                  </a:lnTo>
                  <a:lnTo>
                    <a:pt x="2616707" y="126491"/>
                  </a:lnTo>
                  <a:close/>
                </a:path>
              </a:pathLst>
            </a:custGeom>
            <a:solidFill>
              <a:srgbClr val="BBBBBB"/>
            </a:solidFill>
          </p:spPr>
          <p:txBody>
            <a:bodyPr wrap="square" lIns="0" tIns="0" rIns="0" bIns="0" rtlCol="0"/>
            <a:lstStyle/>
            <a:p>
              <a:endParaRPr/>
            </a:p>
          </p:txBody>
        </p:sp>
        <p:sp>
          <p:nvSpPr>
            <p:cNvPr id="15" name="object 15"/>
            <p:cNvSpPr/>
            <p:nvPr/>
          </p:nvSpPr>
          <p:spPr>
            <a:xfrm>
              <a:off x="6934961" y="1617725"/>
              <a:ext cx="2514600" cy="896619"/>
            </a:xfrm>
            <a:custGeom>
              <a:avLst/>
              <a:gdLst/>
              <a:ahLst/>
              <a:cxnLst/>
              <a:rect l="l" t="t" r="r" b="b"/>
              <a:pathLst>
                <a:path w="2514600" h="896619">
                  <a:moveTo>
                    <a:pt x="2514600" y="0"/>
                  </a:moveTo>
                  <a:lnTo>
                    <a:pt x="0" y="0"/>
                  </a:lnTo>
                  <a:lnTo>
                    <a:pt x="0" y="896112"/>
                  </a:lnTo>
                  <a:lnTo>
                    <a:pt x="2514600" y="896112"/>
                  </a:lnTo>
                  <a:lnTo>
                    <a:pt x="2514600" y="0"/>
                  </a:lnTo>
                  <a:close/>
                </a:path>
              </a:pathLst>
            </a:custGeom>
            <a:solidFill>
              <a:srgbClr val="FFFFFF"/>
            </a:solidFill>
          </p:spPr>
          <p:txBody>
            <a:bodyPr wrap="square" lIns="0" tIns="0" rIns="0" bIns="0" rtlCol="0"/>
            <a:lstStyle/>
            <a:p>
              <a:endParaRPr/>
            </a:p>
          </p:txBody>
        </p:sp>
        <p:sp>
          <p:nvSpPr>
            <p:cNvPr id="16" name="object 16"/>
            <p:cNvSpPr/>
            <p:nvPr/>
          </p:nvSpPr>
          <p:spPr>
            <a:xfrm>
              <a:off x="6934961" y="1617725"/>
              <a:ext cx="2514600" cy="896619"/>
            </a:xfrm>
            <a:custGeom>
              <a:avLst/>
              <a:gdLst/>
              <a:ahLst/>
              <a:cxnLst/>
              <a:rect l="l" t="t" r="r" b="b"/>
              <a:pathLst>
                <a:path w="2514600" h="896619">
                  <a:moveTo>
                    <a:pt x="0" y="896112"/>
                  </a:moveTo>
                  <a:lnTo>
                    <a:pt x="2514600" y="896112"/>
                  </a:lnTo>
                  <a:lnTo>
                    <a:pt x="2514600" y="0"/>
                  </a:lnTo>
                  <a:lnTo>
                    <a:pt x="0" y="0"/>
                  </a:lnTo>
                  <a:lnTo>
                    <a:pt x="0" y="896112"/>
                  </a:lnTo>
                  <a:close/>
                </a:path>
              </a:pathLst>
            </a:custGeom>
            <a:ln w="38099">
              <a:solidFill>
                <a:srgbClr val="FAB82E"/>
              </a:solidFill>
            </a:ln>
          </p:spPr>
          <p:txBody>
            <a:bodyPr wrap="square" lIns="0" tIns="0" rIns="0" bIns="0" rtlCol="0"/>
            <a:lstStyle/>
            <a:p>
              <a:endParaRPr/>
            </a:p>
          </p:txBody>
        </p:sp>
      </p:grpSp>
      <p:sp>
        <p:nvSpPr>
          <p:cNvPr id="17" name="object 17"/>
          <p:cNvSpPr txBox="1"/>
          <p:nvPr/>
        </p:nvSpPr>
        <p:spPr>
          <a:xfrm>
            <a:off x="7562468" y="1667332"/>
            <a:ext cx="1693545" cy="735965"/>
          </a:xfrm>
          <a:prstGeom prst="rect">
            <a:avLst/>
          </a:prstGeom>
        </p:spPr>
        <p:txBody>
          <a:bodyPr vert="horz" wrap="square" lIns="0" tIns="61594" rIns="0" bIns="0" rtlCol="0">
            <a:spAutoFit/>
          </a:bodyPr>
          <a:lstStyle/>
          <a:p>
            <a:pPr marL="12700" marR="5080">
              <a:lnSpc>
                <a:spcPct val="77400"/>
              </a:lnSpc>
              <a:spcBef>
                <a:spcPts val="484"/>
              </a:spcBef>
            </a:pPr>
            <a:r>
              <a:rPr sz="1400">
                <a:solidFill>
                  <a:srgbClr val="252525"/>
                </a:solidFill>
                <a:latin typeface="Calibri"/>
                <a:cs typeface="Calibri"/>
              </a:rPr>
              <a:t>Must</a:t>
            </a:r>
            <a:r>
              <a:rPr sz="1400" spc="-30">
                <a:solidFill>
                  <a:srgbClr val="252525"/>
                </a:solidFill>
                <a:latin typeface="Calibri"/>
                <a:cs typeface="Calibri"/>
              </a:rPr>
              <a:t> </a:t>
            </a:r>
            <a:r>
              <a:rPr sz="1400" spc="-10">
                <a:solidFill>
                  <a:srgbClr val="252525"/>
                </a:solidFill>
                <a:latin typeface="Calibri"/>
                <a:cs typeface="Calibri"/>
              </a:rPr>
              <a:t>register</a:t>
            </a:r>
            <a:r>
              <a:rPr sz="1400" spc="-30">
                <a:solidFill>
                  <a:srgbClr val="252525"/>
                </a:solidFill>
                <a:latin typeface="Calibri"/>
                <a:cs typeface="Calibri"/>
              </a:rPr>
              <a:t> </a:t>
            </a:r>
            <a:r>
              <a:rPr sz="1400">
                <a:solidFill>
                  <a:srgbClr val="252525"/>
                </a:solidFill>
                <a:latin typeface="Calibri"/>
                <a:cs typeface="Calibri"/>
              </a:rPr>
              <a:t>as</a:t>
            </a:r>
            <a:r>
              <a:rPr sz="1400" spc="-30">
                <a:solidFill>
                  <a:srgbClr val="252525"/>
                </a:solidFill>
                <a:latin typeface="Calibri"/>
                <a:cs typeface="Calibri"/>
              </a:rPr>
              <a:t> </a:t>
            </a:r>
            <a:r>
              <a:rPr sz="1400" spc="-20">
                <a:solidFill>
                  <a:srgbClr val="252525"/>
                </a:solidFill>
                <a:latin typeface="Calibri"/>
                <a:cs typeface="Calibri"/>
              </a:rPr>
              <a:t>three </a:t>
            </a:r>
            <a:r>
              <a:rPr sz="1400">
                <a:solidFill>
                  <a:srgbClr val="252525"/>
                </a:solidFill>
                <a:latin typeface="Calibri"/>
                <a:cs typeface="Calibri"/>
              </a:rPr>
              <a:t>assets:</a:t>
            </a:r>
            <a:r>
              <a:rPr sz="1400" spc="-65">
                <a:solidFill>
                  <a:srgbClr val="252525"/>
                </a:solidFill>
                <a:latin typeface="Calibri"/>
                <a:cs typeface="Calibri"/>
              </a:rPr>
              <a:t> </a:t>
            </a:r>
            <a:r>
              <a:rPr sz="1400" spc="-10">
                <a:solidFill>
                  <a:srgbClr val="252525"/>
                </a:solidFill>
                <a:latin typeface="Calibri"/>
                <a:cs typeface="Calibri"/>
              </a:rPr>
              <a:t>modeled dispatchable</a:t>
            </a:r>
            <a:r>
              <a:rPr sz="1400" spc="20">
                <a:solidFill>
                  <a:srgbClr val="252525"/>
                </a:solidFill>
                <a:latin typeface="Calibri"/>
                <a:cs typeface="Calibri"/>
              </a:rPr>
              <a:t> </a:t>
            </a:r>
            <a:r>
              <a:rPr sz="1400" spc="-10">
                <a:solidFill>
                  <a:srgbClr val="252525"/>
                </a:solidFill>
                <a:latin typeface="Calibri"/>
                <a:cs typeface="Calibri"/>
              </a:rPr>
              <a:t>generator </a:t>
            </a:r>
            <a:r>
              <a:rPr sz="1400">
                <a:solidFill>
                  <a:srgbClr val="252525"/>
                </a:solidFill>
                <a:latin typeface="Calibri"/>
                <a:cs typeface="Calibri"/>
              </a:rPr>
              <a:t>asset,</a:t>
            </a:r>
            <a:r>
              <a:rPr sz="1400" spc="-40">
                <a:solidFill>
                  <a:srgbClr val="252525"/>
                </a:solidFill>
                <a:latin typeface="Calibri"/>
                <a:cs typeface="Calibri"/>
              </a:rPr>
              <a:t> </a:t>
            </a:r>
            <a:r>
              <a:rPr sz="1400" spc="-10">
                <a:solidFill>
                  <a:srgbClr val="252525"/>
                </a:solidFill>
                <a:latin typeface="Calibri"/>
                <a:cs typeface="Calibri"/>
              </a:rPr>
              <a:t>DARD,</a:t>
            </a:r>
            <a:r>
              <a:rPr sz="1400" spc="-45">
                <a:solidFill>
                  <a:srgbClr val="252525"/>
                </a:solidFill>
                <a:latin typeface="Calibri"/>
                <a:cs typeface="Calibri"/>
              </a:rPr>
              <a:t> </a:t>
            </a:r>
            <a:r>
              <a:rPr sz="1400">
                <a:solidFill>
                  <a:srgbClr val="252525"/>
                </a:solidFill>
                <a:latin typeface="Calibri"/>
                <a:cs typeface="Calibri"/>
              </a:rPr>
              <a:t>and</a:t>
            </a:r>
            <a:r>
              <a:rPr sz="1400" spc="-40">
                <a:solidFill>
                  <a:srgbClr val="252525"/>
                </a:solidFill>
                <a:latin typeface="Calibri"/>
                <a:cs typeface="Calibri"/>
              </a:rPr>
              <a:t> </a:t>
            </a:r>
            <a:r>
              <a:rPr sz="1400" spc="-20">
                <a:solidFill>
                  <a:srgbClr val="252525"/>
                </a:solidFill>
                <a:latin typeface="Calibri"/>
                <a:cs typeface="Calibri"/>
              </a:rPr>
              <a:t>ATRR</a:t>
            </a:r>
            <a:endParaRPr sz="1400">
              <a:latin typeface="Calibri"/>
              <a:cs typeface="Calibri"/>
            </a:endParaRPr>
          </a:p>
        </p:txBody>
      </p:sp>
      <p:sp>
        <p:nvSpPr>
          <p:cNvPr id="18" name="object 18"/>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Flowchart</a:t>
            </a:r>
            <a:r>
              <a:rPr spc="-85"/>
              <a:t> </a:t>
            </a:r>
            <a:r>
              <a:t>of</a:t>
            </a:r>
            <a:r>
              <a:rPr spc="-105"/>
              <a:t> </a:t>
            </a:r>
            <a:r>
              <a:t>Energy</a:t>
            </a:r>
            <a:r>
              <a:rPr spc="-105"/>
              <a:t> </a:t>
            </a:r>
            <a:r>
              <a:rPr spc="-10"/>
              <a:t>Storage</a:t>
            </a:r>
            <a:r>
              <a:rPr spc="-85"/>
              <a:t> </a:t>
            </a:r>
            <a:r>
              <a:rPr spc="-20"/>
              <a:t>Registration</a:t>
            </a:r>
            <a:r>
              <a:rPr spc="-75"/>
              <a:t> </a:t>
            </a:r>
            <a:r>
              <a:rPr spc="-10"/>
              <a:t>Options</a:t>
            </a:r>
          </a:p>
        </p:txBody>
      </p:sp>
      <p:sp>
        <p:nvSpPr>
          <p:cNvPr id="19" name="object 19"/>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20" name="object 20"/>
          <p:cNvSpPr txBox="1"/>
          <p:nvPr/>
        </p:nvSpPr>
        <p:spPr>
          <a:xfrm>
            <a:off x="6206490" y="810514"/>
            <a:ext cx="2663190" cy="299720"/>
          </a:xfrm>
          <a:prstGeom prst="rect">
            <a:avLst/>
          </a:prstGeom>
        </p:spPr>
        <p:txBody>
          <a:bodyPr vert="horz" wrap="square" lIns="0" tIns="12700" rIns="0" bIns="0" rtlCol="0">
            <a:spAutoFit/>
          </a:bodyPr>
          <a:lstStyle/>
          <a:p>
            <a:pPr marL="12700">
              <a:lnSpc>
                <a:spcPct val="100000"/>
              </a:lnSpc>
              <a:spcBef>
                <a:spcPts val="100"/>
              </a:spcBef>
            </a:pPr>
            <a:r>
              <a:rPr sz="1800" b="1" u="sng" spc="-10">
                <a:solidFill>
                  <a:srgbClr val="252525"/>
                </a:solidFill>
                <a:uFill>
                  <a:solidFill>
                    <a:srgbClr val="252525"/>
                  </a:solidFill>
                </a:uFill>
                <a:latin typeface="Calibri"/>
                <a:cs typeface="Calibri"/>
              </a:rPr>
              <a:t>Required</a:t>
            </a:r>
            <a:r>
              <a:rPr sz="1800" b="1" u="sng" spc="-35">
                <a:solidFill>
                  <a:srgbClr val="252525"/>
                </a:solidFill>
                <a:uFill>
                  <a:solidFill>
                    <a:srgbClr val="252525"/>
                  </a:solidFill>
                </a:uFill>
                <a:latin typeface="Calibri"/>
                <a:cs typeface="Calibri"/>
              </a:rPr>
              <a:t> </a:t>
            </a:r>
            <a:r>
              <a:rPr sz="1800" b="1" u="sng" spc="-10">
                <a:solidFill>
                  <a:srgbClr val="252525"/>
                </a:solidFill>
                <a:uFill>
                  <a:solidFill>
                    <a:srgbClr val="252525"/>
                  </a:solidFill>
                </a:uFill>
                <a:latin typeface="Calibri"/>
                <a:cs typeface="Calibri"/>
              </a:rPr>
              <a:t>Registration</a:t>
            </a:r>
            <a:r>
              <a:rPr sz="1800" b="1" u="sng" spc="-35">
                <a:solidFill>
                  <a:srgbClr val="252525"/>
                </a:solidFill>
                <a:uFill>
                  <a:solidFill>
                    <a:srgbClr val="252525"/>
                  </a:solidFill>
                </a:uFill>
                <a:latin typeface="Calibri"/>
                <a:cs typeface="Calibri"/>
              </a:rPr>
              <a:t> </a:t>
            </a:r>
            <a:r>
              <a:rPr sz="1800" b="1" u="sng" spc="-20">
                <a:solidFill>
                  <a:srgbClr val="252525"/>
                </a:solidFill>
                <a:uFill>
                  <a:solidFill>
                    <a:srgbClr val="252525"/>
                  </a:solidFill>
                </a:uFill>
                <a:latin typeface="Calibri"/>
                <a:cs typeface="Calibri"/>
              </a:rPr>
              <a:t>Types</a:t>
            </a:r>
            <a:endParaRPr sz="1800">
              <a:latin typeface="Calibri"/>
              <a:cs typeface="Calibri"/>
            </a:endParaRPr>
          </a:p>
        </p:txBody>
      </p:sp>
      <p:pic>
        <p:nvPicPr>
          <p:cNvPr id="21" name="object 21"/>
          <p:cNvPicPr/>
          <p:nvPr/>
        </p:nvPicPr>
        <p:blipFill>
          <a:blip r:embed="rId5" cstate="print"/>
          <a:stretch>
            <a:fillRect/>
          </a:stretch>
        </p:blipFill>
        <p:spPr>
          <a:xfrm>
            <a:off x="5856732" y="1556003"/>
            <a:ext cx="1559814" cy="1011174"/>
          </a:xfrm>
          <a:prstGeom prst="rect">
            <a:avLst/>
          </a:prstGeom>
        </p:spPr>
      </p:pic>
      <p:sp>
        <p:nvSpPr>
          <p:cNvPr id="22" name="object 22"/>
          <p:cNvSpPr txBox="1"/>
          <p:nvPr/>
        </p:nvSpPr>
        <p:spPr>
          <a:xfrm>
            <a:off x="6147308" y="1694814"/>
            <a:ext cx="984250" cy="471805"/>
          </a:xfrm>
          <a:prstGeom prst="rect">
            <a:avLst/>
          </a:prstGeom>
        </p:spPr>
        <p:txBody>
          <a:bodyPr vert="horz" wrap="square" lIns="0" tIns="52705" rIns="0" bIns="0" rtlCol="0">
            <a:spAutoFit/>
          </a:bodyPr>
          <a:lstStyle/>
          <a:p>
            <a:pPr marL="179705" marR="5080" indent="-167640">
              <a:lnSpc>
                <a:spcPts val="1600"/>
              </a:lnSpc>
              <a:spcBef>
                <a:spcPts val="415"/>
              </a:spcBef>
            </a:pPr>
            <a:r>
              <a:rPr sz="1600" b="1" spc="-10">
                <a:solidFill>
                  <a:srgbClr val="FFFFFF"/>
                </a:solidFill>
                <a:latin typeface="Calibri"/>
                <a:cs typeface="Calibri"/>
              </a:rPr>
              <a:t>Continuous storage</a:t>
            </a:r>
            <a:endParaRPr sz="1600">
              <a:latin typeface="Calibri"/>
              <a:cs typeface="Calibri"/>
            </a:endParaRPr>
          </a:p>
        </p:txBody>
      </p:sp>
      <p:sp>
        <p:nvSpPr>
          <p:cNvPr id="23" name="object 23"/>
          <p:cNvSpPr txBox="1"/>
          <p:nvPr/>
        </p:nvSpPr>
        <p:spPr>
          <a:xfrm>
            <a:off x="6343903" y="2101723"/>
            <a:ext cx="588645"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facility</a:t>
            </a:r>
            <a:endParaRPr sz="1600">
              <a:latin typeface="Calibri"/>
              <a:cs typeface="Calibri"/>
            </a:endParaRPr>
          </a:p>
        </p:txBody>
      </p:sp>
      <p:sp>
        <p:nvSpPr>
          <p:cNvPr id="24" name="object 24"/>
          <p:cNvSpPr txBox="1"/>
          <p:nvPr/>
        </p:nvSpPr>
        <p:spPr>
          <a:xfrm>
            <a:off x="10241406" y="810514"/>
            <a:ext cx="1603375" cy="299720"/>
          </a:xfrm>
          <a:prstGeom prst="rect">
            <a:avLst/>
          </a:prstGeom>
        </p:spPr>
        <p:txBody>
          <a:bodyPr vert="horz" wrap="square" lIns="0" tIns="12700" rIns="0" bIns="0" rtlCol="0">
            <a:spAutoFit/>
          </a:bodyPr>
          <a:lstStyle/>
          <a:p>
            <a:pPr marL="12700">
              <a:lnSpc>
                <a:spcPct val="100000"/>
              </a:lnSpc>
              <a:spcBef>
                <a:spcPts val="100"/>
              </a:spcBef>
            </a:pPr>
            <a:r>
              <a:rPr sz="1800" b="1" u="sng">
                <a:solidFill>
                  <a:srgbClr val="252525"/>
                </a:solidFill>
                <a:uFill>
                  <a:solidFill>
                    <a:srgbClr val="252525"/>
                  </a:solidFill>
                </a:uFill>
                <a:latin typeface="Calibri"/>
                <a:cs typeface="Calibri"/>
              </a:rPr>
              <a:t>Market</a:t>
            </a:r>
            <a:r>
              <a:rPr sz="1800" b="1" u="sng" spc="-90">
                <a:solidFill>
                  <a:srgbClr val="252525"/>
                </a:solidFill>
                <a:uFill>
                  <a:solidFill>
                    <a:srgbClr val="252525"/>
                  </a:solidFill>
                </a:uFill>
                <a:latin typeface="Calibri"/>
                <a:cs typeface="Calibri"/>
              </a:rPr>
              <a:t> </a:t>
            </a:r>
            <a:r>
              <a:rPr sz="1800" b="1" u="sng" spc="-10">
                <a:solidFill>
                  <a:srgbClr val="252525"/>
                </a:solidFill>
                <a:uFill>
                  <a:solidFill>
                    <a:srgbClr val="252525"/>
                  </a:solidFill>
                </a:uFill>
                <a:latin typeface="Calibri"/>
                <a:cs typeface="Calibri"/>
              </a:rPr>
              <a:t>Products</a:t>
            </a:r>
            <a:endParaRPr sz="1800">
              <a:latin typeface="Calibri"/>
              <a:cs typeface="Calibri"/>
            </a:endParaRPr>
          </a:p>
        </p:txBody>
      </p:sp>
      <p:sp>
        <p:nvSpPr>
          <p:cNvPr id="25" name="object 25"/>
          <p:cNvSpPr txBox="1"/>
          <p:nvPr/>
        </p:nvSpPr>
        <p:spPr>
          <a:xfrm>
            <a:off x="10584560" y="5734608"/>
            <a:ext cx="931544"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Regulation</a:t>
            </a:r>
            <a:endParaRPr sz="1600">
              <a:latin typeface="Calibri"/>
              <a:cs typeface="Calibri"/>
            </a:endParaRPr>
          </a:p>
        </p:txBody>
      </p:sp>
      <p:sp>
        <p:nvSpPr>
          <p:cNvPr id="26" name="object 26"/>
          <p:cNvSpPr txBox="1"/>
          <p:nvPr/>
        </p:nvSpPr>
        <p:spPr>
          <a:xfrm>
            <a:off x="10328275" y="3092323"/>
            <a:ext cx="1442720" cy="471805"/>
          </a:xfrm>
          <a:prstGeom prst="rect">
            <a:avLst/>
          </a:prstGeom>
        </p:spPr>
        <p:txBody>
          <a:bodyPr vert="horz" wrap="square" lIns="0" tIns="12065" rIns="0" bIns="0" rtlCol="0">
            <a:spAutoFit/>
          </a:bodyPr>
          <a:lstStyle/>
          <a:p>
            <a:pPr algn="ctr">
              <a:lnSpc>
                <a:spcPts val="1760"/>
              </a:lnSpc>
              <a:spcBef>
                <a:spcPts val="95"/>
              </a:spcBef>
            </a:pPr>
            <a:r>
              <a:rPr sz="1600" b="1" spc="-20">
                <a:solidFill>
                  <a:srgbClr val="FFFFFF"/>
                </a:solidFill>
                <a:latin typeface="Calibri"/>
                <a:cs typeface="Calibri"/>
              </a:rPr>
              <a:t>Energy,</a:t>
            </a:r>
            <a:r>
              <a:rPr sz="1600" b="1" spc="-30">
                <a:solidFill>
                  <a:srgbClr val="FFFFFF"/>
                </a:solidFill>
                <a:latin typeface="Calibri"/>
                <a:cs typeface="Calibri"/>
              </a:rPr>
              <a:t> </a:t>
            </a:r>
            <a:r>
              <a:rPr sz="1600" b="1" spc="-10">
                <a:solidFill>
                  <a:srgbClr val="FFFFFF"/>
                </a:solidFill>
                <a:latin typeface="Calibri"/>
                <a:cs typeface="Calibri"/>
              </a:rPr>
              <a:t>reserves,</a:t>
            </a:r>
            <a:endParaRPr sz="1600">
              <a:latin typeface="Calibri"/>
              <a:cs typeface="Calibri"/>
            </a:endParaRPr>
          </a:p>
          <a:p>
            <a:pPr algn="ctr">
              <a:lnSpc>
                <a:spcPts val="1760"/>
              </a:lnSpc>
            </a:pPr>
            <a:r>
              <a:rPr sz="1600" b="1" spc="-10">
                <a:solidFill>
                  <a:srgbClr val="FFFFFF"/>
                </a:solidFill>
                <a:latin typeface="Calibri"/>
                <a:cs typeface="Calibri"/>
              </a:rPr>
              <a:t>capacity</a:t>
            </a:r>
            <a:endParaRPr sz="1600">
              <a:latin typeface="Calibri"/>
              <a:cs typeface="Calibri"/>
            </a:endParaRPr>
          </a:p>
        </p:txBody>
      </p:sp>
      <p:pic>
        <p:nvPicPr>
          <p:cNvPr id="27" name="object 27"/>
          <p:cNvPicPr/>
          <p:nvPr/>
        </p:nvPicPr>
        <p:blipFill>
          <a:blip r:embed="rId6" cstate="print"/>
          <a:stretch>
            <a:fillRect/>
          </a:stretch>
        </p:blipFill>
        <p:spPr>
          <a:xfrm>
            <a:off x="10131552" y="1673339"/>
            <a:ext cx="1832609" cy="826782"/>
          </a:xfrm>
          <a:prstGeom prst="rect">
            <a:avLst/>
          </a:prstGeom>
        </p:spPr>
      </p:pic>
      <p:sp>
        <p:nvSpPr>
          <p:cNvPr id="28" name="object 28"/>
          <p:cNvSpPr txBox="1"/>
          <p:nvPr/>
        </p:nvSpPr>
        <p:spPr>
          <a:xfrm>
            <a:off x="10207879" y="1822195"/>
            <a:ext cx="1682750" cy="471805"/>
          </a:xfrm>
          <a:prstGeom prst="rect">
            <a:avLst/>
          </a:prstGeom>
        </p:spPr>
        <p:txBody>
          <a:bodyPr vert="horz" wrap="square" lIns="0" tIns="52705" rIns="0" bIns="0" rtlCol="0">
            <a:spAutoFit/>
          </a:bodyPr>
          <a:lstStyle/>
          <a:p>
            <a:pPr marL="12700" marR="5080" indent="120014">
              <a:lnSpc>
                <a:spcPts val="1600"/>
              </a:lnSpc>
              <a:spcBef>
                <a:spcPts val="415"/>
              </a:spcBef>
            </a:pPr>
            <a:r>
              <a:rPr sz="1600" b="1" spc="-20">
                <a:solidFill>
                  <a:srgbClr val="FFFFFF"/>
                </a:solidFill>
                <a:latin typeface="Calibri"/>
                <a:cs typeface="Calibri"/>
              </a:rPr>
              <a:t>Energy,</a:t>
            </a:r>
            <a:r>
              <a:rPr sz="1600" b="1" spc="-30">
                <a:solidFill>
                  <a:srgbClr val="FFFFFF"/>
                </a:solidFill>
                <a:latin typeface="Calibri"/>
                <a:cs typeface="Calibri"/>
              </a:rPr>
              <a:t> </a:t>
            </a:r>
            <a:r>
              <a:rPr sz="1600" b="1" spc="-10">
                <a:solidFill>
                  <a:srgbClr val="FFFFFF"/>
                </a:solidFill>
                <a:latin typeface="Calibri"/>
                <a:cs typeface="Calibri"/>
              </a:rPr>
              <a:t>reserves, </a:t>
            </a:r>
            <a:r>
              <a:rPr sz="1600" b="1">
                <a:solidFill>
                  <a:srgbClr val="FFFFFF"/>
                </a:solidFill>
                <a:latin typeface="Calibri"/>
                <a:cs typeface="Calibri"/>
              </a:rPr>
              <a:t>regulation,</a:t>
            </a:r>
            <a:r>
              <a:rPr sz="1600" b="1" spc="-90">
                <a:solidFill>
                  <a:srgbClr val="FFFFFF"/>
                </a:solidFill>
                <a:latin typeface="Calibri"/>
                <a:cs typeface="Calibri"/>
              </a:rPr>
              <a:t> </a:t>
            </a:r>
            <a:r>
              <a:rPr sz="1600" b="1" spc="-10">
                <a:solidFill>
                  <a:srgbClr val="FFFFFF"/>
                </a:solidFill>
                <a:latin typeface="Calibri"/>
                <a:cs typeface="Calibri"/>
              </a:rPr>
              <a:t>capacity</a:t>
            </a:r>
            <a:endParaRPr sz="1600">
              <a:latin typeface="Calibri"/>
              <a:cs typeface="Calibri"/>
            </a:endParaRPr>
          </a:p>
        </p:txBody>
      </p:sp>
      <p:sp>
        <p:nvSpPr>
          <p:cNvPr id="29" name="object 29"/>
          <p:cNvSpPr txBox="1"/>
          <p:nvPr/>
        </p:nvSpPr>
        <p:spPr>
          <a:xfrm>
            <a:off x="10360279" y="4464177"/>
            <a:ext cx="1379855" cy="269240"/>
          </a:xfrm>
          <a:prstGeom prst="rect">
            <a:avLst/>
          </a:prstGeom>
        </p:spPr>
        <p:txBody>
          <a:bodyPr vert="horz" wrap="square" lIns="0" tIns="12065" rIns="0" bIns="0" rtlCol="0">
            <a:spAutoFit/>
          </a:bodyPr>
          <a:lstStyle/>
          <a:p>
            <a:pPr marL="12700">
              <a:lnSpc>
                <a:spcPct val="100000"/>
              </a:lnSpc>
              <a:spcBef>
                <a:spcPts val="95"/>
              </a:spcBef>
            </a:pPr>
            <a:r>
              <a:rPr sz="1600" b="1" spc="-20">
                <a:solidFill>
                  <a:srgbClr val="FFFFFF"/>
                </a:solidFill>
                <a:latin typeface="Calibri"/>
                <a:cs typeface="Calibri"/>
              </a:rPr>
              <a:t>Energy,</a:t>
            </a:r>
            <a:r>
              <a:rPr sz="1600" b="1" spc="-25">
                <a:solidFill>
                  <a:srgbClr val="FFFFFF"/>
                </a:solidFill>
                <a:latin typeface="Calibri"/>
                <a:cs typeface="Calibri"/>
              </a:rPr>
              <a:t> </a:t>
            </a:r>
            <a:r>
              <a:rPr sz="1600" b="1" spc="-10">
                <a:solidFill>
                  <a:srgbClr val="FFFFFF"/>
                </a:solidFill>
                <a:latin typeface="Calibri"/>
                <a:cs typeface="Calibri"/>
              </a:rPr>
              <a:t>capacity</a:t>
            </a:r>
            <a:endParaRPr sz="1600">
              <a:latin typeface="Calibri"/>
              <a:cs typeface="Calibri"/>
            </a:endParaRPr>
          </a:p>
        </p:txBody>
      </p:sp>
      <p:sp>
        <p:nvSpPr>
          <p:cNvPr id="30" name="object 30"/>
          <p:cNvSpPr/>
          <p:nvPr/>
        </p:nvSpPr>
        <p:spPr>
          <a:xfrm>
            <a:off x="2058161" y="1831848"/>
            <a:ext cx="1005840" cy="379730"/>
          </a:xfrm>
          <a:custGeom>
            <a:avLst/>
            <a:gdLst/>
            <a:ahLst/>
            <a:cxnLst/>
            <a:rect l="l" t="t" r="r" b="b"/>
            <a:pathLst>
              <a:path w="1005839" h="379730">
                <a:moveTo>
                  <a:pt x="626363" y="0"/>
                </a:moveTo>
                <a:lnTo>
                  <a:pt x="626363" y="379475"/>
                </a:lnTo>
                <a:lnTo>
                  <a:pt x="879347" y="252984"/>
                </a:lnTo>
                <a:lnTo>
                  <a:pt x="689610" y="252984"/>
                </a:lnTo>
                <a:lnTo>
                  <a:pt x="689610" y="126491"/>
                </a:lnTo>
                <a:lnTo>
                  <a:pt x="879347" y="126491"/>
                </a:lnTo>
                <a:lnTo>
                  <a:pt x="626363" y="0"/>
                </a:lnTo>
                <a:close/>
              </a:path>
              <a:path w="1005839" h="379730">
                <a:moveTo>
                  <a:pt x="626363" y="126491"/>
                </a:moveTo>
                <a:lnTo>
                  <a:pt x="0" y="126491"/>
                </a:lnTo>
                <a:lnTo>
                  <a:pt x="0" y="252984"/>
                </a:lnTo>
                <a:lnTo>
                  <a:pt x="626363" y="252984"/>
                </a:lnTo>
                <a:lnTo>
                  <a:pt x="626363" y="126491"/>
                </a:lnTo>
                <a:close/>
              </a:path>
              <a:path w="1005839" h="379730">
                <a:moveTo>
                  <a:pt x="879347" y="126491"/>
                </a:moveTo>
                <a:lnTo>
                  <a:pt x="689610" y="126491"/>
                </a:lnTo>
                <a:lnTo>
                  <a:pt x="689610" y="252984"/>
                </a:lnTo>
                <a:lnTo>
                  <a:pt x="879347" y="252984"/>
                </a:lnTo>
                <a:lnTo>
                  <a:pt x="1005839" y="189737"/>
                </a:lnTo>
                <a:lnTo>
                  <a:pt x="879347" y="126491"/>
                </a:lnTo>
                <a:close/>
              </a:path>
            </a:pathLst>
          </a:custGeom>
          <a:solidFill>
            <a:srgbClr val="FAB82E"/>
          </a:solidFill>
        </p:spPr>
        <p:txBody>
          <a:bodyPr wrap="square" lIns="0" tIns="0" rIns="0" bIns="0" rtlCol="0"/>
          <a:lstStyle/>
          <a:p>
            <a:endParaRPr/>
          </a:p>
        </p:txBody>
      </p:sp>
      <p:sp>
        <p:nvSpPr>
          <p:cNvPr id="31" name="object 31"/>
          <p:cNvSpPr txBox="1"/>
          <p:nvPr/>
        </p:nvSpPr>
        <p:spPr>
          <a:xfrm>
            <a:off x="2241930" y="1611248"/>
            <a:ext cx="362585"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YES</a:t>
            </a:r>
            <a:endParaRPr sz="1800">
              <a:latin typeface="Calibri"/>
              <a:cs typeface="Calibri"/>
            </a:endParaRPr>
          </a:p>
        </p:txBody>
      </p:sp>
      <p:sp>
        <p:nvSpPr>
          <p:cNvPr id="32" name="object 32"/>
          <p:cNvSpPr txBox="1"/>
          <p:nvPr/>
        </p:nvSpPr>
        <p:spPr>
          <a:xfrm>
            <a:off x="715772" y="2974975"/>
            <a:ext cx="331470"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NO</a:t>
            </a:r>
            <a:endParaRPr sz="1800">
              <a:latin typeface="Calibri"/>
              <a:cs typeface="Calibri"/>
            </a:endParaRPr>
          </a:p>
        </p:txBody>
      </p:sp>
      <p:sp>
        <p:nvSpPr>
          <p:cNvPr id="33" name="object 33"/>
          <p:cNvSpPr/>
          <p:nvPr/>
        </p:nvSpPr>
        <p:spPr>
          <a:xfrm>
            <a:off x="4694682" y="1847088"/>
            <a:ext cx="1097280" cy="379730"/>
          </a:xfrm>
          <a:custGeom>
            <a:avLst/>
            <a:gdLst/>
            <a:ahLst/>
            <a:cxnLst/>
            <a:rect l="l" t="t" r="r" b="b"/>
            <a:pathLst>
              <a:path w="1097279" h="379730">
                <a:moveTo>
                  <a:pt x="717803" y="0"/>
                </a:moveTo>
                <a:lnTo>
                  <a:pt x="717803" y="379475"/>
                </a:lnTo>
                <a:lnTo>
                  <a:pt x="970787" y="252984"/>
                </a:lnTo>
                <a:lnTo>
                  <a:pt x="781050" y="252984"/>
                </a:lnTo>
                <a:lnTo>
                  <a:pt x="781050" y="126491"/>
                </a:lnTo>
                <a:lnTo>
                  <a:pt x="970787" y="126491"/>
                </a:lnTo>
                <a:lnTo>
                  <a:pt x="717803" y="0"/>
                </a:lnTo>
                <a:close/>
              </a:path>
              <a:path w="1097279" h="379730">
                <a:moveTo>
                  <a:pt x="717803" y="126491"/>
                </a:moveTo>
                <a:lnTo>
                  <a:pt x="0" y="126491"/>
                </a:lnTo>
                <a:lnTo>
                  <a:pt x="0" y="252984"/>
                </a:lnTo>
                <a:lnTo>
                  <a:pt x="717803" y="252984"/>
                </a:lnTo>
                <a:lnTo>
                  <a:pt x="717803" y="126491"/>
                </a:lnTo>
                <a:close/>
              </a:path>
              <a:path w="1097279" h="379730">
                <a:moveTo>
                  <a:pt x="970787" y="126491"/>
                </a:moveTo>
                <a:lnTo>
                  <a:pt x="781050" y="126491"/>
                </a:lnTo>
                <a:lnTo>
                  <a:pt x="781050" y="252984"/>
                </a:lnTo>
                <a:lnTo>
                  <a:pt x="970787" y="252984"/>
                </a:lnTo>
                <a:lnTo>
                  <a:pt x="1097279" y="189737"/>
                </a:lnTo>
                <a:lnTo>
                  <a:pt x="970787" y="126491"/>
                </a:lnTo>
                <a:close/>
              </a:path>
            </a:pathLst>
          </a:custGeom>
          <a:solidFill>
            <a:srgbClr val="FAB82E"/>
          </a:solidFill>
        </p:spPr>
        <p:txBody>
          <a:bodyPr wrap="square" lIns="0" tIns="0" rIns="0" bIns="0" rtlCol="0"/>
          <a:lstStyle/>
          <a:p>
            <a:endParaRPr/>
          </a:p>
        </p:txBody>
      </p:sp>
      <p:sp>
        <p:nvSpPr>
          <p:cNvPr id="34" name="object 34"/>
          <p:cNvSpPr txBox="1"/>
          <p:nvPr/>
        </p:nvSpPr>
        <p:spPr>
          <a:xfrm>
            <a:off x="4954904" y="1572514"/>
            <a:ext cx="362585"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YES</a:t>
            </a:r>
            <a:endParaRPr sz="1800">
              <a:latin typeface="Calibri"/>
              <a:cs typeface="Calibri"/>
            </a:endParaRPr>
          </a:p>
        </p:txBody>
      </p:sp>
      <p:sp>
        <p:nvSpPr>
          <p:cNvPr id="35" name="object 35"/>
          <p:cNvSpPr txBox="1"/>
          <p:nvPr/>
        </p:nvSpPr>
        <p:spPr>
          <a:xfrm>
            <a:off x="3554348" y="2974975"/>
            <a:ext cx="331470"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NO</a:t>
            </a:r>
            <a:endParaRPr sz="1800">
              <a:latin typeface="Calibri"/>
              <a:cs typeface="Calibri"/>
            </a:endParaRPr>
          </a:p>
        </p:txBody>
      </p:sp>
      <p:grpSp>
        <p:nvGrpSpPr>
          <p:cNvPr id="36" name="object 36"/>
          <p:cNvGrpSpPr/>
          <p:nvPr/>
        </p:nvGrpSpPr>
        <p:grpSpPr>
          <a:xfrm>
            <a:off x="3043427" y="1001267"/>
            <a:ext cx="2764155" cy="2618105"/>
            <a:chOff x="3043427" y="1001267"/>
            <a:chExt cx="2764155" cy="2618105"/>
          </a:xfrm>
        </p:grpSpPr>
        <p:sp>
          <p:nvSpPr>
            <p:cNvPr id="37" name="object 37"/>
            <p:cNvSpPr/>
            <p:nvPr/>
          </p:nvSpPr>
          <p:spPr>
            <a:xfrm>
              <a:off x="3974083" y="2057400"/>
              <a:ext cx="1833245" cy="1562100"/>
            </a:xfrm>
            <a:custGeom>
              <a:avLst/>
              <a:gdLst/>
              <a:ahLst/>
              <a:cxnLst/>
              <a:rect l="l" t="t" r="r" b="b"/>
              <a:pathLst>
                <a:path w="1833245" h="1562100">
                  <a:moveTo>
                    <a:pt x="1453641" y="1182115"/>
                  </a:moveTo>
                  <a:lnTo>
                    <a:pt x="1453641" y="1561592"/>
                  </a:lnTo>
                  <a:lnTo>
                    <a:pt x="1706625" y="1435100"/>
                  </a:lnTo>
                  <a:lnTo>
                    <a:pt x="1516888" y="1435100"/>
                  </a:lnTo>
                  <a:lnTo>
                    <a:pt x="1516888" y="1308608"/>
                  </a:lnTo>
                  <a:lnTo>
                    <a:pt x="1706626" y="1308608"/>
                  </a:lnTo>
                  <a:lnTo>
                    <a:pt x="1453641" y="1182115"/>
                  </a:lnTo>
                  <a:close/>
                </a:path>
                <a:path w="1833245" h="1562100">
                  <a:moveTo>
                    <a:pt x="95757" y="0"/>
                  </a:moveTo>
                  <a:lnTo>
                    <a:pt x="63245" y="0"/>
                  </a:lnTo>
                  <a:lnTo>
                    <a:pt x="38629" y="4970"/>
                  </a:lnTo>
                  <a:lnTo>
                    <a:pt x="18526" y="18526"/>
                  </a:lnTo>
                  <a:lnTo>
                    <a:pt x="4970" y="38629"/>
                  </a:lnTo>
                  <a:lnTo>
                    <a:pt x="0" y="63246"/>
                  </a:lnTo>
                  <a:lnTo>
                    <a:pt x="0" y="1371853"/>
                  </a:lnTo>
                  <a:lnTo>
                    <a:pt x="4970" y="1396470"/>
                  </a:lnTo>
                  <a:lnTo>
                    <a:pt x="18526" y="1416573"/>
                  </a:lnTo>
                  <a:lnTo>
                    <a:pt x="38629" y="1430129"/>
                  </a:lnTo>
                  <a:lnTo>
                    <a:pt x="63245" y="1435100"/>
                  </a:lnTo>
                  <a:lnTo>
                    <a:pt x="1453641" y="1435100"/>
                  </a:lnTo>
                  <a:lnTo>
                    <a:pt x="1453641" y="1371853"/>
                  </a:lnTo>
                  <a:lnTo>
                    <a:pt x="126491" y="1371853"/>
                  </a:lnTo>
                  <a:lnTo>
                    <a:pt x="63245" y="1308608"/>
                  </a:lnTo>
                  <a:lnTo>
                    <a:pt x="126491" y="1308608"/>
                  </a:lnTo>
                  <a:lnTo>
                    <a:pt x="126491" y="126491"/>
                  </a:lnTo>
                  <a:lnTo>
                    <a:pt x="63245" y="126491"/>
                  </a:lnTo>
                  <a:lnTo>
                    <a:pt x="95757" y="93980"/>
                  </a:lnTo>
                  <a:lnTo>
                    <a:pt x="95757" y="0"/>
                  </a:lnTo>
                  <a:close/>
                </a:path>
                <a:path w="1833245" h="1562100">
                  <a:moveTo>
                    <a:pt x="1706626" y="1308608"/>
                  </a:moveTo>
                  <a:lnTo>
                    <a:pt x="1516888" y="1308608"/>
                  </a:lnTo>
                  <a:lnTo>
                    <a:pt x="1516888" y="1435100"/>
                  </a:lnTo>
                  <a:lnTo>
                    <a:pt x="1706625" y="1435100"/>
                  </a:lnTo>
                  <a:lnTo>
                    <a:pt x="1833117" y="1371853"/>
                  </a:lnTo>
                  <a:lnTo>
                    <a:pt x="1706626" y="1308608"/>
                  </a:lnTo>
                  <a:close/>
                </a:path>
                <a:path w="1833245" h="1562100">
                  <a:moveTo>
                    <a:pt x="126491" y="1308608"/>
                  </a:moveTo>
                  <a:lnTo>
                    <a:pt x="63245" y="1308608"/>
                  </a:lnTo>
                  <a:lnTo>
                    <a:pt x="126491" y="1371853"/>
                  </a:lnTo>
                  <a:lnTo>
                    <a:pt x="126491" y="1308608"/>
                  </a:lnTo>
                  <a:close/>
                </a:path>
                <a:path w="1833245" h="1562100">
                  <a:moveTo>
                    <a:pt x="1453641" y="1308608"/>
                  </a:moveTo>
                  <a:lnTo>
                    <a:pt x="126491" y="1308608"/>
                  </a:lnTo>
                  <a:lnTo>
                    <a:pt x="126491" y="1371853"/>
                  </a:lnTo>
                  <a:lnTo>
                    <a:pt x="1453641" y="1371853"/>
                  </a:lnTo>
                  <a:lnTo>
                    <a:pt x="1453641" y="1308608"/>
                  </a:lnTo>
                  <a:close/>
                </a:path>
                <a:path w="1833245" h="1562100">
                  <a:moveTo>
                    <a:pt x="95757" y="93980"/>
                  </a:moveTo>
                  <a:lnTo>
                    <a:pt x="63245" y="126491"/>
                  </a:lnTo>
                  <a:lnTo>
                    <a:pt x="95757" y="126491"/>
                  </a:lnTo>
                  <a:lnTo>
                    <a:pt x="95757" y="93980"/>
                  </a:lnTo>
                  <a:close/>
                </a:path>
                <a:path w="1833245" h="1562100">
                  <a:moveTo>
                    <a:pt x="126491" y="63246"/>
                  </a:moveTo>
                  <a:lnTo>
                    <a:pt x="95757" y="93980"/>
                  </a:lnTo>
                  <a:lnTo>
                    <a:pt x="95757" y="126491"/>
                  </a:lnTo>
                  <a:lnTo>
                    <a:pt x="126491" y="126491"/>
                  </a:lnTo>
                  <a:lnTo>
                    <a:pt x="126491" y="63246"/>
                  </a:lnTo>
                  <a:close/>
                </a:path>
              </a:pathLst>
            </a:custGeom>
            <a:solidFill>
              <a:srgbClr val="BBBBBB"/>
            </a:solidFill>
          </p:spPr>
          <p:txBody>
            <a:bodyPr wrap="square" lIns="0" tIns="0" rIns="0" bIns="0" rtlCol="0"/>
            <a:lstStyle/>
            <a:p>
              <a:endParaRPr/>
            </a:p>
          </p:txBody>
        </p:sp>
        <p:pic>
          <p:nvPicPr>
            <p:cNvPr id="38" name="object 38"/>
            <p:cNvPicPr/>
            <p:nvPr/>
          </p:nvPicPr>
          <p:blipFill>
            <a:blip r:embed="rId7" cstate="print"/>
            <a:stretch>
              <a:fillRect/>
            </a:stretch>
          </p:blipFill>
          <p:spPr>
            <a:xfrm>
              <a:off x="3043427" y="1001267"/>
              <a:ext cx="2018538" cy="2018538"/>
            </a:xfrm>
            <a:prstGeom prst="rect">
              <a:avLst/>
            </a:prstGeom>
          </p:spPr>
        </p:pic>
      </p:grpSp>
      <p:sp>
        <p:nvSpPr>
          <p:cNvPr id="39" name="object 39"/>
          <p:cNvSpPr txBox="1"/>
          <p:nvPr/>
        </p:nvSpPr>
        <p:spPr>
          <a:xfrm>
            <a:off x="3569589" y="1542668"/>
            <a:ext cx="966469" cy="675640"/>
          </a:xfrm>
          <a:prstGeom prst="rect">
            <a:avLst/>
          </a:prstGeom>
        </p:spPr>
        <p:txBody>
          <a:bodyPr vert="horz" wrap="square" lIns="0" tIns="52704" rIns="0" bIns="0" rtlCol="0">
            <a:spAutoFit/>
          </a:bodyPr>
          <a:lstStyle/>
          <a:p>
            <a:pPr marL="12065" marR="5080" algn="ctr">
              <a:lnSpc>
                <a:spcPct val="83400"/>
              </a:lnSpc>
              <a:spcBef>
                <a:spcPts val="414"/>
              </a:spcBef>
            </a:pPr>
            <a:r>
              <a:rPr sz="1600" b="1">
                <a:solidFill>
                  <a:srgbClr val="FFFFFF"/>
                </a:solidFill>
                <a:latin typeface="Calibri"/>
                <a:cs typeface="Calibri"/>
              </a:rPr>
              <a:t>Will</a:t>
            </a:r>
            <a:r>
              <a:rPr sz="1600" b="1" spc="-25">
                <a:solidFill>
                  <a:srgbClr val="FFFFFF"/>
                </a:solidFill>
                <a:latin typeface="Calibri"/>
                <a:cs typeface="Calibri"/>
              </a:rPr>
              <a:t> </a:t>
            </a:r>
            <a:r>
              <a:rPr sz="1600" b="1" spc="-10">
                <a:solidFill>
                  <a:srgbClr val="FFFFFF"/>
                </a:solidFill>
                <a:latin typeface="Calibri"/>
                <a:cs typeface="Calibri"/>
              </a:rPr>
              <a:t>facility offer regulation</a:t>
            </a:r>
            <a:endParaRPr sz="1600">
              <a:latin typeface="Calibri"/>
              <a:cs typeface="Calibri"/>
            </a:endParaRPr>
          </a:p>
        </p:txBody>
      </p:sp>
      <p:sp>
        <p:nvSpPr>
          <p:cNvPr id="40" name="object 40"/>
          <p:cNvSpPr txBox="1"/>
          <p:nvPr/>
        </p:nvSpPr>
        <p:spPr>
          <a:xfrm>
            <a:off x="3699128" y="2152268"/>
            <a:ext cx="708660"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service?</a:t>
            </a:r>
            <a:endParaRPr sz="1600">
              <a:latin typeface="Calibri"/>
              <a:cs typeface="Calibri"/>
            </a:endParaRPr>
          </a:p>
        </p:txBody>
      </p:sp>
      <p:pic>
        <p:nvPicPr>
          <p:cNvPr id="41" name="object 41"/>
          <p:cNvPicPr/>
          <p:nvPr/>
        </p:nvPicPr>
        <p:blipFill>
          <a:blip r:embed="rId8" cstate="print"/>
          <a:stretch>
            <a:fillRect/>
          </a:stretch>
        </p:blipFill>
        <p:spPr>
          <a:xfrm>
            <a:off x="147828" y="986027"/>
            <a:ext cx="2017014" cy="2018538"/>
          </a:xfrm>
          <a:prstGeom prst="rect">
            <a:avLst/>
          </a:prstGeom>
        </p:spPr>
      </p:pic>
      <p:sp>
        <p:nvSpPr>
          <p:cNvPr id="42" name="object 42"/>
          <p:cNvSpPr txBox="1"/>
          <p:nvPr/>
        </p:nvSpPr>
        <p:spPr>
          <a:xfrm>
            <a:off x="772769" y="1730755"/>
            <a:ext cx="770255" cy="471805"/>
          </a:xfrm>
          <a:prstGeom prst="rect">
            <a:avLst/>
          </a:prstGeom>
        </p:spPr>
        <p:txBody>
          <a:bodyPr vert="horz" wrap="square" lIns="0" tIns="12065" rIns="0" bIns="0" rtlCol="0">
            <a:spAutoFit/>
          </a:bodyPr>
          <a:lstStyle/>
          <a:p>
            <a:pPr marL="12700">
              <a:lnSpc>
                <a:spcPts val="1760"/>
              </a:lnSpc>
              <a:spcBef>
                <a:spcPts val="95"/>
              </a:spcBef>
            </a:pPr>
            <a:r>
              <a:rPr sz="1600" b="1">
                <a:solidFill>
                  <a:srgbClr val="FFFFFF"/>
                </a:solidFill>
                <a:latin typeface="Calibri"/>
                <a:cs typeface="Calibri"/>
              </a:rPr>
              <a:t>Is</a:t>
            </a:r>
            <a:r>
              <a:rPr sz="1600" b="1" spc="-15">
                <a:solidFill>
                  <a:srgbClr val="FFFFFF"/>
                </a:solidFill>
                <a:latin typeface="Calibri"/>
                <a:cs typeface="Calibri"/>
              </a:rPr>
              <a:t> </a:t>
            </a:r>
            <a:r>
              <a:rPr sz="1600" b="1" spc="-10">
                <a:solidFill>
                  <a:srgbClr val="FFFFFF"/>
                </a:solidFill>
                <a:latin typeface="Calibri"/>
                <a:cs typeface="Calibri"/>
              </a:rPr>
              <a:t>facility</a:t>
            </a:r>
            <a:endParaRPr sz="1600">
              <a:latin typeface="Calibri"/>
              <a:cs typeface="Calibri"/>
            </a:endParaRPr>
          </a:p>
          <a:p>
            <a:pPr marL="30480">
              <a:lnSpc>
                <a:spcPts val="1760"/>
              </a:lnSpc>
            </a:pPr>
            <a:r>
              <a:rPr sz="1600" b="1">
                <a:solidFill>
                  <a:srgbClr val="FFFFFF"/>
                </a:solidFill>
                <a:latin typeface="Calibri"/>
                <a:cs typeface="Calibri"/>
              </a:rPr>
              <a:t>≥5</a:t>
            </a:r>
            <a:r>
              <a:rPr sz="1600" b="1" spc="-10">
                <a:solidFill>
                  <a:srgbClr val="FFFFFF"/>
                </a:solidFill>
                <a:latin typeface="Calibri"/>
                <a:cs typeface="Calibri"/>
              </a:rPr>
              <a:t> </a:t>
            </a:r>
            <a:r>
              <a:rPr sz="1600" b="1" spc="-25">
                <a:solidFill>
                  <a:srgbClr val="FFFFFF"/>
                </a:solidFill>
                <a:latin typeface="Calibri"/>
                <a:cs typeface="Calibri"/>
              </a:rPr>
              <a:t>MW?</a:t>
            </a:r>
            <a:endParaRPr sz="1600">
              <a:latin typeface="Calibri"/>
              <a:cs typeface="Calibri"/>
            </a:endParaRPr>
          </a:p>
        </p:txBody>
      </p:sp>
      <p:grpSp>
        <p:nvGrpSpPr>
          <p:cNvPr id="43" name="object 43"/>
          <p:cNvGrpSpPr/>
          <p:nvPr/>
        </p:nvGrpSpPr>
        <p:grpSpPr>
          <a:xfrm>
            <a:off x="6915911" y="2877311"/>
            <a:ext cx="2552700" cy="934719"/>
            <a:chOff x="6915911" y="2877311"/>
            <a:chExt cx="2552700" cy="934719"/>
          </a:xfrm>
        </p:grpSpPr>
        <p:sp>
          <p:nvSpPr>
            <p:cNvPr id="44" name="object 44"/>
            <p:cNvSpPr/>
            <p:nvPr/>
          </p:nvSpPr>
          <p:spPr>
            <a:xfrm>
              <a:off x="6934961" y="2896361"/>
              <a:ext cx="2514600" cy="896619"/>
            </a:xfrm>
            <a:custGeom>
              <a:avLst/>
              <a:gdLst/>
              <a:ahLst/>
              <a:cxnLst/>
              <a:rect l="l" t="t" r="r" b="b"/>
              <a:pathLst>
                <a:path w="2514600" h="896620">
                  <a:moveTo>
                    <a:pt x="2514600" y="0"/>
                  </a:moveTo>
                  <a:lnTo>
                    <a:pt x="0" y="0"/>
                  </a:lnTo>
                  <a:lnTo>
                    <a:pt x="0" y="896112"/>
                  </a:lnTo>
                  <a:lnTo>
                    <a:pt x="2514600" y="896112"/>
                  </a:lnTo>
                  <a:lnTo>
                    <a:pt x="2514600" y="0"/>
                  </a:lnTo>
                  <a:close/>
                </a:path>
              </a:pathLst>
            </a:custGeom>
            <a:solidFill>
              <a:srgbClr val="FFFFFF"/>
            </a:solidFill>
          </p:spPr>
          <p:txBody>
            <a:bodyPr wrap="square" lIns="0" tIns="0" rIns="0" bIns="0" rtlCol="0"/>
            <a:lstStyle/>
            <a:p>
              <a:endParaRPr/>
            </a:p>
          </p:txBody>
        </p:sp>
        <p:sp>
          <p:nvSpPr>
            <p:cNvPr id="45" name="object 45"/>
            <p:cNvSpPr/>
            <p:nvPr/>
          </p:nvSpPr>
          <p:spPr>
            <a:xfrm>
              <a:off x="6934961" y="2896361"/>
              <a:ext cx="2514600" cy="896619"/>
            </a:xfrm>
            <a:custGeom>
              <a:avLst/>
              <a:gdLst/>
              <a:ahLst/>
              <a:cxnLst/>
              <a:rect l="l" t="t" r="r" b="b"/>
              <a:pathLst>
                <a:path w="2514600" h="896620">
                  <a:moveTo>
                    <a:pt x="0" y="896112"/>
                  </a:moveTo>
                  <a:lnTo>
                    <a:pt x="2514600" y="896112"/>
                  </a:lnTo>
                  <a:lnTo>
                    <a:pt x="2514600" y="0"/>
                  </a:lnTo>
                  <a:lnTo>
                    <a:pt x="0" y="0"/>
                  </a:lnTo>
                  <a:lnTo>
                    <a:pt x="0" y="896112"/>
                  </a:lnTo>
                  <a:close/>
                </a:path>
              </a:pathLst>
            </a:custGeom>
            <a:ln w="38099">
              <a:solidFill>
                <a:srgbClr val="36C6BE"/>
              </a:solidFill>
            </a:ln>
          </p:spPr>
          <p:txBody>
            <a:bodyPr wrap="square" lIns="0" tIns="0" rIns="0" bIns="0" rtlCol="0"/>
            <a:lstStyle/>
            <a:p>
              <a:endParaRPr/>
            </a:p>
          </p:txBody>
        </p:sp>
      </p:grpSp>
      <p:sp>
        <p:nvSpPr>
          <p:cNvPr id="46" name="object 46"/>
          <p:cNvSpPr txBox="1"/>
          <p:nvPr/>
        </p:nvSpPr>
        <p:spPr>
          <a:xfrm>
            <a:off x="7562468" y="2946273"/>
            <a:ext cx="1691005" cy="735330"/>
          </a:xfrm>
          <a:prstGeom prst="rect">
            <a:avLst/>
          </a:prstGeom>
        </p:spPr>
        <p:txBody>
          <a:bodyPr vert="horz" wrap="square" lIns="0" tIns="60960" rIns="0" bIns="0" rtlCol="0">
            <a:spAutoFit/>
          </a:bodyPr>
          <a:lstStyle/>
          <a:p>
            <a:pPr marL="12700" marR="5080">
              <a:lnSpc>
                <a:spcPct val="77400"/>
              </a:lnSpc>
              <a:spcBef>
                <a:spcPts val="480"/>
              </a:spcBef>
            </a:pPr>
            <a:r>
              <a:rPr sz="1400">
                <a:solidFill>
                  <a:srgbClr val="252525"/>
                </a:solidFill>
                <a:latin typeface="Calibri"/>
                <a:cs typeface="Calibri"/>
              </a:rPr>
              <a:t>≥5</a:t>
            </a:r>
            <a:r>
              <a:rPr sz="1400" spc="-25">
                <a:solidFill>
                  <a:srgbClr val="252525"/>
                </a:solidFill>
                <a:latin typeface="Calibri"/>
                <a:cs typeface="Calibri"/>
              </a:rPr>
              <a:t> </a:t>
            </a:r>
            <a:r>
              <a:rPr sz="1400">
                <a:latin typeface="Calibri"/>
                <a:cs typeface="Calibri"/>
              </a:rPr>
              <a:t>MW</a:t>
            </a:r>
            <a:r>
              <a:rPr sz="1400" spc="-30">
                <a:latin typeface="Calibri"/>
                <a:cs typeface="Calibri"/>
              </a:rPr>
              <a:t> </a:t>
            </a:r>
            <a:r>
              <a:rPr sz="1400" spc="-10">
                <a:latin typeface="Calibri"/>
                <a:cs typeface="Calibri"/>
              </a:rPr>
              <a:t>generator centrally</a:t>
            </a:r>
            <a:r>
              <a:rPr sz="1400">
                <a:latin typeface="Calibri"/>
                <a:cs typeface="Calibri"/>
              </a:rPr>
              <a:t> </a:t>
            </a:r>
            <a:r>
              <a:rPr sz="1400" spc="-10">
                <a:latin typeface="Calibri"/>
                <a:cs typeface="Calibri"/>
              </a:rPr>
              <a:t>dispatched</a:t>
            </a:r>
            <a:r>
              <a:rPr sz="1400">
                <a:latin typeface="Calibri"/>
                <a:cs typeface="Calibri"/>
              </a:rPr>
              <a:t> </a:t>
            </a:r>
            <a:r>
              <a:rPr sz="1400" spc="-25">
                <a:latin typeface="Calibri"/>
                <a:cs typeface="Calibri"/>
              </a:rPr>
              <a:t>by </a:t>
            </a:r>
            <a:r>
              <a:rPr sz="1400">
                <a:latin typeface="Calibri"/>
                <a:cs typeface="Calibri"/>
              </a:rPr>
              <a:t>ISO</a:t>
            </a:r>
            <a:r>
              <a:rPr sz="1400" spc="-55">
                <a:latin typeface="Calibri"/>
                <a:cs typeface="Calibri"/>
              </a:rPr>
              <a:t> </a:t>
            </a:r>
            <a:r>
              <a:rPr sz="1400">
                <a:latin typeface="Calibri"/>
                <a:cs typeface="Calibri"/>
              </a:rPr>
              <a:t>control</a:t>
            </a:r>
            <a:r>
              <a:rPr sz="1400" spc="-40">
                <a:latin typeface="Calibri"/>
                <a:cs typeface="Calibri"/>
              </a:rPr>
              <a:t> </a:t>
            </a:r>
            <a:r>
              <a:rPr sz="1400">
                <a:latin typeface="Calibri"/>
                <a:cs typeface="Calibri"/>
              </a:rPr>
              <a:t>room</a:t>
            </a:r>
            <a:r>
              <a:rPr sz="1400" spc="-60">
                <a:latin typeface="Calibri"/>
                <a:cs typeface="Calibri"/>
              </a:rPr>
              <a:t> </a:t>
            </a:r>
            <a:r>
              <a:rPr sz="1400" spc="-25">
                <a:latin typeface="Calibri"/>
                <a:cs typeface="Calibri"/>
              </a:rPr>
              <a:t>and </a:t>
            </a:r>
            <a:r>
              <a:rPr sz="1400" spc="-10">
                <a:latin typeface="Calibri"/>
                <a:cs typeface="Calibri"/>
              </a:rPr>
              <a:t>monitored</a:t>
            </a:r>
            <a:r>
              <a:rPr sz="1400" spc="-20">
                <a:latin typeface="Calibri"/>
                <a:cs typeface="Calibri"/>
              </a:rPr>
              <a:t> </a:t>
            </a:r>
            <a:r>
              <a:rPr sz="1400">
                <a:latin typeface="Calibri"/>
                <a:cs typeface="Calibri"/>
              </a:rPr>
              <a:t>in</a:t>
            </a:r>
            <a:r>
              <a:rPr sz="1400" spc="-30">
                <a:latin typeface="Calibri"/>
                <a:cs typeface="Calibri"/>
              </a:rPr>
              <a:t> </a:t>
            </a:r>
            <a:r>
              <a:rPr sz="1400">
                <a:latin typeface="Calibri"/>
                <a:cs typeface="Calibri"/>
              </a:rPr>
              <a:t>real</a:t>
            </a:r>
            <a:r>
              <a:rPr sz="1400" spc="-10">
                <a:latin typeface="Calibri"/>
                <a:cs typeface="Calibri"/>
              </a:rPr>
              <a:t> </a:t>
            </a:r>
            <a:r>
              <a:rPr sz="1400" spc="-20">
                <a:latin typeface="Calibri"/>
                <a:cs typeface="Calibri"/>
              </a:rPr>
              <a:t>time</a:t>
            </a:r>
            <a:endParaRPr sz="1400">
              <a:latin typeface="Calibri"/>
              <a:cs typeface="Calibri"/>
            </a:endParaRPr>
          </a:p>
        </p:txBody>
      </p:sp>
      <p:grpSp>
        <p:nvGrpSpPr>
          <p:cNvPr id="47" name="object 47"/>
          <p:cNvGrpSpPr/>
          <p:nvPr/>
        </p:nvGrpSpPr>
        <p:grpSpPr>
          <a:xfrm>
            <a:off x="6915911" y="4114800"/>
            <a:ext cx="2552700" cy="934719"/>
            <a:chOff x="6915911" y="4114800"/>
            <a:chExt cx="2552700" cy="934719"/>
          </a:xfrm>
        </p:grpSpPr>
        <p:sp>
          <p:nvSpPr>
            <p:cNvPr id="48" name="object 48"/>
            <p:cNvSpPr/>
            <p:nvPr/>
          </p:nvSpPr>
          <p:spPr>
            <a:xfrm>
              <a:off x="6934961" y="4133850"/>
              <a:ext cx="2514600" cy="896619"/>
            </a:xfrm>
            <a:custGeom>
              <a:avLst/>
              <a:gdLst/>
              <a:ahLst/>
              <a:cxnLst/>
              <a:rect l="l" t="t" r="r" b="b"/>
              <a:pathLst>
                <a:path w="2514600" h="896620">
                  <a:moveTo>
                    <a:pt x="2514600" y="0"/>
                  </a:moveTo>
                  <a:lnTo>
                    <a:pt x="0" y="0"/>
                  </a:lnTo>
                  <a:lnTo>
                    <a:pt x="0" y="896112"/>
                  </a:lnTo>
                  <a:lnTo>
                    <a:pt x="2514600" y="896112"/>
                  </a:lnTo>
                  <a:lnTo>
                    <a:pt x="2514600" y="0"/>
                  </a:lnTo>
                  <a:close/>
                </a:path>
              </a:pathLst>
            </a:custGeom>
            <a:solidFill>
              <a:srgbClr val="FFFFFF"/>
            </a:solidFill>
          </p:spPr>
          <p:txBody>
            <a:bodyPr wrap="square" lIns="0" tIns="0" rIns="0" bIns="0" rtlCol="0"/>
            <a:lstStyle/>
            <a:p>
              <a:endParaRPr/>
            </a:p>
          </p:txBody>
        </p:sp>
        <p:sp>
          <p:nvSpPr>
            <p:cNvPr id="49" name="object 49"/>
            <p:cNvSpPr/>
            <p:nvPr/>
          </p:nvSpPr>
          <p:spPr>
            <a:xfrm>
              <a:off x="6934961" y="4133850"/>
              <a:ext cx="2514600" cy="896619"/>
            </a:xfrm>
            <a:custGeom>
              <a:avLst/>
              <a:gdLst/>
              <a:ahLst/>
              <a:cxnLst/>
              <a:rect l="l" t="t" r="r" b="b"/>
              <a:pathLst>
                <a:path w="2514600" h="896620">
                  <a:moveTo>
                    <a:pt x="0" y="896112"/>
                  </a:moveTo>
                  <a:lnTo>
                    <a:pt x="2514600" y="896112"/>
                  </a:lnTo>
                  <a:lnTo>
                    <a:pt x="2514600" y="0"/>
                  </a:lnTo>
                  <a:lnTo>
                    <a:pt x="0" y="0"/>
                  </a:lnTo>
                  <a:lnTo>
                    <a:pt x="0" y="896112"/>
                  </a:lnTo>
                  <a:close/>
                </a:path>
              </a:pathLst>
            </a:custGeom>
            <a:ln w="38099">
              <a:solidFill>
                <a:srgbClr val="36C6BE"/>
              </a:solidFill>
            </a:ln>
          </p:spPr>
          <p:txBody>
            <a:bodyPr wrap="square" lIns="0" tIns="0" rIns="0" bIns="0" rtlCol="0"/>
            <a:lstStyle/>
            <a:p>
              <a:endParaRPr/>
            </a:p>
          </p:txBody>
        </p:sp>
      </p:grpSp>
      <p:sp>
        <p:nvSpPr>
          <p:cNvPr id="50" name="object 50"/>
          <p:cNvSpPr txBox="1"/>
          <p:nvPr/>
        </p:nvSpPr>
        <p:spPr>
          <a:xfrm>
            <a:off x="7562468" y="4184091"/>
            <a:ext cx="1844675" cy="735330"/>
          </a:xfrm>
          <a:prstGeom prst="rect">
            <a:avLst/>
          </a:prstGeom>
        </p:spPr>
        <p:txBody>
          <a:bodyPr vert="horz" wrap="square" lIns="0" tIns="61594" rIns="0" bIns="0" rtlCol="0">
            <a:spAutoFit/>
          </a:bodyPr>
          <a:lstStyle/>
          <a:p>
            <a:pPr marL="12700" marR="5080">
              <a:lnSpc>
                <a:spcPct val="77400"/>
              </a:lnSpc>
              <a:spcBef>
                <a:spcPts val="484"/>
              </a:spcBef>
            </a:pPr>
            <a:r>
              <a:rPr sz="1400">
                <a:latin typeface="Calibri"/>
                <a:cs typeface="Calibri"/>
              </a:rPr>
              <a:t>&lt;5</a:t>
            </a:r>
            <a:r>
              <a:rPr sz="1400" spc="-15">
                <a:latin typeface="Calibri"/>
                <a:cs typeface="Calibri"/>
              </a:rPr>
              <a:t> </a:t>
            </a:r>
            <a:r>
              <a:rPr sz="1400">
                <a:latin typeface="Calibri"/>
                <a:cs typeface="Calibri"/>
              </a:rPr>
              <a:t>MW</a:t>
            </a:r>
            <a:r>
              <a:rPr sz="1400" spc="-25">
                <a:latin typeface="Calibri"/>
                <a:cs typeface="Calibri"/>
              </a:rPr>
              <a:t> </a:t>
            </a:r>
            <a:r>
              <a:rPr sz="1400" spc="-10">
                <a:latin typeface="Calibri"/>
                <a:cs typeface="Calibri"/>
              </a:rPr>
              <a:t>generator</a:t>
            </a:r>
            <a:r>
              <a:rPr sz="1400" spc="-20">
                <a:latin typeface="Calibri"/>
                <a:cs typeface="Calibri"/>
              </a:rPr>
              <a:t> </a:t>
            </a:r>
            <a:r>
              <a:rPr sz="1400" i="1" spc="-25">
                <a:latin typeface="Calibri"/>
                <a:cs typeface="Calibri"/>
              </a:rPr>
              <a:t>not </a:t>
            </a:r>
            <a:r>
              <a:rPr sz="1400" spc="-10">
                <a:latin typeface="Calibri"/>
                <a:cs typeface="Calibri"/>
              </a:rPr>
              <a:t>centrally</a:t>
            </a:r>
            <a:r>
              <a:rPr sz="1400" spc="-5">
                <a:latin typeface="Calibri"/>
                <a:cs typeface="Calibri"/>
              </a:rPr>
              <a:t> </a:t>
            </a:r>
            <a:r>
              <a:rPr sz="1400" spc="-10">
                <a:latin typeface="Calibri"/>
                <a:cs typeface="Calibri"/>
              </a:rPr>
              <a:t>dispatched</a:t>
            </a:r>
            <a:r>
              <a:rPr sz="1400" spc="10">
                <a:latin typeface="Calibri"/>
                <a:cs typeface="Calibri"/>
              </a:rPr>
              <a:t> </a:t>
            </a:r>
            <a:r>
              <a:rPr sz="1400" spc="-25">
                <a:latin typeface="Calibri"/>
                <a:cs typeface="Calibri"/>
              </a:rPr>
              <a:t>by </a:t>
            </a:r>
            <a:r>
              <a:rPr sz="1400">
                <a:latin typeface="Calibri"/>
                <a:cs typeface="Calibri"/>
              </a:rPr>
              <a:t>ISO</a:t>
            </a:r>
            <a:r>
              <a:rPr sz="1400" spc="-55">
                <a:latin typeface="Calibri"/>
                <a:cs typeface="Calibri"/>
              </a:rPr>
              <a:t> </a:t>
            </a:r>
            <a:r>
              <a:rPr sz="1400">
                <a:latin typeface="Calibri"/>
                <a:cs typeface="Calibri"/>
              </a:rPr>
              <a:t>control</a:t>
            </a:r>
            <a:r>
              <a:rPr sz="1400" spc="-35">
                <a:latin typeface="Calibri"/>
                <a:cs typeface="Calibri"/>
              </a:rPr>
              <a:t> </a:t>
            </a:r>
            <a:r>
              <a:rPr sz="1400">
                <a:latin typeface="Calibri"/>
                <a:cs typeface="Calibri"/>
              </a:rPr>
              <a:t>room</a:t>
            </a:r>
            <a:r>
              <a:rPr sz="1400" spc="-55">
                <a:latin typeface="Calibri"/>
                <a:cs typeface="Calibri"/>
              </a:rPr>
              <a:t> </a:t>
            </a:r>
            <a:r>
              <a:rPr sz="1400">
                <a:latin typeface="Calibri"/>
                <a:cs typeface="Calibri"/>
              </a:rPr>
              <a:t>and</a:t>
            </a:r>
            <a:r>
              <a:rPr sz="1400" spc="-30">
                <a:latin typeface="Calibri"/>
                <a:cs typeface="Calibri"/>
              </a:rPr>
              <a:t> </a:t>
            </a:r>
            <a:r>
              <a:rPr sz="1400" i="1" spc="-25">
                <a:latin typeface="Calibri"/>
                <a:cs typeface="Calibri"/>
              </a:rPr>
              <a:t>not </a:t>
            </a:r>
            <a:r>
              <a:rPr sz="1400" spc="-10">
                <a:latin typeface="Calibri"/>
                <a:cs typeface="Calibri"/>
              </a:rPr>
              <a:t>monitored</a:t>
            </a:r>
            <a:r>
              <a:rPr sz="1400" spc="-25">
                <a:latin typeface="Calibri"/>
                <a:cs typeface="Calibri"/>
              </a:rPr>
              <a:t> </a:t>
            </a:r>
            <a:r>
              <a:rPr sz="1400">
                <a:latin typeface="Calibri"/>
                <a:cs typeface="Calibri"/>
              </a:rPr>
              <a:t>in</a:t>
            </a:r>
            <a:r>
              <a:rPr sz="1400" spc="-30">
                <a:latin typeface="Calibri"/>
                <a:cs typeface="Calibri"/>
              </a:rPr>
              <a:t> </a:t>
            </a:r>
            <a:r>
              <a:rPr sz="1400">
                <a:latin typeface="Calibri"/>
                <a:cs typeface="Calibri"/>
              </a:rPr>
              <a:t>real</a:t>
            </a:r>
            <a:r>
              <a:rPr sz="1400" spc="-5">
                <a:latin typeface="Calibri"/>
                <a:cs typeface="Calibri"/>
              </a:rPr>
              <a:t> </a:t>
            </a:r>
            <a:r>
              <a:rPr sz="1400" spc="-20">
                <a:latin typeface="Calibri"/>
                <a:cs typeface="Calibri"/>
              </a:rPr>
              <a:t>time</a:t>
            </a:r>
            <a:endParaRPr sz="1400">
              <a:latin typeface="Calibri"/>
              <a:cs typeface="Calibri"/>
            </a:endParaRPr>
          </a:p>
        </p:txBody>
      </p:sp>
      <p:grpSp>
        <p:nvGrpSpPr>
          <p:cNvPr id="51" name="object 51"/>
          <p:cNvGrpSpPr/>
          <p:nvPr/>
        </p:nvGrpSpPr>
        <p:grpSpPr>
          <a:xfrm>
            <a:off x="6915911" y="5410200"/>
            <a:ext cx="2552700" cy="934719"/>
            <a:chOff x="6915911" y="5410200"/>
            <a:chExt cx="2552700" cy="934719"/>
          </a:xfrm>
        </p:grpSpPr>
        <p:sp>
          <p:nvSpPr>
            <p:cNvPr id="52" name="object 52"/>
            <p:cNvSpPr/>
            <p:nvPr/>
          </p:nvSpPr>
          <p:spPr>
            <a:xfrm>
              <a:off x="6934961" y="5429250"/>
              <a:ext cx="2514600" cy="896619"/>
            </a:xfrm>
            <a:custGeom>
              <a:avLst/>
              <a:gdLst/>
              <a:ahLst/>
              <a:cxnLst/>
              <a:rect l="l" t="t" r="r" b="b"/>
              <a:pathLst>
                <a:path w="2514600" h="896620">
                  <a:moveTo>
                    <a:pt x="2514600" y="0"/>
                  </a:moveTo>
                  <a:lnTo>
                    <a:pt x="0" y="0"/>
                  </a:lnTo>
                  <a:lnTo>
                    <a:pt x="0" y="896112"/>
                  </a:lnTo>
                  <a:lnTo>
                    <a:pt x="2514600" y="896112"/>
                  </a:lnTo>
                  <a:lnTo>
                    <a:pt x="2514600" y="0"/>
                  </a:lnTo>
                  <a:close/>
                </a:path>
              </a:pathLst>
            </a:custGeom>
            <a:solidFill>
              <a:srgbClr val="FFFFFF"/>
            </a:solidFill>
          </p:spPr>
          <p:txBody>
            <a:bodyPr wrap="square" lIns="0" tIns="0" rIns="0" bIns="0" rtlCol="0"/>
            <a:lstStyle/>
            <a:p>
              <a:endParaRPr/>
            </a:p>
          </p:txBody>
        </p:sp>
        <p:sp>
          <p:nvSpPr>
            <p:cNvPr id="53" name="object 53"/>
            <p:cNvSpPr/>
            <p:nvPr/>
          </p:nvSpPr>
          <p:spPr>
            <a:xfrm>
              <a:off x="6934961" y="5429250"/>
              <a:ext cx="2514600" cy="896619"/>
            </a:xfrm>
            <a:custGeom>
              <a:avLst/>
              <a:gdLst/>
              <a:ahLst/>
              <a:cxnLst/>
              <a:rect l="l" t="t" r="r" b="b"/>
              <a:pathLst>
                <a:path w="2514600" h="896620">
                  <a:moveTo>
                    <a:pt x="0" y="896112"/>
                  </a:moveTo>
                  <a:lnTo>
                    <a:pt x="2514600" y="896112"/>
                  </a:lnTo>
                  <a:lnTo>
                    <a:pt x="2514600" y="0"/>
                  </a:lnTo>
                  <a:lnTo>
                    <a:pt x="0" y="0"/>
                  </a:lnTo>
                  <a:lnTo>
                    <a:pt x="0" y="896112"/>
                  </a:lnTo>
                  <a:close/>
                </a:path>
              </a:pathLst>
            </a:custGeom>
            <a:ln w="38099">
              <a:solidFill>
                <a:srgbClr val="36C6BE"/>
              </a:solidFill>
            </a:ln>
          </p:spPr>
          <p:txBody>
            <a:bodyPr wrap="square" lIns="0" tIns="0" rIns="0" bIns="0" rtlCol="0"/>
            <a:lstStyle/>
            <a:p>
              <a:endParaRPr/>
            </a:p>
          </p:txBody>
        </p:sp>
      </p:grpSp>
      <p:sp>
        <p:nvSpPr>
          <p:cNvPr id="54" name="object 54"/>
          <p:cNvSpPr txBox="1"/>
          <p:nvPr/>
        </p:nvSpPr>
        <p:spPr>
          <a:xfrm>
            <a:off x="7653908" y="5645302"/>
            <a:ext cx="1650364" cy="405765"/>
          </a:xfrm>
          <a:prstGeom prst="rect">
            <a:avLst/>
          </a:prstGeom>
        </p:spPr>
        <p:txBody>
          <a:bodyPr vert="horz" wrap="square" lIns="0" tIns="60325" rIns="0" bIns="0" rtlCol="0">
            <a:spAutoFit/>
          </a:bodyPr>
          <a:lstStyle/>
          <a:p>
            <a:pPr marL="12700" marR="5080">
              <a:lnSpc>
                <a:spcPct val="77900"/>
              </a:lnSpc>
              <a:spcBef>
                <a:spcPts val="475"/>
              </a:spcBef>
            </a:pPr>
            <a:r>
              <a:rPr sz="1400" spc="-10">
                <a:solidFill>
                  <a:srgbClr val="252525"/>
                </a:solidFill>
                <a:latin typeface="Calibri"/>
                <a:cs typeface="Calibri"/>
              </a:rPr>
              <a:t>Receives</a:t>
            </a:r>
            <a:r>
              <a:rPr sz="1400" spc="-15">
                <a:solidFill>
                  <a:srgbClr val="252525"/>
                </a:solidFill>
                <a:latin typeface="Calibri"/>
                <a:cs typeface="Calibri"/>
              </a:rPr>
              <a:t> </a:t>
            </a:r>
            <a:r>
              <a:rPr sz="1400" spc="-10">
                <a:solidFill>
                  <a:srgbClr val="252525"/>
                </a:solidFill>
                <a:latin typeface="Calibri"/>
                <a:cs typeface="Calibri"/>
              </a:rPr>
              <a:t>energy- neutral</a:t>
            </a:r>
            <a:r>
              <a:rPr sz="1400" spc="-40">
                <a:solidFill>
                  <a:srgbClr val="252525"/>
                </a:solidFill>
                <a:latin typeface="Calibri"/>
                <a:cs typeface="Calibri"/>
              </a:rPr>
              <a:t> </a:t>
            </a:r>
            <a:r>
              <a:rPr sz="1400">
                <a:solidFill>
                  <a:srgbClr val="252525"/>
                </a:solidFill>
                <a:latin typeface="Calibri"/>
                <a:cs typeface="Calibri"/>
              </a:rPr>
              <a:t>dispatch</a:t>
            </a:r>
            <a:r>
              <a:rPr sz="1400" spc="-35">
                <a:solidFill>
                  <a:srgbClr val="252525"/>
                </a:solidFill>
                <a:latin typeface="Calibri"/>
                <a:cs typeface="Calibri"/>
              </a:rPr>
              <a:t> </a:t>
            </a:r>
            <a:r>
              <a:rPr sz="1400" spc="-10">
                <a:solidFill>
                  <a:srgbClr val="252525"/>
                </a:solidFill>
                <a:latin typeface="Calibri"/>
                <a:cs typeface="Calibri"/>
              </a:rPr>
              <a:t>signal</a:t>
            </a:r>
            <a:endParaRPr sz="1400">
              <a:latin typeface="Calibri"/>
              <a:cs typeface="Calibri"/>
            </a:endParaRPr>
          </a:p>
        </p:txBody>
      </p:sp>
      <p:pic>
        <p:nvPicPr>
          <p:cNvPr id="55" name="object 55"/>
          <p:cNvPicPr/>
          <p:nvPr/>
        </p:nvPicPr>
        <p:blipFill>
          <a:blip r:embed="rId9" cstate="print"/>
          <a:stretch>
            <a:fillRect/>
          </a:stretch>
        </p:blipFill>
        <p:spPr>
          <a:xfrm>
            <a:off x="5885688" y="2813304"/>
            <a:ext cx="1559814" cy="1011174"/>
          </a:xfrm>
          <a:prstGeom prst="rect">
            <a:avLst/>
          </a:prstGeom>
        </p:spPr>
      </p:pic>
      <p:sp>
        <p:nvSpPr>
          <p:cNvPr id="56" name="object 56"/>
          <p:cNvSpPr txBox="1"/>
          <p:nvPr/>
        </p:nvSpPr>
        <p:spPr>
          <a:xfrm>
            <a:off x="6243573" y="3054553"/>
            <a:ext cx="848360" cy="472440"/>
          </a:xfrm>
          <a:prstGeom prst="rect">
            <a:avLst/>
          </a:prstGeom>
        </p:spPr>
        <p:txBody>
          <a:bodyPr vert="horz" wrap="square" lIns="0" tIns="12065" rIns="0" bIns="0" rtlCol="0">
            <a:spAutoFit/>
          </a:bodyPr>
          <a:lstStyle/>
          <a:p>
            <a:pPr marL="45720">
              <a:lnSpc>
                <a:spcPts val="1760"/>
              </a:lnSpc>
              <a:spcBef>
                <a:spcPts val="95"/>
              </a:spcBef>
            </a:pPr>
            <a:r>
              <a:rPr sz="1600" b="1" spc="-10">
                <a:solidFill>
                  <a:srgbClr val="FFFFFF"/>
                </a:solidFill>
                <a:latin typeface="Calibri"/>
                <a:cs typeface="Calibri"/>
              </a:rPr>
              <a:t>Modeled</a:t>
            </a:r>
            <a:endParaRPr sz="1600">
              <a:latin typeface="Calibri"/>
              <a:cs typeface="Calibri"/>
            </a:endParaRPr>
          </a:p>
          <a:p>
            <a:pPr marL="12700">
              <a:lnSpc>
                <a:spcPts val="1760"/>
              </a:lnSpc>
            </a:pPr>
            <a:r>
              <a:rPr sz="1600" b="1" spc="-10">
                <a:solidFill>
                  <a:srgbClr val="FFFFFF"/>
                </a:solidFill>
                <a:latin typeface="Calibri"/>
                <a:cs typeface="Calibri"/>
              </a:rPr>
              <a:t>generator</a:t>
            </a:r>
            <a:endParaRPr sz="1600">
              <a:latin typeface="Calibri"/>
              <a:cs typeface="Calibri"/>
            </a:endParaRPr>
          </a:p>
        </p:txBody>
      </p:sp>
      <p:pic>
        <p:nvPicPr>
          <p:cNvPr id="57" name="object 57"/>
          <p:cNvPicPr/>
          <p:nvPr/>
        </p:nvPicPr>
        <p:blipFill>
          <a:blip r:embed="rId10" cstate="print"/>
          <a:stretch>
            <a:fillRect/>
          </a:stretch>
        </p:blipFill>
        <p:spPr>
          <a:xfrm>
            <a:off x="5908547" y="4072115"/>
            <a:ext cx="1559813" cy="1011186"/>
          </a:xfrm>
          <a:prstGeom prst="rect">
            <a:avLst/>
          </a:prstGeom>
        </p:spPr>
      </p:pic>
      <p:sp>
        <p:nvSpPr>
          <p:cNvPr id="58" name="object 58"/>
          <p:cNvSpPr txBox="1"/>
          <p:nvPr/>
        </p:nvSpPr>
        <p:spPr>
          <a:xfrm>
            <a:off x="6182614" y="4211828"/>
            <a:ext cx="1017269"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Settlement-</a:t>
            </a:r>
            <a:endParaRPr sz="1600">
              <a:latin typeface="Calibri"/>
              <a:cs typeface="Calibri"/>
            </a:endParaRPr>
          </a:p>
        </p:txBody>
      </p:sp>
      <p:sp>
        <p:nvSpPr>
          <p:cNvPr id="59" name="object 59"/>
          <p:cNvSpPr txBox="1"/>
          <p:nvPr/>
        </p:nvSpPr>
        <p:spPr>
          <a:xfrm>
            <a:off x="6496558" y="4414520"/>
            <a:ext cx="389255" cy="269240"/>
          </a:xfrm>
          <a:prstGeom prst="rect">
            <a:avLst/>
          </a:prstGeom>
        </p:spPr>
        <p:txBody>
          <a:bodyPr vert="horz" wrap="square" lIns="0" tIns="12065" rIns="0" bIns="0" rtlCol="0">
            <a:spAutoFit/>
          </a:bodyPr>
          <a:lstStyle/>
          <a:p>
            <a:pPr marL="12700">
              <a:lnSpc>
                <a:spcPct val="100000"/>
              </a:lnSpc>
              <a:spcBef>
                <a:spcPts val="95"/>
              </a:spcBef>
            </a:pPr>
            <a:r>
              <a:rPr sz="1600" b="1" spc="-20">
                <a:solidFill>
                  <a:srgbClr val="FFFFFF"/>
                </a:solidFill>
                <a:latin typeface="Calibri"/>
                <a:cs typeface="Calibri"/>
              </a:rPr>
              <a:t>only</a:t>
            </a:r>
            <a:endParaRPr sz="1600">
              <a:latin typeface="Calibri"/>
              <a:cs typeface="Calibri"/>
            </a:endParaRPr>
          </a:p>
        </p:txBody>
      </p:sp>
      <p:sp>
        <p:nvSpPr>
          <p:cNvPr id="60" name="object 60"/>
          <p:cNvSpPr txBox="1"/>
          <p:nvPr/>
        </p:nvSpPr>
        <p:spPr>
          <a:xfrm>
            <a:off x="6266434" y="4618735"/>
            <a:ext cx="848360"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generator</a:t>
            </a:r>
            <a:endParaRPr sz="1600">
              <a:latin typeface="Calibri"/>
              <a:cs typeface="Calibri"/>
            </a:endParaRPr>
          </a:p>
        </p:txBody>
      </p:sp>
      <p:pic>
        <p:nvPicPr>
          <p:cNvPr id="61" name="object 61"/>
          <p:cNvPicPr/>
          <p:nvPr/>
        </p:nvPicPr>
        <p:blipFill>
          <a:blip r:embed="rId10" cstate="print"/>
          <a:stretch>
            <a:fillRect/>
          </a:stretch>
        </p:blipFill>
        <p:spPr>
          <a:xfrm>
            <a:off x="5981700" y="5329428"/>
            <a:ext cx="1559813" cy="1011186"/>
          </a:xfrm>
          <a:prstGeom prst="rect">
            <a:avLst/>
          </a:prstGeom>
        </p:spPr>
      </p:pic>
      <p:sp>
        <p:nvSpPr>
          <p:cNvPr id="62" name="object 62"/>
          <p:cNvSpPr txBox="1"/>
          <p:nvPr/>
        </p:nvSpPr>
        <p:spPr>
          <a:xfrm>
            <a:off x="6532244" y="5673648"/>
            <a:ext cx="462280" cy="269240"/>
          </a:xfrm>
          <a:prstGeom prst="rect">
            <a:avLst/>
          </a:prstGeom>
        </p:spPr>
        <p:txBody>
          <a:bodyPr vert="horz" wrap="square" lIns="0" tIns="12065" rIns="0" bIns="0" rtlCol="0">
            <a:spAutoFit/>
          </a:bodyPr>
          <a:lstStyle/>
          <a:p>
            <a:pPr marL="12700">
              <a:lnSpc>
                <a:spcPct val="100000"/>
              </a:lnSpc>
              <a:spcBef>
                <a:spcPts val="95"/>
              </a:spcBef>
            </a:pPr>
            <a:r>
              <a:rPr sz="1600" b="1" spc="-25">
                <a:solidFill>
                  <a:srgbClr val="FFFFFF"/>
                </a:solidFill>
                <a:latin typeface="Calibri"/>
                <a:cs typeface="Calibri"/>
              </a:rPr>
              <a:t>ATRR</a:t>
            </a:r>
            <a:endParaRPr sz="1600">
              <a:latin typeface="Calibri"/>
              <a:cs typeface="Calibri"/>
            </a:endParaRPr>
          </a:p>
        </p:txBody>
      </p:sp>
      <p:pic>
        <p:nvPicPr>
          <p:cNvPr id="63" name="object 63"/>
          <p:cNvPicPr/>
          <p:nvPr/>
        </p:nvPicPr>
        <p:blipFill>
          <a:blip r:embed="rId11" cstate="print"/>
          <a:stretch>
            <a:fillRect/>
          </a:stretch>
        </p:blipFill>
        <p:spPr>
          <a:xfrm>
            <a:off x="147828" y="3561588"/>
            <a:ext cx="2017014" cy="2018538"/>
          </a:xfrm>
          <a:prstGeom prst="rect">
            <a:avLst/>
          </a:prstGeom>
        </p:spPr>
      </p:pic>
      <p:sp>
        <p:nvSpPr>
          <p:cNvPr id="64" name="object 64"/>
          <p:cNvSpPr txBox="1"/>
          <p:nvPr/>
        </p:nvSpPr>
        <p:spPr>
          <a:xfrm>
            <a:off x="673709" y="4024071"/>
            <a:ext cx="966469"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FFFFFF"/>
                </a:solidFill>
                <a:latin typeface="Calibri"/>
                <a:cs typeface="Calibri"/>
              </a:rPr>
              <a:t>Will</a:t>
            </a:r>
            <a:r>
              <a:rPr sz="1600" b="1" spc="-15">
                <a:solidFill>
                  <a:srgbClr val="FFFFFF"/>
                </a:solidFill>
                <a:latin typeface="Calibri"/>
                <a:cs typeface="Calibri"/>
              </a:rPr>
              <a:t> </a:t>
            </a:r>
            <a:r>
              <a:rPr sz="1600" b="1" spc="-10">
                <a:solidFill>
                  <a:srgbClr val="FFFFFF"/>
                </a:solidFill>
                <a:latin typeface="Calibri"/>
                <a:cs typeface="Calibri"/>
              </a:rPr>
              <a:t>facility</a:t>
            </a:r>
            <a:endParaRPr sz="1600">
              <a:latin typeface="Calibri"/>
              <a:cs typeface="Calibri"/>
            </a:endParaRPr>
          </a:p>
        </p:txBody>
      </p:sp>
      <p:sp>
        <p:nvSpPr>
          <p:cNvPr id="65" name="object 65"/>
          <p:cNvSpPr txBox="1"/>
          <p:nvPr/>
        </p:nvSpPr>
        <p:spPr>
          <a:xfrm>
            <a:off x="940409" y="4215129"/>
            <a:ext cx="434340"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offer</a:t>
            </a:r>
            <a:endParaRPr sz="1600">
              <a:latin typeface="Calibri"/>
              <a:cs typeface="Calibri"/>
            </a:endParaRPr>
          </a:p>
        </p:txBody>
      </p:sp>
      <p:sp>
        <p:nvSpPr>
          <p:cNvPr id="66" name="object 66"/>
          <p:cNvSpPr txBox="1"/>
          <p:nvPr/>
        </p:nvSpPr>
        <p:spPr>
          <a:xfrm>
            <a:off x="838301" y="4405629"/>
            <a:ext cx="638810" cy="269240"/>
          </a:xfrm>
          <a:prstGeom prst="rect">
            <a:avLst/>
          </a:prstGeom>
        </p:spPr>
        <p:txBody>
          <a:bodyPr vert="horz" wrap="square" lIns="0" tIns="12065" rIns="0" bIns="0" rtlCol="0">
            <a:spAutoFit/>
          </a:bodyPr>
          <a:lstStyle/>
          <a:p>
            <a:pPr marL="12700">
              <a:lnSpc>
                <a:spcPct val="100000"/>
              </a:lnSpc>
              <a:spcBef>
                <a:spcPts val="95"/>
              </a:spcBef>
            </a:pPr>
            <a:r>
              <a:rPr sz="1600" b="1" spc="-20">
                <a:solidFill>
                  <a:srgbClr val="FFFFFF"/>
                </a:solidFill>
                <a:latin typeface="Calibri"/>
                <a:cs typeface="Calibri"/>
              </a:rPr>
              <a:t>energy,</a:t>
            </a:r>
            <a:endParaRPr sz="1600">
              <a:latin typeface="Calibri"/>
              <a:cs typeface="Calibri"/>
            </a:endParaRPr>
          </a:p>
        </p:txBody>
      </p:sp>
      <p:sp>
        <p:nvSpPr>
          <p:cNvPr id="67" name="object 67"/>
          <p:cNvSpPr txBox="1"/>
          <p:nvPr/>
        </p:nvSpPr>
        <p:spPr>
          <a:xfrm>
            <a:off x="670661" y="4596129"/>
            <a:ext cx="974725"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FFFFFF"/>
                </a:solidFill>
                <a:latin typeface="Calibri"/>
                <a:cs typeface="Calibri"/>
              </a:rPr>
              <a:t>reserves,</a:t>
            </a:r>
            <a:r>
              <a:rPr sz="1600" b="1" spc="-75">
                <a:solidFill>
                  <a:srgbClr val="FFFFFF"/>
                </a:solidFill>
                <a:latin typeface="Calibri"/>
                <a:cs typeface="Calibri"/>
              </a:rPr>
              <a:t> </a:t>
            </a:r>
            <a:r>
              <a:rPr sz="1600" b="1" spc="-50">
                <a:solidFill>
                  <a:srgbClr val="FFFFFF"/>
                </a:solidFill>
                <a:latin typeface="Calibri"/>
                <a:cs typeface="Calibri"/>
              </a:rPr>
              <a:t>&amp;</a:t>
            </a:r>
            <a:endParaRPr sz="1600">
              <a:latin typeface="Calibri"/>
              <a:cs typeface="Calibri"/>
            </a:endParaRPr>
          </a:p>
        </p:txBody>
      </p:sp>
      <p:sp>
        <p:nvSpPr>
          <p:cNvPr id="68" name="object 68"/>
          <p:cNvSpPr txBox="1"/>
          <p:nvPr/>
        </p:nvSpPr>
        <p:spPr>
          <a:xfrm>
            <a:off x="666089" y="4786629"/>
            <a:ext cx="983615"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regulation?</a:t>
            </a:r>
            <a:endParaRPr sz="1600">
              <a:latin typeface="Calibri"/>
              <a:cs typeface="Calibri"/>
            </a:endParaRPr>
          </a:p>
        </p:txBody>
      </p:sp>
      <p:sp>
        <p:nvSpPr>
          <p:cNvPr id="69" name="object 69"/>
          <p:cNvSpPr txBox="1"/>
          <p:nvPr/>
        </p:nvSpPr>
        <p:spPr>
          <a:xfrm>
            <a:off x="2241930" y="4131309"/>
            <a:ext cx="362585"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YES</a:t>
            </a:r>
            <a:endParaRPr sz="1800">
              <a:latin typeface="Calibri"/>
              <a:cs typeface="Calibri"/>
            </a:endParaRPr>
          </a:p>
        </p:txBody>
      </p:sp>
      <p:sp>
        <p:nvSpPr>
          <p:cNvPr id="70" name="object 70"/>
          <p:cNvSpPr txBox="1"/>
          <p:nvPr/>
        </p:nvSpPr>
        <p:spPr>
          <a:xfrm>
            <a:off x="667308" y="5587390"/>
            <a:ext cx="331470"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404040"/>
                </a:solidFill>
                <a:latin typeface="Calibri"/>
                <a:cs typeface="Calibri"/>
              </a:rPr>
              <a:t>NO</a:t>
            </a:r>
            <a:endParaRPr sz="1800">
              <a:latin typeface="Calibri"/>
              <a:cs typeface="Calibri"/>
            </a:endParaRPr>
          </a:p>
        </p:txBody>
      </p:sp>
      <p:sp>
        <p:nvSpPr>
          <p:cNvPr id="71" name="object 71"/>
          <p:cNvSpPr/>
          <p:nvPr/>
        </p:nvSpPr>
        <p:spPr>
          <a:xfrm>
            <a:off x="5195315" y="4459223"/>
            <a:ext cx="673100" cy="1751330"/>
          </a:xfrm>
          <a:custGeom>
            <a:avLst/>
            <a:gdLst/>
            <a:ahLst/>
            <a:cxnLst/>
            <a:rect l="l" t="t" r="r" b="b"/>
            <a:pathLst>
              <a:path w="673100" h="1751329">
                <a:moveTo>
                  <a:pt x="293370" y="1371600"/>
                </a:moveTo>
                <a:lnTo>
                  <a:pt x="293370" y="1751076"/>
                </a:lnTo>
                <a:lnTo>
                  <a:pt x="546354" y="1624583"/>
                </a:lnTo>
                <a:lnTo>
                  <a:pt x="356616" y="1624583"/>
                </a:lnTo>
                <a:lnTo>
                  <a:pt x="356616" y="1498092"/>
                </a:lnTo>
                <a:lnTo>
                  <a:pt x="546354" y="1498092"/>
                </a:lnTo>
                <a:lnTo>
                  <a:pt x="293370" y="1371600"/>
                </a:lnTo>
                <a:close/>
              </a:path>
              <a:path w="673100" h="1751329">
                <a:moveTo>
                  <a:pt x="293370" y="126618"/>
                </a:moveTo>
                <a:lnTo>
                  <a:pt x="63246" y="126618"/>
                </a:lnTo>
                <a:lnTo>
                  <a:pt x="38629" y="131589"/>
                </a:lnTo>
                <a:lnTo>
                  <a:pt x="18526" y="145145"/>
                </a:lnTo>
                <a:lnTo>
                  <a:pt x="4970" y="165248"/>
                </a:lnTo>
                <a:lnTo>
                  <a:pt x="0" y="189864"/>
                </a:lnTo>
                <a:lnTo>
                  <a:pt x="0" y="1561338"/>
                </a:lnTo>
                <a:lnTo>
                  <a:pt x="4970" y="1585954"/>
                </a:lnTo>
                <a:lnTo>
                  <a:pt x="18526" y="1606057"/>
                </a:lnTo>
                <a:lnTo>
                  <a:pt x="38629" y="1619613"/>
                </a:lnTo>
                <a:lnTo>
                  <a:pt x="63246" y="1624583"/>
                </a:lnTo>
                <a:lnTo>
                  <a:pt x="293370" y="1624583"/>
                </a:lnTo>
                <a:lnTo>
                  <a:pt x="293370" y="1561338"/>
                </a:lnTo>
                <a:lnTo>
                  <a:pt x="126492" y="1561338"/>
                </a:lnTo>
                <a:lnTo>
                  <a:pt x="63246" y="1498092"/>
                </a:lnTo>
                <a:lnTo>
                  <a:pt x="126492" y="1498092"/>
                </a:lnTo>
                <a:lnTo>
                  <a:pt x="126492" y="253111"/>
                </a:lnTo>
                <a:lnTo>
                  <a:pt x="63246" y="253111"/>
                </a:lnTo>
                <a:lnTo>
                  <a:pt x="126492" y="189864"/>
                </a:lnTo>
                <a:lnTo>
                  <a:pt x="293370" y="189864"/>
                </a:lnTo>
                <a:lnTo>
                  <a:pt x="293370" y="126618"/>
                </a:lnTo>
                <a:close/>
              </a:path>
              <a:path w="673100" h="1751329">
                <a:moveTo>
                  <a:pt x="546354" y="1498092"/>
                </a:moveTo>
                <a:lnTo>
                  <a:pt x="356616" y="1498092"/>
                </a:lnTo>
                <a:lnTo>
                  <a:pt x="356616" y="1624583"/>
                </a:lnTo>
                <a:lnTo>
                  <a:pt x="546354" y="1624583"/>
                </a:lnTo>
                <a:lnTo>
                  <a:pt x="672846" y="1561338"/>
                </a:lnTo>
                <a:lnTo>
                  <a:pt x="546354" y="1498092"/>
                </a:lnTo>
                <a:close/>
              </a:path>
              <a:path w="673100" h="1751329">
                <a:moveTo>
                  <a:pt x="126492" y="1498092"/>
                </a:moveTo>
                <a:lnTo>
                  <a:pt x="63246" y="1498092"/>
                </a:lnTo>
                <a:lnTo>
                  <a:pt x="126492" y="1561338"/>
                </a:lnTo>
                <a:lnTo>
                  <a:pt x="126492" y="1498092"/>
                </a:lnTo>
                <a:close/>
              </a:path>
              <a:path w="673100" h="1751329">
                <a:moveTo>
                  <a:pt x="293370" y="1498092"/>
                </a:moveTo>
                <a:lnTo>
                  <a:pt x="126492" y="1498092"/>
                </a:lnTo>
                <a:lnTo>
                  <a:pt x="126492" y="1561338"/>
                </a:lnTo>
                <a:lnTo>
                  <a:pt x="293370" y="1561338"/>
                </a:lnTo>
                <a:lnTo>
                  <a:pt x="293370" y="1498092"/>
                </a:lnTo>
                <a:close/>
              </a:path>
              <a:path w="673100" h="1751329">
                <a:moveTo>
                  <a:pt x="293370" y="0"/>
                </a:moveTo>
                <a:lnTo>
                  <a:pt x="293370" y="379475"/>
                </a:lnTo>
                <a:lnTo>
                  <a:pt x="546354" y="252983"/>
                </a:lnTo>
                <a:lnTo>
                  <a:pt x="356616" y="252983"/>
                </a:lnTo>
                <a:lnTo>
                  <a:pt x="356616" y="126618"/>
                </a:lnTo>
                <a:lnTo>
                  <a:pt x="546608" y="126618"/>
                </a:lnTo>
                <a:lnTo>
                  <a:pt x="293370" y="0"/>
                </a:lnTo>
                <a:close/>
              </a:path>
              <a:path w="673100" h="1751329">
                <a:moveTo>
                  <a:pt x="126492" y="189864"/>
                </a:moveTo>
                <a:lnTo>
                  <a:pt x="63246" y="253111"/>
                </a:lnTo>
                <a:lnTo>
                  <a:pt x="90678" y="253111"/>
                </a:lnTo>
                <a:lnTo>
                  <a:pt x="100837" y="252983"/>
                </a:lnTo>
                <a:lnTo>
                  <a:pt x="126492" y="252983"/>
                </a:lnTo>
                <a:lnTo>
                  <a:pt x="126492" y="189864"/>
                </a:lnTo>
                <a:close/>
              </a:path>
              <a:path w="673100" h="1751329">
                <a:moveTo>
                  <a:pt x="126492" y="252983"/>
                </a:moveTo>
                <a:lnTo>
                  <a:pt x="100837" y="252983"/>
                </a:lnTo>
                <a:lnTo>
                  <a:pt x="90678" y="253111"/>
                </a:lnTo>
                <a:lnTo>
                  <a:pt x="126492" y="253111"/>
                </a:lnTo>
                <a:lnTo>
                  <a:pt x="126492" y="252983"/>
                </a:lnTo>
                <a:close/>
              </a:path>
              <a:path w="673100" h="1751329">
                <a:moveTo>
                  <a:pt x="293370" y="189864"/>
                </a:moveTo>
                <a:lnTo>
                  <a:pt x="126492" y="189864"/>
                </a:lnTo>
                <a:lnTo>
                  <a:pt x="126492" y="252983"/>
                </a:lnTo>
                <a:lnTo>
                  <a:pt x="293370" y="252983"/>
                </a:lnTo>
                <a:lnTo>
                  <a:pt x="293370" y="189864"/>
                </a:lnTo>
                <a:close/>
              </a:path>
              <a:path w="673100" h="1751329">
                <a:moveTo>
                  <a:pt x="546608" y="126618"/>
                </a:moveTo>
                <a:lnTo>
                  <a:pt x="356616" y="126618"/>
                </a:lnTo>
                <a:lnTo>
                  <a:pt x="356616" y="252983"/>
                </a:lnTo>
                <a:lnTo>
                  <a:pt x="546354" y="252983"/>
                </a:lnTo>
                <a:lnTo>
                  <a:pt x="672592" y="189864"/>
                </a:lnTo>
                <a:lnTo>
                  <a:pt x="673100" y="189864"/>
                </a:lnTo>
                <a:lnTo>
                  <a:pt x="546608" y="126618"/>
                </a:lnTo>
                <a:close/>
              </a:path>
            </a:pathLst>
          </a:custGeom>
          <a:solidFill>
            <a:srgbClr val="BBBBBB"/>
          </a:solidFill>
        </p:spPr>
        <p:txBody>
          <a:bodyPr wrap="square" lIns="0" tIns="0" rIns="0" bIns="0" rtlCol="0"/>
          <a:lstStyle/>
          <a:p>
            <a:endParaRPr/>
          </a:p>
        </p:txBody>
      </p:sp>
      <p:sp>
        <p:nvSpPr>
          <p:cNvPr id="72" name="object 72"/>
          <p:cNvSpPr txBox="1"/>
          <p:nvPr/>
        </p:nvSpPr>
        <p:spPr>
          <a:xfrm>
            <a:off x="5413375" y="4971033"/>
            <a:ext cx="757555" cy="574675"/>
          </a:xfrm>
          <a:prstGeom prst="rect">
            <a:avLst/>
          </a:prstGeom>
        </p:spPr>
        <p:txBody>
          <a:bodyPr vert="horz" wrap="square" lIns="0" tIns="12700" rIns="0" bIns="0" rtlCol="0">
            <a:spAutoFit/>
          </a:bodyPr>
          <a:lstStyle/>
          <a:p>
            <a:pPr marL="12700" marR="5080">
              <a:lnSpc>
                <a:spcPct val="100000"/>
              </a:lnSpc>
              <a:spcBef>
                <a:spcPts val="100"/>
              </a:spcBef>
            </a:pPr>
            <a:r>
              <a:rPr sz="1200" b="1" spc="-20">
                <a:solidFill>
                  <a:srgbClr val="404040"/>
                </a:solidFill>
                <a:latin typeface="Calibri"/>
                <a:cs typeface="Calibri"/>
              </a:rPr>
              <a:t>Dual </a:t>
            </a:r>
            <a:r>
              <a:rPr sz="1200" b="1" spc="-10">
                <a:solidFill>
                  <a:srgbClr val="404040"/>
                </a:solidFill>
                <a:latin typeface="Calibri"/>
                <a:cs typeface="Calibri"/>
              </a:rPr>
              <a:t>registration allowed</a:t>
            </a:r>
            <a:endParaRPr sz="1200">
              <a:latin typeface="Calibri"/>
              <a:cs typeface="Calibri"/>
            </a:endParaRPr>
          </a:p>
        </p:txBody>
      </p:sp>
      <p:sp>
        <p:nvSpPr>
          <p:cNvPr id="73" name="object 73"/>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113</a:t>
            </a:fld>
            <a:endParaRPr spc="-25"/>
          </a:p>
        </p:txBody>
      </p:sp>
      <p:sp>
        <p:nvSpPr>
          <p:cNvPr id="74" name="object 74"/>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New</a:t>
            </a:r>
            <a:r>
              <a:rPr spc="-90"/>
              <a:t> </a:t>
            </a:r>
            <a:r>
              <a:rPr spc="-10"/>
              <a:t>Storage</a:t>
            </a:r>
            <a:r>
              <a:rPr spc="-90"/>
              <a:t> </a:t>
            </a:r>
            <a:r>
              <a:rPr spc="-20"/>
              <a:t>Technologies</a:t>
            </a:r>
            <a:r>
              <a:rPr spc="-95"/>
              <a:t> </a:t>
            </a:r>
            <a:r>
              <a:rPr spc="-10"/>
              <a:t>Operate</a:t>
            </a:r>
            <a:r>
              <a:rPr spc="-90"/>
              <a:t> </a:t>
            </a:r>
            <a:r>
              <a:t>in</a:t>
            </a:r>
            <a:r>
              <a:rPr spc="-90"/>
              <a:t> </a:t>
            </a:r>
            <a:r>
              <a:rPr>
                <a:solidFill>
                  <a:srgbClr val="F6881F"/>
                </a:solidFill>
              </a:rPr>
              <a:t>Continuous</a:t>
            </a:r>
            <a:r>
              <a:rPr spc="-100">
                <a:solidFill>
                  <a:srgbClr val="F6881F"/>
                </a:solidFill>
              </a:rPr>
              <a:t> </a:t>
            </a:r>
            <a:r>
              <a:rPr spc="-10"/>
              <a:t>Fashion</a:t>
            </a:r>
          </a:p>
        </p:txBody>
      </p:sp>
      <p:sp>
        <p:nvSpPr>
          <p:cNvPr id="3" name="object 3"/>
          <p:cNvSpPr txBox="1"/>
          <p:nvPr/>
        </p:nvSpPr>
        <p:spPr>
          <a:xfrm>
            <a:off x="303072" y="754507"/>
            <a:ext cx="6269990" cy="3330575"/>
          </a:xfrm>
          <a:prstGeom prst="rect">
            <a:avLst/>
          </a:prstGeom>
        </p:spPr>
        <p:txBody>
          <a:bodyPr vert="horz" wrap="square" lIns="0" tIns="12700" rIns="0" bIns="0" rtlCol="0">
            <a:spAutoFit/>
          </a:bodyPr>
          <a:lstStyle/>
          <a:p>
            <a:pPr marL="12700">
              <a:lnSpc>
                <a:spcPct val="100000"/>
              </a:lnSpc>
              <a:spcBef>
                <a:spcPts val="100"/>
              </a:spcBef>
            </a:pPr>
            <a:r>
              <a:rPr sz="2400" b="1" spc="-10">
                <a:latin typeface="Calibri"/>
                <a:cs typeface="Calibri"/>
              </a:rPr>
              <a:t>Batteries</a:t>
            </a:r>
            <a:r>
              <a:rPr sz="2400" b="1" spc="-55">
                <a:latin typeface="Calibri"/>
                <a:cs typeface="Calibri"/>
              </a:rPr>
              <a:t> </a:t>
            </a:r>
            <a:r>
              <a:rPr sz="2400" b="1">
                <a:latin typeface="Calibri"/>
                <a:cs typeface="Calibri"/>
              </a:rPr>
              <a:t>and</a:t>
            </a:r>
            <a:r>
              <a:rPr sz="2400" b="1" spc="-60">
                <a:latin typeface="Calibri"/>
                <a:cs typeface="Calibri"/>
              </a:rPr>
              <a:t> </a:t>
            </a:r>
            <a:r>
              <a:rPr sz="2400" b="1">
                <a:latin typeface="Calibri"/>
                <a:cs typeface="Calibri"/>
              </a:rPr>
              <a:t>similar</a:t>
            </a:r>
            <a:r>
              <a:rPr sz="2400" b="1" spc="-70">
                <a:latin typeface="Calibri"/>
                <a:cs typeface="Calibri"/>
              </a:rPr>
              <a:t> </a:t>
            </a:r>
            <a:r>
              <a:rPr sz="2400" b="1">
                <a:latin typeface="Calibri"/>
                <a:cs typeface="Calibri"/>
              </a:rPr>
              <a:t>technologies</a:t>
            </a:r>
            <a:r>
              <a:rPr sz="2400" b="1" spc="-80">
                <a:latin typeface="Calibri"/>
                <a:cs typeface="Calibri"/>
              </a:rPr>
              <a:t> </a:t>
            </a:r>
            <a:r>
              <a:rPr sz="2400" b="1" spc="-20">
                <a:latin typeface="Calibri"/>
                <a:cs typeface="Calibri"/>
              </a:rPr>
              <a:t>can:</a:t>
            </a:r>
            <a:endParaRPr sz="2400">
              <a:latin typeface="Calibri"/>
              <a:cs typeface="Calibri"/>
            </a:endParaRPr>
          </a:p>
          <a:p>
            <a:pPr marL="292735" marR="5080" indent="-216535">
              <a:lnSpc>
                <a:spcPct val="120000"/>
              </a:lnSpc>
              <a:spcBef>
                <a:spcPts val="1200"/>
              </a:spcBef>
              <a:buFont typeface="Arial"/>
              <a:buChar char="•"/>
              <a:tabLst>
                <a:tab pos="294640" algn="l"/>
              </a:tabLst>
            </a:pPr>
            <a:r>
              <a:rPr sz="2400">
                <a:latin typeface="Calibri"/>
                <a:cs typeface="Calibri"/>
              </a:rPr>
              <a:t>Move</a:t>
            </a:r>
            <a:r>
              <a:rPr sz="2400" spc="-65">
                <a:latin typeface="Calibri"/>
                <a:cs typeface="Calibri"/>
              </a:rPr>
              <a:t> </a:t>
            </a:r>
            <a:r>
              <a:rPr sz="2400">
                <a:latin typeface="Calibri"/>
                <a:cs typeface="Calibri"/>
              </a:rPr>
              <a:t>continuously</a:t>
            </a:r>
            <a:r>
              <a:rPr sz="2400" spc="-75">
                <a:latin typeface="Calibri"/>
                <a:cs typeface="Calibri"/>
              </a:rPr>
              <a:t> </a:t>
            </a:r>
            <a:r>
              <a:rPr sz="2400">
                <a:latin typeface="Calibri"/>
                <a:cs typeface="Calibri"/>
              </a:rPr>
              <a:t>and</a:t>
            </a:r>
            <a:r>
              <a:rPr sz="2400" spc="-80">
                <a:latin typeface="Calibri"/>
                <a:cs typeface="Calibri"/>
              </a:rPr>
              <a:t> </a:t>
            </a:r>
            <a:r>
              <a:rPr sz="2400">
                <a:latin typeface="Calibri"/>
                <a:cs typeface="Calibri"/>
              </a:rPr>
              <a:t>nearly</a:t>
            </a:r>
            <a:r>
              <a:rPr sz="2400" spc="-80">
                <a:latin typeface="Calibri"/>
                <a:cs typeface="Calibri"/>
              </a:rPr>
              <a:t> </a:t>
            </a:r>
            <a:r>
              <a:rPr sz="2400" spc="-10">
                <a:latin typeface="Calibri"/>
                <a:cs typeface="Calibri"/>
              </a:rPr>
              <a:t>instantaneously 	</a:t>
            </a:r>
            <a:r>
              <a:rPr sz="2400">
                <a:latin typeface="Calibri"/>
                <a:cs typeface="Calibri"/>
              </a:rPr>
              <a:t>between</a:t>
            </a:r>
            <a:r>
              <a:rPr sz="2400" spc="-50">
                <a:latin typeface="Calibri"/>
                <a:cs typeface="Calibri"/>
              </a:rPr>
              <a:t> </a:t>
            </a:r>
            <a:r>
              <a:rPr sz="2400">
                <a:latin typeface="Calibri"/>
                <a:cs typeface="Calibri"/>
              </a:rPr>
              <a:t>charging</a:t>
            </a:r>
            <a:r>
              <a:rPr sz="2400" spc="-65">
                <a:latin typeface="Calibri"/>
                <a:cs typeface="Calibri"/>
              </a:rPr>
              <a:t> </a:t>
            </a:r>
            <a:r>
              <a:rPr sz="2400">
                <a:latin typeface="Calibri"/>
                <a:cs typeface="Calibri"/>
              </a:rPr>
              <a:t>and</a:t>
            </a:r>
            <a:r>
              <a:rPr sz="2400" spc="-50">
                <a:latin typeface="Calibri"/>
                <a:cs typeface="Calibri"/>
              </a:rPr>
              <a:t> </a:t>
            </a:r>
            <a:r>
              <a:rPr sz="2400">
                <a:latin typeface="Calibri"/>
                <a:cs typeface="Calibri"/>
              </a:rPr>
              <a:t>discharging</a:t>
            </a:r>
            <a:r>
              <a:rPr sz="2400" spc="-65">
                <a:latin typeface="Calibri"/>
                <a:cs typeface="Calibri"/>
              </a:rPr>
              <a:t> </a:t>
            </a:r>
            <a:r>
              <a:rPr sz="2400">
                <a:latin typeface="Calibri"/>
                <a:cs typeface="Calibri"/>
              </a:rPr>
              <a:t>in</a:t>
            </a:r>
            <a:r>
              <a:rPr sz="2400" spc="-65">
                <a:latin typeface="Calibri"/>
                <a:cs typeface="Calibri"/>
              </a:rPr>
              <a:t> </a:t>
            </a:r>
            <a:r>
              <a:rPr sz="2400" spc="-10">
                <a:latin typeface="Calibri"/>
                <a:cs typeface="Calibri"/>
              </a:rPr>
              <a:t>continuous 	</a:t>
            </a:r>
            <a:r>
              <a:rPr sz="2400">
                <a:latin typeface="Calibri"/>
                <a:cs typeface="Calibri"/>
              </a:rPr>
              <a:t>range</a:t>
            </a:r>
            <a:r>
              <a:rPr sz="2400" spc="-60">
                <a:latin typeface="Calibri"/>
                <a:cs typeface="Calibri"/>
              </a:rPr>
              <a:t> </a:t>
            </a:r>
            <a:r>
              <a:rPr sz="2400">
                <a:latin typeface="Calibri"/>
                <a:cs typeface="Calibri"/>
              </a:rPr>
              <a:t>of</a:t>
            </a:r>
            <a:r>
              <a:rPr sz="2400" spc="-65">
                <a:latin typeface="Calibri"/>
                <a:cs typeface="Calibri"/>
              </a:rPr>
              <a:t> </a:t>
            </a:r>
            <a:r>
              <a:rPr sz="2400" spc="-10">
                <a:latin typeface="Calibri"/>
                <a:cs typeface="Calibri"/>
              </a:rPr>
              <a:t>generation</a:t>
            </a:r>
            <a:r>
              <a:rPr sz="2400" spc="-70">
                <a:latin typeface="Calibri"/>
                <a:cs typeface="Calibri"/>
              </a:rPr>
              <a:t> </a:t>
            </a:r>
            <a:r>
              <a:rPr sz="2400">
                <a:latin typeface="Calibri"/>
                <a:cs typeface="Calibri"/>
              </a:rPr>
              <a:t>and</a:t>
            </a:r>
            <a:r>
              <a:rPr sz="2400" spc="-60">
                <a:latin typeface="Calibri"/>
                <a:cs typeface="Calibri"/>
              </a:rPr>
              <a:t> </a:t>
            </a:r>
            <a:r>
              <a:rPr sz="2400" spc="-10">
                <a:latin typeface="Calibri"/>
                <a:cs typeface="Calibri"/>
              </a:rPr>
              <a:t>consumption</a:t>
            </a:r>
            <a:endParaRPr sz="2400">
              <a:latin typeface="Calibri"/>
              <a:cs typeface="Calibri"/>
            </a:endParaRPr>
          </a:p>
          <a:p>
            <a:pPr marL="292735" marR="803275" indent="-216535">
              <a:lnSpc>
                <a:spcPct val="120000"/>
              </a:lnSpc>
              <a:spcBef>
                <a:spcPts val="1205"/>
              </a:spcBef>
              <a:buFont typeface="Arial"/>
              <a:buChar char="•"/>
              <a:tabLst>
                <a:tab pos="294640" algn="l"/>
              </a:tabLst>
            </a:pPr>
            <a:r>
              <a:rPr sz="2400">
                <a:latin typeface="Calibri"/>
                <a:cs typeface="Calibri"/>
              </a:rPr>
              <a:t>Set</a:t>
            </a:r>
            <a:r>
              <a:rPr sz="2400" spc="-75">
                <a:latin typeface="Calibri"/>
                <a:cs typeface="Calibri"/>
              </a:rPr>
              <a:t> </a:t>
            </a:r>
            <a:r>
              <a:rPr sz="2400" spc="-10">
                <a:latin typeface="Calibri"/>
                <a:cs typeface="Calibri"/>
              </a:rPr>
              <a:t>regulation</a:t>
            </a:r>
            <a:r>
              <a:rPr sz="2400" spc="-60">
                <a:latin typeface="Calibri"/>
                <a:cs typeface="Calibri"/>
              </a:rPr>
              <a:t> </a:t>
            </a:r>
            <a:r>
              <a:rPr sz="2400">
                <a:latin typeface="Calibri"/>
                <a:cs typeface="Calibri"/>
              </a:rPr>
              <a:t>range</a:t>
            </a:r>
            <a:r>
              <a:rPr sz="2400" spc="-60">
                <a:latin typeface="Calibri"/>
                <a:cs typeface="Calibri"/>
              </a:rPr>
              <a:t> </a:t>
            </a:r>
            <a:r>
              <a:rPr sz="2400">
                <a:latin typeface="Calibri"/>
                <a:cs typeface="Calibri"/>
              </a:rPr>
              <a:t>that</a:t>
            </a:r>
            <a:r>
              <a:rPr sz="2400" spc="-60">
                <a:latin typeface="Calibri"/>
                <a:cs typeface="Calibri"/>
              </a:rPr>
              <a:t> </a:t>
            </a:r>
            <a:r>
              <a:rPr sz="2400">
                <a:latin typeface="Calibri"/>
                <a:cs typeface="Calibri"/>
              </a:rPr>
              <a:t>crosses</a:t>
            </a:r>
            <a:r>
              <a:rPr sz="2400" spc="-65">
                <a:latin typeface="Calibri"/>
                <a:cs typeface="Calibri"/>
              </a:rPr>
              <a:t> </a:t>
            </a:r>
            <a:r>
              <a:rPr sz="2400" spc="-10">
                <a:latin typeface="Calibri"/>
                <a:cs typeface="Calibri"/>
              </a:rPr>
              <a:t>zero</a:t>
            </a:r>
            <a:r>
              <a:rPr sz="2400" spc="-75">
                <a:latin typeface="Calibri"/>
                <a:cs typeface="Calibri"/>
              </a:rPr>
              <a:t> </a:t>
            </a:r>
            <a:r>
              <a:rPr sz="2400" spc="-25">
                <a:latin typeface="Calibri"/>
                <a:cs typeface="Calibri"/>
              </a:rPr>
              <a:t>and 	</a:t>
            </a:r>
            <a:r>
              <a:rPr sz="2400">
                <a:latin typeface="Calibri"/>
                <a:cs typeface="Calibri"/>
              </a:rPr>
              <a:t>can</a:t>
            </a:r>
            <a:r>
              <a:rPr sz="2400" spc="-70">
                <a:latin typeface="Calibri"/>
                <a:cs typeface="Calibri"/>
              </a:rPr>
              <a:t> </a:t>
            </a:r>
            <a:r>
              <a:rPr sz="2400">
                <a:latin typeface="Calibri"/>
                <a:cs typeface="Calibri"/>
              </a:rPr>
              <a:t>provide</a:t>
            </a:r>
            <a:r>
              <a:rPr sz="2400" spc="-65">
                <a:latin typeface="Calibri"/>
                <a:cs typeface="Calibri"/>
              </a:rPr>
              <a:t> </a:t>
            </a:r>
            <a:r>
              <a:rPr sz="2400" spc="-10">
                <a:latin typeface="Calibri"/>
                <a:cs typeface="Calibri"/>
              </a:rPr>
              <a:t>regulation</a:t>
            </a:r>
            <a:r>
              <a:rPr sz="2400" spc="-75">
                <a:latin typeface="Calibri"/>
                <a:cs typeface="Calibri"/>
              </a:rPr>
              <a:t> </a:t>
            </a:r>
            <a:r>
              <a:rPr sz="2400">
                <a:latin typeface="Calibri"/>
                <a:cs typeface="Calibri"/>
              </a:rPr>
              <a:t>while</a:t>
            </a:r>
            <a:r>
              <a:rPr sz="2400" spc="-75">
                <a:latin typeface="Calibri"/>
                <a:cs typeface="Calibri"/>
              </a:rPr>
              <a:t> </a:t>
            </a:r>
            <a:r>
              <a:rPr sz="2400" spc="-10">
                <a:latin typeface="Calibri"/>
                <a:cs typeface="Calibri"/>
              </a:rPr>
              <a:t>charging</a:t>
            </a:r>
            <a:endParaRPr sz="2400">
              <a:latin typeface="Calibri"/>
              <a:cs typeface="Calibri"/>
            </a:endParaRPr>
          </a:p>
          <a:p>
            <a:pPr marL="294640">
              <a:lnSpc>
                <a:spcPct val="100000"/>
              </a:lnSpc>
              <a:spcBef>
                <a:spcPts val="575"/>
              </a:spcBef>
            </a:pPr>
            <a:r>
              <a:rPr sz="2400">
                <a:latin typeface="Calibri"/>
                <a:cs typeface="Calibri"/>
              </a:rPr>
              <a:t>or </a:t>
            </a:r>
            <a:r>
              <a:rPr sz="2400" spc="-10">
                <a:latin typeface="Calibri"/>
                <a:cs typeface="Calibri"/>
              </a:rPr>
              <a:t>discharging</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7581900" y="752855"/>
            <a:ext cx="4604001" cy="535228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12</a:t>
            </a:fld>
            <a:endParaRPr spc="-25"/>
          </a:p>
        </p:txBody>
      </p:sp>
      <p:sp>
        <p:nvSpPr>
          <p:cNvPr id="8" name="Rectangle 7">
            <a:extLst>
              <a:ext uri="{FF2B5EF4-FFF2-40B4-BE49-F238E27FC236}">
                <a16:creationId xmlns:a16="http://schemas.microsoft.com/office/drawing/2014/main" id="{19C8AF76-97B3-C468-3710-A636F484FCD6}"/>
              </a:ext>
            </a:extLst>
          </p:cNvPr>
          <p:cNvSpPr/>
          <p:nvPr/>
        </p:nvSpPr>
        <p:spPr>
          <a:xfrm>
            <a:off x="91957" y="5880713"/>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9" name="Important symbol" descr="caution.png">
            <a:extLst>
              <a:ext uri="{FF2B5EF4-FFF2-40B4-BE49-F238E27FC236}">
                <a16:creationId xmlns:a16="http://schemas.microsoft.com/office/drawing/2014/main" id="{8F44C9E4-A806-B9B1-8C74-446738B02EBD}"/>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39798" y="5930222"/>
            <a:ext cx="305438" cy="310389"/>
          </a:xfrm>
          <a:prstGeom prst="rect">
            <a:avLst/>
          </a:prstGeom>
          <a:solidFill>
            <a:schemeClr val="bg1"/>
          </a:solidFill>
          <a:ln w="19050">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Expanding</a:t>
            </a:r>
            <a:r>
              <a:rPr spc="-80"/>
              <a:t> </a:t>
            </a:r>
            <a:r>
              <a:t>Options</a:t>
            </a:r>
            <a:r>
              <a:rPr spc="-85"/>
              <a:t> </a:t>
            </a:r>
            <a:r>
              <a:t>for</a:t>
            </a:r>
            <a:r>
              <a:rPr spc="-75"/>
              <a:t> </a:t>
            </a:r>
            <a:r>
              <a:rPr spc="-10"/>
              <a:t>Storage</a:t>
            </a:r>
            <a:r>
              <a:rPr spc="-60"/>
              <a:t> </a:t>
            </a:r>
            <a:r>
              <a:t>in</a:t>
            </a:r>
            <a:r>
              <a:rPr spc="-80"/>
              <a:t> </a:t>
            </a:r>
            <a:r>
              <a:t>New</a:t>
            </a:r>
            <a:r>
              <a:rPr spc="-55"/>
              <a:t> </a:t>
            </a:r>
            <a:r>
              <a:rPr spc="-10"/>
              <a:t>England</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3376728299"/>
              </p:ext>
            </p:extLst>
          </p:nvPr>
        </p:nvGraphicFramePr>
        <p:xfrm>
          <a:off x="266700" y="983361"/>
          <a:ext cx="11645900" cy="4603115"/>
        </p:xfrm>
        <a:graphic>
          <a:graphicData uri="http://schemas.openxmlformats.org/drawingml/2006/table">
            <a:tbl>
              <a:tblPr firstRow="1" bandRow="1">
                <a:tableStyleId>{2D5ABB26-0587-4C30-8999-92F81FD0307C}</a:tableStyleId>
              </a:tblPr>
              <a:tblGrid>
                <a:gridCol w="5822950">
                  <a:extLst>
                    <a:ext uri="{9D8B030D-6E8A-4147-A177-3AD203B41FA5}">
                      <a16:colId xmlns:a16="http://schemas.microsoft.com/office/drawing/2014/main" val="20000"/>
                    </a:ext>
                  </a:extLst>
                </a:gridCol>
                <a:gridCol w="5822950">
                  <a:extLst>
                    <a:ext uri="{9D8B030D-6E8A-4147-A177-3AD203B41FA5}">
                      <a16:colId xmlns:a16="http://schemas.microsoft.com/office/drawing/2014/main" val="20001"/>
                    </a:ext>
                  </a:extLst>
                </a:gridCol>
              </a:tblGrid>
              <a:tr h="488950">
                <a:tc>
                  <a:txBody>
                    <a:bodyPr/>
                    <a:lstStyle/>
                    <a:p>
                      <a:pPr marL="91440">
                        <a:lnSpc>
                          <a:spcPct val="100000"/>
                        </a:lnSpc>
                        <a:spcBef>
                          <a:spcPts val="730"/>
                        </a:spcBef>
                      </a:pPr>
                      <a:r>
                        <a:rPr sz="1800">
                          <a:solidFill>
                            <a:srgbClr val="585858"/>
                          </a:solidFill>
                          <a:latin typeface="Calibri"/>
                          <a:cs typeface="Calibri"/>
                        </a:rPr>
                        <a:t>March</a:t>
                      </a:r>
                      <a:r>
                        <a:rPr sz="1800" spc="-55">
                          <a:solidFill>
                            <a:srgbClr val="585858"/>
                          </a:solidFill>
                          <a:latin typeface="Calibri"/>
                          <a:cs typeface="Calibri"/>
                        </a:rPr>
                        <a:t> </a:t>
                      </a:r>
                      <a:r>
                        <a:rPr sz="1800" spc="-10">
                          <a:solidFill>
                            <a:srgbClr val="585858"/>
                          </a:solidFill>
                          <a:latin typeface="Calibri"/>
                          <a:cs typeface="Calibri"/>
                        </a:rPr>
                        <a:t>2015—</a:t>
                      </a:r>
                      <a:r>
                        <a:rPr sz="1800" b="1">
                          <a:solidFill>
                            <a:srgbClr val="585858"/>
                          </a:solidFill>
                          <a:latin typeface="Calibri"/>
                          <a:cs typeface="Calibri"/>
                        </a:rPr>
                        <a:t>Regulation</a:t>
                      </a:r>
                      <a:r>
                        <a:rPr sz="1800" b="1" spc="-100">
                          <a:solidFill>
                            <a:srgbClr val="585858"/>
                          </a:solidFill>
                          <a:latin typeface="Calibri"/>
                          <a:cs typeface="Calibri"/>
                        </a:rPr>
                        <a:t> </a:t>
                      </a:r>
                      <a:r>
                        <a:rPr sz="1800" b="1">
                          <a:solidFill>
                            <a:srgbClr val="585858"/>
                          </a:solidFill>
                          <a:latin typeface="Calibri"/>
                          <a:cs typeface="Calibri"/>
                        </a:rPr>
                        <a:t>Market</a:t>
                      </a:r>
                      <a:r>
                        <a:rPr sz="1800" b="1" spc="-60">
                          <a:solidFill>
                            <a:srgbClr val="585858"/>
                          </a:solidFill>
                          <a:latin typeface="Calibri"/>
                          <a:cs typeface="Calibri"/>
                        </a:rPr>
                        <a:t> </a:t>
                      </a:r>
                      <a:r>
                        <a:rPr sz="1800" b="1" spc="-10">
                          <a:solidFill>
                            <a:srgbClr val="585858"/>
                          </a:solidFill>
                          <a:latin typeface="Calibri"/>
                          <a:cs typeface="Calibri"/>
                        </a:rPr>
                        <a:t>Redesign</a:t>
                      </a:r>
                      <a:endParaRPr sz="1800">
                        <a:latin typeface="Calibri"/>
                        <a:cs typeface="Calibri"/>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92075">
                        <a:lnSpc>
                          <a:spcPct val="100000"/>
                        </a:lnSpc>
                        <a:spcBef>
                          <a:spcPts val="730"/>
                        </a:spcBef>
                      </a:pPr>
                      <a:r>
                        <a:rPr sz="1800">
                          <a:latin typeface="Calibri"/>
                          <a:cs typeface="Calibri"/>
                        </a:rPr>
                        <a:t>April</a:t>
                      </a:r>
                      <a:r>
                        <a:rPr sz="1800" spc="-25">
                          <a:latin typeface="Calibri"/>
                          <a:cs typeface="Calibri"/>
                        </a:rPr>
                        <a:t> </a:t>
                      </a:r>
                      <a:r>
                        <a:rPr sz="1800">
                          <a:latin typeface="Calibri"/>
                          <a:cs typeface="Calibri"/>
                        </a:rPr>
                        <a:t>1,</a:t>
                      </a:r>
                      <a:r>
                        <a:rPr sz="1800" spc="-25">
                          <a:latin typeface="Calibri"/>
                          <a:cs typeface="Calibri"/>
                        </a:rPr>
                        <a:t> </a:t>
                      </a:r>
                      <a:r>
                        <a:rPr sz="1800" spc="-10">
                          <a:latin typeface="Calibri"/>
                          <a:cs typeface="Calibri"/>
                        </a:rPr>
                        <a:t>2019</a:t>
                      </a:r>
                      <a:r>
                        <a:rPr sz="1800" spc="-10">
                          <a:solidFill>
                            <a:srgbClr val="585858"/>
                          </a:solidFill>
                          <a:latin typeface="Calibri"/>
                          <a:cs typeface="Calibri"/>
                        </a:rPr>
                        <a:t>—</a:t>
                      </a:r>
                      <a:r>
                        <a:rPr sz="1800" b="1">
                          <a:latin typeface="Calibri"/>
                          <a:cs typeface="Calibri"/>
                        </a:rPr>
                        <a:t>Enhanced</a:t>
                      </a:r>
                      <a:r>
                        <a:rPr sz="1800" b="1" spc="-60">
                          <a:latin typeface="Calibri"/>
                          <a:cs typeface="Calibri"/>
                        </a:rPr>
                        <a:t> </a:t>
                      </a:r>
                      <a:r>
                        <a:rPr sz="1800" b="1" spc="-10">
                          <a:latin typeface="Calibri"/>
                          <a:cs typeface="Calibri"/>
                        </a:rPr>
                        <a:t>Storage</a:t>
                      </a:r>
                      <a:r>
                        <a:rPr sz="1800" b="1" spc="-45">
                          <a:latin typeface="Calibri"/>
                          <a:cs typeface="Calibri"/>
                        </a:rPr>
                        <a:t> </a:t>
                      </a:r>
                      <a:r>
                        <a:rPr sz="1800" b="1">
                          <a:latin typeface="Calibri"/>
                          <a:cs typeface="Calibri"/>
                        </a:rPr>
                        <a:t>Participation</a:t>
                      </a:r>
                      <a:r>
                        <a:rPr sz="1800" b="1" spc="-60">
                          <a:latin typeface="Calibri"/>
                          <a:cs typeface="Calibri"/>
                        </a:rPr>
                        <a:t> </a:t>
                      </a:r>
                      <a:r>
                        <a:rPr sz="1800" b="1" spc="-10">
                          <a:latin typeface="Calibri"/>
                          <a:cs typeface="Calibri"/>
                        </a:rPr>
                        <a:t>Revisions</a:t>
                      </a:r>
                      <a:endParaRPr sz="1800">
                        <a:latin typeface="Calibri"/>
                        <a:cs typeface="Calibri"/>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B82E"/>
                    </a:solidFill>
                  </a:tcPr>
                </a:tc>
                <a:extLst>
                  <a:ext uri="{0D108BD9-81ED-4DB2-BD59-A6C34878D82A}">
                    <a16:rowId xmlns:a16="http://schemas.microsoft.com/office/drawing/2014/main" val="10000"/>
                  </a:ext>
                </a:extLst>
              </a:tr>
              <a:tr h="1553845">
                <a:tc>
                  <a:txBody>
                    <a:bodyPr/>
                    <a:lstStyle/>
                    <a:p>
                      <a:pPr marL="91440" marR="1134110">
                        <a:lnSpc>
                          <a:spcPct val="100000"/>
                        </a:lnSpc>
                        <a:spcBef>
                          <a:spcPts val="600"/>
                        </a:spcBef>
                      </a:pPr>
                      <a:r>
                        <a:rPr lang="en-US" sz="1800" spc="-20" dirty="0">
                          <a:solidFill>
                            <a:srgbClr val="585858"/>
                          </a:solidFill>
                          <a:latin typeface="Calibri"/>
                          <a:cs typeface="Calibri"/>
                        </a:rPr>
                        <a:t>E</a:t>
                      </a:r>
                      <a:r>
                        <a:rPr sz="1800" spc="-20" dirty="0">
                          <a:solidFill>
                            <a:srgbClr val="585858"/>
                          </a:solidFill>
                          <a:latin typeface="Calibri"/>
                          <a:cs typeface="Calibri"/>
                        </a:rPr>
                        <a:t>nergy-</a:t>
                      </a:r>
                      <a:r>
                        <a:rPr sz="1800" dirty="0">
                          <a:solidFill>
                            <a:srgbClr val="585858"/>
                          </a:solidFill>
                          <a:latin typeface="Calibri"/>
                          <a:cs typeface="Calibri"/>
                        </a:rPr>
                        <a:t>neutral</a:t>
                      </a:r>
                      <a:r>
                        <a:rPr sz="1800" spc="-35" dirty="0">
                          <a:solidFill>
                            <a:srgbClr val="585858"/>
                          </a:solidFill>
                          <a:latin typeface="Calibri"/>
                          <a:cs typeface="Calibri"/>
                        </a:rPr>
                        <a:t> </a:t>
                      </a:r>
                      <a:r>
                        <a:rPr sz="1800" spc="-10" dirty="0">
                          <a:solidFill>
                            <a:srgbClr val="585858"/>
                          </a:solidFill>
                          <a:latin typeface="Calibri"/>
                          <a:cs typeface="Calibri"/>
                        </a:rPr>
                        <a:t>regulation</a:t>
                      </a:r>
                      <a:r>
                        <a:rPr sz="1800" spc="-25" dirty="0">
                          <a:solidFill>
                            <a:srgbClr val="585858"/>
                          </a:solidFill>
                          <a:latin typeface="Calibri"/>
                          <a:cs typeface="Calibri"/>
                        </a:rPr>
                        <a:t> </a:t>
                      </a:r>
                      <a:r>
                        <a:rPr sz="1800" dirty="0">
                          <a:solidFill>
                            <a:srgbClr val="585858"/>
                          </a:solidFill>
                          <a:latin typeface="Calibri"/>
                          <a:cs typeface="Calibri"/>
                        </a:rPr>
                        <a:t>dispatch</a:t>
                      </a:r>
                      <a:r>
                        <a:rPr sz="1800" spc="-25" dirty="0">
                          <a:solidFill>
                            <a:srgbClr val="585858"/>
                          </a:solidFill>
                          <a:latin typeface="Calibri"/>
                          <a:cs typeface="Calibri"/>
                        </a:rPr>
                        <a:t> </a:t>
                      </a:r>
                      <a:r>
                        <a:rPr sz="1800" dirty="0">
                          <a:solidFill>
                            <a:srgbClr val="585858"/>
                          </a:solidFill>
                          <a:latin typeface="Calibri"/>
                          <a:cs typeface="Calibri"/>
                        </a:rPr>
                        <a:t>signal</a:t>
                      </a:r>
                      <a:r>
                        <a:rPr sz="1800" spc="-30" dirty="0">
                          <a:solidFill>
                            <a:srgbClr val="585858"/>
                          </a:solidFill>
                          <a:latin typeface="Calibri"/>
                          <a:cs typeface="Calibri"/>
                        </a:rPr>
                        <a:t> </a:t>
                      </a:r>
                      <a:r>
                        <a:rPr sz="1800" spc="-25" dirty="0">
                          <a:solidFill>
                            <a:srgbClr val="585858"/>
                          </a:solidFill>
                          <a:latin typeface="Calibri"/>
                          <a:cs typeface="Calibri"/>
                        </a:rPr>
                        <a:t>for </a:t>
                      </a:r>
                      <a:r>
                        <a:rPr sz="1800" spc="-10" dirty="0">
                          <a:solidFill>
                            <a:srgbClr val="585858"/>
                          </a:solidFill>
                          <a:latin typeface="Calibri"/>
                          <a:cs typeface="Calibri"/>
                        </a:rPr>
                        <a:t>storage</a:t>
                      </a:r>
                      <a:r>
                        <a:rPr sz="1800" spc="-55" dirty="0">
                          <a:solidFill>
                            <a:srgbClr val="585858"/>
                          </a:solidFill>
                          <a:latin typeface="Calibri"/>
                          <a:cs typeface="Calibri"/>
                        </a:rPr>
                        <a:t> </a:t>
                      </a:r>
                      <a:r>
                        <a:rPr sz="1800" dirty="0">
                          <a:solidFill>
                            <a:srgbClr val="585858"/>
                          </a:solidFill>
                          <a:latin typeface="Calibri"/>
                          <a:cs typeface="Calibri"/>
                        </a:rPr>
                        <a:t>participating</a:t>
                      </a:r>
                      <a:r>
                        <a:rPr sz="1800" spc="-15" dirty="0">
                          <a:solidFill>
                            <a:srgbClr val="585858"/>
                          </a:solidFill>
                          <a:latin typeface="Calibri"/>
                          <a:cs typeface="Calibri"/>
                        </a:rPr>
                        <a:t> </a:t>
                      </a:r>
                      <a:r>
                        <a:rPr sz="1800" dirty="0">
                          <a:solidFill>
                            <a:srgbClr val="585858"/>
                          </a:solidFill>
                          <a:latin typeface="Calibri"/>
                          <a:cs typeface="Calibri"/>
                        </a:rPr>
                        <a:t>as</a:t>
                      </a:r>
                      <a:r>
                        <a:rPr sz="1800" spc="-45" dirty="0">
                          <a:solidFill>
                            <a:srgbClr val="585858"/>
                          </a:solidFill>
                          <a:latin typeface="Calibri"/>
                          <a:cs typeface="Calibri"/>
                        </a:rPr>
                        <a:t> </a:t>
                      </a:r>
                      <a:r>
                        <a:rPr sz="1800" spc="-10" dirty="0">
                          <a:solidFill>
                            <a:srgbClr val="585858"/>
                          </a:solidFill>
                          <a:latin typeface="Calibri"/>
                          <a:cs typeface="Calibri"/>
                        </a:rPr>
                        <a:t>alternative</a:t>
                      </a:r>
                      <a:r>
                        <a:rPr sz="1800" spc="-40" dirty="0">
                          <a:solidFill>
                            <a:srgbClr val="585858"/>
                          </a:solidFill>
                          <a:latin typeface="Calibri"/>
                          <a:cs typeface="Calibri"/>
                        </a:rPr>
                        <a:t> </a:t>
                      </a:r>
                      <a:r>
                        <a:rPr sz="1800" spc="-10" dirty="0">
                          <a:solidFill>
                            <a:srgbClr val="585858"/>
                          </a:solidFill>
                          <a:latin typeface="Calibri"/>
                          <a:cs typeface="Calibri"/>
                        </a:rPr>
                        <a:t>technology regulation</a:t>
                      </a:r>
                      <a:r>
                        <a:rPr sz="1800" spc="-20" dirty="0">
                          <a:solidFill>
                            <a:srgbClr val="585858"/>
                          </a:solidFill>
                          <a:latin typeface="Calibri"/>
                          <a:cs typeface="Calibri"/>
                        </a:rPr>
                        <a:t> </a:t>
                      </a:r>
                      <a:r>
                        <a:rPr sz="1800" spc="-10" dirty="0">
                          <a:solidFill>
                            <a:srgbClr val="585858"/>
                          </a:solidFill>
                          <a:latin typeface="Calibri"/>
                          <a:cs typeface="Calibri"/>
                        </a:rPr>
                        <a:t>resources</a:t>
                      </a:r>
                      <a:r>
                        <a:rPr sz="1800" spc="-25" dirty="0">
                          <a:solidFill>
                            <a:srgbClr val="585858"/>
                          </a:solidFill>
                          <a:latin typeface="Calibri"/>
                          <a:cs typeface="Calibri"/>
                        </a:rPr>
                        <a:t> </a:t>
                      </a:r>
                      <a:r>
                        <a:rPr sz="1800" spc="-10" dirty="0">
                          <a:solidFill>
                            <a:srgbClr val="585858"/>
                          </a:solidFill>
                          <a:latin typeface="Calibri"/>
                          <a:cs typeface="Calibri"/>
                        </a:rPr>
                        <a:t>(ATRRs)</a:t>
                      </a:r>
                      <a:endParaRPr sz="1800" dirty="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600"/>
                        </a:spcBef>
                      </a:pPr>
                      <a:r>
                        <a:rPr sz="1800" dirty="0">
                          <a:latin typeface="Calibri"/>
                          <a:cs typeface="Calibri"/>
                        </a:rPr>
                        <a:t>(aka,</a:t>
                      </a:r>
                      <a:r>
                        <a:rPr sz="1800" spc="-60" dirty="0">
                          <a:latin typeface="Calibri"/>
                          <a:cs typeface="Calibri"/>
                        </a:rPr>
                        <a:t> </a:t>
                      </a:r>
                      <a:r>
                        <a:rPr sz="1800" u="sng" dirty="0">
                          <a:solidFill>
                            <a:srgbClr val="1794D2"/>
                          </a:solidFill>
                          <a:uFill>
                            <a:solidFill>
                              <a:srgbClr val="1794D2"/>
                            </a:solidFill>
                          </a:uFill>
                          <a:latin typeface="Calibri"/>
                          <a:cs typeface="Calibri"/>
                          <a:hlinkClick r:id="rId3"/>
                        </a:rPr>
                        <a:t>Energy</a:t>
                      </a:r>
                      <a:r>
                        <a:rPr sz="1800" u="sng" spc="-70" dirty="0">
                          <a:solidFill>
                            <a:srgbClr val="1794D2"/>
                          </a:solidFill>
                          <a:uFill>
                            <a:solidFill>
                              <a:srgbClr val="1794D2"/>
                            </a:solidFill>
                          </a:uFill>
                          <a:latin typeface="Calibri"/>
                          <a:cs typeface="Calibri"/>
                          <a:hlinkClick r:id="rId3"/>
                        </a:rPr>
                        <a:t> </a:t>
                      </a:r>
                      <a:r>
                        <a:rPr sz="1800" u="sng" dirty="0">
                          <a:solidFill>
                            <a:srgbClr val="1794D2"/>
                          </a:solidFill>
                          <a:uFill>
                            <a:solidFill>
                              <a:srgbClr val="1794D2"/>
                            </a:solidFill>
                          </a:uFill>
                          <a:latin typeface="Calibri"/>
                          <a:cs typeface="Calibri"/>
                          <a:hlinkClick r:id="rId3"/>
                        </a:rPr>
                        <a:t>Storage</a:t>
                      </a:r>
                      <a:r>
                        <a:rPr sz="1800" u="sng" spc="-80" dirty="0">
                          <a:solidFill>
                            <a:srgbClr val="1794D2"/>
                          </a:solidFill>
                          <a:uFill>
                            <a:solidFill>
                              <a:srgbClr val="1794D2"/>
                            </a:solidFill>
                          </a:uFill>
                          <a:latin typeface="Calibri"/>
                          <a:cs typeface="Calibri"/>
                          <a:hlinkClick r:id="rId3"/>
                        </a:rPr>
                        <a:t> </a:t>
                      </a:r>
                      <a:r>
                        <a:rPr sz="1800" u="sng" dirty="0">
                          <a:solidFill>
                            <a:srgbClr val="1794D2"/>
                          </a:solidFill>
                          <a:uFill>
                            <a:solidFill>
                              <a:srgbClr val="1794D2"/>
                            </a:solidFill>
                          </a:uFill>
                          <a:latin typeface="Calibri"/>
                          <a:cs typeface="Calibri"/>
                          <a:hlinkClick r:id="rId3"/>
                        </a:rPr>
                        <a:t>Device</a:t>
                      </a:r>
                      <a:r>
                        <a:rPr sz="1800" u="sng" spc="-50" dirty="0">
                          <a:solidFill>
                            <a:srgbClr val="1794D2"/>
                          </a:solidFill>
                          <a:uFill>
                            <a:solidFill>
                              <a:srgbClr val="1794D2"/>
                            </a:solidFill>
                          </a:uFill>
                          <a:latin typeface="Calibri"/>
                          <a:cs typeface="Calibri"/>
                          <a:hlinkClick r:id="rId3"/>
                        </a:rPr>
                        <a:t> </a:t>
                      </a:r>
                      <a:r>
                        <a:rPr sz="1800" u="sng" spc="-10" dirty="0">
                          <a:solidFill>
                            <a:srgbClr val="1794D2"/>
                          </a:solidFill>
                          <a:uFill>
                            <a:solidFill>
                              <a:srgbClr val="1794D2"/>
                            </a:solidFill>
                          </a:uFill>
                          <a:latin typeface="Calibri"/>
                          <a:cs typeface="Calibri"/>
                          <a:hlinkClick r:id="rId3"/>
                        </a:rPr>
                        <a:t>Project</a:t>
                      </a:r>
                      <a:r>
                        <a:rPr sz="1800" u="none" spc="-10" dirty="0">
                          <a:latin typeface="Calibri"/>
                          <a:cs typeface="Calibri"/>
                        </a:rPr>
                        <a:t>)</a:t>
                      </a:r>
                      <a:endParaRPr sz="1800" dirty="0">
                        <a:latin typeface="Calibri"/>
                        <a:cs typeface="Calibri"/>
                      </a:endParaRPr>
                    </a:p>
                    <a:p>
                      <a:pPr marL="378460" indent="-286385">
                        <a:lnSpc>
                          <a:spcPct val="100000"/>
                        </a:lnSpc>
                        <a:buFont typeface="Arial"/>
                        <a:buChar char="•"/>
                        <a:tabLst>
                          <a:tab pos="378460" algn="l"/>
                        </a:tabLst>
                      </a:pPr>
                      <a:r>
                        <a:rPr sz="1800" spc="-10" dirty="0">
                          <a:latin typeface="Calibri"/>
                          <a:cs typeface="Calibri"/>
                        </a:rPr>
                        <a:t>Introduces</a:t>
                      </a:r>
                      <a:r>
                        <a:rPr sz="1800" spc="-50" dirty="0">
                          <a:latin typeface="Calibri"/>
                          <a:cs typeface="Calibri"/>
                        </a:rPr>
                        <a:t> </a:t>
                      </a:r>
                      <a:r>
                        <a:rPr sz="1800" dirty="0">
                          <a:latin typeface="Calibri"/>
                          <a:cs typeface="Calibri"/>
                        </a:rPr>
                        <a:t>electric</a:t>
                      </a:r>
                      <a:r>
                        <a:rPr sz="1800" spc="-35" dirty="0">
                          <a:latin typeface="Calibri"/>
                          <a:cs typeface="Calibri"/>
                        </a:rPr>
                        <a:t> </a:t>
                      </a:r>
                      <a:r>
                        <a:rPr sz="1800" spc="-10" dirty="0">
                          <a:latin typeface="Calibri"/>
                          <a:cs typeface="Calibri"/>
                        </a:rPr>
                        <a:t>storage</a:t>
                      </a:r>
                      <a:r>
                        <a:rPr sz="1800" spc="-55" dirty="0">
                          <a:latin typeface="Calibri"/>
                          <a:cs typeface="Calibri"/>
                        </a:rPr>
                        <a:t> </a:t>
                      </a:r>
                      <a:r>
                        <a:rPr sz="1800" dirty="0">
                          <a:latin typeface="Calibri"/>
                          <a:cs typeface="Calibri"/>
                        </a:rPr>
                        <a:t>facility</a:t>
                      </a:r>
                      <a:r>
                        <a:rPr sz="1800" spc="-35" dirty="0">
                          <a:latin typeface="Calibri"/>
                          <a:cs typeface="Calibri"/>
                        </a:rPr>
                        <a:t> </a:t>
                      </a:r>
                      <a:r>
                        <a:rPr sz="1800" dirty="0">
                          <a:latin typeface="Calibri"/>
                          <a:cs typeface="Calibri"/>
                        </a:rPr>
                        <a:t>rules</a:t>
                      </a:r>
                      <a:r>
                        <a:rPr sz="1800" spc="-50" dirty="0">
                          <a:latin typeface="Calibri"/>
                          <a:cs typeface="Calibri"/>
                        </a:rPr>
                        <a:t> </a:t>
                      </a:r>
                      <a:r>
                        <a:rPr sz="1800" spc="-20" dirty="0">
                          <a:latin typeface="Calibri"/>
                          <a:cs typeface="Calibri"/>
                        </a:rPr>
                        <a:t>for:</a:t>
                      </a:r>
                      <a:endParaRPr sz="1800" dirty="0">
                        <a:latin typeface="Calibri"/>
                        <a:cs typeface="Calibri"/>
                      </a:endParaRPr>
                    </a:p>
                    <a:p>
                      <a:pPr marL="835660" lvl="1" indent="-286385">
                        <a:lnSpc>
                          <a:spcPct val="100000"/>
                        </a:lnSpc>
                        <a:spcBef>
                          <a:spcPts val="5"/>
                        </a:spcBef>
                        <a:buChar char="–"/>
                        <a:tabLst>
                          <a:tab pos="835660" algn="l"/>
                        </a:tabLst>
                      </a:pPr>
                      <a:r>
                        <a:rPr sz="1800" dirty="0">
                          <a:latin typeface="Calibri"/>
                          <a:cs typeface="Calibri"/>
                        </a:rPr>
                        <a:t>Binary</a:t>
                      </a:r>
                      <a:r>
                        <a:rPr sz="1800" spc="-40" dirty="0">
                          <a:latin typeface="Calibri"/>
                          <a:cs typeface="Calibri"/>
                        </a:rPr>
                        <a:t> </a:t>
                      </a:r>
                      <a:r>
                        <a:rPr sz="1800" spc="-10" dirty="0">
                          <a:latin typeface="Calibri"/>
                          <a:cs typeface="Calibri"/>
                        </a:rPr>
                        <a:t>storage</a:t>
                      </a:r>
                      <a:r>
                        <a:rPr sz="1800" spc="-50" dirty="0">
                          <a:latin typeface="Calibri"/>
                          <a:cs typeface="Calibri"/>
                        </a:rPr>
                        <a:t> </a:t>
                      </a:r>
                      <a:r>
                        <a:rPr sz="1800" dirty="0">
                          <a:latin typeface="Calibri"/>
                          <a:cs typeface="Calibri"/>
                        </a:rPr>
                        <a:t>facilities</a:t>
                      </a:r>
                      <a:r>
                        <a:rPr sz="1800" spc="-25" dirty="0">
                          <a:latin typeface="Calibri"/>
                          <a:cs typeface="Calibri"/>
                        </a:rPr>
                        <a:t> </a:t>
                      </a:r>
                      <a:r>
                        <a:rPr sz="1800" dirty="0">
                          <a:latin typeface="Calibri"/>
                          <a:cs typeface="Calibri"/>
                        </a:rPr>
                        <a:t>(i.e.,</a:t>
                      </a:r>
                      <a:r>
                        <a:rPr sz="1800" spc="-35" dirty="0">
                          <a:latin typeface="Calibri"/>
                          <a:cs typeface="Calibri"/>
                        </a:rPr>
                        <a:t> </a:t>
                      </a:r>
                      <a:r>
                        <a:rPr sz="1800" spc="-10" dirty="0">
                          <a:latin typeface="Calibri"/>
                          <a:cs typeface="Calibri"/>
                        </a:rPr>
                        <a:t>pumped-storage</a:t>
                      </a:r>
                      <a:r>
                        <a:rPr sz="1800" spc="-40" dirty="0">
                          <a:latin typeface="Calibri"/>
                          <a:cs typeface="Calibri"/>
                        </a:rPr>
                        <a:t> </a:t>
                      </a:r>
                      <a:r>
                        <a:rPr sz="1800" spc="-10" dirty="0">
                          <a:latin typeface="Calibri"/>
                          <a:cs typeface="Calibri"/>
                        </a:rPr>
                        <a:t>hydro)</a:t>
                      </a:r>
                      <a:endParaRPr sz="1800" dirty="0">
                        <a:latin typeface="Calibri"/>
                        <a:cs typeface="Calibri"/>
                      </a:endParaRPr>
                    </a:p>
                    <a:p>
                      <a:pPr marL="835660" lvl="1" indent="-286385">
                        <a:lnSpc>
                          <a:spcPct val="100000"/>
                        </a:lnSpc>
                        <a:buFont typeface="Calibri"/>
                        <a:buChar char="–"/>
                        <a:tabLst>
                          <a:tab pos="835660" algn="l"/>
                        </a:tabLst>
                      </a:pPr>
                      <a:r>
                        <a:rPr sz="1800" b="1" dirty="0">
                          <a:latin typeface="Calibri"/>
                          <a:cs typeface="Calibri"/>
                        </a:rPr>
                        <a:t>Continuous</a:t>
                      </a:r>
                      <a:r>
                        <a:rPr sz="1800" b="1" spc="-75" dirty="0">
                          <a:latin typeface="Calibri"/>
                          <a:cs typeface="Calibri"/>
                        </a:rPr>
                        <a:t> </a:t>
                      </a:r>
                      <a:r>
                        <a:rPr sz="1800" b="1" spc="-10" dirty="0">
                          <a:latin typeface="Calibri"/>
                          <a:cs typeface="Calibri"/>
                        </a:rPr>
                        <a:t>storage</a:t>
                      </a:r>
                      <a:r>
                        <a:rPr sz="1800" b="1" spc="-45" dirty="0">
                          <a:latin typeface="Calibri"/>
                          <a:cs typeface="Calibri"/>
                        </a:rPr>
                        <a:t> </a:t>
                      </a:r>
                      <a:r>
                        <a:rPr sz="1800" b="1" dirty="0">
                          <a:latin typeface="Calibri"/>
                          <a:cs typeface="Calibri"/>
                        </a:rPr>
                        <a:t>facilities</a:t>
                      </a:r>
                      <a:r>
                        <a:rPr sz="1800" b="1" spc="-60" dirty="0">
                          <a:latin typeface="Calibri"/>
                          <a:cs typeface="Calibri"/>
                        </a:rPr>
                        <a:t> </a:t>
                      </a:r>
                      <a:r>
                        <a:rPr sz="1800" b="1" dirty="0">
                          <a:latin typeface="Calibri"/>
                          <a:cs typeface="Calibri"/>
                        </a:rPr>
                        <a:t>(e.g.,</a:t>
                      </a:r>
                      <a:r>
                        <a:rPr sz="1800" b="1" spc="-55" dirty="0">
                          <a:latin typeface="Calibri"/>
                          <a:cs typeface="Calibri"/>
                        </a:rPr>
                        <a:t> </a:t>
                      </a:r>
                      <a:r>
                        <a:rPr sz="1800" b="1" spc="-10" dirty="0">
                          <a:latin typeface="Calibri"/>
                          <a:cs typeface="Calibri"/>
                        </a:rPr>
                        <a:t>batteries)</a:t>
                      </a:r>
                      <a:endParaRPr sz="1800" dirty="0">
                        <a:latin typeface="Calibri"/>
                        <a:cs typeface="Calibri"/>
                      </a:endParaRPr>
                    </a:p>
                    <a:p>
                      <a:pPr marL="378460" indent="-286385">
                        <a:lnSpc>
                          <a:spcPct val="100000"/>
                        </a:lnSpc>
                        <a:buFont typeface="Arial"/>
                        <a:buChar char="•"/>
                        <a:tabLst>
                          <a:tab pos="378460" algn="l"/>
                        </a:tabLst>
                      </a:pPr>
                      <a:r>
                        <a:rPr sz="1800" dirty="0">
                          <a:latin typeface="Calibri"/>
                          <a:cs typeface="Calibri"/>
                        </a:rPr>
                        <a:t>Storage</a:t>
                      </a:r>
                      <a:r>
                        <a:rPr sz="1800" spc="-45" dirty="0">
                          <a:latin typeface="Calibri"/>
                          <a:cs typeface="Calibri"/>
                        </a:rPr>
                        <a:t> </a:t>
                      </a:r>
                      <a:r>
                        <a:rPr sz="1800" dirty="0">
                          <a:latin typeface="Calibri"/>
                          <a:cs typeface="Calibri"/>
                        </a:rPr>
                        <a:t>facilities</a:t>
                      </a:r>
                      <a:r>
                        <a:rPr sz="1800" spc="-10" dirty="0">
                          <a:latin typeface="Calibri"/>
                          <a:cs typeface="Calibri"/>
                        </a:rPr>
                        <a:t> </a:t>
                      </a:r>
                      <a:r>
                        <a:rPr sz="1800" dirty="0">
                          <a:latin typeface="Calibri"/>
                          <a:cs typeface="Calibri"/>
                        </a:rPr>
                        <a:t>as</a:t>
                      </a:r>
                      <a:r>
                        <a:rPr sz="1800" spc="-45" dirty="0">
                          <a:latin typeface="Calibri"/>
                          <a:cs typeface="Calibri"/>
                        </a:rPr>
                        <a:t> </a:t>
                      </a:r>
                      <a:r>
                        <a:rPr sz="1800" dirty="0">
                          <a:latin typeface="Calibri"/>
                          <a:cs typeface="Calibri"/>
                        </a:rPr>
                        <a:t>small</a:t>
                      </a:r>
                      <a:r>
                        <a:rPr sz="1800" spc="-35" dirty="0">
                          <a:latin typeface="Calibri"/>
                          <a:cs typeface="Calibri"/>
                        </a:rPr>
                        <a:t> </a:t>
                      </a:r>
                      <a:r>
                        <a:rPr sz="1800" dirty="0">
                          <a:latin typeface="Calibri"/>
                          <a:cs typeface="Calibri"/>
                        </a:rPr>
                        <a:t>as</a:t>
                      </a:r>
                      <a:r>
                        <a:rPr sz="1800" spc="-40" dirty="0">
                          <a:latin typeface="Calibri"/>
                          <a:cs typeface="Calibri"/>
                        </a:rPr>
                        <a:t> </a:t>
                      </a:r>
                      <a:r>
                        <a:rPr sz="1800" dirty="0">
                          <a:latin typeface="Calibri"/>
                          <a:cs typeface="Calibri"/>
                        </a:rPr>
                        <a:t>1</a:t>
                      </a:r>
                      <a:r>
                        <a:rPr sz="1800" spc="-25" dirty="0">
                          <a:latin typeface="Calibri"/>
                          <a:cs typeface="Calibri"/>
                        </a:rPr>
                        <a:t> </a:t>
                      </a:r>
                      <a:r>
                        <a:rPr sz="1800" dirty="0">
                          <a:latin typeface="Calibri"/>
                          <a:cs typeface="Calibri"/>
                        </a:rPr>
                        <a:t>MW</a:t>
                      </a:r>
                      <a:r>
                        <a:rPr sz="1800" spc="-45" dirty="0">
                          <a:latin typeface="Calibri"/>
                          <a:cs typeface="Calibri"/>
                        </a:rPr>
                        <a:t> </a:t>
                      </a:r>
                      <a:r>
                        <a:rPr sz="1800" dirty="0">
                          <a:latin typeface="Calibri"/>
                          <a:cs typeface="Calibri"/>
                        </a:rPr>
                        <a:t>can</a:t>
                      </a:r>
                      <a:r>
                        <a:rPr sz="1800" spc="-20" dirty="0">
                          <a:latin typeface="Calibri"/>
                          <a:cs typeface="Calibri"/>
                        </a:rPr>
                        <a:t> </a:t>
                      </a:r>
                      <a:r>
                        <a:rPr sz="1800" spc="-10" dirty="0">
                          <a:latin typeface="Calibri"/>
                          <a:cs typeface="Calibri"/>
                        </a:rPr>
                        <a:t>participate</a:t>
                      </a:r>
                      <a:endParaRPr sz="1800" dirty="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1"/>
                  </a:ext>
                </a:extLst>
              </a:tr>
              <a:tr h="457200">
                <a:tc>
                  <a:txBody>
                    <a:bodyPr/>
                    <a:lstStyle/>
                    <a:p>
                      <a:pPr marL="91440">
                        <a:lnSpc>
                          <a:spcPct val="100000"/>
                        </a:lnSpc>
                        <a:spcBef>
                          <a:spcPts val="605"/>
                        </a:spcBef>
                      </a:pPr>
                      <a:r>
                        <a:rPr sz="1800">
                          <a:solidFill>
                            <a:srgbClr val="585858"/>
                          </a:solidFill>
                          <a:latin typeface="Calibri"/>
                          <a:cs typeface="Calibri"/>
                        </a:rPr>
                        <a:t>June</a:t>
                      </a:r>
                      <a:r>
                        <a:rPr sz="1800" spc="15">
                          <a:solidFill>
                            <a:srgbClr val="585858"/>
                          </a:solidFill>
                          <a:latin typeface="Calibri"/>
                          <a:cs typeface="Calibri"/>
                        </a:rPr>
                        <a:t> </a:t>
                      </a:r>
                      <a:r>
                        <a:rPr sz="1800" spc="-10">
                          <a:solidFill>
                            <a:srgbClr val="585858"/>
                          </a:solidFill>
                          <a:latin typeface="Calibri"/>
                          <a:cs typeface="Calibri"/>
                        </a:rPr>
                        <a:t>2018—</a:t>
                      </a:r>
                      <a:r>
                        <a:rPr sz="1800" b="1" spc="-10">
                          <a:solidFill>
                            <a:srgbClr val="585858"/>
                          </a:solidFill>
                          <a:latin typeface="Calibri"/>
                          <a:cs typeface="Calibri"/>
                        </a:rPr>
                        <a:t>Price-Responsive</a:t>
                      </a:r>
                      <a:r>
                        <a:rPr sz="1800" b="1" spc="-40">
                          <a:solidFill>
                            <a:srgbClr val="585858"/>
                          </a:solidFill>
                          <a:latin typeface="Calibri"/>
                          <a:cs typeface="Calibri"/>
                        </a:rPr>
                        <a:t> </a:t>
                      </a:r>
                      <a:r>
                        <a:rPr sz="1800" b="1">
                          <a:solidFill>
                            <a:srgbClr val="585858"/>
                          </a:solidFill>
                          <a:latin typeface="Calibri"/>
                          <a:cs typeface="Calibri"/>
                        </a:rPr>
                        <a:t>Demand</a:t>
                      </a:r>
                      <a:r>
                        <a:rPr sz="1800" b="1" spc="-15">
                          <a:solidFill>
                            <a:srgbClr val="585858"/>
                          </a:solidFill>
                          <a:latin typeface="Calibri"/>
                          <a:cs typeface="Calibri"/>
                        </a:rPr>
                        <a:t> </a:t>
                      </a:r>
                      <a:r>
                        <a:rPr sz="1800" b="1" spc="-10">
                          <a:solidFill>
                            <a:srgbClr val="585858"/>
                          </a:solidFill>
                          <a:latin typeface="Calibri"/>
                          <a:cs typeface="Calibri"/>
                        </a:rPr>
                        <a:t>Project</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92075">
                        <a:lnSpc>
                          <a:spcPct val="100000"/>
                        </a:lnSpc>
                        <a:spcBef>
                          <a:spcPts val="605"/>
                        </a:spcBef>
                      </a:pPr>
                      <a:r>
                        <a:rPr sz="1800">
                          <a:solidFill>
                            <a:srgbClr val="585858"/>
                          </a:solidFill>
                          <a:latin typeface="Calibri"/>
                          <a:cs typeface="Calibri"/>
                        </a:rPr>
                        <a:t>December</a:t>
                      </a:r>
                      <a:r>
                        <a:rPr sz="1800" spc="-25">
                          <a:solidFill>
                            <a:srgbClr val="585858"/>
                          </a:solidFill>
                          <a:latin typeface="Calibri"/>
                          <a:cs typeface="Calibri"/>
                        </a:rPr>
                        <a:t> </a:t>
                      </a:r>
                      <a:r>
                        <a:rPr sz="1800" spc="-10">
                          <a:solidFill>
                            <a:srgbClr val="585858"/>
                          </a:solidFill>
                          <a:latin typeface="Calibri"/>
                          <a:cs typeface="Calibri"/>
                        </a:rPr>
                        <a:t>2019—</a:t>
                      </a:r>
                      <a:r>
                        <a:rPr sz="1800" b="1">
                          <a:solidFill>
                            <a:srgbClr val="585858"/>
                          </a:solidFill>
                          <a:latin typeface="Calibri"/>
                          <a:cs typeface="Calibri"/>
                        </a:rPr>
                        <a:t>Additional</a:t>
                      </a:r>
                      <a:r>
                        <a:rPr sz="1800" b="1" spc="-60">
                          <a:solidFill>
                            <a:srgbClr val="585858"/>
                          </a:solidFill>
                          <a:latin typeface="Calibri"/>
                          <a:cs typeface="Calibri"/>
                        </a:rPr>
                        <a:t> </a:t>
                      </a:r>
                      <a:r>
                        <a:rPr sz="1800" b="1">
                          <a:solidFill>
                            <a:srgbClr val="585858"/>
                          </a:solidFill>
                          <a:latin typeface="Calibri"/>
                          <a:cs typeface="Calibri"/>
                        </a:rPr>
                        <a:t>revisions</a:t>
                      </a:r>
                      <a:r>
                        <a:rPr sz="1800" b="1" spc="-55">
                          <a:solidFill>
                            <a:srgbClr val="585858"/>
                          </a:solidFill>
                          <a:latin typeface="Calibri"/>
                          <a:cs typeface="Calibri"/>
                        </a:rPr>
                        <a:t> </a:t>
                      </a:r>
                      <a:r>
                        <a:rPr sz="1800" b="1" spc="-10">
                          <a:solidFill>
                            <a:srgbClr val="585858"/>
                          </a:solidFill>
                          <a:latin typeface="Calibri"/>
                          <a:cs typeface="Calibri"/>
                        </a:rPr>
                        <a:t>include:</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2"/>
                  </a:ext>
                </a:extLst>
              </a:tr>
              <a:tr h="2103120">
                <a:tc>
                  <a:txBody>
                    <a:bodyPr/>
                    <a:lstStyle/>
                    <a:p>
                      <a:pPr marL="91440" marR="1731645">
                        <a:lnSpc>
                          <a:spcPct val="100000"/>
                        </a:lnSpc>
                        <a:spcBef>
                          <a:spcPts val="605"/>
                        </a:spcBef>
                      </a:pPr>
                      <a:r>
                        <a:rPr sz="1800">
                          <a:solidFill>
                            <a:srgbClr val="585858"/>
                          </a:solidFill>
                          <a:latin typeface="Calibri"/>
                          <a:cs typeface="Calibri"/>
                        </a:rPr>
                        <a:t>Enabled</a:t>
                      </a:r>
                      <a:r>
                        <a:rPr sz="1800" spc="-50">
                          <a:solidFill>
                            <a:srgbClr val="585858"/>
                          </a:solidFill>
                          <a:latin typeface="Calibri"/>
                          <a:cs typeface="Calibri"/>
                        </a:rPr>
                        <a:t> </a:t>
                      </a:r>
                      <a:r>
                        <a:rPr sz="1800">
                          <a:solidFill>
                            <a:srgbClr val="585858"/>
                          </a:solidFill>
                          <a:latin typeface="Calibri"/>
                          <a:cs typeface="Calibri"/>
                        </a:rPr>
                        <a:t>demand</a:t>
                      </a:r>
                      <a:r>
                        <a:rPr sz="1800" spc="-55">
                          <a:solidFill>
                            <a:srgbClr val="585858"/>
                          </a:solidFill>
                          <a:latin typeface="Calibri"/>
                          <a:cs typeface="Calibri"/>
                        </a:rPr>
                        <a:t> </a:t>
                      </a:r>
                      <a:r>
                        <a:rPr sz="1800" spc="-10">
                          <a:solidFill>
                            <a:srgbClr val="585858"/>
                          </a:solidFill>
                          <a:latin typeface="Calibri"/>
                          <a:cs typeface="Calibri"/>
                        </a:rPr>
                        <a:t>response</a:t>
                      </a:r>
                      <a:r>
                        <a:rPr sz="1800" spc="-70">
                          <a:solidFill>
                            <a:srgbClr val="585858"/>
                          </a:solidFill>
                          <a:latin typeface="Calibri"/>
                          <a:cs typeface="Calibri"/>
                        </a:rPr>
                        <a:t> </a:t>
                      </a:r>
                      <a:r>
                        <a:rPr sz="1800">
                          <a:solidFill>
                            <a:srgbClr val="585858"/>
                          </a:solidFill>
                          <a:latin typeface="Calibri"/>
                          <a:cs typeface="Calibri"/>
                        </a:rPr>
                        <a:t>to</a:t>
                      </a:r>
                      <a:r>
                        <a:rPr sz="1800" spc="-65">
                          <a:solidFill>
                            <a:srgbClr val="585858"/>
                          </a:solidFill>
                          <a:latin typeface="Calibri"/>
                          <a:cs typeface="Calibri"/>
                        </a:rPr>
                        <a:t> </a:t>
                      </a:r>
                      <a:r>
                        <a:rPr sz="1800">
                          <a:solidFill>
                            <a:srgbClr val="585858"/>
                          </a:solidFill>
                          <a:latin typeface="Calibri"/>
                          <a:cs typeface="Calibri"/>
                        </a:rPr>
                        <a:t>participate</a:t>
                      </a:r>
                      <a:r>
                        <a:rPr sz="1800" spc="-40">
                          <a:solidFill>
                            <a:srgbClr val="585858"/>
                          </a:solidFill>
                          <a:latin typeface="Calibri"/>
                          <a:cs typeface="Calibri"/>
                        </a:rPr>
                        <a:t> </a:t>
                      </a:r>
                      <a:r>
                        <a:rPr sz="1800" spc="-25">
                          <a:solidFill>
                            <a:srgbClr val="585858"/>
                          </a:solidFill>
                          <a:latin typeface="Calibri"/>
                          <a:cs typeface="Calibri"/>
                        </a:rPr>
                        <a:t>in </a:t>
                      </a:r>
                      <a:r>
                        <a:rPr sz="1800">
                          <a:solidFill>
                            <a:srgbClr val="585858"/>
                          </a:solidFill>
                          <a:latin typeface="Calibri"/>
                          <a:cs typeface="Calibri"/>
                        </a:rPr>
                        <a:t>energy</a:t>
                      </a:r>
                      <a:r>
                        <a:rPr sz="1800" spc="-50">
                          <a:solidFill>
                            <a:srgbClr val="585858"/>
                          </a:solidFill>
                          <a:latin typeface="Calibri"/>
                          <a:cs typeface="Calibri"/>
                        </a:rPr>
                        <a:t> </a:t>
                      </a:r>
                      <a:r>
                        <a:rPr sz="1800">
                          <a:solidFill>
                            <a:srgbClr val="585858"/>
                          </a:solidFill>
                          <a:latin typeface="Calibri"/>
                          <a:cs typeface="Calibri"/>
                        </a:rPr>
                        <a:t>market</a:t>
                      </a:r>
                      <a:r>
                        <a:rPr sz="1800" spc="-55">
                          <a:solidFill>
                            <a:srgbClr val="585858"/>
                          </a:solidFill>
                          <a:latin typeface="Calibri"/>
                          <a:cs typeface="Calibri"/>
                        </a:rPr>
                        <a:t> </a:t>
                      </a:r>
                      <a:r>
                        <a:rPr sz="1800">
                          <a:solidFill>
                            <a:srgbClr val="585858"/>
                          </a:solidFill>
                          <a:latin typeface="Calibri"/>
                          <a:cs typeface="Calibri"/>
                        </a:rPr>
                        <a:t>as</a:t>
                      </a:r>
                      <a:r>
                        <a:rPr sz="1800" spc="-50">
                          <a:solidFill>
                            <a:srgbClr val="585858"/>
                          </a:solidFill>
                          <a:latin typeface="Calibri"/>
                          <a:cs typeface="Calibri"/>
                        </a:rPr>
                        <a:t> </a:t>
                      </a:r>
                      <a:r>
                        <a:rPr sz="1800" spc="-10">
                          <a:solidFill>
                            <a:srgbClr val="585858"/>
                          </a:solidFill>
                          <a:latin typeface="Calibri"/>
                          <a:cs typeface="Calibri"/>
                        </a:rPr>
                        <a:t>dispatchable</a:t>
                      </a:r>
                      <a:r>
                        <a:rPr sz="1800" spc="-35">
                          <a:solidFill>
                            <a:srgbClr val="585858"/>
                          </a:solidFill>
                          <a:latin typeface="Calibri"/>
                          <a:cs typeface="Calibri"/>
                        </a:rPr>
                        <a:t> </a:t>
                      </a:r>
                      <a:r>
                        <a:rPr sz="1800" spc="-10">
                          <a:solidFill>
                            <a:srgbClr val="585858"/>
                          </a:solidFill>
                          <a:latin typeface="Calibri"/>
                          <a:cs typeface="Calibri"/>
                        </a:rPr>
                        <a:t>resource </a:t>
                      </a:r>
                      <a:r>
                        <a:rPr sz="1800">
                          <a:solidFill>
                            <a:srgbClr val="585858"/>
                          </a:solidFill>
                          <a:latin typeface="Calibri"/>
                          <a:cs typeface="Calibri"/>
                        </a:rPr>
                        <a:t>and</a:t>
                      </a:r>
                      <a:r>
                        <a:rPr sz="1800" spc="-55">
                          <a:solidFill>
                            <a:srgbClr val="585858"/>
                          </a:solidFill>
                          <a:latin typeface="Calibri"/>
                          <a:cs typeface="Calibri"/>
                        </a:rPr>
                        <a:t> </a:t>
                      </a:r>
                      <a:r>
                        <a:rPr sz="1800">
                          <a:solidFill>
                            <a:srgbClr val="585858"/>
                          </a:solidFill>
                          <a:latin typeface="Calibri"/>
                          <a:cs typeface="Calibri"/>
                        </a:rPr>
                        <a:t>provide</a:t>
                      </a:r>
                      <a:r>
                        <a:rPr sz="1800" spc="-50">
                          <a:solidFill>
                            <a:srgbClr val="585858"/>
                          </a:solidFill>
                          <a:latin typeface="Calibri"/>
                          <a:cs typeface="Calibri"/>
                        </a:rPr>
                        <a:t> </a:t>
                      </a:r>
                      <a:r>
                        <a:rPr sz="1800" spc="-10">
                          <a:solidFill>
                            <a:srgbClr val="585858"/>
                          </a:solidFill>
                          <a:latin typeface="Calibri"/>
                          <a:cs typeface="Calibri"/>
                        </a:rPr>
                        <a:t>reserves</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8460" marR="581025" indent="-287020">
                        <a:lnSpc>
                          <a:spcPct val="100000"/>
                        </a:lnSpc>
                        <a:spcBef>
                          <a:spcPts val="605"/>
                        </a:spcBef>
                        <a:buFont typeface="Arial"/>
                        <a:buChar char="•"/>
                        <a:tabLst>
                          <a:tab pos="378460" algn="l"/>
                        </a:tabLst>
                      </a:pPr>
                      <a:r>
                        <a:rPr sz="1800" dirty="0">
                          <a:solidFill>
                            <a:srgbClr val="585858"/>
                          </a:solidFill>
                          <a:latin typeface="Calibri"/>
                          <a:cs typeface="Calibri"/>
                        </a:rPr>
                        <a:t>Any</a:t>
                      </a:r>
                      <a:r>
                        <a:rPr sz="1800" spc="-65" dirty="0">
                          <a:solidFill>
                            <a:srgbClr val="585858"/>
                          </a:solidFill>
                          <a:latin typeface="Calibri"/>
                          <a:cs typeface="Calibri"/>
                        </a:rPr>
                        <a:t> </a:t>
                      </a:r>
                      <a:r>
                        <a:rPr sz="1800" dirty="0">
                          <a:solidFill>
                            <a:srgbClr val="585858"/>
                          </a:solidFill>
                          <a:latin typeface="Calibri"/>
                          <a:cs typeface="Calibri"/>
                        </a:rPr>
                        <a:t>technology</a:t>
                      </a:r>
                      <a:r>
                        <a:rPr sz="1800" spc="-40" dirty="0">
                          <a:solidFill>
                            <a:srgbClr val="585858"/>
                          </a:solidFill>
                          <a:latin typeface="Calibri"/>
                          <a:cs typeface="Calibri"/>
                        </a:rPr>
                        <a:t> </a:t>
                      </a:r>
                      <a:r>
                        <a:rPr sz="1800" dirty="0">
                          <a:solidFill>
                            <a:srgbClr val="585858"/>
                          </a:solidFill>
                          <a:latin typeface="Calibri"/>
                          <a:cs typeface="Calibri"/>
                        </a:rPr>
                        <a:t>can</a:t>
                      </a:r>
                      <a:r>
                        <a:rPr sz="1800" spc="-50" dirty="0">
                          <a:solidFill>
                            <a:srgbClr val="585858"/>
                          </a:solidFill>
                          <a:latin typeface="Calibri"/>
                          <a:cs typeface="Calibri"/>
                        </a:rPr>
                        <a:t> </a:t>
                      </a:r>
                      <a:r>
                        <a:rPr sz="1800" dirty="0">
                          <a:solidFill>
                            <a:srgbClr val="585858"/>
                          </a:solidFill>
                          <a:latin typeface="Calibri"/>
                          <a:cs typeface="Calibri"/>
                        </a:rPr>
                        <a:t>participate</a:t>
                      </a:r>
                      <a:r>
                        <a:rPr sz="1800" spc="-50" dirty="0">
                          <a:solidFill>
                            <a:srgbClr val="585858"/>
                          </a:solidFill>
                          <a:latin typeface="Calibri"/>
                          <a:cs typeface="Calibri"/>
                        </a:rPr>
                        <a:t> </a:t>
                      </a:r>
                      <a:r>
                        <a:rPr sz="1800" dirty="0">
                          <a:solidFill>
                            <a:srgbClr val="585858"/>
                          </a:solidFill>
                          <a:latin typeface="Calibri"/>
                          <a:cs typeface="Calibri"/>
                        </a:rPr>
                        <a:t>under</a:t>
                      </a:r>
                      <a:r>
                        <a:rPr sz="1800" spc="-60" dirty="0">
                          <a:solidFill>
                            <a:srgbClr val="585858"/>
                          </a:solidFill>
                          <a:latin typeface="Calibri"/>
                          <a:cs typeface="Calibri"/>
                        </a:rPr>
                        <a:t> </a:t>
                      </a:r>
                      <a:r>
                        <a:rPr sz="1800" dirty="0">
                          <a:solidFill>
                            <a:srgbClr val="585858"/>
                          </a:solidFill>
                          <a:latin typeface="Calibri"/>
                          <a:cs typeface="Calibri"/>
                        </a:rPr>
                        <a:t>binary</a:t>
                      </a:r>
                      <a:r>
                        <a:rPr sz="1800" spc="-55" dirty="0">
                          <a:solidFill>
                            <a:srgbClr val="585858"/>
                          </a:solidFill>
                          <a:latin typeface="Calibri"/>
                          <a:cs typeface="Calibri"/>
                        </a:rPr>
                        <a:t> </a:t>
                      </a:r>
                      <a:r>
                        <a:rPr sz="1800" spc="-10" dirty="0">
                          <a:solidFill>
                            <a:srgbClr val="585858"/>
                          </a:solidFill>
                          <a:latin typeface="Calibri"/>
                          <a:cs typeface="Calibri"/>
                        </a:rPr>
                        <a:t>storage </a:t>
                      </a:r>
                      <a:r>
                        <a:rPr sz="1800" dirty="0">
                          <a:solidFill>
                            <a:srgbClr val="585858"/>
                          </a:solidFill>
                          <a:latin typeface="Calibri"/>
                          <a:cs typeface="Calibri"/>
                        </a:rPr>
                        <a:t>facility</a:t>
                      </a:r>
                      <a:r>
                        <a:rPr sz="1800" spc="-65" dirty="0">
                          <a:solidFill>
                            <a:srgbClr val="585858"/>
                          </a:solidFill>
                          <a:latin typeface="Calibri"/>
                          <a:cs typeface="Calibri"/>
                        </a:rPr>
                        <a:t> </a:t>
                      </a:r>
                      <a:r>
                        <a:rPr sz="1800" spc="-10" dirty="0">
                          <a:solidFill>
                            <a:srgbClr val="585858"/>
                          </a:solidFill>
                          <a:latin typeface="Calibri"/>
                          <a:cs typeface="Calibri"/>
                        </a:rPr>
                        <a:t>rules</a:t>
                      </a:r>
                      <a:endParaRPr sz="1800" dirty="0">
                        <a:latin typeface="Calibri"/>
                        <a:cs typeface="Calibri"/>
                      </a:endParaRPr>
                    </a:p>
                    <a:p>
                      <a:pPr marL="378460" marR="1374140" indent="-287020">
                        <a:lnSpc>
                          <a:spcPct val="100000"/>
                        </a:lnSpc>
                        <a:buFont typeface="Arial"/>
                        <a:buChar char="•"/>
                        <a:tabLst>
                          <a:tab pos="378460" algn="l"/>
                        </a:tabLst>
                      </a:pPr>
                      <a:r>
                        <a:rPr sz="1800" dirty="0">
                          <a:solidFill>
                            <a:srgbClr val="585858"/>
                          </a:solidFill>
                          <a:latin typeface="Calibri"/>
                          <a:cs typeface="Calibri"/>
                        </a:rPr>
                        <a:t>Electric</a:t>
                      </a:r>
                      <a:r>
                        <a:rPr sz="1800" spc="-20" dirty="0">
                          <a:solidFill>
                            <a:srgbClr val="585858"/>
                          </a:solidFill>
                          <a:latin typeface="Calibri"/>
                          <a:cs typeface="Calibri"/>
                        </a:rPr>
                        <a:t> </a:t>
                      </a:r>
                      <a:r>
                        <a:rPr sz="1800" spc="-10" dirty="0">
                          <a:solidFill>
                            <a:srgbClr val="585858"/>
                          </a:solidFill>
                          <a:latin typeface="Calibri"/>
                          <a:cs typeface="Calibri"/>
                        </a:rPr>
                        <a:t>storage</a:t>
                      </a:r>
                      <a:r>
                        <a:rPr sz="1800" spc="-40" dirty="0">
                          <a:solidFill>
                            <a:srgbClr val="585858"/>
                          </a:solidFill>
                          <a:latin typeface="Calibri"/>
                          <a:cs typeface="Calibri"/>
                        </a:rPr>
                        <a:t> </a:t>
                      </a:r>
                      <a:r>
                        <a:rPr sz="1800" dirty="0">
                          <a:solidFill>
                            <a:srgbClr val="585858"/>
                          </a:solidFill>
                          <a:latin typeface="Calibri"/>
                          <a:cs typeface="Calibri"/>
                        </a:rPr>
                        <a:t>facilities</a:t>
                      </a:r>
                      <a:r>
                        <a:rPr sz="1800" spc="-10" dirty="0">
                          <a:solidFill>
                            <a:srgbClr val="585858"/>
                          </a:solidFill>
                          <a:latin typeface="Calibri"/>
                          <a:cs typeface="Calibri"/>
                        </a:rPr>
                        <a:t> </a:t>
                      </a:r>
                      <a:r>
                        <a:rPr sz="1800" dirty="0">
                          <a:solidFill>
                            <a:srgbClr val="585858"/>
                          </a:solidFill>
                          <a:latin typeface="Calibri"/>
                          <a:cs typeface="Calibri"/>
                        </a:rPr>
                        <a:t>as</a:t>
                      </a:r>
                      <a:r>
                        <a:rPr sz="1800" spc="-35" dirty="0">
                          <a:solidFill>
                            <a:srgbClr val="585858"/>
                          </a:solidFill>
                          <a:latin typeface="Calibri"/>
                          <a:cs typeface="Calibri"/>
                        </a:rPr>
                        <a:t> </a:t>
                      </a:r>
                      <a:r>
                        <a:rPr sz="1800" dirty="0">
                          <a:solidFill>
                            <a:srgbClr val="585858"/>
                          </a:solidFill>
                          <a:latin typeface="Calibri"/>
                          <a:cs typeface="Calibri"/>
                        </a:rPr>
                        <a:t>small</a:t>
                      </a:r>
                      <a:r>
                        <a:rPr sz="1800" spc="-40" dirty="0">
                          <a:solidFill>
                            <a:srgbClr val="585858"/>
                          </a:solidFill>
                          <a:latin typeface="Calibri"/>
                          <a:cs typeface="Calibri"/>
                        </a:rPr>
                        <a:t> </a:t>
                      </a:r>
                      <a:r>
                        <a:rPr sz="1800" dirty="0">
                          <a:solidFill>
                            <a:srgbClr val="585858"/>
                          </a:solidFill>
                          <a:latin typeface="Calibri"/>
                          <a:cs typeface="Calibri"/>
                        </a:rPr>
                        <a:t>as</a:t>
                      </a:r>
                      <a:r>
                        <a:rPr sz="1800" spc="-40" dirty="0">
                          <a:solidFill>
                            <a:srgbClr val="585858"/>
                          </a:solidFill>
                          <a:latin typeface="Calibri"/>
                          <a:cs typeface="Calibri"/>
                        </a:rPr>
                        <a:t> </a:t>
                      </a:r>
                      <a:r>
                        <a:rPr sz="1800" dirty="0">
                          <a:solidFill>
                            <a:srgbClr val="585858"/>
                          </a:solidFill>
                          <a:latin typeface="Calibri"/>
                          <a:cs typeface="Calibri"/>
                        </a:rPr>
                        <a:t>0.1</a:t>
                      </a:r>
                      <a:r>
                        <a:rPr sz="1800" spc="-30" dirty="0">
                          <a:solidFill>
                            <a:srgbClr val="585858"/>
                          </a:solidFill>
                          <a:latin typeface="Calibri"/>
                          <a:cs typeface="Calibri"/>
                        </a:rPr>
                        <a:t> </a:t>
                      </a:r>
                      <a:r>
                        <a:rPr sz="1800" spc="-25" dirty="0">
                          <a:solidFill>
                            <a:srgbClr val="585858"/>
                          </a:solidFill>
                          <a:latin typeface="Calibri"/>
                          <a:cs typeface="Calibri"/>
                        </a:rPr>
                        <a:t>MW </a:t>
                      </a:r>
                      <a:r>
                        <a:rPr sz="1800" dirty="0">
                          <a:solidFill>
                            <a:srgbClr val="585858"/>
                          </a:solidFill>
                          <a:latin typeface="Calibri"/>
                          <a:cs typeface="Calibri"/>
                        </a:rPr>
                        <a:t>can</a:t>
                      </a:r>
                      <a:r>
                        <a:rPr sz="1800" spc="-40" dirty="0">
                          <a:solidFill>
                            <a:srgbClr val="585858"/>
                          </a:solidFill>
                          <a:latin typeface="Calibri"/>
                          <a:cs typeface="Calibri"/>
                        </a:rPr>
                        <a:t> </a:t>
                      </a:r>
                      <a:r>
                        <a:rPr sz="1800" spc="-10" dirty="0">
                          <a:solidFill>
                            <a:srgbClr val="585858"/>
                          </a:solidFill>
                          <a:latin typeface="Calibri"/>
                          <a:cs typeface="Calibri"/>
                        </a:rPr>
                        <a:t>participate</a:t>
                      </a:r>
                      <a:endParaRPr sz="1800" dirty="0">
                        <a:latin typeface="Calibri"/>
                        <a:cs typeface="Calibri"/>
                      </a:endParaRPr>
                    </a:p>
                    <a:p>
                      <a:pPr marL="378460" marR="992505" indent="-287020">
                        <a:lnSpc>
                          <a:spcPct val="100000"/>
                        </a:lnSpc>
                        <a:buFont typeface="Arial"/>
                        <a:buChar char="•"/>
                        <a:tabLst>
                          <a:tab pos="378460" algn="l"/>
                        </a:tabLst>
                      </a:pPr>
                      <a:r>
                        <a:rPr sz="1800" dirty="0">
                          <a:solidFill>
                            <a:srgbClr val="585858"/>
                          </a:solidFill>
                          <a:latin typeface="Calibri"/>
                          <a:cs typeface="Calibri"/>
                        </a:rPr>
                        <a:t>Electric</a:t>
                      </a:r>
                      <a:r>
                        <a:rPr sz="1800" spc="-50" dirty="0">
                          <a:solidFill>
                            <a:srgbClr val="585858"/>
                          </a:solidFill>
                          <a:latin typeface="Calibri"/>
                          <a:cs typeface="Calibri"/>
                        </a:rPr>
                        <a:t> </a:t>
                      </a:r>
                      <a:r>
                        <a:rPr sz="1800" spc="-10" dirty="0">
                          <a:solidFill>
                            <a:srgbClr val="585858"/>
                          </a:solidFill>
                          <a:latin typeface="Calibri"/>
                          <a:cs typeface="Calibri"/>
                        </a:rPr>
                        <a:t>storage</a:t>
                      </a:r>
                      <a:r>
                        <a:rPr sz="1800" spc="-65" dirty="0">
                          <a:solidFill>
                            <a:srgbClr val="585858"/>
                          </a:solidFill>
                          <a:latin typeface="Calibri"/>
                          <a:cs typeface="Calibri"/>
                        </a:rPr>
                        <a:t> </a:t>
                      </a:r>
                      <a:r>
                        <a:rPr sz="1800" dirty="0">
                          <a:solidFill>
                            <a:srgbClr val="585858"/>
                          </a:solidFill>
                          <a:latin typeface="Calibri"/>
                          <a:cs typeface="Calibri"/>
                        </a:rPr>
                        <a:t>facilities</a:t>
                      </a:r>
                      <a:r>
                        <a:rPr sz="1800" spc="-40" dirty="0">
                          <a:solidFill>
                            <a:srgbClr val="585858"/>
                          </a:solidFill>
                          <a:latin typeface="Calibri"/>
                          <a:cs typeface="Calibri"/>
                        </a:rPr>
                        <a:t> </a:t>
                      </a:r>
                      <a:r>
                        <a:rPr sz="1800" dirty="0">
                          <a:solidFill>
                            <a:srgbClr val="585858"/>
                          </a:solidFill>
                          <a:latin typeface="Calibri"/>
                          <a:cs typeface="Calibri"/>
                        </a:rPr>
                        <a:t>may</a:t>
                      </a:r>
                      <a:r>
                        <a:rPr sz="1800" spc="-60" dirty="0">
                          <a:solidFill>
                            <a:srgbClr val="585858"/>
                          </a:solidFill>
                          <a:latin typeface="Calibri"/>
                          <a:cs typeface="Calibri"/>
                        </a:rPr>
                        <a:t> </a:t>
                      </a:r>
                      <a:r>
                        <a:rPr sz="1800" dirty="0">
                          <a:solidFill>
                            <a:srgbClr val="585858"/>
                          </a:solidFill>
                          <a:latin typeface="Calibri"/>
                          <a:cs typeface="Calibri"/>
                        </a:rPr>
                        <a:t>be</a:t>
                      </a:r>
                      <a:r>
                        <a:rPr sz="1800" spc="-55" dirty="0">
                          <a:solidFill>
                            <a:srgbClr val="585858"/>
                          </a:solidFill>
                          <a:latin typeface="Calibri"/>
                          <a:cs typeface="Calibri"/>
                        </a:rPr>
                        <a:t> </a:t>
                      </a:r>
                      <a:r>
                        <a:rPr sz="1800" spc="-10" dirty="0">
                          <a:solidFill>
                            <a:srgbClr val="585858"/>
                          </a:solidFill>
                          <a:latin typeface="Calibri"/>
                          <a:cs typeface="Calibri"/>
                        </a:rPr>
                        <a:t>exempted</a:t>
                      </a:r>
                      <a:r>
                        <a:rPr sz="1800" spc="-45" dirty="0">
                          <a:solidFill>
                            <a:srgbClr val="585858"/>
                          </a:solidFill>
                          <a:latin typeface="Calibri"/>
                          <a:cs typeface="Calibri"/>
                        </a:rPr>
                        <a:t> </a:t>
                      </a:r>
                      <a:r>
                        <a:rPr sz="1800" spc="-20" dirty="0">
                          <a:solidFill>
                            <a:srgbClr val="585858"/>
                          </a:solidFill>
                          <a:latin typeface="Calibri"/>
                          <a:cs typeface="Calibri"/>
                        </a:rPr>
                        <a:t>from </a:t>
                      </a:r>
                      <a:r>
                        <a:rPr sz="1800" dirty="0">
                          <a:solidFill>
                            <a:srgbClr val="585858"/>
                          </a:solidFill>
                          <a:latin typeface="Calibri"/>
                          <a:cs typeface="Calibri"/>
                        </a:rPr>
                        <a:t>Schedule</a:t>
                      </a:r>
                      <a:r>
                        <a:rPr sz="1800" spc="-40" dirty="0">
                          <a:solidFill>
                            <a:srgbClr val="585858"/>
                          </a:solidFill>
                          <a:latin typeface="Calibri"/>
                          <a:cs typeface="Calibri"/>
                        </a:rPr>
                        <a:t> </a:t>
                      </a:r>
                      <a:r>
                        <a:rPr sz="1800" dirty="0">
                          <a:solidFill>
                            <a:srgbClr val="585858"/>
                          </a:solidFill>
                          <a:latin typeface="Calibri"/>
                          <a:cs typeface="Calibri"/>
                        </a:rPr>
                        <a:t>9</a:t>
                      </a:r>
                      <a:r>
                        <a:rPr sz="1800" spc="-60" dirty="0">
                          <a:solidFill>
                            <a:srgbClr val="585858"/>
                          </a:solidFill>
                          <a:latin typeface="Calibri"/>
                          <a:cs typeface="Calibri"/>
                        </a:rPr>
                        <a:t> </a:t>
                      </a:r>
                      <a:r>
                        <a:rPr sz="1800" dirty="0">
                          <a:solidFill>
                            <a:srgbClr val="585858"/>
                          </a:solidFill>
                          <a:latin typeface="Calibri"/>
                          <a:cs typeface="Calibri"/>
                        </a:rPr>
                        <a:t>(regional</a:t>
                      </a:r>
                      <a:r>
                        <a:rPr sz="1800" spc="-40" dirty="0">
                          <a:solidFill>
                            <a:srgbClr val="585858"/>
                          </a:solidFill>
                          <a:latin typeface="Calibri"/>
                          <a:cs typeface="Calibri"/>
                        </a:rPr>
                        <a:t> </a:t>
                      </a:r>
                      <a:r>
                        <a:rPr sz="1800" dirty="0">
                          <a:solidFill>
                            <a:srgbClr val="585858"/>
                          </a:solidFill>
                          <a:latin typeface="Calibri"/>
                          <a:cs typeface="Calibri"/>
                        </a:rPr>
                        <a:t>network</a:t>
                      </a:r>
                      <a:r>
                        <a:rPr sz="1800" spc="-55" dirty="0">
                          <a:solidFill>
                            <a:srgbClr val="585858"/>
                          </a:solidFill>
                          <a:latin typeface="Calibri"/>
                          <a:cs typeface="Calibri"/>
                        </a:rPr>
                        <a:t> </a:t>
                      </a:r>
                      <a:r>
                        <a:rPr sz="1800" dirty="0">
                          <a:solidFill>
                            <a:srgbClr val="585858"/>
                          </a:solidFill>
                          <a:latin typeface="Calibri"/>
                          <a:cs typeface="Calibri"/>
                        </a:rPr>
                        <a:t>service)</a:t>
                      </a:r>
                      <a:r>
                        <a:rPr sz="1800" spc="-55" dirty="0">
                          <a:solidFill>
                            <a:srgbClr val="585858"/>
                          </a:solidFill>
                          <a:latin typeface="Calibri"/>
                          <a:cs typeface="Calibri"/>
                        </a:rPr>
                        <a:t> </a:t>
                      </a:r>
                      <a:r>
                        <a:rPr sz="1800" spc="-10" dirty="0">
                          <a:solidFill>
                            <a:srgbClr val="585858"/>
                          </a:solidFill>
                          <a:latin typeface="Calibri"/>
                          <a:cs typeface="Calibri"/>
                        </a:rPr>
                        <a:t>charges </a:t>
                      </a:r>
                      <a:r>
                        <a:rPr sz="1800" dirty="0">
                          <a:solidFill>
                            <a:srgbClr val="585858"/>
                          </a:solidFill>
                          <a:latin typeface="Calibri"/>
                          <a:cs typeface="Calibri"/>
                        </a:rPr>
                        <a:t>when</a:t>
                      </a:r>
                      <a:r>
                        <a:rPr sz="1800" spc="-45" dirty="0">
                          <a:solidFill>
                            <a:srgbClr val="585858"/>
                          </a:solidFill>
                          <a:latin typeface="Calibri"/>
                          <a:cs typeface="Calibri"/>
                        </a:rPr>
                        <a:t> </a:t>
                      </a:r>
                      <a:r>
                        <a:rPr sz="1800" spc="-10" dirty="0">
                          <a:solidFill>
                            <a:srgbClr val="585858"/>
                          </a:solidFill>
                          <a:latin typeface="Calibri"/>
                          <a:cs typeface="Calibri"/>
                        </a:rPr>
                        <a:t>consuming</a:t>
                      </a:r>
                      <a:endParaRPr sz="1800" dirty="0">
                        <a:latin typeface="Calibri"/>
                        <a:cs typeface="Calibri"/>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13</a:t>
            </a:fld>
            <a:endParaRPr spc="-25"/>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What</a:t>
            </a:r>
            <a:r>
              <a:rPr spc="-100"/>
              <a:t> </a:t>
            </a:r>
            <a:r>
              <a:t>Are</a:t>
            </a:r>
            <a:r>
              <a:rPr spc="-95"/>
              <a:t> </a:t>
            </a:r>
            <a:r>
              <a:t>Electric</a:t>
            </a:r>
            <a:r>
              <a:rPr spc="-85"/>
              <a:t> </a:t>
            </a:r>
            <a:r>
              <a:rPr spc="-10"/>
              <a:t>Storage</a:t>
            </a:r>
            <a:r>
              <a:rPr spc="-90"/>
              <a:t> </a:t>
            </a:r>
            <a:r>
              <a:rPr spc="-10"/>
              <a:t>Facilities?</a:t>
            </a:r>
          </a:p>
        </p:txBody>
      </p:sp>
      <p:sp>
        <p:nvSpPr>
          <p:cNvPr id="3" name="object 3"/>
          <p:cNvSpPr txBox="1"/>
          <p:nvPr/>
        </p:nvSpPr>
        <p:spPr>
          <a:xfrm>
            <a:off x="303072" y="754507"/>
            <a:ext cx="8794879" cy="5350054"/>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In</a:t>
            </a:r>
            <a:r>
              <a:rPr sz="2400" b="1" spc="-60" dirty="0">
                <a:latin typeface="Calibri"/>
                <a:cs typeface="Calibri"/>
              </a:rPr>
              <a:t> </a:t>
            </a:r>
            <a:r>
              <a:rPr sz="2400" b="1" dirty="0">
                <a:latin typeface="Calibri"/>
                <a:cs typeface="Calibri"/>
              </a:rPr>
              <a:t>New</a:t>
            </a:r>
            <a:r>
              <a:rPr sz="2400" b="1" spc="-60" dirty="0">
                <a:latin typeface="Calibri"/>
                <a:cs typeface="Calibri"/>
              </a:rPr>
              <a:t> </a:t>
            </a:r>
            <a:r>
              <a:rPr sz="2400" b="1" dirty="0">
                <a:latin typeface="Calibri"/>
                <a:cs typeface="Calibri"/>
              </a:rPr>
              <a:t>England</a:t>
            </a:r>
            <a:r>
              <a:rPr sz="2400" b="1" spc="-50" dirty="0">
                <a:latin typeface="Calibri"/>
                <a:cs typeface="Calibri"/>
              </a:rPr>
              <a:t> </a:t>
            </a:r>
            <a:r>
              <a:rPr sz="2400" b="1" spc="-10" dirty="0">
                <a:latin typeface="Calibri"/>
                <a:cs typeface="Calibri"/>
              </a:rPr>
              <a:t>markets,</a:t>
            </a:r>
            <a:r>
              <a:rPr sz="2400" b="1" spc="-60" dirty="0">
                <a:latin typeface="Calibri"/>
                <a:cs typeface="Calibri"/>
              </a:rPr>
              <a:t> </a:t>
            </a:r>
            <a:r>
              <a:rPr sz="2400" b="1" dirty="0">
                <a:latin typeface="Calibri"/>
                <a:cs typeface="Calibri"/>
              </a:rPr>
              <a:t>this</a:t>
            </a:r>
            <a:r>
              <a:rPr sz="2400" b="1" spc="-45" dirty="0">
                <a:latin typeface="Calibri"/>
                <a:cs typeface="Calibri"/>
              </a:rPr>
              <a:t> </a:t>
            </a:r>
            <a:r>
              <a:rPr sz="2400" b="1" dirty="0">
                <a:latin typeface="Calibri"/>
                <a:cs typeface="Calibri"/>
              </a:rPr>
              <a:t>means</a:t>
            </a:r>
            <a:r>
              <a:rPr sz="2400" b="1" spc="-50" dirty="0">
                <a:latin typeface="Calibri"/>
                <a:cs typeface="Calibri"/>
              </a:rPr>
              <a:t> </a:t>
            </a:r>
            <a:r>
              <a:rPr sz="2400" b="1" spc="-20" dirty="0">
                <a:latin typeface="Calibri"/>
                <a:cs typeface="Calibri"/>
              </a:rPr>
              <a:t>storage</a:t>
            </a:r>
            <a:r>
              <a:rPr sz="2400" b="1" spc="-60" dirty="0">
                <a:latin typeface="Calibri"/>
                <a:cs typeface="Calibri"/>
              </a:rPr>
              <a:t> </a:t>
            </a:r>
            <a:r>
              <a:rPr sz="2400" b="1" dirty="0">
                <a:latin typeface="Calibri"/>
                <a:cs typeface="Calibri"/>
              </a:rPr>
              <a:t>facilities</a:t>
            </a:r>
            <a:r>
              <a:rPr sz="2400" b="1" spc="-50" dirty="0">
                <a:latin typeface="Calibri"/>
                <a:cs typeface="Calibri"/>
              </a:rPr>
              <a:t> </a:t>
            </a:r>
            <a:r>
              <a:rPr sz="2400" b="1" spc="-10" dirty="0">
                <a:latin typeface="Calibri"/>
                <a:cs typeface="Calibri"/>
              </a:rPr>
              <a:t>that:</a:t>
            </a:r>
            <a:endParaRPr sz="2400" dirty="0">
              <a:latin typeface="Calibri"/>
              <a:cs typeface="Calibri"/>
            </a:endParaRPr>
          </a:p>
          <a:p>
            <a:pPr marL="292735" marR="5080" indent="-216535">
              <a:lnSpc>
                <a:spcPct val="120000"/>
              </a:lnSpc>
              <a:spcBef>
                <a:spcPts val="1200"/>
              </a:spcBef>
              <a:buFont typeface="Arial"/>
              <a:buChar char="•"/>
              <a:tabLst>
                <a:tab pos="294640" algn="l"/>
              </a:tabLst>
            </a:pPr>
            <a:r>
              <a:rPr lang="en-US" sz="2400" dirty="0">
                <a:latin typeface="Calibri"/>
                <a:cs typeface="Calibri"/>
              </a:rPr>
              <a:t>Have ability to inject at least 0.1MW and consume at least 0.1 MW</a:t>
            </a:r>
            <a:endParaRPr lang="en-US" sz="2400" spc="-20" dirty="0">
              <a:latin typeface="Calibri"/>
              <a:cs typeface="Calibri"/>
            </a:endParaRPr>
          </a:p>
          <a:p>
            <a:pPr marL="292735" marR="5080" indent="-216535">
              <a:lnSpc>
                <a:spcPct val="120000"/>
              </a:lnSpc>
              <a:spcBef>
                <a:spcPts val="1200"/>
              </a:spcBef>
              <a:buFont typeface="Arial"/>
              <a:buChar char="•"/>
              <a:tabLst>
                <a:tab pos="294640" algn="l"/>
              </a:tabLst>
            </a:pPr>
            <a:r>
              <a:rPr lang="en-US" sz="2400" spc="-20" dirty="0">
                <a:latin typeface="Calibri"/>
                <a:cs typeface="Calibri"/>
              </a:rPr>
              <a:t>Massachusetts storage facilities may participate in the SMART program</a:t>
            </a:r>
            <a:endParaRPr sz="2400" dirty="0">
              <a:latin typeface="Calibri"/>
              <a:cs typeface="Calibri"/>
            </a:endParaRPr>
          </a:p>
          <a:p>
            <a:pPr marL="292735" indent="-216535">
              <a:lnSpc>
                <a:spcPct val="100000"/>
              </a:lnSpc>
              <a:spcBef>
                <a:spcPts val="1775"/>
              </a:spcBef>
              <a:buFont typeface="Arial"/>
              <a:buChar char="•"/>
              <a:tabLst>
                <a:tab pos="292735" algn="l"/>
              </a:tabLst>
            </a:pPr>
            <a:r>
              <a:rPr sz="2400" spc="-10" dirty="0">
                <a:latin typeface="Calibri"/>
                <a:cs typeface="Calibri"/>
              </a:rPr>
              <a:t>Register</a:t>
            </a:r>
            <a:r>
              <a:rPr sz="2400" spc="-85" dirty="0">
                <a:latin typeface="Calibri"/>
                <a:cs typeface="Calibri"/>
              </a:rPr>
              <a:t> </a:t>
            </a:r>
            <a:r>
              <a:rPr sz="2400" dirty="0">
                <a:latin typeface="Calibri"/>
                <a:cs typeface="Calibri"/>
              </a:rPr>
              <a:t>as</a:t>
            </a:r>
            <a:r>
              <a:rPr sz="2400" spc="-45" dirty="0">
                <a:latin typeface="Calibri"/>
                <a:cs typeface="Calibri"/>
              </a:rPr>
              <a:t> </a:t>
            </a:r>
            <a:r>
              <a:rPr sz="2400" dirty="0">
                <a:latin typeface="Calibri"/>
                <a:cs typeface="Calibri"/>
              </a:rPr>
              <a:t>and</a:t>
            </a:r>
            <a:r>
              <a:rPr sz="2400" spc="-65" dirty="0">
                <a:latin typeface="Calibri"/>
                <a:cs typeface="Calibri"/>
              </a:rPr>
              <a:t> </a:t>
            </a:r>
            <a:r>
              <a:rPr sz="2400" dirty="0">
                <a:latin typeface="Calibri"/>
                <a:cs typeface="Calibri"/>
              </a:rPr>
              <a:t>follow</a:t>
            </a:r>
            <a:r>
              <a:rPr sz="2400" spc="-50" dirty="0">
                <a:latin typeface="Calibri"/>
                <a:cs typeface="Calibri"/>
              </a:rPr>
              <a:t> </a:t>
            </a:r>
            <a:r>
              <a:rPr sz="2400" dirty="0">
                <a:latin typeface="Calibri"/>
                <a:cs typeface="Calibri"/>
              </a:rPr>
              <a:t>rules</a:t>
            </a:r>
            <a:r>
              <a:rPr sz="2400" spc="-55" dirty="0">
                <a:latin typeface="Calibri"/>
                <a:cs typeface="Calibri"/>
              </a:rPr>
              <a:t> </a:t>
            </a:r>
            <a:r>
              <a:rPr sz="2400" dirty="0">
                <a:latin typeface="Calibri"/>
                <a:cs typeface="Calibri"/>
              </a:rPr>
              <a:t>for</a:t>
            </a:r>
            <a:r>
              <a:rPr sz="2400" spc="-60" dirty="0">
                <a:latin typeface="Calibri"/>
                <a:cs typeface="Calibri"/>
              </a:rPr>
              <a:t> </a:t>
            </a:r>
            <a:r>
              <a:rPr sz="2400" spc="-10" dirty="0">
                <a:latin typeface="Calibri"/>
                <a:cs typeface="Calibri"/>
              </a:rPr>
              <a:t>both:</a:t>
            </a:r>
            <a:endParaRPr sz="2400" dirty="0">
              <a:latin typeface="Calibri"/>
              <a:cs typeface="Calibri"/>
            </a:endParaRPr>
          </a:p>
          <a:p>
            <a:pPr marL="356870">
              <a:lnSpc>
                <a:spcPct val="100000"/>
              </a:lnSpc>
              <a:spcBef>
                <a:spcPts val="550"/>
              </a:spcBef>
            </a:pPr>
            <a:r>
              <a:rPr sz="2000" dirty="0">
                <a:latin typeface="Calibri"/>
                <a:cs typeface="Calibri"/>
              </a:rPr>
              <a:t>‒</a:t>
            </a:r>
            <a:r>
              <a:rPr sz="2000" spc="220" dirty="0">
                <a:latin typeface="Calibri"/>
                <a:cs typeface="Calibri"/>
              </a:rPr>
              <a:t> </a:t>
            </a:r>
            <a:r>
              <a:rPr sz="2000" dirty="0">
                <a:latin typeface="Calibri"/>
                <a:cs typeface="Calibri"/>
              </a:rPr>
              <a:t>Dispatchable</a:t>
            </a:r>
            <a:r>
              <a:rPr sz="2000" spc="-40" dirty="0">
                <a:latin typeface="Calibri"/>
                <a:cs typeface="Calibri"/>
              </a:rPr>
              <a:t> </a:t>
            </a:r>
            <a:r>
              <a:rPr sz="2000" spc="-10" dirty="0">
                <a:latin typeface="Calibri"/>
                <a:cs typeface="Calibri"/>
              </a:rPr>
              <a:t>generator</a:t>
            </a:r>
            <a:r>
              <a:rPr sz="2000" spc="-45" dirty="0">
                <a:latin typeface="Calibri"/>
                <a:cs typeface="Calibri"/>
              </a:rPr>
              <a:t> </a:t>
            </a:r>
            <a:r>
              <a:rPr sz="2000" spc="-20" dirty="0">
                <a:latin typeface="Calibri"/>
                <a:cs typeface="Calibri"/>
              </a:rPr>
              <a:t>asset</a:t>
            </a:r>
            <a:endParaRPr sz="2000" dirty="0">
              <a:latin typeface="Calibri"/>
              <a:cs typeface="Calibri"/>
            </a:endParaRPr>
          </a:p>
          <a:p>
            <a:pPr marL="356870">
              <a:lnSpc>
                <a:spcPct val="100000"/>
              </a:lnSpc>
              <a:spcBef>
                <a:spcPts val="480"/>
              </a:spcBef>
            </a:pPr>
            <a:r>
              <a:rPr sz="2000" dirty="0">
                <a:latin typeface="Calibri"/>
                <a:cs typeface="Calibri"/>
              </a:rPr>
              <a:t>‒</a:t>
            </a:r>
            <a:r>
              <a:rPr sz="2000" spc="220" dirty="0">
                <a:latin typeface="Calibri"/>
                <a:cs typeface="Calibri"/>
              </a:rPr>
              <a:t> </a:t>
            </a:r>
            <a:r>
              <a:rPr sz="2000" dirty="0">
                <a:latin typeface="Calibri"/>
                <a:cs typeface="Calibri"/>
              </a:rPr>
              <a:t>Dispatchable</a:t>
            </a:r>
            <a:r>
              <a:rPr sz="2000" spc="-45" dirty="0">
                <a:latin typeface="Calibri"/>
                <a:cs typeface="Calibri"/>
              </a:rPr>
              <a:t> </a:t>
            </a:r>
            <a:r>
              <a:rPr sz="2000" spc="-20" dirty="0">
                <a:latin typeface="Calibri"/>
                <a:cs typeface="Calibri"/>
              </a:rPr>
              <a:t>asset-</a:t>
            </a:r>
            <a:r>
              <a:rPr sz="2000" dirty="0">
                <a:latin typeface="Calibri"/>
                <a:cs typeface="Calibri"/>
              </a:rPr>
              <a:t>related</a:t>
            </a:r>
            <a:r>
              <a:rPr sz="2000" spc="5" dirty="0">
                <a:latin typeface="Calibri"/>
                <a:cs typeface="Calibri"/>
              </a:rPr>
              <a:t> </a:t>
            </a:r>
            <a:r>
              <a:rPr sz="2000" dirty="0">
                <a:latin typeface="Calibri"/>
                <a:cs typeface="Calibri"/>
              </a:rPr>
              <a:t>demand</a:t>
            </a:r>
            <a:r>
              <a:rPr sz="2000" spc="-45" dirty="0">
                <a:latin typeface="Calibri"/>
                <a:cs typeface="Calibri"/>
              </a:rPr>
              <a:t> </a:t>
            </a:r>
            <a:r>
              <a:rPr sz="2000" spc="-10" dirty="0">
                <a:latin typeface="Calibri"/>
                <a:cs typeface="Calibri"/>
              </a:rPr>
              <a:t>(DARD)</a:t>
            </a:r>
            <a:endParaRPr sz="2000" dirty="0">
              <a:latin typeface="Calibri"/>
              <a:cs typeface="Calibri"/>
            </a:endParaRPr>
          </a:p>
          <a:p>
            <a:pPr marL="292735" indent="-216535">
              <a:lnSpc>
                <a:spcPct val="100000"/>
              </a:lnSpc>
              <a:spcBef>
                <a:spcPts val="1710"/>
              </a:spcBef>
              <a:buFont typeface="Arial"/>
              <a:buChar char="•"/>
              <a:tabLst>
                <a:tab pos="292735" algn="l"/>
              </a:tabLst>
            </a:pPr>
            <a:r>
              <a:rPr sz="2400" dirty="0">
                <a:latin typeface="Calibri"/>
                <a:cs typeface="Calibri"/>
              </a:rPr>
              <a:t>Qualify</a:t>
            </a:r>
            <a:r>
              <a:rPr sz="2400" spc="-40" dirty="0">
                <a:latin typeface="Calibri"/>
                <a:cs typeface="Calibri"/>
              </a:rPr>
              <a:t> </a:t>
            </a:r>
            <a:r>
              <a:rPr sz="2400" dirty="0">
                <a:latin typeface="Calibri"/>
                <a:cs typeface="Calibri"/>
              </a:rPr>
              <a:t>as</a:t>
            </a:r>
            <a:r>
              <a:rPr sz="2400" spc="-30" dirty="0">
                <a:latin typeface="Calibri"/>
                <a:cs typeface="Calibri"/>
              </a:rPr>
              <a:t> </a:t>
            </a:r>
            <a:r>
              <a:rPr sz="2400" dirty="0">
                <a:latin typeface="Calibri"/>
                <a:cs typeface="Calibri"/>
              </a:rPr>
              <a:t>one</a:t>
            </a:r>
            <a:r>
              <a:rPr sz="2400" spc="-25"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two</a:t>
            </a:r>
            <a:r>
              <a:rPr sz="2400" spc="-35" dirty="0">
                <a:latin typeface="Calibri"/>
                <a:cs typeface="Calibri"/>
              </a:rPr>
              <a:t> </a:t>
            </a:r>
            <a:r>
              <a:rPr sz="2400" spc="-10" dirty="0">
                <a:latin typeface="Calibri"/>
                <a:cs typeface="Calibri"/>
              </a:rPr>
              <a:t>subtypes:</a:t>
            </a:r>
            <a:endParaRPr sz="2400" dirty="0">
              <a:latin typeface="Calibri"/>
              <a:cs typeface="Calibri"/>
            </a:endParaRPr>
          </a:p>
          <a:p>
            <a:pPr marL="356870">
              <a:lnSpc>
                <a:spcPct val="100000"/>
              </a:lnSpc>
              <a:spcBef>
                <a:spcPts val="545"/>
              </a:spcBef>
            </a:pPr>
            <a:r>
              <a:rPr sz="2000" dirty="0">
                <a:latin typeface="Calibri"/>
                <a:cs typeface="Calibri"/>
              </a:rPr>
              <a:t>‒</a:t>
            </a:r>
            <a:r>
              <a:rPr sz="2000" spc="240" dirty="0">
                <a:latin typeface="Calibri"/>
                <a:cs typeface="Calibri"/>
              </a:rPr>
              <a:t> </a:t>
            </a:r>
            <a:r>
              <a:rPr sz="2000" dirty="0">
                <a:latin typeface="Calibri"/>
                <a:cs typeface="Calibri"/>
              </a:rPr>
              <a:t>Binary</a:t>
            </a:r>
            <a:r>
              <a:rPr sz="2000" spc="-30" dirty="0">
                <a:latin typeface="Calibri"/>
                <a:cs typeface="Calibri"/>
              </a:rPr>
              <a:t> </a:t>
            </a:r>
            <a:r>
              <a:rPr sz="2000" spc="-10" dirty="0">
                <a:latin typeface="Calibri"/>
                <a:cs typeface="Calibri"/>
              </a:rPr>
              <a:t>storage</a:t>
            </a:r>
            <a:r>
              <a:rPr sz="2000" spc="-40" dirty="0">
                <a:latin typeface="Calibri"/>
                <a:cs typeface="Calibri"/>
              </a:rPr>
              <a:t> </a:t>
            </a:r>
            <a:r>
              <a:rPr sz="2000" dirty="0">
                <a:latin typeface="Calibri"/>
                <a:cs typeface="Calibri"/>
              </a:rPr>
              <a:t>facility</a:t>
            </a:r>
            <a:r>
              <a:rPr sz="2000" spc="-25" dirty="0">
                <a:latin typeface="Calibri"/>
                <a:cs typeface="Calibri"/>
              </a:rPr>
              <a:t> </a:t>
            </a:r>
            <a:r>
              <a:rPr sz="2000" dirty="0">
                <a:latin typeface="Calibri"/>
                <a:cs typeface="Calibri"/>
              </a:rPr>
              <a:t>(i.e.,</a:t>
            </a:r>
            <a:r>
              <a:rPr sz="2000" spc="-35" dirty="0">
                <a:latin typeface="Calibri"/>
                <a:cs typeface="Calibri"/>
              </a:rPr>
              <a:t> </a:t>
            </a:r>
            <a:r>
              <a:rPr sz="2000" dirty="0">
                <a:latin typeface="Calibri"/>
                <a:cs typeface="Calibri"/>
              </a:rPr>
              <a:t>pumped</a:t>
            </a:r>
            <a:r>
              <a:rPr sz="2000" spc="-55" dirty="0">
                <a:latin typeface="Calibri"/>
                <a:cs typeface="Calibri"/>
              </a:rPr>
              <a:t> </a:t>
            </a:r>
            <a:r>
              <a:rPr sz="2000" spc="-10" dirty="0">
                <a:latin typeface="Calibri"/>
                <a:cs typeface="Calibri"/>
              </a:rPr>
              <a:t>storage)</a:t>
            </a:r>
            <a:endParaRPr sz="2000" dirty="0">
              <a:latin typeface="Calibri"/>
              <a:cs typeface="Calibri"/>
            </a:endParaRPr>
          </a:p>
          <a:p>
            <a:pPr marL="356870">
              <a:lnSpc>
                <a:spcPct val="100000"/>
              </a:lnSpc>
              <a:spcBef>
                <a:spcPts val="480"/>
              </a:spcBef>
            </a:pPr>
            <a:r>
              <a:rPr sz="2000" dirty="0">
                <a:solidFill>
                  <a:srgbClr val="F6881F"/>
                </a:solidFill>
                <a:latin typeface="Calibri"/>
                <a:cs typeface="Calibri"/>
              </a:rPr>
              <a:t>‒</a:t>
            </a:r>
            <a:r>
              <a:rPr sz="2000" spc="245" dirty="0">
                <a:solidFill>
                  <a:srgbClr val="F6881F"/>
                </a:solidFill>
                <a:latin typeface="Calibri"/>
                <a:cs typeface="Calibri"/>
              </a:rPr>
              <a:t> </a:t>
            </a:r>
            <a:r>
              <a:rPr sz="2000" b="1" dirty="0">
                <a:solidFill>
                  <a:srgbClr val="F6881F"/>
                </a:solidFill>
                <a:latin typeface="Calibri"/>
                <a:cs typeface="Calibri"/>
              </a:rPr>
              <a:t>Continuous</a:t>
            </a:r>
            <a:r>
              <a:rPr sz="2000" b="1" spc="-55" dirty="0">
                <a:solidFill>
                  <a:srgbClr val="F6881F"/>
                </a:solidFill>
                <a:latin typeface="Calibri"/>
                <a:cs typeface="Calibri"/>
              </a:rPr>
              <a:t> </a:t>
            </a:r>
            <a:r>
              <a:rPr sz="2000" b="1" spc="-10" dirty="0">
                <a:solidFill>
                  <a:srgbClr val="F6881F"/>
                </a:solidFill>
                <a:latin typeface="Calibri"/>
                <a:cs typeface="Calibri"/>
              </a:rPr>
              <a:t>storage</a:t>
            </a:r>
            <a:r>
              <a:rPr sz="2000" b="1" spc="-35" dirty="0">
                <a:solidFill>
                  <a:srgbClr val="F6881F"/>
                </a:solidFill>
                <a:latin typeface="Calibri"/>
                <a:cs typeface="Calibri"/>
              </a:rPr>
              <a:t> </a:t>
            </a:r>
            <a:r>
              <a:rPr sz="2000" b="1" dirty="0">
                <a:solidFill>
                  <a:srgbClr val="F6881F"/>
                </a:solidFill>
                <a:latin typeface="Calibri"/>
                <a:cs typeface="Calibri"/>
              </a:rPr>
              <a:t>facility</a:t>
            </a:r>
            <a:r>
              <a:rPr sz="2000" b="1" spc="-50" dirty="0">
                <a:solidFill>
                  <a:srgbClr val="F6881F"/>
                </a:solidFill>
                <a:latin typeface="Calibri"/>
                <a:cs typeface="Calibri"/>
              </a:rPr>
              <a:t> </a:t>
            </a:r>
            <a:r>
              <a:rPr sz="2000" b="1" dirty="0">
                <a:solidFill>
                  <a:srgbClr val="F6881F"/>
                </a:solidFill>
                <a:latin typeface="Calibri"/>
                <a:cs typeface="Calibri"/>
              </a:rPr>
              <a:t>(e.g.,</a:t>
            </a:r>
            <a:r>
              <a:rPr sz="2000" b="1" spc="-30" dirty="0">
                <a:solidFill>
                  <a:srgbClr val="F6881F"/>
                </a:solidFill>
                <a:latin typeface="Calibri"/>
                <a:cs typeface="Calibri"/>
              </a:rPr>
              <a:t> </a:t>
            </a:r>
            <a:r>
              <a:rPr sz="2000" b="1" spc="-10" dirty="0">
                <a:solidFill>
                  <a:srgbClr val="F6881F"/>
                </a:solidFill>
                <a:latin typeface="Calibri"/>
                <a:cs typeface="Calibri"/>
              </a:rPr>
              <a:t>batteries)</a:t>
            </a:r>
            <a:endParaRPr sz="2000" dirty="0">
              <a:latin typeface="Calibri"/>
              <a:cs typeface="Calibri"/>
            </a:endParaRPr>
          </a:p>
          <a:p>
            <a:pPr marL="875030" marR="2935605" lvl="1" indent="-241300">
              <a:lnSpc>
                <a:spcPct val="120000"/>
              </a:lnSpc>
              <a:spcBef>
                <a:spcPts val="35"/>
              </a:spcBef>
              <a:buFont typeface="Arial"/>
              <a:buChar char="•"/>
              <a:tabLst>
                <a:tab pos="875030" algn="l"/>
              </a:tabLst>
            </a:pPr>
            <a:r>
              <a:rPr sz="1800" b="1" dirty="0">
                <a:solidFill>
                  <a:srgbClr val="F6881F"/>
                </a:solidFill>
                <a:latin typeface="Calibri"/>
                <a:cs typeface="Calibri"/>
              </a:rPr>
              <a:t>Can</a:t>
            </a:r>
            <a:r>
              <a:rPr sz="1800" b="1" spc="-30" dirty="0">
                <a:solidFill>
                  <a:srgbClr val="F6881F"/>
                </a:solidFill>
                <a:latin typeface="Calibri"/>
                <a:cs typeface="Calibri"/>
              </a:rPr>
              <a:t> </a:t>
            </a:r>
            <a:r>
              <a:rPr sz="1800" b="1" dirty="0">
                <a:solidFill>
                  <a:srgbClr val="F6881F"/>
                </a:solidFill>
                <a:latin typeface="Calibri"/>
                <a:cs typeface="Calibri"/>
              </a:rPr>
              <a:t>simultaneously</a:t>
            </a:r>
            <a:r>
              <a:rPr sz="1800" b="1" spc="-65" dirty="0">
                <a:solidFill>
                  <a:srgbClr val="F6881F"/>
                </a:solidFill>
                <a:latin typeface="Calibri"/>
                <a:cs typeface="Calibri"/>
              </a:rPr>
              <a:t> </a:t>
            </a:r>
            <a:r>
              <a:rPr sz="1800" b="1" dirty="0">
                <a:solidFill>
                  <a:srgbClr val="F6881F"/>
                </a:solidFill>
                <a:latin typeface="Calibri"/>
                <a:cs typeface="Calibri"/>
              </a:rPr>
              <a:t>participate</a:t>
            </a:r>
            <a:r>
              <a:rPr sz="1800" b="1" spc="-35" dirty="0">
                <a:solidFill>
                  <a:srgbClr val="F6881F"/>
                </a:solidFill>
                <a:latin typeface="Calibri"/>
                <a:cs typeface="Calibri"/>
              </a:rPr>
              <a:t> </a:t>
            </a:r>
            <a:r>
              <a:rPr sz="1800" b="1" dirty="0">
                <a:solidFill>
                  <a:srgbClr val="F6881F"/>
                </a:solidFill>
                <a:latin typeface="Calibri"/>
                <a:cs typeface="Calibri"/>
              </a:rPr>
              <a:t>in</a:t>
            </a:r>
            <a:r>
              <a:rPr sz="1800" b="1" spc="-30" dirty="0">
                <a:solidFill>
                  <a:srgbClr val="F6881F"/>
                </a:solidFill>
                <a:latin typeface="Calibri"/>
                <a:cs typeface="Calibri"/>
              </a:rPr>
              <a:t> </a:t>
            </a:r>
            <a:r>
              <a:rPr sz="1800" b="1" spc="-10" dirty="0">
                <a:solidFill>
                  <a:srgbClr val="F6881F"/>
                </a:solidFill>
                <a:latin typeface="Calibri"/>
                <a:cs typeface="Calibri"/>
              </a:rPr>
              <a:t>energy, </a:t>
            </a:r>
            <a:r>
              <a:rPr sz="1800" b="1" dirty="0">
                <a:solidFill>
                  <a:srgbClr val="F6881F"/>
                </a:solidFill>
                <a:latin typeface="Calibri"/>
                <a:cs typeface="Calibri"/>
              </a:rPr>
              <a:t>reserves,</a:t>
            </a:r>
            <a:r>
              <a:rPr sz="1800" b="1" spc="-70" dirty="0">
                <a:solidFill>
                  <a:srgbClr val="F6881F"/>
                </a:solidFill>
                <a:latin typeface="Calibri"/>
                <a:cs typeface="Calibri"/>
              </a:rPr>
              <a:t> </a:t>
            </a:r>
            <a:r>
              <a:rPr sz="1800" b="1" dirty="0">
                <a:solidFill>
                  <a:srgbClr val="F6881F"/>
                </a:solidFill>
                <a:latin typeface="Calibri"/>
                <a:cs typeface="Calibri"/>
              </a:rPr>
              <a:t>and</a:t>
            </a:r>
            <a:r>
              <a:rPr sz="1800" b="1" spc="-40" dirty="0">
                <a:solidFill>
                  <a:srgbClr val="F6881F"/>
                </a:solidFill>
                <a:latin typeface="Calibri"/>
                <a:cs typeface="Calibri"/>
              </a:rPr>
              <a:t> </a:t>
            </a:r>
            <a:r>
              <a:rPr sz="1800" b="1" dirty="0">
                <a:solidFill>
                  <a:srgbClr val="F6881F"/>
                </a:solidFill>
                <a:latin typeface="Calibri"/>
                <a:cs typeface="Calibri"/>
              </a:rPr>
              <a:t>regulation</a:t>
            </a:r>
            <a:r>
              <a:rPr sz="1800" b="1" spc="-45" dirty="0">
                <a:solidFill>
                  <a:srgbClr val="F6881F"/>
                </a:solidFill>
                <a:latin typeface="Calibri"/>
                <a:cs typeface="Calibri"/>
              </a:rPr>
              <a:t> </a:t>
            </a:r>
            <a:r>
              <a:rPr sz="1800" b="1" spc="-10" dirty="0">
                <a:solidFill>
                  <a:srgbClr val="F6881F"/>
                </a:solidFill>
                <a:latin typeface="Calibri"/>
                <a:cs typeface="Calibri"/>
              </a:rPr>
              <a:t>markets</a:t>
            </a:r>
            <a:endParaRPr sz="1800" dirty="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8" name="object 8"/>
          <p:cNvPicPr/>
          <p:nvPr/>
        </p:nvPicPr>
        <p:blipFill>
          <a:blip r:embed="rId4" cstate="print"/>
          <a:stretch>
            <a:fillRect/>
          </a:stretch>
        </p:blipFill>
        <p:spPr>
          <a:xfrm>
            <a:off x="9296400" y="271272"/>
            <a:ext cx="2286000" cy="5900928"/>
          </a:xfrm>
          <a:prstGeom prst="rect">
            <a:avLst/>
          </a:prstGeom>
        </p:spPr>
      </p:pic>
      <p:sp>
        <p:nvSpPr>
          <p:cNvPr id="9" name="object 9"/>
          <p:cNvSpPr txBox="1"/>
          <p:nvPr/>
        </p:nvSpPr>
        <p:spPr>
          <a:xfrm>
            <a:off x="302768" y="6107531"/>
            <a:ext cx="1871980" cy="228600"/>
          </a:xfrm>
          <a:prstGeom prst="rect">
            <a:avLst/>
          </a:prstGeom>
        </p:spPr>
        <p:txBody>
          <a:bodyPr vert="horz" wrap="square" lIns="0" tIns="0" rIns="0" bIns="0" rtlCol="0">
            <a:spAutoFit/>
          </a:bodyPr>
          <a:lstStyle/>
          <a:p>
            <a:pPr marL="12700">
              <a:lnSpc>
                <a:spcPts val="1620"/>
              </a:lnSpc>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14</a:t>
            </a:fld>
            <a:endParaRPr spc="-25"/>
          </a:p>
        </p:txBody>
      </p:sp>
      <p:sp>
        <p:nvSpPr>
          <p:cNvPr id="5" name="Rectangle 4">
            <a:extLst>
              <a:ext uri="{FF2B5EF4-FFF2-40B4-BE49-F238E27FC236}">
                <a16:creationId xmlns:a16="http://schemas.microsoft.com/office/drawing/2014/main" id="{4A21F31C-7C1C-DA3D-81F4-62FA8597276A}"/>
              </a:ext>
            </a:extLst>
          </p:cNvPr>
          <p:cNvSpPr/>
          <p:nvPr/>
        </p:nvSpPr>
        <p:spPr>
          <a:xfrm>
            <a:off x="6532513" y="5928907"/>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6" name="Important symbol" descr="caution.png">
            <a:extLst>
              <a:ext uri="{FF2B5EF4-FFF2-40B4-BE49-F238E27FC236}">
                <a16:creationId xmlns:a16="http://schemas.microsoft.com/office/drawing/2014/main" id="{6582F698-D0D5-01AE-468B-2D7FEC409EFF}"/>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580354" y="5978416"/>
            <a:ext cx="305438" cy="310389"/>
          </a:xfrm>
          <a:prstGeom prst="rect">
            <a:avLst/>
          </a:prstGeom>
          <a:solidFill>
            <a:schemeClr val="bg1"/>
          </a:solidFill>
          <a:ln w="19050">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Qualifying</a:t>
            </a:r>
            <a:r>
              <a:rPr spc="-90"/>
              <a:t> </a:t>
            </a:r>
            <a:r>
              <a:t>as</a:t>
            </a:r>
            <a:r>
              <a:rPr spc="-114"/>
              <a:t> </a:t>
            </a:r>
            <a:r>
              <a:t>a</a:t>
            </a:r>
            <a:r>
              <a:rPr spc="-100"/>
              <a:t> </a:t>
            </a:r>
            <a:r>
              <a:t>Continuous</a:t>
            </a:r>
            <a:r>
              <a:rPr spc="-100"/>
              <a:t> </a:t>
            </a:r>
            <a:r>
              <a:rPr spc="-10"/>
              <a:t>Storage</a:t>
            </a:r>
            <a:r>
              <a:rPr spc="-90"/>
              <a:t> </a:t>
            </a:r>
            <a:r>
              <a:t>Facility</a:t>
            </a:r>
            <a:r>
              <a:rPr spc="-100"/>
              <a:t> </a:t>
            </a:r>
            <a:r>
              <a:rPr spc="-10"/>
              <a:t>(CSF)</a:t>
            </a:r>
          </a:p>
        </p:txBody>
      </p:sp>
      <p:sp>
        <p:nvSpPr>
          <p:cNvPr id="3" name="object 3"/>
          <p:cNvSpPr txBox="1"/>
          <p:nvPr/>
        </p:nvSpPr>
        <p:spPr>
          <a:xfrm>
            <a:off x="921443" y="2649524"/>
            <a:ext cx="5648325" cy="1343025"/>
          </a:xfrm>
          <a:prstGeom prst="rect">
            <a:avLst/>
          </a:prstGeom>
        </p:spPr>
        <p:txBody>
          <a:bodyPr vert="horz" wrap="square" lIns="0" tIns="12700" rIns="0" bIns="0" rtlCol="0">
            <a:spAutoFit/>
          </a:bodyPr>
          <a:lstStyle/>
          <a:p>
            <a:pPr marL="12700" marR="5080">
              <a:lnSpc>
                <a:spcPct val="120000"/>
              </a:lnSpc>
              <a:spcBef>
                <a:spcPts val="100"/>
              </a:spcBef>
            </a:pPr>
            <a:r>
              <a:rPr sz="2400" dirty="0">
                <a:latin typeface="Calibri"/>
                <a:cs typeface="Calibri"/>
              </a:rPr>
              <a:t>In</a:t>
            </a:r>
            <a:r>
              <a:rPr sz="2400" spc="-65" dirty="0">
                <a:latin typeface="Calibri"/>
                <a:cs typeface="Calibri"/>
              </a:rPr>
              <a:t> </a:t>
            </a:r>
            <a:r>
              <a:rPr sz="2400" dirty="0">
                <a:latin typeface="Calibri"/>
                <a:cs typeface="Calibri"/>
              </a:rPr>
              <a:t>addition</a:t>
            </a:r>
            <a:r>
              <a:rPr sz="2400" spc="-45" dirty="0">
                <a:latin typeface="Calibri"/>
                <a:cs typeface="Calibri"/>
              </a:rPr>
              <a:t> </a:t>
            </a:r>
            <a:r>
              <a:rPr sz="2400" dirty="0">
                <a:latin typeface="Calibri"/>
                <a:cs typeface="Calibri"/>
              </a:rPr>
              <a:t>to</a:t>
            </a:r>
            <a:r>
              <a:rPr sz="2400" spc="-55" dirty="0">
                <a:latin typeface="Calibri"/>
                <a:cs typeface="Calibri"/>
              </a:rPr>
              <a:t> </a:t>
            </a:r>
            <a:r>
              <a:rPr sz="2400" spc="-10" dirty="0">
                <a:latin typeface="Calibri"/>
                <a:cs typeface="Calibri"/>
              </a:rPr>
              <a:t>general</a:t>
            </a:r>
            <a:r>
              <a:rPr sz="2400" spc="-65" dirty="0">
                <a:latin typeface="Calibri"/>
                <a:cs typeface="Calibri"/>
              </a:rPr>
              <a:t> </a:t>
            </a:r>
            <a:r>
              <a:rPr sz="2400" dirty="0">
                <a:latin typeface="Calibri"/>
                <a:cs typeface="Calibri"/>
              </a:rPr>
              <a:t>electric</a:t>
            </a:r>
            <a:r>
              <a:rPr sz="2400" spc="-65" dirty="0">
                <a:latin typeface="Calibri"/>
                <a:cs typeface="Calibri"/>
              </a:rPr>
              <a:t> </a:t>
            </a:r>
            <a:r>
              <a:rPr sz="2400" spc="-20" dirty="0">
                <a:latin typeface="Calibri"/>
                <a:cs typeface="Calibri"/>
              </a:rPr>
              <a:t>storage</a:t>
            </a:r>
            <a:r>
              <a:rPr sz="2400" spc="-65" dirty="0">
                <a:latin typeface="Calibri"/>
                <a:cs typeface="Calibri"/>
              </a:rPr>
              <a:t> </a:t>
            </a:r>
            <a:r>
              <a:rPr sz="2400" spc="-10" dirty="0">
                <a:latin typeface="Calibri"/>
                <a:cs typeface="Calibri"/>
              </a:rPr>
              <a:t>facility requirements,</a:t>
            </a:r>
            <a:r>
              <a:rPr sz="2400" spc="-55" dirty="0">
                <a:latin typeface="Calibri"/>
                <a:cs typeface="Calibri"/>
              </a:rPr>
              <a:t> </a:t>
            </a:r>
            <a:r>
              <a:rPr sz="2400" dirty="0">
                <a:latin typeface="Calibri"/>
                <a:cs typeface="Calibri"/>
              </a:rPr>
              <a:t>CSFs</a:t>
            </a:r>
            <a:r>
              <a:rPr sz="2400" spc="-75" dirty="0">
                <a:latin typeface="Calibri"/>
                <a:cs typeface="Calibri"/>
              </a:rPr>
              <a:t> </a:t>
            </a:r>
            <a:r>
              <a:rPr sz="2400" dirty="0">
                <a:latin typeface="Calibri"/>
                <a:cs typeface="Calibri"/>
              </a:rPr>
              <a:t>must</a:t>
            </a:r>
            <a:r>
              <a:rPr sz="2400" spc="-65" dirty="0">
                <a:latin typeface="Calibri"/>
                <a:cs typeface="Calibri"/>
              </a:rPr>
              <a:t> </a:t>
            </a:r>
            <a:r>
              <a:rPr sz="2400" dirty="0">
                <a:latin typeface="Calibri"/>
                <a:cs typeface="Calibri"/>
              </a:rPr>
              <a:t>be</a:t>
            </a:r>
            <a:r>
              <a:rPr sz="2400" spc="-65" dirty="0">
                <a:latin typeface="Calibri"/>
                <a:cs typeface="Calibri"/>
              </a:rPr>
              <a:t> </a:t>
            </a:r>
            <a:r>
              <a:rPr sz="2400" dirty="0">
                <a:latin typeface="Calibri"/>
                <a:cs typeface="Calibri"/>
              </a:rPr>
              <a:t>capable</a:t>
            </a:r>
            <a:r>
              <a:rPr sz="2400" spc="-60" dirty="0">
                <a:latin typeface="Calibri"/>
                <a:cs typeface="Calibri"/>
              </a:rPr>
              <a:t> </a:t>
            </a:r>
            <a:r>
              <a:rPr sz="2400" dirty="0">
                <a:latin typeface="Calibri"/>
                <a:cs typeface="Calibri"/>
              </a:rPr>
              <a:t>of</a:t>
            </a:r>
            <a:r>
              <a:rPr sz="2400" spc="-75" dirty="0">
                <a:latin typeface="Calibri"/>
                <a:cs typeface="Calibri"/>
              </a:rPr>
              <a:t> </a:t>
            </a:r>
            <a:r>
              <a:rPr sz="2400" spc="-25" dirty="0">
                <a:latin typeface="Calibri"/>
                <a:cs typeface="Calibri"/>
              </a:rPr>
              <a:t>max </a:t>
            </a:r>
            <a:r>
              <a:rPr sz="2400" dirty="0">
                <a:latin typeface="Calibri"/>
                <a:cs typeface="Calibri"/>
              </a:rPr>
              <a:t>output</a:t>
            </a:r>
            <a:r>
              <a:rPr sz="2400" spc="-3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max</a:t>
            </a:r>
            <a:r>
              <a:rPr sz="2400" spc="-40" dirty="0">
                <a:latin typeface="Calibri"/>
                <a:cs typeface="Calibri"/>
              </a:rPr>
              <a:t> </a:t>
            </a:r>
            <a:r>
              <a:rPr sz="2400" dirty="0">
                <a:latin typeface="Calibri"/>
                <a:cs typeface="Calibri"/>
              </a:rPr>
              <a:t>consumption</a:t>
            </a:r>
            <a:r>
              <a:rPr sz="2400" spc="-5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≤10</a:t>
            </a:r>
            <a:r>
              <a:rPr sz="2400" spc="-45" dirty="0">
                <a:latin typeface="Calibri"/>
                <a:cs typeface="Calibri"/>
              </a:rPr>
              <a:t> </a:t>
            </a:r>
            <a:r>
              <a:rPr sz="2400" spc="-10" dirty="0">
                <a:latin typeface="Calibri"/>
                <a:cs typeface="Calibri"/>
              </a:rPr>
              <a:t>minutes</a:t>
            </a:r>
            <a:endParaRPr sz="2400" dirty="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7876031" y="2331720"/>
            <a:ext cx="3243071" cy="2359152"/>
          </a:xfrm>
          <a:prstGeom prst="rect">
            <a:avLst/>
          </a:prstGeom>
        </p:spPr>
      </p:pic>
      <p:sp>
        <p:nvSpPr>
          <p:cNvPr id="6" name="object 6"/>
          <p:cNvSpPr txBox="1"/>
          <p:nvPr/>
        </p:nvSpPr>
        <p:spPr>
          <a:xfrm>
            <a:off x="302768" y="6107531"/>
            <a:ext cx="1871980" cy="228600"/>
          </a:xfrm>
          <a:prstGeom prst="rect">
            <a:avLst/>
          </a:prstGeom>
        </p:spPr>
        <p:txBody>
          <a:bodyPr vert="horz" wrap="square" lIns="0" tIns="0" rIns="0" bIns="0" rtlCol="0">
            <a:spAutoFit/>
          </a:bodyPr>
          <a:lstStyle/>
          <a:p>
            <a:pPr marL="12700">
              <a:lnSpc>
                <a:spcPts val="1620"/>
              </a:lnSpc>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15</a:t>
            </a:fld>
            <a:endParaRPr spc="-25"/>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Qualifying</a:t>
            </a:r>
            <a:r>
              <a:rPr spc="-80"/>
              <a:t> </a:t>
            </a:r>
            <a:r>
              <a:t>as</a:t>
            </a:r>
            <a:r>
              <a:rPr spc="-100"/>
              <a:t> </a:t>
            </a:r>
            <a:r>
              <a:t>a</a:t>
            </a:r>
            <a:r>
              <a:rPr spc="-90"/>
              <a:t> </a:t>
            </a:r>
            <a:r>
              <a:t>Continuous</a:t>
            </a:r>
            <a:r>
              <a:rPr spc="-90"/>
              <a:t> </a:t>
            </a:r>
            <a:r>
              <a:rPr spc="-10"/>
              <a:t>Storage</a:t>
            </a:r>
            <a:r>
              <a:rPr spc="-80"/>
              <a:t> </a:t>
            </a:r>
            <a:r>
              <a:t>Facility</a:t>
            </a:r>
            <a:r>
              <a:rPr spc="-85"/>
              <a:t> </a:t>
            </a:r>
            <a:r>
              <a:t>(CSF),</a:t>
            </a:r>
            <a:r>
              <a:rPr spc="-75"/>
              <a:t> </a:t>
            </a:r>
            <a:r>
              <a:rPr sz="2400" b="0" i="1" spc="-10">
                <a:latin typeface="Calibri"/>
                <a:cs typeface="Calibri"/>
              </a:rPr>
              <a:t>continued</a:t>
            </a:r>
            <a:endParaRPr sz="24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txBox="1"/>
          <p:nvPr/>
        </p:nvSpPr>
        <p:spPr>
          <a:xfrm>
            <a:off x="521461" y="2157898"/>
            <a:ext cx="5292725" cy="2326278"/>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CSFs</a:t>
            </a:r>
            <a:r>
              <a:rPr sz="2400" b="1" spc="-70" dirty="0">
                <a:latin typeface="Calibri"/>
                <a:cs typeface="Calibri"/>
              </a:rPr>
              <a:t> </a:t>
            </a:r>
            <a:r>
              <a:rPr sz="2400" b="1" dirty="0">
                <a:latin typeface="Calibri"/>
                <a:cs typeface="Calibri"/>
              </a:rPr>
              <a:t>must</a:t>
            </a:r>
            <a:r>
              <a:rPr sz="2400" b="1" spc="-55" dirty="0">
                <a:latin typeface="Calibri"/>
                <a:cs typeface="Calibri"/>
              </a:rPr>
              <a:t> </a:t>
            </a:r>
            <a:r>
              <a:rPr sz="2400" b="1" dirty="0">
                <a:latin typeface="Calibri"/>
                <a:cs typeface="Calibri"/>
              </a:rPr>
              <a:t>also</a:t>
            </a:r>
            <a:r>
              <a:rPr sz="2400" b="1" spc="-60" dirty="0">
                <a:latin typeface="Calibri"/>
                <a:cs typeface="Calibri"/>
              </a:rPr>
              <a:t> </a:t>
            </a:r>
            <a:r>
              <a:rPr sz="2400" b="1" spc="-10" dirty="0">
                <a:latin typeface="Calibri"/>
                <a:cs typeface="Calibri"/>
              </a:rPr>
              <a:t>register</a:t>
            </a:r>
            <a:r>
              <a:rPr sz="2400" b="1" spc="-70" dirty="0">
                <a:latin typeface="Calibri"/>
                <a:cs typeface="Calibri"/>
              </a:rPr>
              <a:t> </a:t>
            </a:r>
            <a:r>
              <a:rPr sz="2400" b="1" dirty="0">
                <a:latin typeface="Calibri"/>
                <a:cs typeface="Calibri"/>
              </a:rPr>
              <a:t>as</a:t>
            </a:r>
            <a:r>
              <a:rPr sz="2400" b="1" spc="-55" dirty="0">
                <a:latin typeface="Calibri"/>
                <a:cs typeface="Calibri"/>
              </a:rPr>
              <a:t> </a:t>
            </a:r>
            <a:r>
              <a:rPr sz="2400" b="1" spc="-10" dirty="0">
                <a:latin typeface="Calibri"/>
                <a:cs typeface="Calibri"/>
              </a:rPr>
              <a:t>ATRR:</a:t>
            </a:r>
            <a:endParaRPr sz="2400" dirty="0">
              <a:latin typeface="Calibri"/>
              <a:cs typeface="Calibri"/>
            </a:endParaRPr>
          </a:p>
          <a:p>
            <a:pPr marL="294005" indent="-217804">
              <a:lnSpc>
                <a:spcPct val="100000"/>
              </a:lnSpc>
              <a:spcBef>
                <a:spcPts val="1745"/>
              </a:spcBef>
              <a:buFont typeface="Arial"/>
              <a:buChar char="•"/>
              <a:tabLst>
                <a:tab pos="294005" algn="l"/>
              </a:tabLst>
            </a:pPr>
            <a:r>
              <a:rPr sz="2000" dirty="0">
                <a:latin typeface="Calibri"/>
                <a:cs typeface="Calibri"/>
              </a:rPr>
              <a:t>Must</a:t>
            </a:r>
            <a:r>
              <a:rPr sz="2000" spc="-35" dirty="0">
                <a:latin typeface="Calibri"/>
                <a:cs typeface="Calibri"/>
              </a:rPr>
              <a:t> </a:t>
            </a:r>
            <a:r>
              <a:rPr sz="2000" dirty="0">
                <a:latin typeface="Calibri"/>
                <a:cs typeface="Calibri"/>
              </a:rPr>
              <a:t>all</a:t>
            </a:r>
            <a:r>
              <a:rPr sz="2000" spc="-30" dirty="0">
                <a:latin typeface="Calibri"/>
                <a:cs typeface="Calibri"/>
              </a:rPr>
              <a:t> </a:t>
            </a:r>
            <a:r>
              <a:rPr sz="2000" dirty="0">
                <a:latin typeface="Calibri"/>
                <a:cs typeface="Calibri"/>
              </a:rPr>
              <a:t>be</a:t>
            </a:r>
            <a:r>
              <a:rPr sz="2000" spc="-30" dirty="0">
                <a:latin typeface="Calibri"/>
                <a:cs typeface="Calibri"/>
              </a:rPr>
              <a:t> </a:t>
            </a:r>
            <a:r>
              <a:rPr sz="2000" dirty="0">
                <a:latin typeface="Calibri"/>
                <a:cs typeface="Calibri"/>
              </a:rPr>
              <a:t>same</a:t>
            </a:r>
            <a:r>
              <a:rPr sz="2000" spc="-20" dirty="0">
                <a:latin typeface="Calibri"/>
                <a:cs typeface="Calibri"/>
              </a:rPr>
              <a:t> </a:t>
            </a:r>
            <a:r>
              <a:rPr sz="2000" spc="-10" dirty="0">
                <a:latin typeface="Calibri"/>
                <a:cs typeface="Calibri"/>
              </a:rPr>
              <a:t>equipment</a:t>
            </a:r>
            <a:endParaRPr sz="2000" dirty="0">
              <a:latin typeface="Calibri"/>
              <a:cs typeface="Calibri"/>
            </a:endParaRPr>
          </a:p>
          <a:p>
            <a:pPr marL="294640" marR="5080" indent="-218440">
              <a:lnSpc>
                <a:spcPct val="120000"/>
              </a:lnSpc>
              <a:spcBef>
                <a:spcPts val="1200"/>
              </a:spcBef>
              <a:buFont typeface="Arial"/>
              <a:buChar char="•"/>
              <a:tabLst>
                <a:tab pos="294640" algn="l"/>
              </a:tabLst>
            </a:pPr>
            <a:r>
              <a:rPr sz="2000" dirty="0">
                <a:latin typeface="Calibri"/>
                <a:cs typeface="Calibri"/>
              </a:rPr>
              <a:t>Can’t</a:t>
            </a:r>
            <a:r>
              <a:rPr sz="2000" spc="-50" dirty="0">
                <a:latin typeface="Calibri"/>
                <a:cs typeface="Calibri"/>
              </a:rPr>
              <a:t> </a:t>
            </a:r>
            <a:r>
              <a:rPr sz="2000" dirty="0">
                <a:latin typeface="Calibri"/>
                <a:cs typeface="Calibri"/>
              </a:rPr>
              <a:t>use</a:t>
            </a:r>
            <a:r>
              <a:rPr sz="2000" spc="-35" dirty="0">
                <a:latin typeface="Calibri"/>
                <a:cs typeface="Calibri"/>
              </a:rPr>
              <a:t> </a:t>
            </a:r>
            <a:r>
              <a:rPr sz="2000" spc="-10" dirty="0">
                <a:latin typeface="Calibri"/>
                <a:cs typeface="Calibri"/>
              </a:rPr>
              <a:t>storage</a:t>
            </a:r>
            <a:r>
              <a:rPr sz="2000" spc="-50" dirty="0">
                <a:latin typeface="Calibri"/>
                <a:cs typeface="Calibri"/>
              </a:rPr>
              <a:t> </a:t>
            </a:r>
            <a:r>
              <a:rPr sz="2000" dirty="0">
                <a:latin typeface="Calibri"/>
                <a:cs typeface="Calibri"/>
              </a:rPr>
              <a:t>capability</a:t>
            </a:r>
            <a:r>
              <a:rPr sz="2000" spc="-45" dirty="0">
                <a:latin typeface="Calibri"/>
                <a:cs typeface="Calibri"/>
              </a:rPr>
              <a:t> </a:t>
            </a:r>
            <a:r>
              <a:rPr sz="2000" dirty="0">
                <a:latin typeface="Calibri"/>
                <a:cs typeface="Calibri"/>
              </a:rPr>
              <a:t>shared</a:t>
            </a:r>
            <a:r>
              <a:rPr sz="2000" spc="-35" dirty="0">
                <a:latin typeface="Calibri"/>
                <a:cs typeface="Calibri"/>
              </a:rPr>
              <a:t> </a:t>
            </a:r>
            <a:r>
              <a:rPr sz="2000" dirty="0">
                <a:latin typeface="Calibri"/>
                <a:cs typeface="Calibri"/>
              </a:rPr>
              <a:t>with</a:t>
            </a:r>
            <a:r>
              <a:rPr sz="2000" spc="-40" dirty="0">
                <a:latin typeface="Calibri"/>
                <a:cs typeface="Calibri"/>
              </a:rPr>
              <a:t> </a:t>
            </a:r>
            <a:r>
              <a:rPr sz="2000" spc="-10" dirty="0">
                <a:latin typeface="Calibri"/>
                <a:cs typeface="Calibri"/>
              </a:rPr>
              <a:t>another generator</a:t>
            </a:r>
            <a:r>
              <a:rPr sz="2000" spc="-65" dirty="0">
                <a:latin typeface="Calibri"/>
                <a:cs typeface="Calibri"/>
              </a:rPr>
              <a:t> </a:t>
            </a:r>
            <a:r>
              <a:rPr sz="2000" dirty="0">
                <a:latin typeface="Calibri"/>
                <a:cs typeface="Calibri"/>
              </a:rPr>
              <a:t>asset,</a:t>
            </a:r>
            <a:r>
              <a:rPr sz="2000" spc="-25" dirty="0">
                <a:latin typeface="Calibri"/>
                <a:cs typeface="Calibri"/>
              </a:rPr>
              <a:t> </a:t>
            </a:r>
            <a:r>
              <a:rPr sz="2000" spc="-10" dirty="0">
                <a:latin typeface="Calibri"/>
                <a:cs typeface="Calibri"/>
              </a:rPr>
              <a:t>DARD,</a:t>
            </a:r>
            <a:r>
              <a:rPr sz="2000" spc="-80" dirty="0">
                <a:latin typeface="Calibri"/>
                <a:cs typeface="Calibri"/>
              </a:rPr>
              <a:t> </a:t>
            </a:r>
            <a:r>
              <a:rPr sz="2000" dirty="0">
                <a:latin typeface="Calibri"/>
                <a:cs typeface="Calibri"/>
              </a:rPr>
              <a:t>or</a:t>
            </a:r>
            <a:r>
              <a:rPr sz="2000" spc="-60" dirty="0">
                <a:latin typeface="Calibri"/>
                <a:cs typeface="Calibri"/>
              </a:rPr>
              <a:t> </a:t>
            </a:r>
            <a:r>
              <a:rPr sz="2000" spc="-20" dirty="0">
                <a:latin typeface="Calibri"/>
                <a:cs typeface="Calibri"/>
              </a:rPr>
              <a:t>ATRR</a:t>
            </a:r>
            <a:endParaRPr sz="2000" dirty="0">
              <a:latin typeface="Calibri"/>
              <a:cs typeface="Calibri"/>
            </a:endParaRPr>
          </a:p>
          <a:p>
            <a:pPr marL="294005" indent="-217804">
              <a:lnSpc>
                <a:spcPct val="100000"/>
              </a:lnSpc>
              <a:spcBef>
                <a:spcPts val="1685"/>
              </a:spcBef>
              <a:buFont typeface="Arial"/>
              <a:buChar char="•"/>
              <a:tabLst>
                <a:tab pos="294005" algn="l"/>
              </a:tabLst>
            </a:pPr>
            <a:r>
              <a:rPr sz="2000" dirty="0">
                <a:latin typeface="Calibri"/>
                <a:cs typeface="Calibri"/>
              </a:rPr>
              <a:t>Not</a:t>
            </a:r>
            <a:r>
              <a:rPr sz="2000" spc="-50" dirty="0">
                <a:latin typeface="Calibri"/>
                <a:cs typeface="Calibri"/>
              </a:rPr>
              <a:t> </a:t>
            </a:r>
            <a:r>
              <a:rPr sz="2000" spc="-10" dirty="0">
                <a:latin typeface="Calibri"/>
                <a:cs typeface="Calibri"/>
              </a:rPr>
              <a:t>required</a:t>
            </a:r>
            <a:r>
              <a:rPr sz="2000" spc="-50"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actually</a:t>
            </a:r>
            <a:r>
              <a:rPr sz="2000" spc="-50" dirty="0">
                <a:latin typeface="Calibri"/>
                <a:cs typeface="Calibri"/>
              </a:rPr>
              <a:t> </a:t>
            </a:r>
            <a:r>
              <a:rPr sz="2000" dirty="0">
                <a:latin typeface="Calibri"/>
                <a:cs typeface="Calibri"/>
              </a:rPr>
              <a:t>provide</a:t>
            </a:r>
            <a:r>
              <a:rPr sz="2000" spc="-35" dirty="0">
                <a:latin typeface="Calibri"/>
                <a:cs typeface="Calibri"/>
              </a:rPr>
              <a:t> </a:t>
            </a:r>
            <a:r>
              <a:rPr sz="2000" spc="-10" dirty="0">
                <a:latin typeface="Calibri"/>
                <a:cs typeface="Calibri"/>
              </a:rPr>
              <a:t>regulation</a:t>
            </a:r>
            <a:endParaRPr sz="2000" dirty="0">
              <a:latin typeface="Calibri"/>
              <a:cs typeface="Calibri"/>
            </a:endParaRPr>
          </a:p>
        </p:txBody>
      </p:sp>
      <p:pic>
        <p:nvPicPr>
          <p:cNvPr id="9" name="object 9"/>
          <p:cNvPicPr/>
          <p:nvPr/>
        </p:nvPicPr>
        <p:blipFill>
          <a:blip r:embed="rId3" cstate="print"/>
          <a:stretch>
            <a:fillRect/>
          </a:stretch>
        </p:blipFill>
        <p:spPr>
          <a:xfrm>
            <a:off x="8159495" y="1548951"/>
            <a:ext cx="3803904" cy="3804860"/>
          </a:xfrm>
          <a:prstGeom prst="rect">
            <a:avLst/>
          </a:prstGeom>
        </p:spPr>
      </p:pic>
      <p:sp>
        <p:nvSpPr>
          <p:cNvPr id="10" name="object 10"/>
          <p:cNvSpPr txBox="1"/>
          <p:nvPr/>
        </p:nvSpPr>
        <p:spPr>
          <a:xfrm>
            <a:off x="302768" y="6107531"/>
            <a:ext cx="1871980" cy="228600"/>
          </a:xfrm>
          <a:prstGeom prst="rect">
            <a:avLst/>
          </a:prstGeom>
        </p:spPr>
        <p:txBody>
          <a:bodyPr vert="horz" wrap="square" lIns="0" tIns="0" rIns="0" bIns="0" rtlCol="0">
            <a:spAutoFit/>
          </a:bodyPr>
          <a:lstStyle/>
          <a:p>
            <a:pPr marL="12700">
              <a:lnSpc>
                <a:spcPts val="1620"/>
              </a:lnSpc>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16</a:t>
            </a:fld>
            <a:endParaRPr spc="-25"/>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17</a:t>
            </a:fld>
            <a:endParaRPr spc="-25"/>
          </a:p>
        </p:txBody>
      </p:sp>
      <p:sp>
        <p:nvSpPr>
          <p:cNvPr id="114" name="object 114"/>
          <p:cNvSpPr txBox="1"/>
          <p:nvPr/>
        </p:nvSpPr>
        <p:spPr>
          <a:xfrm>
            <a:off x="383540" y="4034993"/>
            <a:ext cx="6287135" cy="194691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Market</a:t>
            </a:r>
            <a:r>
              <a:rPr sz="1800" i="1" spc="-80">
                <a:latin typeface="Calibri"/>
                <a:cs typeface="Calibri"/>
              </a:rPr>
              <a:t> </a:t>
            </a:r>
            <a:r>
              <a:rPr sz="1800" i="1">
                <a:latin typeface="Calibri"/>
                <a:cs typeface="Calibri"/>
              </a:rPr>
              <a:t>Participation</a:t>
            </a:r>
            <a:r>
              <a:rPr sz="1800" i="1" spc="-45">
                <a:latin typeface="Calibri"/>
                <a:cs typeface="Calibri"/>
              </a:rPr>
              <a:t> </a:t>
            </a:r>
            <a:r>
              <a:rPr sz="1800" i="1">
                <a:latin typeface="Calibri"/>
                <a:cs typeface="Calibri"/>
              </a:rPr>
              <a:t>by</a:t>
            </a:r>
            <a:r>
              <a:rPr sz="1800" i="1" spc="-60">
                <a:latin typeface="Calibri"/>
                <a:cs typeface="Calibri"/>
              </a:rPr>
              <a:t> </a:t>
            </a:r>
            <a:r>
              <a:rPr sz="1800" i="1">
                <a:latin typeface="Calibri"/>
                <a:cs typeface="Calibri"/>
              </a:rPr>
              <a:t>Continuous</a:t>
            </a:r>
            <a:r>
              <a:rPr sz="1800" i="1" spc="-75">
                <a:latin typeface="Calibri"/>
                <a:cs typeface="Calibri"/>
              </a:rPr>
              <a:t> </a:t>
            </a:r>
            <a:r>
              <a:rPr sz="1800" i="1">
                <a:latin typeface="Calibri"/>
                <a:cs typeface="Calibri"/>
              </a:rPr>
              <a:t>Storage</a:t>
            </a:r>
            <a:r>
              <a:rPr sz="1800" i="1" spc="-70">
                <a:latin typeface="Calibri"/>
                <a:cs typeface="Calibri"/>
              </a:rPr>
              <a:t> </a:t>
            </a:r>
            <a:r>
              <a:rPr sz="1800" i="1" spc="-10">
                <a:latin typeface="Calibri"/>
                <a:cs typeface="Calibri"/>
              </a:rPr>
              <a:t>Facilities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Initial</a:t>
            </a:r>
            <a:r>
              <a:rPr sz="1800" i="1" spc="-40">
                <a:latin typeface="Calibri"/>
                <a:cs typeface="Calibri"/>
              </a:rPr>
              <a:t> </a:t>
            </a:r>
            <a:r>
              <a:rPr sz="1800" i="1">
                <a:latin typeface="Calibri"/>
                <a:cs typeface="Calibri"/>
              </a:rPr>
              <a:t>Modeling,</a:t>
            </a:r>
            <a:r>
              <a:rPr sz="1800" i="1" spc="-25">
                <a:latin typeface="Calibri"/>
                <a:cs typeface="Calibri"/>
              </a:rPr>
              <a:t> </a:t>
            </a:r>
            <a:r>
              <a:rPr sz="1800" i="1" spc="-10">
                <a:latin typeface="Calibri"/>
                <a:cs typeface="Calibri"/>
              </a:rPr>
              <a:t>Technical</a:t>
            </a:r>
            <a:r>
              <a:rPr sz="1800" i="1" spc="-15">
                <a:latin typeface="Calibri"/>
                <a:cs typeface="Calibri"/>
              </a:rPr>
              <a:t> </a:t>
            </a:r>
            <a:r>
              <a:rPr sz="1800" i="1" spc="-10">
                <a:latin typeface="Calibri"/>
                <a:cs typeface="Calibri"/>
              </a:rPr>
              <a:t>Requirements,</a:t>
            </a:r>
            <a:r>
              <a:rPr sz="1800" i="1" spc="-35">
                <a:latin typeface="Calibri"/>
                <a:cs typeface="Calibri"/>
              </a:rPr>
              <a:t> </a:t>
            </a:r>
            <a:r>
              <a:rPr sz="1800" i="1">
                <a:latin typeface="Calibri"/>
                <a:cs typeface="Calibri"/>
              </a:rPr>
              <a:t>and</a:t>
            </a:r>
            <a:r>
              <a:rPr sz="1800" i="1" spc="-35">
                <a:latin typeface="Calibri"/>
                <a:cs typeface="Calibri"/>
              </a:rPr>
              <a:t> </a:t>
            </a:r>
            <a:r>
              <a:rPr sz="1800" i="1">
                <a:latin typeface="Calibri"/>
                <a:cs typeface="Calibri"/>
              </a:rPr>
              <a:t>Asset</a:t>
            </a:r>
            <a:r>
              <a:rPr sz="1800" i="1" spc="-45">
                <a:latin typeface="Calibri"/>
                <a:cs typeface="Calibri"/>
              </a:rPr>
              <a:t> </a:t>
            </a:r>
            <a:r>
              <a:rPr sz="1800" i="1" spc="-10">
                <a:latin typeface="Calibri"/>
                <a:cs typeface="Calibri"/>
              </a:rPr>
              <a:t>Registration</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eMarket</a:t>
            </a:r>
            <a:r>
              <a:rPr sz="1800" i="1" spc="-95">
                <a:latin typeface="Calibri"/>
                <a:cs typeface="Calibri"/>
              </a:rPr>
              <a:t> </a:t>
            </a:r>
            <a:r>
              <a:rPr sz="1800" i="1" spc="-10">
                <a:latin typeface="Calibri"/>
                <a:cs typeface="Calibri"/>
              </a:rPr>
              <a:t>Requirements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Settlement</a:t>
            </a:r>
            <a:r>
              <a:rPr sz="1800" i="1" spc="-60">
                <a:latin typeface="Calibri"/>
                <a:cs typeface="Calibri"/>
              </a:rPr>
              <a:t> </a:t>
            </a:r>
            <a:r>
              <a:rPr sz="1800" i="1">
                <a:latin typeface="Calibri"/>
                <a:cs typeface="Calibri"/>
              </a:rPr>
              <a:t>and</a:t>
            </a:r>
            <a:r>
              <a:rPr sz="1800" i="1" spc="-40">
                <a:latin typeface="Calibri"/>
                <a:cs typeface="Calibri"/>
              </a:rPr>
              <a:t> </a:t>
            </a:r>
            <a:r>
              <a:rPr sz="1800" i="1">
                <a:latin typeface="Calibri"/>
                <a:cs typeface="Calibri"/>
              </a:rPr>
              <a:t>Billing</a:t>
            </a:r>
            <a:r>
              <a:rPr sz="1800" i="1" spc="-40">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829814"/>
            <a:ext cx="10046970" cy="574040"/>
          </a:xfrm>
          <a:prstGeom prst="rect">
            <a:avLst/>
          </a:prstGeom>
        </p:spPr>
        <p:txBody>
          <a:bodyPr vert="horz" wrap="square" lIns="0" tIns="12700" rIns="0" bIns="0" rtlCol="0">
            <a:spAutoFit/>
          </a:bodyPr>
          <a:lstStyle/>
          <a:p>
            <a:pPr marL="12700">
              <a:lnSpc>
                <a:spcPct val="100000"/>
              </a:lnSpc>
              <a:spcBef>
                <a:spcPts val="100"/>
              </a:spcBef>
            </a:pPr>
            <a:r>
              <a:rPr sz="3600">
                <a:solidFill>
                  <a:srgbClr val="6EA943"/>
                </a:solidFill>
              </a:rPr>
              <a:t>Market</a:t>
            </a:r>
            <a:r>
              <a:rPr sz="3600" spc="-160">
                <a:solidFill>
                  <a:srgbClr val="6EA943"/>
                </a:solidFill>
              </a:rPr>
              <a:t> </a:t>
            </a:r>
            <a:r>
              <a:rPr sz="3600" spc="-10">
                <a:solidFill>
                  <a:srgbClr val="6EA943"/>
                </a:solidFill>
              </a:rPr>
              <a:t>Participation</a:t>
            </a:r>
            <a:r>
              <a:rPr sz="3600" spc="-150">
                <a:solidFill>
                  <a:srgbClr val="6EA943"/>
                </a:solidFill>
              </a:rPr>
              <a:t> </a:t>
            </a:r>
            <a:r>
              <a:rPr sz="3600">
                <a:solidFill>
                  <a:srgbClr val="6EA943"/>
                </a:solidFill>
              </a:rPr>
              <a:t>by</a:t>
            </a:r>
            <a:r>
              <a:rPr sz="3600" spc="-155">
                <a:solidFill>
                  <a:srgbClr val="6EA943"/>
                </a:solidFill>
              </a:rPr>
              <a:t> </a:t>
            </a:r>
            <a:r>
              <a:rPr sz="3600">
                <a:solidFill>
                  <a:srgbClr val="6EA943"/>
                </a:solidFill>
              </a:rPr>
              <a:t>Continuous</a:t>
            </a:r>
            <a:r>
              <a:rPr sz="3600" spc="-135">
                <a:solidFill>
                  <a:srgbClr val="6EA943"/>
                </a:solidFill>
              </a:rPr>
              <a:t> </a:t>
            </a:r>
            <a:r>
              <a:rPr sz="3600" spc="-10">
                <a:solidFill>
                  <a:srgbClr val="6EA943"/>
                </a:solidFill>
              </a:rPr>
              <a:t>Storage</a:t>
            </a:r>
            <a:r>
              <a:rPr sz="3600" spc="-150">
                <a:solidFill>
                  <a:srgbClr val="6EA943"/>
                </a:solidFill>
              </a:rPr>
              <a:t> </a:t>
            </a:r>
            <a:r>
              <a:rPr sz="3600" spc="-10">
                <a:solidFill>
                  <a:srgbClr val="6EA943"/>
                </a:solidFill>
              </a:rPr>
              <a:t>Facilities</a:t>
            </a:r>
            <a:endParaRPr sz="3600"/>
          </a:p>
        </p:txBody>
      </p:sp>
      <p:sp>
        <p:nvSpPr>
          <p:cNvPr id="3" name="object 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18</a:t>
            </a:fld>
            <a:endParaRPr spc="-25"/>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New</a:t>
            </a:r>
            <a:r>
              <a:rPr spc="-90"/>
              <a:t> </a:t>
            </a:r>
            <a:r>
              <a:rPr spc="-20"/>
              <a:t>England’s</a:t>
            </a:r>
            <a:r>
              <a:rPr spc="-100"/>
              <a:t> </a:t>
            </a:r>
            <a:r>
              <a:t>Wholesale</a:t>
            </a:r>
            <a:r>
              <a:rPr spc="-90"/>
              <a:t> </a:t>
            </a:r>
            <a:r>
              <a:t>Electricity</a:t>
            </a:r>
            <a:r>
              <a:rPr spc="-95"/>
              <a:t> </a:t>
            </a:r>
            <a:r>
              <a:rPr spc="-10"/>
              <a:t>Market</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129286" y="2503677"/>
            <a:ext cx="1934845" cy="2050414"/>
            <a:chOff x="129286" y="2503677"/>
            <a:chExt cx="1934845" cy="2050414"/>
          </a:xfrm>
        </p:grpSpPr>
        <p:sp>
          <p:nvSpPr>
            <p:cNvPr id="5" name="object 5"/>
            <p:cNvSpPr/>
            <p:nvPr/>
          </p:nvSpPr>
          <p:spPr>
            <a:xfrm>
              <a:off x="154686" y="2529077"/>
              <a:ext cx="1884045" cy="1999614"/>
            </a:xfrm>
            <a:custGeom>
              <a:avLst/>
              <a:gdLst/>
              <a:ahLst/>
              <a:cxnLst/>
              <a:rect l="l" t="t" r="r" b="b"/>
              <a:pathLst>
                <a:path w="1884045" h="1999614">
                  <a:moveTo>
                    <a:pt x="941832" y="0"/>
                  </a:moveTo>
                  <a:lnTo>
                    <a:pt x="0" y="399923"/>
                  </a:lnTo>
                  <a:lnTo>
                    <a:pt x="0" y="1599565"/>
                  </a:lnTo>
                  <a:lnTo>
                    <a:pt x="941832" y="1999488"/>
                  </a:lnTo>
                  <a:lnTo>
                    <a:pt x="1883664" y="1599565"/>
                  </a:lnTo>
                  <a:lnTo>
                    <a:pt x="1883664" y="399923"/>
                  </a:lnTo>
                  <a:lnTo>
                    <a:pt x="941832" y="0"/>
                  </a:lnTo>
                  <a:close/>
                </a:path>
              </a:pathLst>
            </a:custGeom>
            <a:solidFill>
              <a:srgbClr val="E6E6E6"/>
            </a:solidFill>
          </p:spPr>
          <p:txBody>
            <a:bodyPr wrap="square" lIns="0" tIns="0" rIns="0" bIns="0" rtlCol="0"/>
            <a:lstStyle/>
            <a:p>
              <a:endParaRPr/>
            </a:p>
          </p:txBody>
        </p:sp>
        <p:sp>
          <p:nvSpPr>
            <p:cNvPr id="6" name="object 6"/>
            <p:cNvSpPr/>
            <p:nvPr/>
          </p:nvSpPr>
          <p:spPr>
            <a:xfrm>
              <a:off x="154686" y="2529077"/>
              <a:ext cx="1884045" cy="1999614"/>
            </a:xfrm>
            <a:custGeom>
              <a:avLst/>
              <a:gdLst/>
              <a:ahLst/>
              <a:cxnLst/>
              <a:rect l="l" t="t" r="r" b="b"/>
              <a:pathLst>
                <a:path w="1884045" h="1999614">
                  <a:moveTo>
                    <a:pt x="941832" y="0"/>
                  </a:moveTo>
                  <a:lnTo>
                    <a:pt x="1883664" y="399923"/>
                  </a:lnTo>
                  <a:lnTo>
                    <a:pt x="1883664" y="1599565"/>
                  </a:lnTo>
                  <a:lnTo>
                    <a:pt x="941832" y="1999488"/>
                  </a:lnTo>
                  <a:lnTo>
                    <a:pt x="0" y="1599565"/>
                  </a:lnTo>
                  <a:lnTo>
                    <a:pt x="0" y="399923"/>
                  </a:lnTo>
                  <a:lnTo>
                    <a:pt x="941832" y="0"/>
                  </a:lnTo>
                  <a:close/>
                </a:path>
              </a:pathLst>
            </a:custGeom>
            <a:ln w="50292">
              <a:solidFill>
                <a:srgbClr val="7E7E7E"/>
              </a:solidFill>
            </a:ln>
          </p:spPr>
          <p:txBody>
            <a:bodyPr wrap="square" lIns="0" tIns="0" rIns="0" bIns="0" rtlCol="0"/>
            <a:lstStyle/>
            <a:p>
              <a:endParaRPr/>
            </a:p>
          </p:txBody>
        </p:sp>
      </p:grpSp>
      <p:sp>
        <p:nvSpPr>
          <p:cNvPr id="7" name="object 7"/>
          <p:cNvSpPr txBox="1"/>
          <p:nvPr/>
        </p:nvSpPr>
        <p:spPr>
          <a:xfrm>
            <a:off x="415848" y="2947161"/>
            <a:ext cx="1356995" cy="1123315"/>
          </a:xfrm>
          <a:prstGeom prst="rect">
            <a:avLst/>
          </a:prstGeom>
        </p:spPr>
        <p:txBody>
          <a:bodyPr vert="horz" wrap="square" lIns="0" tIns="12700" rIns="0" bIns="0" rtlCol="0">
            <a:spAutoFit/>
          </a:bodyPr>
          <a:lstStyle/>
          <a:p>
            <a:pPr marL="56515" marR="5080" indent="-44450" algn="just">
              <a:lnSpc>
                <a:spcPct val="100000"/>
              </a:lnSpc>
              <a:spcBef>
                <a:spcPts val="100"/>
              </a:spcBef>
            </a:pPr>
            <a:r>
              <a:rPr sz="2400" b="1" spc="-10">
                <a:solidFill>
                  <a:srgbClr val="7E7E7E"/>
                </a:solidFill>
                <a:latin typeface="Calibri"/>
                <a:cs typeface="Calibri"/>
              </a:rPr>
              <a:t>Wholesale Electricity Market</a:t>
            </a:r>
            <a:endParaRPr sz="2400">
              <a:latin typeface="Calibri"/>
              <a:cs typeface="Calibri"/>
            </a:endParaRPr>
          </a:p>
        </p:txBody>
      </p:sp>
      <p:grpSp>
        <p:nvGrpSpPr>
          <p:cNvPr id="8" name="object 8"/>
          <p:cNvGrpSpPr/>
          <p:nvPr/>
        </p:nvGrpSpPr>
        <p:grpSpPr>
          <a:xfrm>
            <a:off x="2032761" y="645922"/>
            <a:ext cx="2038350" cy="4992370"/>
            <a:chOff x="2032761" y="645922"/>
            <a:chExt cx="2038350" cy="4992370"/>
          </a:xfrm>
        </p:grpSpPr>
        <p:sp>
          <p:nvSpPr>
            <p:cNvPr id="9" name="object 9"/>
            <p:cNvSpPr/>
            <p:nvPr/>
          </p:nvSpPr>
          <p:spPr>
            <a:xfrm>
              <a:off x="2058161" y="1399794"/>
              <a:ext cx="1012190" cy="4213225"/>
            </a:xfrm>
            <a:custGeom>
              <a:avLst/>
              <a:gdLst/>
              <a:ahLst/>
              <a:cxnLst/>
              <a:rect l="l" t="t" r="r" b="b"/>
              <a:pathLst>
                <a:path w="1012189" h="4213225">
                  <a:moveTo>
                    <a:pt x="0" y="2129028"/>
                  </a:moveTo>
                  <a:lnTo>
                    <a:pt x="997838" y="2129028"/>
                  </a:lnTo>
                </a:path>
                <a:path w="1012189" h="4213225">
                  <a:moveTo>
                    <a:pt x="1012063" y="0"/>
                  </a:moveTo>
                  <a:lnTo>
                    <a:pt x="174244" y="0"/>
                  </a:lnTo>
                  <a:lnTo>
                    <a:pt x="174244" y="4212780"/>
                  </a:lnTo>
                  <a:lnTo>
                    <a:pt x="998219" y="4212780"/>
                  </a:lnTo>
                </a:path>
              </a:pathLst>
            </a:custGeom>
            <a:ln w="50292">
              <a:solidFill>
                <a:srgbClr val="7E7E7E"/>
              </a:solidFill>
            </a:ln>
          </p:spPr>
          <p:txBody>
            <a:bodyPr wrap="square" lIns="0" tIns="0" rIns="0" bIns="0" rtlCol="0"/>
            <a:lstStyle/>
            <a:p>
              <a:endParaRPr/>
            </a:p>
          </p:txBody>
        </p:sp>
        <p:sp>
          <p:nvSpPr>
            <p:cNvPr id="10" name="object 10"/>
            <p:cNvSpPr/>
            <p:nvPr/>
          </p:nvSpPr>
          <p:spPr>
            <a:xfrm>
              <a:off x="2667761" y="671322"/>
              <a:ext cx="1377950" cy="1463040"/>
            </a:xfrm>
            <a:custGeom>
              <a:avLst/>
              <a:gdLst/>
              <a:ahLst/>
              <a:cxnLst/>
              <a:rect l="l" t="t" r="r" b="b"/>
              <a:pathLst>
                <a:path w="1377950" h="1463039">
                  <a:moveTo>
                    <a:pt x="688848" y="0"/>
                  </a:moveTo>
                  <a:lnTo>
                    <a:pt x="0" y="292607"/>
                  </a:lnTo>
                  <a:lnTo>
                    <a:pt x="0" y="1170431"/>
                  </a:lnTo>
                  <a:lnTo>
                    <a:pt x="688848" y="1463039"/>
                  </a:lnTo>
                  <a:lnTo>
                    <a:pt x="1377696" y="1170431"/>
                  </a:lnTo>
                  <a:lnTo>
                    <a:pt x="1377696" y="292607"/>
                  </a:lnTo>
                  <a:lnTo>
                    <a:pt x="688848" y="0"/>
                  </a:lnTo>
                  <a:close/>
                </a:path>
              </a:pathLst>
            </a:custGeom>
            <a:solidFill>
              <a:srgbClr val="CDEBF9"/>
            </a:solidFill>
          </p:spPr>
          <p:txBody>
            <a:bodyPr wrap="square" lIns="0" tIns="0" rIns="0" bIns="0" rtlCol="0"/>
            <a:lstStyle/>
            <a:p>
              <a:endParaRPr/>
            </a:p>
          </p:txBody>
        </p:sp>
        <p:sp>
          <p:nvSpPr>
            <p:cNvPr id="11" name="object 11"/>
            <p:cNvSpPr/>
            <p:nvPr/>
          </p:nvSpPr>
          <p:spPr>
            <a:xfrm>
              <a:off x="2667761" y="671322"/>
              <a:ext cx="1377950" cy="1463040"/>
            </a:xfrm>
            <a:custGeom>
              <a:avLst/>
              <a:gdLst/>
              <a:ahLst/>
              <a:cxnLst/>
              <a:rect l="l" t="t" r="r" b="b"/>
              <a:pathLst>
                <a:path w="1377950" h="1463039">
                  <a:moveTo>
                    <a:pt x="688848" y="0"/>
                  </a:moveTo>
                  <a:lnTo>
                    <a:pt x="1377696" y="292607"/>
                  </a:lnTo>
                  <a:lnTo>
                    <a:pt x="1377696" y="1170431"/>
                  </a:lnTo>
                  <a:lnTo>
                    <a:pt x="688848" y="1463039"/>
                  </a:lnTo>
                  <a:lnTo>
                    <a:pt x="0" y="1170431"/>
                  </a:lnTo>
                  <a:lnTo>
                    <a:pt x="0" y="292607"/>
                  </a:lnTo>
                  <a:lnTo>
                    <a:pt x="688848" y="0"/>
                  </a:lnTo>
                  <a:close/>
                </a:path>
              </a:pathLst>
            </a:custGeom>
            <a:ln w="50292">
              <a:solidFill>
                <a:srgbClr val="1E6A9A"/>
              </a:solidFill>
            </a:ln>
          </p:spPr>
          <p:txBody>
            <a:bodyPr wrap="square" lIns="0" tIns="0" rIns="0" bIns="0" rtlCol="0"/>
            <a:lstStyle/>
            <a:p>
              <a:endParaRPr/>
            </a:p>
          </p:txBody>
        </p:sp>
      </p:grpSp>
      <p:sp>
        <p:nvSpPr>
          <p:cNvPr id="12" name="object 12"/>
          <p:cNvSpPr txBox="1"/>
          <p:nvPr/>
        </p:nvSpPr>
        <p:spPr>
          <a:xfrm>
            <a:off x="2980435" y="1067562"/>
            <a:ext cx="742315" cy="330835"/>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116F9D"/>
                </a:solidFill>
                <a:latin typeface="Calibri"/>
                <a:cs typeface="Calibri"/>
              </a:rPr>
              <a:t>Energy</a:t>
            </a:r>
            <a:endParaRPr sz="2000">
              <a:latin typeface="Calibri"/>
              <a:cs typeface="Calibri"/>
            </a:endParaRPr>
          </a:p>
        </p:txBody>
      </p:sp>
      <p:sp>
        <p:nvSpPr>
          <p:cNvPr id="13" name="object 13"/>
          <p:cNvSpPr txBox="1"/>
          <p:nvPr/>
        </p:nvSpPr>
        <p:spPr>
          <a:xfrm>
            <a:off x="2954527" y="1372362"/>
            <a:ext cx="791845" cy="330835"/>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116F9D"/>
                </a:solidFill>
                <a:latin typeface="Calibri"/>
                <a:cs typeface="Calibri"/>
              </a:rPr>
              <a:t>Market</a:t>
            </a:r>
            <a:endParaRPr sz="2000">
              <a:latin typeface="Calibri"/>
              <a:cs typeface="Calibri"/>
            </a:endParaRPr>
          </a:p>
        </p:txBody>
      </p:sp>
      <p:sp>
        <p:nvSpPr>
          <p:cNvPr id="14" name="object 14"/>
          <p:cNvSpPr txBox="1"/>
          <p:nvPr/>
        </p:nvSpPr>
        <p:spPr>
          <a:xfrm>
            <a:off x="8085581" y="610362"/>
            <a:ext cx="3866515" cy="722630"/>
          </a:xfrm>
          <a:prstGeom prst="rect">
            <a:avLst/>
          </a:prstGeom>
          <a:ln w="28955">
            <a:solidFill>
              <a:srgbClr val="1E6A9A"/>
            </a:solidFill>
          </a:ln>
        </p:spPr>
        <p:txBody>
          <a:bodyPr vert="horz" wrap="square" lIns="0" tIns="168275" rIns="0" bIns="0" rtlCol="0">
            <a:spAutoFit/>
          </a:bodyPr>
          <a:lstStyle/>
          <a:p>
            <a:pPr marL="91440" marR="202565">
              <a:lnSpc>
                <a:spcPct val="100000"/>
              </a:lnSpc>
              <a:spcBef>
                <a:spcPts val="1325"/>
              </a:spcBef>
            </a:pPr>
            <a:r>
              <a:rPr sz="1200">
                <a:solidFill>
                  <a:srgbClr val="1E6A9A"/>
                </a:solidFill>
                <a:latin typeface="Calibri"/>
                <a:cs typeface="Calibri"/>
              </a:rPr>
              <a:t>Produces</a:t>
            </a:r>
            <a:r>
              <a:rPr sz="1200" spc="-20">
                <a:solidFill>
                  <a:srgbClr val="1E6A9A"/>
                </a:solidFill>
                <a:latin typeface="Calibri"/>
                <a:cs typeface="Calibri"/>
              </a:rPr>
              <a:t> </a:t>
            </a:r>
            <a:r>
              <a:rPr sz="1200">
                <a:solidFill>
                  <a:srgbClr val="1E6A9A"/>
                </a:solidFill>
                <a:latin typeface="Calibri"/>
                <a:cs typeface="Calibri"/>
              </a:rPr>
              <a:t>financially</a:t>
            </a:r>
            <a:r>
              <a:rPr sz="1200" spc="-40">
                <a:solidFill>
                  <a:srgbClr val="1E6A9A"/>
                </a:solidFill>
                <a:latin typeface="Calibri"/>
                <a:cs typeface="Calibri"/>
              </a:rPr>
              <a:t> </a:t>
            </a:r>
            <a:r>
              <a:rPr sz="1200">
                <a:solidFill>
                  <a:srgbClr val="1E6A9A"/>
                </a:solidFill>
                <a:latin typeface="Calibri"/>
                <a:cs typeface="Calibri"/>
              </a:rPr>
              <a:t>binding</a:t>
            </a:r>
            <a:r>
              <a:rPr sz="1200" spc="-50">
                <a:solidFill>
                  <a:srgbClr val="1E6A9A"/>
                </a:solidFill>
                <a:latin typeface="Calibri"/>
                <a:cs typeface="Calibri"/>
              </a:rPr>
              <a:t> </a:t>
            </a:r>
            <a:r>
              <a:rPr sz="1200">
                <a:solidFill>
                  <a:srgbClr val="1E6A9A"/>
                </a:solidFill>
                <a:latin typeface="Calibri"/>
                <a:cs typeface="Calibri"/>
              </a:rPr>
              <a:t>schedules</a:t>
            </a:r>
            <a:r>
              <a:rPr sz="1200" spc="-25">
                <a:solidFill>
                  <a:srgbClr val="1E6A9A"/>
                </a:solidFill>
                <a:latin typeface="Calibri"/>
                <a:cs typeface="Calibri"/>
              </a:rPr>
              <a:t> </a:t>
            </a:r>
            <a:r>
              <a:rPr sz="1200">
                <a:solidFill>
                  <a:srgbClr val="1E6A9A"/>
                </a:solidFill>
                <a:latin typeface="Calibri"/>
                <a:cs typeface="Calibri"/>
              </a:rPr>
              <a:t>for</a:t>
            </a:r>
            <a:r>
              <a:rPr sz="1200" spc="-10">
                <a:solidFill>
                  <a:srgbClr val="1E6A9A"/>
                </a:solidFill>
                <a:latin typeface="Calibri"/>
                <a:cs typeface="Calibri"/>
              </a:rPr>
              <a:t> production</a:t>
            </a:r>
            <a:r>
              <a:rPr sz="1200" spc="-45">
                <a:solidFill>
                  <a:srgbClr val="1E6A9A"/>
                </a:solidFill>
                <a:latin typeface="Calibri"/>
                <a:cs typeface="Calibri"/>
              </a:rPr>
              <a:t> </a:t>
            </a:r>
            <a:r>
              <a:rPr sz="1200" spc="-25">
                <a:solidFill>
                  <a:srgbClr val="1E6A9A"/>
                </a:solidFill>
                <a:latin typeface="Calibri"/>
                <a:cs typeface="Calibri"/>
              </a:rPr>
              <a:t>and </a:t>
            </a:r>
            <a:r>
              <a:rPr sz="1200" spc="-10">
                <a:solidFill>
                  <a:srgbClr val="1E6A9A"/>
                </a:solidFill>
                <a:latin typeface="Calibri"/>
                <a:cs typeface="Calibri"/>
              </a:rPr>
              <a:t>consumption</a:t>
            </a:r>
            <a:r>
              <a:rPr sz="1200" spc="-30">
                <a:solidFill>
                  <a:srgbClr val="1E6A9A"/>
                </a:solidFill>
                <a:latin typeface="Calibri"/>
                <a:cs typeface="Calibri"/>
              </a:rPr>
              <a:t> </a:t>
            </a:r>
            <a:r>
              <a:rPr sz="1200">
                <a:solidFill>
                  <a:srgbClr val="1E6A9A"/>
                </a:solidFill>
                <a:latin typeface="Calibri"/>
                <a:cs typeface="Calibri"/>
              </a:rPr>
              <a:t>of</a:t>
            </a:r>
            <a:r>
              <a:rPr sz="1200" spc="10">
                <a:solidFill>
                  <a:srgbClr val="1E6A9A"/>
                </a:solidFill>
                <a:latin typeface="Calibri"/>
                <a:cs typeface="Calibri"/>
              </a:rPr>
              <a:t> </a:t>
            </a:r>
            <a:r>
              <a:rPr sz="1200">
                <a:solidFill>
                  <a:srgbClr val="1E6A9A"/>
                </a:solidFill>
                <a:latin typeface="Calibri"/>
                <a:cs typeface="Calibri"/>
              </a:rPr>
              <a:t>electricity</a:t>
            </a:r>
            <a:r>
              <a:rPr sz="1200" spc="-15">
                <a:solidFill>
                  <a:srgbClr val="1E6A9A"/>
                </a:solidFill>
                <a:latin typeface="Calibri"/>
                <a:cs typeface="Calibri"/>
              </a:rPr>
              <a:t> </a:t>
            </a:r>
            <a:r>
              <a:rPr sz="1200">
                <a:solidFill>
                  <a:srgbClr val="1E6A9A"/>
                </a:solidFill>
                <a:latin typeface="Calibri"/>
                <a:cs typeface="Calibri"/>
              </a:rPr>
              <a:t>day</a:t>
            </a:r>
            <a:r>
              <a:rPr sz="1200" spc="-15">
                <a:solidFill>
                  <a:srgbClr val="1E6A9A"/>
                </a:solidFill>
                <a:latin typeface="Calibri"/>
                <a:cs typeface="Calibri"/>
              </a:rPr>
              <a:t> </a:t>
            </a:r>
            <a:r>
              <a:rPr sz="1200">
                <a:solidFill>
                  <a:srgbClr val="1E6A9A"/>
                </a:solidFill>
                <a:latin typeface="Calibri"/>
                <a:cs typeface="Calibri"/>
              </a:rPr>
              <a:t>before</a:t>
            </a:r>
            <a:r>
              <a:rPr sz="1200" spc="-20">
                <a:solidFill>
                  <a:srgbClr val="1E6A9A"/>
                </a:solidFill>
                <a:latin typeface="Calibri"/>
                <a:cs typeface="Calibri"/>
              </a:rPr>
              <a:t> </a:t>
            </a:r>
            <a:r>
              <a:rPr sz="1200" spc="-10">
                <a:solidFill>
                  <a:srgbClr val="1E6A9A"/>
                </a:solidFill>
                <a:latin typeface="Calibri"/>
                <a:cs typeface="Calibri"/>
              </a:rPr>
              <a:t>operating</a:t>
            </a:r>
            <a:r>
              <a:rPr sz="1200" spc="-35">
                <a:solidFill>
                  <a:srgbClr val="1E6A9A"/>
                </a:solidFill>
                <a:latin typeface="Calibri"/>
                <a:cs typeface="Calibri"/>
              </a:rPr>
              <a:t> </a:t>
            </a:r>
            <a:r>
              <a:rPr sz="1200" spc="-25">
                <a:solidFill>
                  <a:srgbClr val="1E6A9A"/>
                </a:solidFill>
                <a:latin typeface="Calibri"/>
                <a:cs typeface="Calibri"/>
              </a:rPr>
              <a:t>day</a:t>
            </a:r>
            <a:endParaRPr sz="1200">
              <a:latin typeface="Calibri"/>
              <a:cs typeface="Calibri"/>
            </a:endParaRPr>
          </a:p>
        </p:txBody>
      </p:sp>
      <p:grpSp>
        <p:nvGrpSpPr>
          <p:cNvPr id="15" name="object 15"/>
          <p:cNvGrpSpPr/>
          <p:nvPr/>
        </p:nvGrpSpPr>
        <p:grpSpPr>
          <a:xfrm>
            <a:off x="6848729" y="595756"/>
            <a:ext cx="1251585" cy="751840"/>
            <a:chOff x="6848729" y="595756"/>
            <a:chExt cx="1251585" cy="751840"/>
          </a:xfrm>
        </p:grpSpPr>
        <p:sp>
          <p:nvSpPr>
            <p:cNvPr id="16" name="object 16"/>
            <p:cNvSpPr/>
            <p:nvPr/>
          </p:nvSpPr>
          <p:spPr>
            <a:xfrm>
              <a:off x="6863334" y="610361"/>
              <a:ext cx="1222375" cy="722630"/>
            </a:xfrm>
            <a:custGeom>
              <a:avLst/>
              <a:gdLst/>
              <a:ahLst/>
              <a:cxnLst/>
              <a:rect l="l" t="t" r="r" b="b"/>
              <a:pathLst>
                <a:path w="1222375" h="722630">
                  <a:moveTo>
                    <a:pt x="1222248" y="0"/>
                  </a:moveTo>
                  <a:lnTo>
                    <a:pt x="0" y="0"/>
                  </a:lnTo>
                  <a:lnTo>
                    <a:pt x="0" y="722376"/>
                  </a:lnTo>
                  <a:lnTo>
                    <a:pt x="1222248" y="722376"/>
                  </a:lnTo>
                  <a:lnTo>
                    <a:pt x="1222248" y="0"/>
                  </a:lnTo>
                  <a:close/>
                </a:path>
              </a:pathLst>
            </a:custGeom>
            <a:solidFill>
              <a:srgbClr val="CDEBF9"/>
            </a:solidFill>
          </p:spPr>
          <p:txBody>
            <a:bodyPr wrap="square" lIns="0" tIns="0" rIns="0" bIns="0" rtlCol="0"/>
            <a:lstStyle/>
            <a:p>
              <a:endParaRPr/>
            </a:p>
          </p:txBody>
        </p:sp>
        <p:sp>
          <p:nvSpPr>
            <p:cNvPr id="17" name="object 17"/>
            <p:cNvSpPr/>
            <p:nvPr/>
          </p:nvSpPr>
          <p:spPr>
            <a:xfrm>
              <a:off x="6863334" y="610361"/>
              <a:ext cx="1222375" cy="722630"/>
            </a:xfrm>
            <a:custGeom>
              <a:avLst/>
              <a:gdLst/>
              <a:ahLst/>
              <a:cxnLst/>
              <a:rect l="l" t="t" r="r" b="b"/>
              <a:pathLst>
                <a:path w="1222375" h="722630">
                  <a:moveTo>
                    <a:pt x="0" y="722376"/>
                  </a:moveTo>
                  <a:lnTo>
                    <a:pt x="1222248" y="722376"/>
                  </a:lnTo>
                  <a:lnTo>
                    <a:pt x="1222248" y="0"/>
                  </a:lnTo>
                  <a:lnTo>
                    <a:pt x="0" y="0"/>
                  </a:lnTo>
                  <a:lnTo>
                    <a:pt x="0" y="722376"/>
                  </a:lnTo>
                  <a:close/>
                </a:path>
              </a:pathLst>
            </a:custGeom>
            <a:ln w="28956">
              <a:solidFill>
                <a:srgbClr val="1E6A9A"/>
              </a:solidFill>
            </a:ln>
          </p:spPr>
          <p:txBody>
            <a:bodyPr wrap="square" lIns="0" tIns="0" rIns="0" bIns="0" rtlCol="0"/>
            <a:lstStyle/>
            <a:p>
              <a:endParaRPr/>
            </a:p>
          </p:txBody>
        </p:sp>
      </p:grpSp>
      <p:sp>
        <p:nvSpPr>
          <p:cNvPr id="18" name="object 18"/>
          <p:cNvSpPr txBox="1"/>
          <p:nvPr/>
        </p:nvSpPr>
        <p:spPr>
          <a:xfrm>
            <a:off x="6877811" y="626109"/>
            <a:ext cx="1193800" cy="666115"/>
          </a:xfrm>
          <a:prstGeom prst="rect">
            <a:avLst/>
          </a:prstGeom>
        </p:spPr>
        <p:txBody>
          <a:bodyPr vert="horz" wrap="square" lIns="0" tIns="13335" rIns="0" bIns="0" rtlCol="0">
            <a:spAutoFit/>
          </a:bodyPr>
          <a:lstStyle/>
          <a:p>
            <a:pPr marL="189230" marR="181610" algn="ctr">
              <a:lnSpc>
                <a:spcPct val="100000"/>
              </a:lnSpc>
              <a:spcBef>
                <a:spcPts val="105"/>
              </a:spcBef>
            </a:pPr>
            <a:r>
              <a:rPr sz="1400" b="1" spc="-10">
                <a:solidFill>
                  <a:srgbClr val="1E6A9A"/>
                </a:solidFill>
                <a:latin typeface="Calibri"/>
                <a:cs typeface="Calibri"/>
              </a:rPr>
              <a:t>Day-Ahead Energy Market</a:t>
            </a:r>
            <a:endParaRPr sz="1400">
              <a:latin typeface="Calibri"/>
              <a:cs typeface="Calibri"/>
            </a:endParaRPr>
          </a:p>
        </p:txBody>
      </p:sp>
      <p:sp>
        <p:nvSpPr>
          <p:cNvPr id="19" name="object 19"/>
          <p:cNvSpPr txBox="1"/>
          <p:nvPr/>
        </p:nvSpPr>
        <p:spPr>
          <a:xfrm>
            <a:off x="8085581" y="1674114"/>
            <a:ext cx="3866515" cy="722630"/>
          </a:xfrm>
          <a:prstGeom prst="rect">
            <a:avLst/>
          </a:prstGeom>
          <a:ln w="28955">
            <a:solidFill>
              <a:srgbClr val="1E6A9A"/>
            </a:solidFill>
          </a:ln>
        </p:spPr>
        <p:txBody>
          <a:bodyPr vert="horz" wrap="square" lIns="0" tIns="168275" rIns="0" bIns="0" rtlCol="0">
            <a:spAutoFit/>
          </a:bodyPr>
          <a:lstStyle/>
          <a:p>
            <a:pPr marL="91440" marR="264795">
              <a:lnSpc>
                <a:spcPct val="100000"/>
              </a:lnSpc>
              <a:spcBef>
                <a:spcPts val="1325"/>
              </a:spcBef>
            </a:pPr>
            <a:r>
              <a:rPr sz="1200">
                <a:solidFill>
                  <a:srgbClr val="1E6A9A"/>
                </a:solidFill>
                <a:latin typeface="Calibri"/>
                <a:cs typeface="Calibri"/>
              </a:rPr>
              <a:t>Balances</a:t>
            </a:r>
            <a:r>
              <a:rPr sz="1200" spc="-15">
                <a:solidFill>
                  <a:srgbClr val="1E6A9A"/>
                </a:solidFill>
                <a:latin typeface="Calibri"/>
                <a:cs typeface="Calibri"/>
              </a:rPr>
              <a:t> </a:t>
            </a:r>
            <a:r>
              <a:rPr sz="1200" spc="-10">
                <a:solidFill>
                  <a:srgbClr val="1E6A9A"/>
                </a:solidFill>
                <a:latin typeface="Calibri"/>
                <a:cs typeface="Calibri"/>
              </a:rPr>
              <a:t>differences</a:t>
            </a:r>
            <a:r>
              <a:rPr sz="1200" spc="-40">
                <a:solidFill>
                  <a:srgbClr val="1E6A9A"/>
                </a:solidFill>
                <a:latin typeface="Calibri"/>
                <a:cs typeface="Calibri"/>
              </a:rPr>
              <a:t> </a:t>
            </a:r>
            <a:r>
              <a:rPr sz="1200">
                <a:solidFill>
                  <a:srgbClr val="1E6A9A"/>
                </a:solidFill>
                <a:latin typeface="Calibri"/>
                <a:cs typeface="Calibri"/>
              </a:rPr>
              <a:t>between</a:t>
            </a:r>
            <a:r>
              <a:rPr sz="1200" spc="-15">
                <a:solidFill>
                  <a:srgbClr val="1E6A9A"/>
                </a:solidFill>
                <a:latin typeface="Calibri"/>
                <a:cs typeface="Calibri"/>
              </a:rPr>
              <a:t> </a:t>
            </a:r>
            <a:r>
              <a:rPr sz="1200" spc="-10">
                <a:solidFill>
                  <a:srgbClr val="1E6A9A"/>
                </a:solidFill>
                <a:latin typeface="Calibri"/>
                <a:cs typeface="Calibri"/>
              </a:rPr>
              <a:t>day-</a:t>
            </a:r>
            <a:r>
              <a:rPr sz="1200">
                <a:solidFill>
                  <a:srgbClr val="1E6A9A"/>
                </a:solidFill>
                <a:latin typeface="Calibri"/>
                <a:cs typeface="Calibri"/>
              </a:rPr>
              <a:t>ahead</a:t>
            </a:r>
            <a:r>
              <a:rPr sz="1200" spc="-50">
                <a:solidFill>
                  <a:srgbClr val="1E6A9A"/>
                </a:solidFill>
                <a:latin typeface="Calibri"/>
                <a:cs typeface="Calibri"/>
              </a:rPr>
              <a:t> </a:t>
            </a:r>
            <a:r>
              <a:rPr sz="1200" spc="-10">
                <a:solidFill>
                  <a:srgbClr val="1E6A9A"/>
                </a:solidFill>
                <a:latin typeface="Calibri"/>
                <a:cs typeface="Calibri"/>
              </a:rPr>
              <a:t>scheduled amounts</a:t>
            </a:r>
            <a:r>
              <a:rPr sz="1200" spc="-30">
                <a:solidFill>
                  <a:srgbClr val="1E6A9A"/>
                </a:solidFill>
                <a:latin typeface="Calibri"/>
                <a:cs typeface="Calibri"/>
              </a:rPr>
              <a:t> </a:t>
            </a:r>
            <a:r>
              <a:rPr sz="1200">
                <a:solidFill>
                  <a:srgbClr val="1E6A9A"/>
                </a:solidFill>
                <a:latin typeface="Calibri"/>
                <a:cs typeface="Calibri"/>
              </a:rPr>
              <a:t>of</a:t>
            </a:r>
            <a:r>
              <a:rPr sz="1200" spc="10">
                <a:solidFill>
                  <a:srgbClr val="1E6A9A"/>
                </a:solidFill>
                <a:latin typeface="Calibri"/>
                <a:cs typeface="Calibri"/>
              </a:rPr>
              <a:t> </a:t>
            </a:r>
            <a:r>
              <a:rPr sz="1200">
                <a:solidFill>
                  <a:srgbClr val="1E6A9A"/>
                </a:solidFill>
                <a:latin typeface="Calibri"/>
                <a:cs typeface="Calibri"/>
              </a:rPr>
              <a:t>electricity</a:t>
            </a:r>
            <a:r>
              <a:rPr sz="1200" spc="-20">
                <a:solidFill>
                  <a:srgbClr val="1E6A9A"/>
                </a:solidFill>
                <a:latin typeface="Calibri"/>
                <a:cs typeface="Calibri"/>
              </a:rPr>
              <a:t> </a:t>
            </a:r>
            <a:r>
              <a:rPr sz="1200">
                <a:solidFill>
                  <a:srgbClr val="1E6A9A"/>
                </a:solidFill>
                <a:latin typeface="Calibri"/>
                <a:cs typeface="Calibri"/>
              </a:rPr>
              <a:t>and</a:t>
            </a:r>
            <a:r>
              <a:rPr sz="1200" spc="-5">
                <a:solidFill>
                  <a:srgbClr val="1E6A9A"/>
                </a:solidFill>
                <a:latin typeface="Calibri"/>
                <a:cs typeface="Calibri"/>
              </a:rPr>
              <a:t> </a:t>
            </a:r>
            <a:r>
              <a:rPr sz="1200">
                <a:solidFill>
                  <a:srgbClr val="1E6A9A"/>
                </a:solidFill>
                <a:latin typeface="Calibri"/>
                <a:cs typeface="Calibri"/>
              </a:rPr>
              <a:t>actual</a:t>
            </a:r>
            <a:r>
              <a:rPr sz="1200" spc="-25">
                <a:solidFill>
                  <a:srgbClr val="1E6A9A"/>
                </a:solidFill>
                <a:latin typeface="Calibri"/>
                <a:cs typeface="Calibri"/>
              </a:rPr>
              <a:t> </a:t>
            </a:r>
            <a:r>
              <a:rPr sz="1200" spc="-10">
                <a:solidFill>
                  <a:srgbClr val="1E6A9A"/>
                </a:solidFill>
                <a:latin typeface="Calibri"/>
                <a:cs typeface="Calibri"/>
              </a:rPr>
              <a:t>real-</a:t>
            </a:r>
            <a:r>
              <a:rPr sz="1200">
                <a:solidFill>
                  <a:srgbClr val="1E6A9A"/>
                </a:solidFill>
                <a:latin typeface="Calibri"/>
                <a:cs typeface="Calibri"/>
              </a:rPr>
              <a:t>time</a:t>
            </a:r>
            <a:r>
              <a:rPr sz="1200" spc="-20">
                <a:solidFill>
                  <a:srgbClr val="1E6A9A"/>
                </a:solidFill>
                <a:latin typeface="Calibri"/>
                <a:cs typeface="Calibri"/>
              </a:rPr>
              <a:t> </a:t>
            </a:r>
            <a:r>
              <a:rPr sz="1200" spc="-10">
                <a:solidFill>
                  <a:srgbClr val="1E6A9A"/>
                </a:solidFill>
                <a:latin typeface="Calibri"/>
                <a:cs typeface="Calibri"/>
              </a:rPr>
              <a:t>requirements</a:t>
            </a:r>
            <a:endParaRPr sz="1200">
              <a:latin typeface="Calibri"/>
              <a:cs typeface="Calibri"/>
            </a:endParaRPr>
          </a:p>
        </p:txBody>
      </p:sp>
      <p:grpSp>
        <p:nvGrpSpPr>
          <p:cNvPr id="20" name="object 20"/>
          <p:cNvGrpSpPr/>
          <p:nvPr/>
        </p:nvGrpSpPr>
        <p:grpSpPr>
          <a:xfrm>
            <a:off x="6848729" y="1659508"/>
            <a:ext cx="1251585" cy="751840"/>
            <a:chOff x="6848729" y="1659508"/>
            <a:chExt cx="1251585" cy="751840"/>
          </a:xfrm>
        </p:grpSpPr>
        <p:sp>
          <p:nvSpPr>
            <p:cNvPr id="21" name="object 21"/>
            <p:cNvSpPr/>
            <p:nvPr/>
          </p:nvSpPr>
          <p:spPr>
            <a:xfrm>
              <a:off x="6863334" y="1674113"/>
              <a:ext cx="1222375" cy="722630"/>
            </a:xfrm>
            <a:custGeom>
              <a:avLst/>
              <a:gdLst/>
              <a:ahLst/>
              <a:cxnLst/>
              <a:rect l="l" t="t" r="r" b="b"/>
              <a:pathLst>
                <a:path w="1222375" h="722630">
                  <a:moveTo>
                    <a:pt x="1222248" y="0"/>
                  </a:moveTo>
                  <a:lnTo>
                    <a:pt x="0" y="0"/>
                  </a:lnTo>
                  <a:lnTo>
                    <a:pt x="0" y="722376"/>
                  </a:lnTo>
                  <a:lnTo>
                    <a:pt x="1222248" y="722376"/>
                  </a:lnTo>
                  <a:lnTo>
                    <a:pt x="1222248" y="0"/>
                  </a:lnTo>
                  <a:close/>
                </a:path>
              </a:pathLst>
            </a:custGeom>
            <a:solidFill>
              <a:srgbClr val="CDEBF9"/>
            </a:solidFill>
          </p:spPr>
          <p:txBody>
            <a:bodyPr wrap="square" lIns="0" tIns="0" rIns="0" bIns="0" rtlCol="0"/>
            <a:lstStyle/>
            <a:p>
              <a:endParaRPr/>
            </a:p>
          </p:txBody>
        </p:sp>
        <p:sp>
          <p:nvSpPr>
            <p:cNvPr id="22" name="object 22"/>
            <p:cNvSpPr/>
            <p:nvPr/>
          </p:nvSpPr>
          <p:spPr>
            <a:xfrm>
              <a:off x="6863334" y="1674113"/>
              <a:ext cx="1222375" cy="722630"/>
            </a:xfrm>
            <a:custGeom>
              <a:avLst/>
              <a:gdLst/>
              <a:ahLst/>
              <a:cxnLst/>
              <a:rect l="l" t="t" r="r" b="b"/>
              <a:pathLst>
                <a:path w="1222375" h="722630">
                  <a:moveTo>
                    <a:pt x="0" y="722376"/>
                  </a:moveTo>
                  <a:lnTo>
                    <a:pt x="1222248" y="722376"/>
                  </a:lnTo>
                  <a:lnTo>
                    <a:pt x="1222248" y="0"/>
                  </a:lnTo>
                  <a:lnTo>
                    <a:pt x="0" y="0"/>
                  </a:lnTo>
                  <a:lnTo>
                    <a:pt x="0" y="722376"/>
                  </a:lnTo>
                  <a:close/>
                </a:path>
              </a:pathLst>
            </a:custGeom>
            <a:ln w="28956">
              <a:solidFill>
                <a:srgbClr val="1E6A9A"/>
              </a:solidFill>
            </a:ln>
          </p:spPr>
          <p:txBody>
            <a:bodyPr wrap="square" lIns="0" tIns="0" rIns="0" bIns="0" rtlCol="0"/>
            <a:lstStyle/>
            <a:p>
              <a:endParaRPr/>
            </a:p>
          </p:txBody>
        </p:sp>
      </p:grpSp>
      <p:sp>
        <p:nvSpPr>
          <p:cNvPr id="23" name="object 23"/>
          <p:cNvSpPr txBox="1"/>
          <p:nvPr/>
        </p:nvSpPr>
        <p:spPr>
          <a:xfrm>
            <a:off x="6877811" y="1689607"/>
            <a:ext cx="1193800" cy="666115"/>
          </a:xfrm>
          <a:prstGeom prst="rect">
            <a:avLst/>
          </a:prstGeom>
        </p:spPr>
        <p:txBody>
          <a:bodyPr vert="horz" wrap="square" lIns="0" tIns="13335" rIns="0" bIns="0" rtlCol="0">
            <a:spAutoFit/>
          </a:bodyPr>
          <a:lstStyle/>
          <a:p>
            <a:pPr marL="224154" marR="219075" algn="ctr">
              <a:lnSpc>
                <a:spcPct val="100000"/>
              </a:lnSpc>
              <a:spcBef>
                <a:spcPts val="105"/>
              </a:spcBef>
            </a:pPr>
            <a:r>
              <a:rPr sz="1400" b="1" spc="-10">
                <a:solidFill>
                  <a:srgbClr val="1E6A9A"/>
                </a:solidFill>
                <a:latin typeface="Calibri"/>
                <a:cs typeface="Calibri"/>
              </a:rPr>
              <a:t>Real-</a:t>
            </a:r>
            <a:r>
              <a:rPr sz="1400" b="1" spc="-20">
                <a:solidFill>
                  <a:srgbClr val="1E6A9A"/>
                </a:solidFill>
                <a:latin typeface="Calibri"/>
                <a:cs typeface="Calibri"/>
              </a:rPr>
              <a:t>Time </a:t>
            </a:r>
            <a:r>
              <a:rPr sz="1400" b="1" spc="-10">
                <a:solidFill>
                  <a:srgbClr val="1E6A9A"/>
                </a:solidFill>
                <a:latin typeface="Calibri"/>
                <a:cs typeface="Calibri"/>
              </a:rPr>
              <a:t>Energy Market</a:t>
            </a:r>
            <a:endParaRPr sz="1400">
              <a:latin typeface="Calibri"/>
              <a:cs typeface="Calibri"/>
            </a:endParaRPr>
          </a:p>
        </p:txBody>
      </p:sp>
      <p:grpSp>
        <p:nvGrpSpPr>
          <p:cNvPr id="24" name="object 24"/>
          <p:cNvGrpSpPr/>
          <p:nvPr/>
        </p:nvGrpSpPr>
        <p:grpSpPr>
          <a:xfrm>
            <a:off x="4051553" y="946150"/>
            <a:ext cx="2849880" cy="1114425"/>
            <a:chOff x="4051553" y="946150"/>
            <a:chExt cx="2849880" cy="1114425"/>
          </a:xfrm>
        </p:grpSpPr>
        <p:sp>
          <p:nvSpPr>
            <p:cNvPr id="25" name="object 25"/>
            <p:cNvSpPr/>
            <p:nvPr/>
          </p:nvSpPr>
          <p:spPr>
            <a:xfrm>
              <a:off x="6142481" y="971550"/>
              <a:ext cx="734060" cy="1063625"/>
            </a:xfrm>
            <a:custGeom>
              <a:avLst/>
              <a:gdLst/>
              <a:ahLst/>
              <a:cxnLst/>
              <a:rect l="l" t="t" r="r" b="b"/>
              <a:pathLst>
                <a:path w="734059" h="1063625">
                  <a:moveTo>
                    <a:pt x="0" y="400812"/>
                  </a:moveTo>
                  <a:lnTo>
                    <a:pt x="488314" y="400812"/>
                  </a:lnTo>
                </a:path>
                <a:path w="734059" h="1063625">
                  <a:moveTo>
                    <a:pt x="733551" y="0"/>
                  </a:moveTo>
                  <a:lnTo>
                    <a:pt x="504951" y="0"/>
                  </a:lnTo>
                  <a:lnTo>
                    <a:pt x="504951" y="1063371"/>
                  </a:lnTo>
                  <a:lnTo>
                    <a:pt x="720851" y="1063371"/>
                  </a:lnTo>
                </a:path>
              </a:pathLst>
            </a:custGeom>
            <a:ln w="50292">
              <a:solidFill>
                <a:srgbClr val="1E6A9A"/>
              </a:solidFill>
            </a:ln>
          </p:spPr>
          <p:txBody>
            <a:bodyPr wrap="square" lIns="0" tIns="0" rIns="0" bIns="0" rtlCol="0"/>
            <a:lstStyle/>
            <a:p>
              <a:endParaRPr/>
            </a:p>
          </p:txBody>
        </p:sp>
        <p:sp>
          <p:nvSpPr>
            <p:cNvPr id="26" name="object 26"/>
            <p:cNvSpPr/>
            <p:nvPr/>
          </p:nvSpPr>
          <p:spPr>
            <a:xfrm>
              <a:off x="4051553" y="973073"/>
              <a:ext cx="2091055" cy="868680"/>
            </a:xfrm>
            <a:custGeom>
              <a:avLst/>
              <a:gdLst/>
              <a:ahLst/>
              <a:cxnLst/>
              <a:rect l="l" t="t" r="r" b="b"/>
              <a:pathLst>
                <a:path w="2091054" h="868680">
                  <a:moveTo>
                    <a:pt x="2090927" y="0"/>
                  </a:moveTo>
                  <a:lnTo>
                    <a:pt x="0" y="0"/>
                  </a:lnTo>
                  <a:lnTo>
                    <a:pt x="0" y="868679"/>
                  </a:lnTo>
                  <a:lnTo>
                    <a:pt x="2090927" y="868679"/>
                  </a:lnTo>
                  <a:lnTo>
                    <a:pt x="2090927"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4051553" y="973074"/>
            <a:ext cx="2091055" cy="868680"/>
          </a:xfrm>
          <a:prstGeom prst="rect">
            <a:avLst/>
          </a:prstGeom>
          <a:ln w="28955">
            <a:solidFill>
              <a:srgbClr val="1E6A9A"/>
            </a:solidFill>
          </a:ln>
        </p:spPr>
        <p:txBody>
          <a:bodyPr vert="horz" wrap="square" lIns="0" tIns="149860" rIns="0" bIns="0" rtlCol="0">
            <a:spAutoFit/>
          </a:bodyPr>
          <a:lstStyle/>
          <a:p>
            <a:pPr marL="90805" marR="153670">
              <a:lnSpc>
                <a:spcPct val="100000"/>
              </a:lnSpc>
              <a:spcBef>
                <a:spcPts val="1180"/>
              </a:spcBef>
            </a:pPr>
            <a:r>
              <a:rPr sz="1200" spc="-10">
                <a:solidFill>
                  <a:srgbClr val="1E6A9A"/>
                </a:solidFill>
                <a:latin typeface="Calibri"/>
                <a:cs typeface="Calibri"/>
              </a:rPr>
              <a:t>System</a:t>
            </a:r>
            <a:r>
              <a:rPr sz="1200">
                <a:solidFill>
                  <a:srgbClr val="1E6A9A"/>
                </a:solidFill>
                <a:latin typeface="Calibri"/>
                <a:cs typeface="Calibri"/>
              </a:rPr>
              <a:t> for </a:t>
            </a:r>
            <a:r>
              <a:rPr sz="1200" spc="-10">
                <a:solidFill>
                  <a:srgbClr val="1E6A9A"/>
                </a:solidFill>
                <a:latin typeface="Calibri"/>
                <a:cs typeface="Calibri"/>
              </a:rPr>
              <a:t>purchasing</a:t>
            </a:r>
            <a:r>
              <a:rPr sz="1200" spc="-30">
                <a:solidFill>
                  <a:srgbClr val="1E6A9A"/>
                </a:solidFill>
                <a:latin typeface="Calibri"/>
                <a:cs typeface="Calibri"/>
              </a:rPr>
              <a:t> </a:t>
            </a:r>
            <a:r>
              <a:rPr sz="1200" spc="-25">
                <a:solidFill>
                  <a:srgbClr val="1E6A9A"/>
                </a:solidFill>
                <a:latin typeface="Calibri"/>
                <a:cs typeface="Calibri"/>
              </a:rPr>
              <a:t>and </a:t>
            </a:r>
            <a:r>
              <a:rPr sz="1200">
                <a:solidFill>
                  <a:srgbClr val="1E6A9A"/>
                </a:solidFill>
                <a:latin typeface="Calibri"/>
                <a:cs typeface="Calibri"/>
              </a:rPr>
              <a:t>selling</a:t>
            </a:r>
            <a:r>
              <a:rPr sz="1200" spc="-10">
                <a:solidFill>
                  <a:srgbClr val="1E6A9A"/>
                </a:solidFill>
                <a:latin typeface="Calibri"/>
                <a:cs typeface="Calibri"/>
              </a:rPr>
              <a:t> </a:t>
            </a:r>
            <a:r>
              <a:rPr sz="1200">
                <a:solidFill>
                  <a:srgbClr val="1E6A9A"/>
                </a:solidFill>
                <a:latin typeface="Calibri"/>
                <a:cs typeface="Calibri"/>
              </a:rPr>
              <a:t>electricity</a:t>
            </a:r>
            <a:r>
              <a:rPr sz="1200" spc="-10">
                <a:solidFill>
                  <a:srgbClr val="1E6A9A"/>
                </a:solidFill>
                <a:latin typeface="Calibri"/>
                <a:cs typeface="Calibri"/>
              </a:rPr>
              <a:t> </a:t>
            </a:r>
            <a:r>
              <a:rPr sz="1200">
                <a:solidFill>
                  <a:srgbClr val="1E6A9A"/>
                </a:solidFill>
                <a:latin typeface="Calibri"/>
                <a:cs typeface="Calibri"/>
              </a:rPr>
              <a:t>using</a:t>
            </a:r>
            <a:r>
              <a:rPr sz="1200" spc="-5">
                <a:solidFill>
                  <a:srgbClr val="1E6A9A"/>
                </a:solidFill>
                <a:latin typeface="Calibri"/>
                <a:cs typeface="Calibri"/>
              </a:rPr>
              <a:t> </a:t>
            </a:r>
            <a:r>
              <a:rPr sz="1200" spc="-10">
                <a:solidFill>
                  <a:srgbClr val="1E6A9A"/>
                </a:solidFill>
                <a:latin typeface="Calibri"/>
                <a:cs typeface="Calibri"/>
              </a:rPr>
              <a:t>supply </a:t>
            </a:r>
            <a:r>
              <a:rPr sz="1200">
                <a:solidFill>
                  <a:srgbClr val="1E6A9A"/>
                </a:solidFill>
                <a:latin typeface="Calibri"/>
                <a:cs typeface="Calibri"/>
              </a:rPr>
              <a:t>and</a:t>
            </a:r>
            <a:r>
              <a:rPr sz="1200" spc="-35">
                <a:solidFill>
                  <a:srgbClr val="1E6A9A"/>
                </a:solidFill>
                <a:latin typeface="Calibri"/>
                <a:cs typeface="Calibri"/>
              </a:rPr>
              <a:t> </a:t>
            </a:r>
            <a:r>
              <a:rPr sz="1200">
                <a:solidFill>
                  <a:srgbClr val="1E6A9A"/>
                </a:solidFill>
                <a:latin typeface="Calibri"/>
                <a:cs typeface="Calibri"/>
              </a:rPr>
              <a:t>demand</a:t>
            </a:r>
            <a:r>
              <a:rPr sz="1200" spc="-40">
                <a:solidFill>
                  <a:srgbClr val="1E6A9A"/>
                </a:solidFill>
                <a:latin typeface="Calibri"/>
                <a:cs typeface="Calibri"/>
              </a:rPr>
              <a:t> </a:t>
            </a:r>
            <a:r>
              <a:rPr sz="1200">
                <a:solidFill>
                  <a:srgbClr val="1E6A9A"/>
                </a:solidFill>
                <a:latin typeface="Calibri"/>
                <a:cs typeface="Calibri"/>
              </a:rPr>
              <a:t>to</a:t>
            </a:r>
            <a:r>
              <a:rPr sz="1200" spc="-10">
                <a:solidFill>
                  <a:srgbClr val="1E6A9A"/>
                </a:solidFill>
                <a:latin typeface="Calibri"/>
                <a:cs typeface="Calibri"/>
              </a:rPr>
              <a:t> </a:t>
            </a:r>
            <a:r>
              <a:rPr sz="1200">
                <a:solidFill>
                  <a:srgbClr val="1E6A9A"/>
                </a:solidFill>
                <a:latin typeface="Calibri"/>
                <a:cs typeface="Calibri"/>
              </a:rPr>
              <a:t>set</a:t>
            </a:r>
            <a:r>
              <a:rPr sz="1200" spc="-5">
                <a:solidFill>
                  <a:srgbClr val="1E6A9A"/>
                </a:solidFill>
                <a:latin typeface="Calibri"/>
                <a:cs typeface="Calibri"/>
              </a:rPr>
              <a:t> </a:t>
            </a:r>
            <a:r>
              <a:rPr sz="1200" spc="-10">
                <a:solidFill>
                  <a:srgbClr val="1E6A9A"/>
                </a:solidFill>
                <a:latin typeface="Calibri"/>
                <a:cs typeface="Calibri"/>
              </a:rPr>
              <a:t>price</a:t>
            </a:r>
            <a:endParaRPr sz="1200">
              <a:latin typeface="Calibri"/>
              <a:cs typeface="Calibri"/>
            </a:endParaRPr>
          </a:p>
        </p:txBody>
      </p:sp>
      <p:grpSp>
        <p:nvGrpSpPr>
          <p:cNvPr id="28" name="object 28"/>
          <p:cNvGrpSpPr/>
          <p:nvPr/>
        </p:nvGrpSpPr>
        <p:grpSpPr>
          <a:xfrm>
            <a:off x="2654554" y="2779522"/>
            <a:ext cx="1428750" cy="1513840"/>
            <a:chOff x="2654554" y="2779522"/>
            <a:chExt cx="1428750" cy="1513840"/>
          </a:xfrm>
        </p:grpSpPr>
        <p:sp>
          <p:nvSpPr>
            <p:cNvPr id="29" name="object 29"/>
            <p:cNvSpPr/>
            <p:nvPr/>
          </p:nvSpPr>
          <p:spPr>
            <a:xfrm>
              <a:off x="2679954" y="2804922"/>
              <a:ext cx="1377950" cy="1463040"/>
            </a:xfrm>
            <a:custGeom>
              <a:avLst/>
              <a:gdLst/>
              <a:ahLst/>
              <a:cxnLst/>
              <a:rect l="l" t="t" r="r" b="b"/>
              <a:pathLst>
                <a:path w="1377950" h="1463039">
                  <a:moveTo>
                    <a:pt x="688847" y="0"/>
                  </a:moveTo>
                  <a:lnTo>
                    <a:pt x="0" y="292607"/>
                  </a:lnTo>
                  <a:lnTo>
                    <a:pt x="0" y="1170432"/>
                  </a:lnTo>
                  <a:lnTo>
                    <a:pt x="688847" y="1463039"/>
                  </a:lnTo>
                  <a:lnTo>
                    <a:pt x="1377695" y="1170432"/>
                  </a:lnTo>
                  <a:lnTo>
                    <a:pt x="1377695" y="292607"/>
                  </a:lnTo>
                  <a:lnTo>
                    <a:pt x="688847" y="0"/>
                  </a:lnTo>
                  <a:close/>
                </a:path>
              </a:pathLst>
            </a:custGeom>
            <a:solidFill>
              <a:srgbClr val="E7DCEC"/>
            </a:solidFill>
          </p:spPr>
          <p:txBody>
            <a:bodyPr wrap="square" lIns="0" tIns="0" rIns="0" bIns="0" rtlCol="0"/>
            <a:lstStyle/>
            <a:p>
              <a:endParaRPr/>
            </a:p>
          </p:txBody>
        </p:sp>
        <p:sp>
          <p:nvSpPr>
            <p:cNvPr id="30" name="object 30"/>
            <p:cNvSpPr/>
            <p:nvPr/>
          </p:nvSpPr>
          <p:spPr>
            <a:xfrm>
              <a:off x="2679954" y="2804922"/>
              <a:ext cx="1377950" cy="1463040"/>
            </a:xfrm>
            <a:custGeom>
              <a:avLst/>
              <a:gdLst/>
              <a:ahLst/>
              <a:cxnLst/>
              <a:rect l="l" t="t" r="r" b="b"/>
              <a:pathLst>
                <a:path w="1377950" h="1463039">
                  <a:moveTo>
                    <a:pt x="688847" y="0"/>
                  </a:moveTo>
                  <a:lnTo>
                    <a:pt x="1377695" y="292607"/>
                  </a:lnTo>
                  <a:lnTo>
                    <a:pt x="1377695" y="1170432"/>
                  </a:lnTo>
                  <a:lnTo>
                    <a:pt x="688847" y="1463039"/>
                  </a:lnTo>
                  <a:lnTo>
                    <a:pt x="0" y="1170432"/>
                  </a:lnTo>
                  <a:lnTo>
                    <a:pt x="0" y="292607"/>
                  </a:lnTo>
                  <a:lnTo>
                    <a:pt x="688847" y="0"/>
                  </a:lnTo>
                  <a:close/>
                </a:path>
              </a:pathLst>
            </a:custGeom>
            <a:ln w="50292">
              <a:solidFill>
                <a:srgbClr val="8554A0"/>
              </a:solidFill>
            </a:ln>
          </p:spPr>
          <p:txBody>
            <a:bodyPr wrap="square" lIns="0" tIns="0" rIns="0" bIns="0" rtlCol="0"/>
            <a:lstStyle/>
            <a:p>
              <a:endParaRPr/>
            </a:p>
          </p:txBody>
        </p:sp>
      </p:grpSp>
      <p:sp>
        <p:nvSpPr>
          <p:cNvPr id="31" name="object 31"/>
          <p:cNvSpPr txBox="1"/>
          <p:nvPr/>
        </p:nvSpPr>
        <p:spPr>
          <a:xfrm>
            <a:off x="2891789" y="3053333"/>
            <a:ext cx="948055" cy="635635"/>
          </a:xfrm>
          <a:prstGeom prst="rect">
            <a:avLst/>
          </a:prstGeom>
        </p:spPr>
        <p:txBody>
          <a:bodyPr vert="horz" wrap="square" lIns="0" tIns="13335" rIns="0" bIns="0" rtlCol="0">
            <a:spAutoFit/>
          </a:bodyPr>
          <a:lstStyle/>
          <a:p>
            <a:pPr marL="43180" marR="5080" indent="-30480">
              <a:lnSpc>
                <a:spcPct val="100000"/>
              </a:lnSpc>
              <a:spcBef>
                <a:spcPts val="105"/>
              </a:spcBef>
            </a:pPr>
            <a:r>
              <a:rPr sz="2000" b="1" spc="-10">
                <a:solidFill>
                  <a:srgbClr val="8554A0"/>
                </a:solidFill>
                <a:latin typeface="Calibri"/>
                <a:cs typeface="Calibri"/>
              </a:rPr>
              <a:t>Ancillary Services</a:t>
            </a:r>
            <a:endParaRPr sz="2000">
              <a:latin typeface="Calibri"/>
              <a:cs typeface="Calibri"/>
            </a:endParaRPr>
          </a:p>
        </p:txBody>
      </p:sp>
      <p:sp>
        <p:nvSpPr>
          <p:cNvPr id="32" name="object 32"/>
          <p:cNvSpPr txBox="1"/>
          <p:nvPr/>
        </p:nvSpPr>
        <p:spPr>
          <a:xfrm>
            <a:off x="2969514" y="3662934"/>
            <a:ext cx="791845" cy="330835"/>
          </a:xfrm>
          <a:prstGeom prst="rect">
            <a:avLst/>
          </a:prstGeom>
        </p:spPr>
        <p:txBody>
          <a:bodyPr vert="horz" wrap="square" lIns="0" tIns="12700" rIns="0" bIns="0" rtlCol="0">
            <a:spAutoFit/>
          </a:bodyPr>
          <a:lstStyle/>
          <a:p>
            <a:pPr marL="12700">
              <a:lnSpc>
                <a:spcPct val="100000"/>
              </a:lnSpc>
              <a:spcBef>
                <a:spcPts val="100"/>
              </a:spcBef>
            </a:pPr>
            <a:r>
              <a:rPr sz="2000" b="1" spc="-10">
                <a:solidFill>
                  <a:srgbClr val="8554A0"/>
                </a:solidFill>
                <a:latin typeface="Calibri"/>
                <a:cs typeface="Calibri"/>
              </a:rPr>
              <a:t>Market</a:t>
            </a:r>
            <a:endParaRPr sz="2000">
              <a:latin typeface="Calibri"/>
              <a:cs typeface="Calibri"/>
            </a:endParaRPr>
          </a:p>
        </p:txBody>
      </p:sp>
      <p:sp>
        <p:nvSpPr>
          <p:cNvPr id="33" name="object 33"/>
          <p:cNvSpPr/>
          <p:nvPr/>
        </p:nvSpPr>
        <p:spPr>
          <a:xfrm>
            <a:off x="4051553" y="3094482"/>
            <a:ext cx="2094230" cy="868680"/>
          </a:xfrm>
          <a:custGeom>
            <a:avLst/>
            <a:gdLst/>
            <a:ahLst/>
            <a:cxnLst/>
            <a:rect l="l" t="t" r="r" b="b"/>
            <a:pathLst>
              <a:path w="2094229" h="868679">
                <a:moveTo>
                  <a:pt x="2093976" y="0"/>
                </a:moveTo>
                <a:lnTo>
                  <a:pt x="0" y="0"/>
                </a:lnTo>
                <a:lnTo>
                  <a:pt x="0" y="868680"/>
                </a:lnTo>
                <a:lnTo>
                  <a:pt x="2093976" y="868680"/>
                </a:lnTo>
                <a:lnTo>
                  <a:pt x="2093976" y="0"/>
                </a:lnTo>
                <a:close/>
              </a:path>
            </a:pathLst>
          </a:custGeom>
          <a:solidFill>
            <a:srgbClr val="FFFFFF"/>
          </a:solidFill>
        </p:spPr>
        <p:txBody>
          <a:bodyPr wrap="square" lIns="0" tIns="0" rIns="0" bIns="0" rtlCol="0"/>
          <a:lstStyle/>
          <a:p>
            <a:endParaRPr/>
          </a:p>
        </p:txBody>
      </p:sp>
      <p:sp>
        <p:nvSpPr>
          <p:cNvPr id="34" name="object 34"/>
          <p:cNvSpPr txBox="1"/>
          <p:nvPr/>
        </p:nvSpPr>
        <p:spPr>
          <a:xfrm>
            <a:off x="4051553" y="3094482"/>
            <a:ext cx="2094230" cy="868680"/>
          </a:xfrm>
          <a:prstGeom prst="rect">
            <a:avLst/>
          </a:prstGeom>
          <a:ln w="28955">
            <a:solidFill>
              <a:srgbClr val="8554A0"/>
            </a:solidFill>
          </a:ln>
        </p:spPr>
        <p:txBody>
          <a:bodyPr vert="horz" wrap="square" lIns="0" tIns="150495" rIns="0" bIns="0" rtlCol="0">
            <a:spAutoFit/>
          </a:bodyPr>
          <a:lstStyle/>
          <a:p>
            <a:pPr marL="90805" marR="277495">
              <a:lnSpc>
                <a:spcPct val="100000"/>
              </a:lnSpc>
              <a:spcBef>
                <a:spcPts val="1185"/>
              </a:spcBef>
            </a:pPr>
            <a:r>
              <a:rPr sz="1200">
                <a:solidFill>
                  <a:srgbClr val="8554A0"/>
                </a:solidFill>
                <a:latin typeface="Calibri"/>
                <a:cs typeface="Calibri"/>
              </a:rPr>
              <a:t>Services</a:t>
            </a:r>
            <a:r>
              <a:rPr sz="1200" spc="-30">
                <a:solidFill>
                  <a:srgbClr val="8554A0"/>
                </a:solidFill>
                <a:latin typeface="Calibri"/>
                <a:cs typeface="Calibri"/>
              </a:rPr>
              <a:t> </a:t>
            </a:r>
            <a:r>
              <a:rPr sz="1200">
                <a:solidFill>
                  <a:srgbClr val="8554A0"/>
                </a:solidFill>
                <a:latin typeface="Calibri"/>
                <a:cs typeface="Calibri"/>
              </a:rPr>
              <a:t>that</a:t>
            </a:r>
            <a:r>
              <a:rPr sz="1200" spc="-40">
                <a:solidFill>
                  <a:srgbClr val="8554A0"/>
                </a:solidFill>
                <a:latin typeface="Calibri"/>
                <a:cs typeface="Calibri"/>
              </a:rPr>
              <a:t> </a:t>
            </a:r>
            <a:r>
              <a:rPr sz="1200" spc="-10">
                <a:solidFill>
                  <a:srgbClr val="8554A0"/>
                </a:solidFill>
                <a:latin typeface="Calibri"/>
                <a:cs typeface="Calibri"/>
              </a:rPr>
              <a:t>ensure </a:t>
            </a:r>
            <a:r>
              <a:rPr sz="1200">
                <a:solidFill>
                  <a:srgbClr val="8554A0"/>
                </a:solidFill>
                <a:latin typeface="Calibri"/>
                <a:cs typeface="Calibri"/>
              </a:rPr>
              <a:t>reliability</a:t>
            </a:r>
            <a:r>
              <a:rPr sz="1200" spc="-25">
                <a:solidFill>
                  <a:srgbClr val="8554A0"/>
                </a:solidFill>
                <a:latin typeface="Calibri"/>
                <a:cs typeface="Calibri"/>
              </a:rPr>
              <a:t> </a:t>
            </a:r>
            <a:r>
              <a:rPr sz="1200">
                <a:solidFill>
                  <a:srgbClr val="8554A0"/>
                </a:solidFill>
                <a:latin typeface="Calibri"/>
                <a:cs typeface="Calibri"/>
              </a:rPr>
              <a:t>of</a:t>
            </a:r>
            <a:r>
              <a:rPr sz="1200" spc="5">
                <a:solidFill>
                  <a:srgbClr val="8554A0"/>
                </a:solidFill>
                <a:latin typeface="Calibri"/>
                <a:cs typeface="Calibri"/>
              </a:rPr>
              <a:t> </a:t>
            </a:r>
            <a:r>
              <a:rPr sz="1200" spc="-10">
                <a:solidFill>
                  <a:srgbClr val="8554A0"/>
                </a:solidFill>
                <a:latin typeface="Calibri"/>
                <a:cs typeface="Calibri"/>
              </a:rPr>
              <a:t>production</a:t>
            </a:r>
            <a:r>
              <a:rPr sz="1200" spc="-25">
                <a:solidFill>
                  <a:srgbClr val="8554A0"/>
                </a:solidFill>
                <a:latin typeface="Calibri"/>
                <a:cs typeface="Calibri"/>
              </a:rPr>
              <a:t> and </a:t>
            </a:r>
            <a:r>
              <a:rPr sz="1200" spc="-10">
                <a:solidFill>
                  <a:srgbClr val="8554A0"/>
                </a:solidFill>
                <a:latin typeface="Calibri"/>
                <a:cs typeface="Calibri"/>
              </a:rPr>
              <a:t>transmission</a:t>
            </a:r>
            <a:r>
              <a:rPr sz="1200" spc="-5">
                <a:solidFill>
                  <a:srgbClr val="8554A0"/>
                </a:solidFill>
                <a:latin typeface="Calibri"/>
                <a:cs typeface="Calibri"/>
              </a:rPr>
              <a:t> </a:t>
            </a:r>
            <a:r>
              <a:rPr sz="1200">
                <a:solidFill>
                  <a:srgbClr val="8554A0"/>
                </a:solidFill>
                <a:latin typeface="Calibri"/>
                <a:cs typeface="Calibri"/>
              </a:rPr>
              <a:t>of</a:t>
            </a:r>
            <a:r>
              <a:rPr sz="1200" spc="10">
                <a:solidFill>
                  <a:srgbClr val="8554A0"/>
                </a:solidFill>
                <a:latin typeface="Calibri"/>
                <a:cs typeface="Calibri"/>
              </a:rPr>
              <a:t> </a:t>
            </a:r>
            <a:r>
              <a:rPr sz="1200" spc="-10">
                <a:solidFill>
                  <a:srgbClr val="8554A0"/>
                </a:solidFill>
                <a:latin typeface="Calibri"/>
                <a:cs typeface="Calibri"/>
              </a:rPr>
              <a:t>electricity</a:t>
            </a:r>
            <a:endParaRPr sz="1200">
              <a:latin typeface="Calibri"/>
              <a:cs typeface="Calibri"/>
            </a:endParaRPr>
          </a:p>
        </p:txBody>
      </p:sp>
      <p:grpSp>
        <p:nvGrpSpPr>
          <p:cNvPr id="35" name="object 35"/>
          <p:cNvGrpSpPr/>
          <p:nvPr/>
        </p:nvGrpSpPr>
        <p:grpSpPr>
          <a:xfrm>
            <a:off x="2654554" y="4836921"/>
            <a:ext cx="1428750" cy="1513840"/>
            <a:chOff x="2654554" y="4836921"/>
            <a:chExt cx="1428750" cy="1513840"/>
          </a:xfrm>
        </p:grpSpPr>
        <p:sp>
          <p:nvSpPr>
            <p:cNvPr id="36" name="object 36"/>
            <p:cNvSpPr/>
            <p:nvPr/>
          </p:nvSpPr>
          <p:spPr>
            <a:xfrm>
              <a:off x="2679954" y="4862321"/>
              <a:ext cx="1377950" cy="1463040"/>
            </a:xfrm>
            <a:custGeom>
              <a:avLst/>
              <a:gdLst/>
              <a:ahLst/>
              <a:cxnLst/>
              <a:rect l="l" t="t" r="r" b="b"/>
              <a:pathLst>
                <a:path w="1377950" h="1463039">
                  <a:moveTo>
                    <a:pt x="688847" y="0"/>
                  </a:moveTo>
                  <a:lnTo>
                    <a:pt x="0" y="292607"/>
                  </a:lnTo>
                  <a:lnTo>
                    <a:pt x="0" y="1170431"/>
                  </a:lnTo>
                  <a:lnTo>
                    <a:pt x="688847" y="1463039"/>
                  </a:lnTo>
                  <a:lnTo>
                    <a:pt x="1377695" y="1170431"/>
                  </a:lnTo>
                  <a:lnTo>
                    <a:pt x="1377695" y="292607"/>
                  </a:lnTo>
                  <a:lnTo>
                    <a:pt x="688847" y="0"/>
                  </a:lnTo>
                  <a:close/>
                </a:path>
              </a:pathLst>
            </a:custGeom>
            <a:solidFill>
              <a:srgbClr val="FCE7D2"/>
            </a:solidFill>
          </p:spPr>
          <p:txBody>
            <a:bodyPr wrap="square" lIns="0" tIns="0" rIns="0" bIns="0" rtlCol="0"/>
            <a:lstStyle/>
            <a:p>
              <a:endParaRPr/>
            </a:p>
          </p:txBody>
        </p:sp>
        <p:sp>
          <p:nvSpPr>
            <p:cNvPr id="37" name="object 37"/>
            <p:cNvSpPr/>
            <p:nvPr/>
          </p:nvSpPr>
          <p:spPr>
            <a:xfrm>
              <a:off x="2679954" y="4862321"/>
              <a:ext cx="1377950" cy="1463040"/>
            </a:xfrm>
            <a:custGeom>
              <a:avLst/>
              <a:gdLst/>
              <a:ahLst/>
              <a:cxnLst/>
              <a:rect l="l" t="t" r="r" b="b"/>
              <a:pathLst>
                <a:path w="1377950" h="1463039">
                  <a:moveTo>
                    <a:pt x="688847" y="0"/>
                  </a:moveTo>
                  <a:lnTo>
                    <a:pt x="1377695" y="292607"/>
                  </a:lnTo>
                  <a:lnTo>
                    <a:pt x="1377695" y="1170431"/>
                  </a:lnTo>
                  <a:lnTo>
                    <a:pt x="688847" y="1463039"/>
                  </a:lnTo>
                  <a:lnTo>
                    <a:pt x="0" y="1170431"/>
                  </a:lnTo>
                  <a:lnTo>
                    <a:pt x="0" y="292607"/>
                  </a:lnTo>
                  <a:lnTo>
                    <a:pt x="688847" y="0"/>
                  </a:lnTo>
                  <a:close/>
                </a:path>
              </a:pathLst>
            </a:custGeom>
            <a:ln w="50292">
              <a:solidFill>
                <a:srgbClr val="C76608"/>
              </a:solidFill>
            </a:ln>
          </p:spPr>
          <p:txBody>
            <a:bodyPr wrap="square" lIns="0" tIns="0" rIns="0" bIns="0" rtlCol="0"/>
            <a:lstStyle/>
            <a:p>
              <a:endParaRPr/>
            </a:p>
          </p:txBody>
        </p:sp>
      </p:grpSp>
      <p:sp>
        <p:nvSpPr>
          <p:cNvPr id="38" name="object 38"/>
          <p:cNvSpPr txBox="1"/>
          <p:nvPr/>
        </p:nvSpPr>
        <p:spPr>
          <a:xfrm>
            <a:off x="2895345" y="5105222"/>
            <a:ext cx="925830" cy="636270"/>
          </a:xfrm>
          <a:prstGeom prst="rect">
            <a:avLst/>
          </a:prstGeom>
        </p:spPr>
        <p:txBody>
          <a:bodyPr vert="horz" wrap="square" lIns="0" tIns="13335" rIns="0" bIns="0" rtlCol="0">
            <a:spAutoFit/>
          </a:bodyPr>
          <a:lstStyle/>
          <a:p>
            <a:pPr marL="22860">
              <a:lnSpc>
                <a:spcPct val="100000"/>
              </a:lnSpc>
              <a:spcBef>
                <a:spcPts val="105"/>
              </a:spcBef>
            </a:pPr>
            <a:r>
              <a:rPr sz="2000" b="1" spc="-10">
                <a:solidFill>
                  <a:srgbClr val="C76608"/>
                </a:solidFill>
                <a:latin typeface="Calibri"/>
                <a:cs typeface="Calibri"/>
              </a:rPr>
              <a:t>Forward</a:t>
            </a:r>
            <a:endParaRPr sz="2000">
              <a:latin typeface="Calibri"/>
              <a:cs typeface="Calibri"/>
            </a:endParaRPr>
          </a:p>
          <a:p>
            <a:pPr marL="12700">
              <a:lnSpc>
                <a:spcPct val="100000"/>
              </a:lnSpc>
            </a:pPr>
            <a:r>
              <a:rPr sz="2000" b="1" spc="-10">
                <a:solidFill>
                  <a:srgbClr val="C76608"/>
                </a:solidFill>
                <a:latin typeface="Calibri"/>
                <a:cs typeface="Calibri"/>
              </a:rPr>
              <a:t>Capacity</a:t>
            </a:r>
            <a:endParaRPr sz="2000">
              <a:latin typeface="Calibri"/>
              <a:cs typeface="Calibri"/>
            </a:endParaRPr>
          </a:p>
        </p:txBody>
      </p:sp>
      <p:sp>
        <p:nvSpPr>
          <p:cNvPr id="39" name="object 39"/>
          <p:cNvSpPr txBox="1"/>
          <p:nvPr/>
        </p:nvSpPr>
        <p:spPr>
          <a:xfrm>
            <a:off x="2962401" y="5715406"/>
            <a:ext cx="791845" cy="330835"/>
          </a:xfrm>
          <a:prstGeom prst="rect">
            <a:avLst/>
          </a:prstGeom>
        </p:spPr>
        <p:txBody>
          <a:bodyPr vert="horz" wrap="square" lIns="0" tIns="12700" rIns="0" bIns="0" rtlCol="0">
            <a:spAutoFit/>
          </a:bodyPr>
          <a:lstStyle/>
          <a:p>
            <a:pPr marL="12700">
              <a:lnSpc>
                <a:spcPct val="100000"/>
              </a:lnSpc>
              <a:spcBef>
                <a:spcPts val="100"/>
              </a:spcBef>
            </a:pPr>
            <a:r>
              <a:rPr sz="2000" b="1" spc="-10">
                <a:solidFill>
                  <a:srgbClr val="C76608"/>
                </a:solidFill>
                <a:latin typeface="Calibri"/>
                <a:cs typeface="Calibri"/>
              </a:rPr>
              <a:t>Market</a:t>
            </a:r>
            <a:endParaRPr sz="2000">
              <a:latin typeface="Calibri"/>
              <a:cs typeface="Calibri"/>
            </a:endParaRPr>
          </a:p>
        </p:txBody>
      </p:sp>
      <p:sp>
        <p:nvSpPr>
          <p:cNvPr id="40" name="object 40"/>
          <p:cNvSpPr/>
          <p:nvPr/>
        </p:nvSpPr>
        <p:spPr>
          <a:xfrm>
            <a:off x="4051553" y="5159502"/>
            <a:ext cx="2094230" cy="868680"/>
          </a:xfrm>
          <a:custGeom>
            <a:avLst/>
            <a:gdLst/>
            <a:ahLst/>
            <a:cxnLst/>
            <a:rect l="l" t="t" r="r" b="b"/>
            <a:pathLst>
              <a:path w="2094229" h="868679">
                <a:moveTo>
                  <a:pt x="2093976" y="0"/>
                </a:moveTo>
                <a:lnTo>
                  <a:pt x="0" y="0"/>
                </a:lnTo>
                <a:lnTo>
                  <a:pt x="0" y="868680"/>
                </a:lnTo>
                <a:lnTo>
                  <a:pt x="2093976" y="868680"/>
                </a:lnTo>
                <a:lnTo>
                  <a:pt x="2093976" y="0"/>
                </a:lnTo>
                <a:close/>
              </a:path>
            </a:pathLst>
          </a:custGeom>
          <a:solidFill>
            <a:srgbClr val="FFFFFF"/>
          </a:solidFill>
        </p:spPr>
        <p:txBody>
          <a:bodyPr wrap="square" lIns="0" tIns="0" rIns="0" bIns="0" rtlCol="0"/>
          <a:lstStyle/>
          <a:p>
            <a:endParaRPr/>
          </a:p>
        </p:txBody>
      </p:sp>
      <p:sp>
        <p:nvSpPr>
          <p:cNvPr id="41" name="object 41"/>
          <p:cNvSpPr txBox="1"/>
          <p:nvPr/>
        </p:nvSpPr>
        <p:spPr>
          <a:xfrm>
            <a:off x="4051553" y="5159502"/>
            <a:ext cx="2094230" cy="868680"/>
          </a:xfrm>
          <a:prstGeom prst="rect">
            <a:avLst/>
          </a:prstGeom>
          <a:ln w="28955">
            <a:solidFill>
              <a:srgbClr val="C76608"/>
            </a:solidFill>
          </a:ln>
        </p:spPr>
        <p:txBody>
          <a:bodyPr vert="horz" wrap="square" lIns="0" tIns="59055" rIns="0" bIns="0" rtlCol="0">
            <a:spAutoFit/>
          </a:bodyPr>
          <a:lstStyle/>
          <a:p>
            <a:pPr marL="90805" marR="286385">
              <a:lnSpc>
                <a:spcPct val="100000"/>
              </a:lnSpc>
              <a:spcBef>
                <a:spcPts val="465"/>
              </a:spcBef>
            </a:pPr>
            <a:r>
              <a:rPr sz="1200">
                <a:solidFill>
                  <a:srgbClr val="C76608"/>
                </a:solidFill>
                <a:latin typeface="Calibri"/>
                <a:cs typeface="Calibri"/>
              </a:rPr>
              <a:t>Forward</a:t>
            </a:r>
            <a:r>
              <a:rPr sz="1200" spc="-70">
                <a:solidFill>
                  <a:srgbClr val="C76608"/>
                </a:solidFill>
                <a:latin typeface="Calibri"/>
                <a:cs typeface="Calibri"/>
              </a:rPr>
              <a:t> </a:t>
            </a:r>
            <a:r>
              <a:rPr sz="1200">
                <a:solidFill>
                  <a:srgbClr val="C76608"/>
                </a:solidFill>
                <a:latin typeface="Calibri"/>
                <a:cs typeface="Calibri"/>
              </a:rPr>
              <a:t>market</a:t>
            </a:r>
            <a:r>
              <a:rPr sz="1200" spc="-65">
                <a:solidFill>
                  <a:srgbClr val="C76608"/>
                </a:solidFill>
                <a:latin typeface="Calibri"/>
                <a:cs typeface="Calibri"/>
              </a:rPr>
              <a:t> </a:t>
            </a:r>
            <a:r>
              <a:rPr sz="1200" spc="-20">
                <a:solidFill>
                  <a:srgbClr val="C76608"/>
                </a:solidFill>
                <a:latin typeface="Calibri"/>
                <a:cs typeface="Calibri"/>
              </a:rPr>
              <a:t>where </a:t>
            </a:r>
            <a:r>
              <a:rPr sz="1200" spc="-10">
                <a:solidFill>
                  <a:srgbClr val="C76608"/>
                </a:solidFill>
                <a:latin typeface="Calibri"/>
                <a:cs typeface="Calibri"/>
              </a:rPr>
              <a:t>resources </a:t>
            </a:r>
            <a:r>
              <a:rPr sz="1200">
                <a:solidFill>
                  <a:srgbClr val="C76608"/>
                </a:solidFill>
                <a:latin typeface="Calibri"/>
                <a:cs typeface="Calibri"/>
              </a:rPr>
              <a:t>are</a:t>
            </a:r>
            <a:r>
              <a:rPr sz="1200" spc="-5">
                <a:solidFill>
                  <a:srgbClr val="C76608"/>
                </a:solidFill>
                <a:latin typeface="Calibri"/>
                <a:cs typeface="Calibri"/>
              </a:rPr>
              <a:t> </a:t>
            </a:r>
            <a:r>
              <a:rPr sz="1200" spc="-10">
                <a:solidFill>
                  <a:srgbClr val="C76608"/>
                </a:solidFill>
                <a:latin typeface="Calibri"/>
                <a:cs typeface="Calibri"/>
              </a:rPr>
              <a:t>compensated </a:t>
            </a:r>
            <a:r>
              <a:rPr sz="1200">
                <a:solidFill>
                  <a:srgbClr val="C76608"/>
                </a:solidFill>
                <a:latin typeface="Calibri"/>
                <a:cs typeface="Calibri"/>
              </a:rPr>
              <a:t>for</a:t>
            </a:r>
            <a:r>
              <a:rPr sz="1200" spc="-25">
                <a:solidFill>
                  <a:srgbClr val="C76608"/>
                </a:solidFill>
                <a:latin typeface="Calibri"/>
                <a:cs typeface="Calibri"/>
              </a:rPr>
              <a:t> </a:t>
            </a:r>
            <a:r>
              <a:rPr sz="1200">
                <a:solidFill>
                  <a:srgbClr val="C76608"/>
                </a:solidFill>
                <a:latin typeface="Calibri"/>
                <a:cs typeface="Calibri"/>
              </a:rPr>
              <a:t>delivery</a:t>
            </a:r>
            <a:r>
              <a:rPr sz="1200" spc="-40">
                <a:solidFill>
                  <a:srgbClr val="C76608"/>
                </a:solidFill>
                <a:latin typeface="Calibri"/>
                <a:cs typeface="Calibri"/>
              </a:rPr>
              <a:t> </a:t>
            </a:r>
            <a:r>
              <a:rPr sz="1200">
                <a:solidFill>
                  <a:srgbClr val="C76608"/>
                </a:solidFill>
                <a:latin typeface="Calibri"/>
                <a:cs typeface="Calibri"/>
              </a:rPr>
              <a:t>of</a:t>
            </a:r>
            <a:r>
              <a:rPr sz="1200" spc="-20">
                <a:solidFill>
                  <a:srgbClr val="C76608"/>
                </a:solidFill>
                <a:latin typeface="Calibri"/>
                <a:cs typeface="Calibri"/>
              </a:rPr>
              <a:t> </a:t>
            </a:r>
            <a:r>
              <a:rPr sz="1200">
                <a:solidFill>
                  <a:srgbClr val="C76608"/>
                </a:solidFill>
                <a:latin typeface="Calibri"/>
                <a:cs typeface="Calibri"/>
              </a:rPr>
              <a:t>capacity</a:t>
            </a:r>
            <a:r>
              <a:rPr sz="1200" spc="-20">
                <a:solidFill>
                  <a:srgbClr val="C76608"/>
                </a:solidFill>
                <a:latin typeface="Calibri"/>
                <a:cs typeface="Calibri"/>
              </a:rPr>
              <a:t> </a:t>
            </a:r>
            <a:r>
              <a:rPr sz="1200" spc="-25">
                <a:solidFill>
                  <a:srgbClr val="C76608"/>
                </a:solidFill>
                <a:latin typeface="Calibri"/>
                <a:cs typeface="Calibri"/>
              </a:rPr>
              <a:t>in </a:t>
            </a:r>
            <a:r>
              <a:rPr sz="1200">
                <a:solidFill>
                  <a:srgbClr val="C76608"/>
                </a:solidFill>
                <a:latin typeface="Calibri"/>
                <a:cs typeface="Calibri"/>
              </a:rPr>
              <a:t>three</a:t>
            </a:r>
            <a:r>
              <a:rPr sz="1200" spc="-70">
                <a:solidFill>
                  <a:srgbClr val="C76608"/>
                </a:solidFill>
                <a:latin typeface="Calibri"/>
                <a:cs typeface="Calibri"/>
              </a:rPr>
              <a:t> </a:t>
            </a:r>
            <a:r>
              <a:rPr sz="1200">
                <a:solidFill>
                  <a:srgbClr val="C76608"/>
                </a:solidFill>
                <a:latin typeface="Calibri"/>
                <a:cs typeface="Calibri"/>
              </a:rPr>
              <a:t>years’</a:t>
            </a:r>
            <a:r>
              <a:rPr sz="1200" spc="-40">
                <a:solidFill>
                  <a:srgbClr val="C76608"/>
                </a:solidFill>
                <a:latin typeface="Calibri"/>
                <a:cs typeface="Calibri"/>
              </a:rPr>
              <a:t> </a:t>
            </a:r>
            <a:r>
              <a:rPr sz="1200" spc="-20">
                <a:solidFill>
                  <a:srgbClr val="C76608"/>
                </a:solidFill>
                <a:latin typeface="Calibri"/>
                <a:cs typeface="Calibri"/>
              </a:rPr>
              <a:t>time</a:t>
            </a:r>
            <a:endParaRPr sz="1200">
              <a:latin typeface="Calibri"/>
              <a:cs typeface="Calibri"/>
            </a:endParaRPr>
          </a:p>
        </p:txBody>
      </p:sp>
      <p:grpSp>
        <p:nvGrpSpPr>
          <p:cNvPr id="42" name="object 42"/>
          <p:cNvGrpSpPr/>
          <p:nvPr/>
        </p:nvGrpSpPr>
        <p:grpSpPr>
          <a:xfrm>
            <a:off x="6144767" y="3042920"/>
            <a:ext cx="751840" cy="3052445"/>
            <a:chOff x="6144767" y="3042920"/>
            <a:chExt cx="751840" cy="3052445"/>
          </a:xfrm>
        </p:grpSpPr>
        <p:sp>
          <p:nvSpPr>
            <p:cNvPr id="43" name="object 43"/>
            <p:cNvSpPr/>
            <p:nvPr/>
          </p:nvSpPr>
          <p:spPr>
            <a:xfrm>
              <a:off x="6144767" y="3528060"/>
              <a:ext cx="707390" cy="662940"/>
            </a:xfrm>
            <a:custGeom>
              <a:avLst/>
              <a:gdLst/>
              <a:ahLst/>
              <a:cxnLst/>
              <a:rect l="l" t="t" r="r" b="b"/>
              <a:pathLst>
                <a:path w="707390" h="662939">
                  <a:moveTo>
                    <a:pt x="0" y="0"/>
                  </a:moveTo>
                  <a:lnTo>
                    <a:pt x="484632" y="0"/>
                  </a:lnTo>
                </a:path>
                <a:path w="707390" h="662939">
                  <a:moveTo>
                    <a:pt x="484632" y="662939"/>
                  </a:moveTo>
                  <a:lnTo>
                    <a:pt x="707136" y="662939"/>
                  </a:lnTo>
                </a:path>
              </a:pathLst>
            </a:custGeom>
            <a:ln w="57912">
              <a:solidFill>
                <a:srgbClr val="8554A0"/>
              </a:solidFill>
            </a:ln>
          </p:spPr>
          <p:txBody>
            <a:bodyPr wrap="square" lIns="0" tIns="0" rIns="0" bIns="0" rtlCol="0"/>
            <a:lstStyle/>
            <a:p>
              <a:endParaRPr/>
            </a:p>
          </p:txBody>
        </p:sp>
        <p:sp>
          <p:nvSpPr>
            <p:cNvPr id="44" name="object 44"/>
            <p:cNvSpPr/>
            <p:nvPr/>
          </p:nvSpPr>
          <p:spPr>
            <a:xfrm>
              <a:off x="6624065" y="3068066"/>
              <a:ext cx="247650" cy="3002280"/>
            </a:xfrm>
            <a:custGeom>
              <a:avLst/>
              <a:gdLst/>
              <a:ahLst/>
              <a:cxnLst/>
              <a:rect l="l" t="t" r="r" b="b"/>
              <a:pathLst>
                <a:path w="247650" h="3002279">
                  <a:moveTo>
                    <a:pt x="247395" y="6604"/>
                  </a:moveTo>
                  <a:lnTo>
                    <a:pt x="247395" y="0"/>
                  </a:lnTo>
                  <a:lnTo>
                    <a:pt x="0" y="0"/>
                  </a:lnTo>
                  <a:lnTo>
                    <a:pt x="0" y="3002076"/>
                  </a:lnTo>
                  <a:lnTo>
                    <a:pt x="228600" y="3002076"/>
                  </a:lnTo>
                </a:path>
              </a:pathLst>
            </a:custGeom>
            <a:ln w="50292">
              <a:solidFill>
                <a:srgbClr val="8554A0"/>
              </a:solidFill>
            </a:ln>
          </p:spPr>
          <p:txBody>
            <a:bodyPr wrap="square" lIns="0" tIns="0" rIns="0" bIns="0" rtlCol="0"/>
            <a:lstStyle/>
            <a:p>
              <a:endParaRPr/>
            </a:p>
          </p:txBody>
        </p:sp>
        <p:sp>
          <p:nvSpPr>
            <p:cNvPr id="45" name="object 45"/>
            <p:cNvSpPr/>
            <p:nvPr/>
          </p:nvSpPr>
          <p:spPr>
            <a:xfrm>
              <a:off x="6629399" y="5181600"/>
              <a:ext cx="222885" cy="0"/>
            </a:xfrm>
            <a:custGeom>
              <a:avLst/>
              <a:gdLst/>
              <a:ahLst/>
              <a:cxnLst/>
              <a:rect l="l" t="t" r="r" b="b"/>
              <a:pathLst>
                <a:path w="222884">
                  <a:moveTo>
                    <a:pt x="0" y="0"/>
                  </a:moveTo>
                  <a:lnTo>
                    <a:pt x="222503" y="0"/>
                  </a:lnTo>
                </a:path>
              </a:pathLst>
            </a:custGeom>
            <a:ln w="57912">
              <a:solidFill>
                <a:srgbClr val="8554A0"/>
              </a:solidFill>
            </a:ln>
          </p:spPr>
          <p:txBody>
            <a:bodyPr wrap="square" lIns="0" tIns="0" rIns="0" bIns="0" rtlCol="0"/>
            <a:lstStyle/>
            <a:p>
              <a:endParaRPr/>
            </a:p>
          </p:txBody>
        </p:sp>
      </p:grpSp>
      <p:sp>
        <p:nvSpPr>
          <p:cNvPr id="46" name="object 46"/>
          <p:cNvSpPr txBox="1"/>
          <p:nvPr/>
        </p:nvSpPr>
        <p:spPr>
          <a:xfrm>
            <a:off x="8085581" y="2736342"/>
            <a:ext cx="3866515" cy="725805"/>
          </a:xfrm>
          <a:prstGeom prst="rect">
            <a:avLst/>
          </a:prstGeom>
          <a:ln w="28955">
            <a:solidFill>
              <a:srgbClr val="8554A0"/>
            </a:solidFill>
          </a:ln>
        </p:spPr>
        <p:txBody>
          <a:bodyPr vert="horz" wrap="square" lIns="0" tIns="79375" rIns="0" bIns="0" rtlCol="0">
            <a:spAutoFit/>
          </a:bodyPr>
          <a:lstStyle/>
          <a:p>
            <a:pPr marL="91440" marR="185420">
              <a:lnSpc>
                <a:spcPct val="100000"/>
              </a:lnSpc>
              <a:spcBef>
                <a:spcPts val="625"/>
              </a:spcBef>
            </a:pPr>
            <a:r>
              <a:rPr sz="1200" spc="-10">
                <a:solidFill>
                  <a:srgbClr val="8554A0"/>
                </a:solidFill>
                <a:latin typeface="Calibri"/>
                <a:cs typeface="Calibri"/>
              </a:rPr>
              <a:t>Resources</a:t>
            </a:r>
            <a:r>
              <a:rPr sz="1200" spc="-5">
                <a:solidFill>
                  <a:srgbClr val="8554A0"/>
                </a:solidFill>
                <a:latin typeface="Calibri"/>
                <a:cs typeface="Calibri"/>
              </a:rPr>
              <a:t> </a:t>
            </a:r>
            <a:r>
              <a:rPr sz="1200" spc="-10">
                <a:solidFill>
                  <a:srgbClr val="8554A0"/>
                </a:solidFill>
                <a:latin typeface="Calibri"/>
                <a:cs typeface="Calibri"/>
              </a:rPr>
              <a:t>available</a:t>
            </a:r>
            <a:r>
              <a:rPr sz="1200" spc="-25">
                <a:solidFill>
                  <a:srgbClr val="8554A0"/>
                </a:solidFill>
                <a:latin typeface="Calibri"/>
                <a:cs typeface="Calibri"/>
              </a:rPr>
              <a:t> </a:t>
            </a:r>
            <a:r>
              <a:rPr sz="1200">
                <a:solidFill>
                  <a:srgbClr val="8554A0"/>
                </a:solidFill>
                <a:latin typeface="Calibri"/>
                <a:cs typeface="Calibri"/>
              </a:rPr>
              <a:t>to respond</a:t>
            </a:r>
            <a:r>
              <a:rPr sz="1200" spc="-35">
                <a:solidFill>
                  <a:srgbClr val="8554A0"/>
                </a:solidFill>
                <a:latin typeface="Calibri"/>
                <a:cs typeface="Calibri"/>
              </a:rPr>
              <a:t> </a:t>
            </a:r>
            <a:r>
              <a:rPr sz="1200">
                <a:solidFill>
                  <a:srgbClr val="8554A0"/>
                </a:solidFill>
                <a:latin typeface="Calibri"/>
                <a:cs typeface="Calibri"/>
              </a:rPr>
              <a:t>within</a:t>
            </a:r>
            <a:r>
              <a:rPr sz="1200" spc="-20">
                <a:solidFill>
                  <a:srgbClr val="8554A0"/>
                </a:solidFill>
                <a:latin typeface="Calibri"/>
                <a:cs typeface="Calibri"/>
              </a:rPr>
              <a:t> </a:t>
            </a:r>
            <a:r>
              <a:rPr sz="1200">
                <a:solidFill>
                  <a:srgbClr val="8554A0"/>
                </a:solidFill>
                <a:latin typeface="Calibri"/>
                <a:cs typeface="Calibri"/>
              </a:rPr>
              <a:t>10-</a:t>
            </a:r>
            <a:r>
              <a:rPr sz="1200" spc="-10">
                <a:solidFill>
                  <a:srgbClr val="8554A0"/>
                </a:solidFill>
                <a:latin typeface="Calibri"/>
                <a:cs typeface="Calibri"/>
              </a:rPr>
              <a:t> </a:t>
            </a:r>
            <a:r>
              <a:rPr sz="1200">
                <a:solidFill>
                  <a:srgbClr val="8554A0"/>
                </a:solidFill>
                <a:latin typeface="Calibri"/>
                <a:cs typeface="Calibri"/>
              </a:rPr>
              <a:t>and</a:t>
            </a:r>
            <a:r>
              <a:rPr sz="1200" spc="-20">
                <a:solidFill>
                  <a:srgbClr val="8554A0"/>
                </a:solidFill>
                <a:latin typeface="Calibri"/>
                <a:cs typeface="Calibri"/>
              </a:rPr>
              <a:t> </a:t>
            </a:r>
            <a:r>
              <a:rPr sz="1200">
                <a:solidFill>
                  <a:srgbClr val="8554A0"/>
                </a:solidFill>
                <a:latin typeface="Calibri"/>
                <a:cs typeface="Calibri"/>
              </a:rPr>
              <a:t>30-</a:t>
            </a:r>
            <a:r>
              <a:rPr sz="1200" spc="-10">
                <a:solidFill>
                  <a:srgbClr val="8554A0"/>
                </a:solidFill>
                <a:latin typeface="Calibri"/>
                <a:cs typeface="Calibri"/>
              </a:rPr>
              <a:t>minutes </a:t>
            </a:r>
            <a:r>
              <a:rPr sz="1200">
                <a:solidFill>
                  <a:srgbClr val="8554A0"/>
                </a:solidFill>
                <a:latin typeface="Calibri"/>
                <a:cs typeface="Calibri"/>
              </a:rPr>
              <a:t>to</a:t>
            </a:r>
            <a:r>
              <a:rPr sz="1200" spc="-15">
                <a:solidFill>
                  <a:srgbClr val="8554A0"/>
                </a:solidFill>
                <a:latin typeface="Calibri"/>
                <a:cs typeface="Calibri"/>
              </a:rPr>
              <a:t> </a:t>
            </a:r>
            <a:r>
              <a:rPr sz="1200">
                <a:solidFill>
                  <a:srgbClr val="8554A0"/>
                </a:solidFill>
                <a:latin typeface="Calibri"/>
                <a:cs typeface="Calibri"/>
              </a:rPr>
              <a:t>meet</a:t>
            </a:r>
            <a:r>
              <a:rPr sz="1200" spc="-5">
                <a:solidFill>
                  <a:srgbClr val="8554A0"/>
                </a:solidFill>
                <a:latin typeface="Calibri"/>
                <a:cs typeface="Calibri"/>
              </a:rPr>
              <a:t> </a:t>
            </a:r>
            <a:r>
              <a:rPr sz="1200">
                <a:solidFill>
                  <a:srgbClr val="8554A0"/>
                </a:solidFill>
                <a:latin typeface="Calibri"/>
                <a:cs typeface="Calibri"/>
              </a:rPr>
              <a:t>demand</a:t>
            </a:r>
            <a:r>
              <a:rPr sz="1200" spc="-25">
                <a:solidFill>
                  <a:srgbClr val="8554A0"/>
                </a:solidFill>
                <a:latin typeface="Calibri"/>
                <a:cs typeface="Calibri"/>
              </a:rPr>
              <a:t> </a:t>
            </a:r>
            <a:r>
              <a:rPr sz="1200">
                <a:solidFill>
                  <a:srgbClr val="8554A0"/>
                </a:solidFill>
                <a:latin typeface="Calibri"/>
                <a:cs typeface="Calibri"/>
              </a:rPr>
              <a:t>under</a:t>
            </a:r>
            <a:r>
              <a:rPr sz="1200" spc="-45">
                <a:solidFill>
                  <a:srgbClr val="8554A0"/>
                </a:solidFill>
                <a:latin typeface="Calibri"/>
                <a:cs typeface="Calibri"/>
              </a:rPr>
              <a:t> </a:t>
            </a:r>
            <a:r>
              <a:rPr sz="1200">
                <a:solidFill>
                  <a:srgbClr val="8554A0"/>
                </a:solidFill>
                <a:latin typeface="Calibri"/>
                <a:cs typeface="Calibri"/>
              </a:rPr>
              <a:t>certain</a:t>
            </a:r>
            <a:r>
              <a:rPr sz="1200" spc="-10">
                <a:solidFill>
                  <a:srgbClr val="8554A0"/>
                </a:solidFill>
                <a:latin typeface="Calibri"/>
                <a:cs typeface="Calibri"/>
              </a:rPr>
              <a:t> contingencies; includes </a:t>
            </a:r>
            <a:r>
              <a:rPr sz="1200">
                <a:solidFill>
                  <a:srgbClr val="8554A0"/>
                </a:solidFill>
                <a:latin typeface="Calibri"/>
                <a:cs typeface="Calibri"/>
              </a:rPr>
              <a:t>Forward</a:t>
            </a:r>
            <a:r>
              <a:rPr sz="1200" spc="-60">
                <a:solidFill>
                  <a:srgbClr val="8554A0"/>
                </a:solidFill>
                <a:latin typeface="Calibri"/>
                <a:cs typeface="Calibri"/>
              </a:rPr>
              <a:t> </a:t>
            </a:r>
            <a:r>
              <a:rPr sz="1200">
                <a:solidFill>
                  <a:srgbClr val="8554A0"/>
                </a:solidFill>
                <a:latin typeface="Calibri"/>
                <a:cs typeface="Calibri"/>
              </a:rPr>
              <a:t>Reserve</a:t>
            </a:r>
            <a:r>
              <a:rPr sz="1200" spc="-25">
                <a:solidFill>
                  <a:srgbClr val="8554A0"/>
                </a:solidFill>
                <a:latin typeface="Calibri"/>
                <a:cs typeface="Calibri"/>
              </a:rPr>
              <a:t> </a:t>
            </a:r>
            <a:r>
              <a:rPr sz="1200">
                <a:solidFill>
                  <a:srgbClr val="8554A0"/>
                </a:solidFill>
                <a:latin typeface="Calibri"/>
                <a:cs typeface="Calibri"/>
              </a:rPr>
              <a:t>and</a:t>
            </a:r>
            <a:r>
              <a:rPr sz="1200" spc="-45">
                <a:solidFill>
                  <a:srgbClr val="8554A0"/>
                </a:solidFill>
                <a:latin typeface="Calibri"/>
                <a:cs typeface="Calibri"/>
              </a:rPr>
              <a:t> </a:t>
            </a:r>
            <a:r>
              <a:rPr sz="1200" spc="-10">
                <a:solidFill>
                  <a:srgbClr val="8554A0"/>
                </a:solidFill>
                <a:latin typeface="Calibri"/>
                <a:cs typeface="Calibri"/>
              </a:rPr>
              <a:t>Real-</a:t>
            </a:r>
            <a:r>
              <a:rPr sz="1200">
                <a:solidFill>
                  <a:srgbClr val="8554A0"/>
                </a:solidFill>
                <a:latin typeface="Calibri"/>
                <a:cs typeface="Calibri"/>
              </a:rPr>
              <a:t>Time</a:t>
            </a:r>
            <a:r>
              <a:rPr sz="1200" spc="-30">
                <a:solidFill>
                  <a:srgbClr val="8554A0"/>
                </a:solidFill>
                <a:latin typeface="Calibri"/>
                <a:cs typeface="Calibri"/>
              </a:rPr>
              <a:t> </a:t>
            </a:r>
            <a:r>
              <a:rPr sz="1200">
                <a:solidFill>
                  <a:srgbClr val="8554A0"/>
                </a:solidFill>
                <a:latin typeface="Calibri"/>
                <a:cs typeface="Calibri"/>
              </a:rPr>
              <a:t>Reserve</a:t>
            </a:r>
            <a:r>
              <a:rPr sz="1200" spc="-25">
                <a:solidFill>
                  <a:srgbClr val="8554A0"/>
                </a:solidFill>
                <a:latin typeface="Calibri"/>
                <a:cs typeface="Calibri"/>
              </a:rPr>
              <a:t> </a:t>
            </a:r>
            <a:r>
              <a:rPr sz="1200" spc="-10">
                <a:solidFill>
                  <a:srgbClr val="8554A0"/>
                </a:solidFill>
                <a:latin typeface="Calibri"/>
                <a:cs typeface="Calibri"/>
              </a:rPr>
              <a:t>Markets</a:t>
            </a:r>
            <a:endParaRPr sz="1200">
              <a:latin typeface="Calibri"/>
              <a:cs typeface="Calibri"/>
            </a:endParaRPr>
          </a:p>
        </p:txBody>
      </p:sp>
      <p:sp>
        <p:nvSpPr>
          <p:cNvPr id="54" name="object 5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5" name="object 5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19</a:t>
            </a:fld>
            <a:endParaRPr spc="-25"/>
          </a:p>
        </p:txBody>
      </p:sp>
      <p:sp>
        <p:nvSpPr>
          <p:cNvPr id="47" name="object 47"/>
          <p:cNvSpPr txBox="1"/>
          <p:nvPr/>
        </p:nvSpPr>
        <p:spPr>
          <a:xfrm>
            <a:off x="6852666" y="2736342"/>
            <a:ext cx="1233170" cy="725805"/>
          </a:xfrm>
          <a:prstGeom prst="rect">
            <a:avLst/>
          </a:prstGeom>
          <a:solidFill>
            <a:srgbClr val="E7DCEC"/>
          </a:solidFill>
          <a:ln w="28956">
            <a:solidFill>
              <a:srgbClr val="8554A0"/>
            </a:solidFill>
          </a:ln>
        </p:spPr>
        <p:txBody>
          <a:bodyPr vert="horz" wrap="square" lIns="0" tIns="40005" rIns="0" bIns="0" rtlCol="0">
            <a:spAutoFit/>
          </a:bodyPr>
          <a:lstStyle/>
          <a:p>
            <a:pPr>
              <a:lnSpc>
                <a:spcPct val="100000"/>
              </a:lnSpc>
              <a:spcBef>
                <a:spcPts val="315"/>
              </a:spcBef>
            </a:pPr>
            <a:endParaRPr sz="1400">
              <a:latin typeface="Times New Roman"/>
              <a:cs typeface="Times New Roman"/>
            </a:endParaRPr>
          </a:p>
          <a:p>
            <a:pPr marL="323215">
              <a:lnSpc>
                <a:spcPct val="100000"/>
              </a:lnSpc>
            </a:pPr>
            <a:r>
              <a:rPr sz="1400" b="1" spc="-10">
                <a:solidFill>
                  <a:srgbClr val="8554A0"/>
                </a:solidFill>
                <a:latin typeface="Calibri"/>
                <a:cs typeface="Calibri"/>
              </a:rPr>
              <a:t>Reserve</a:t>
            </a:r>
            <a:endParaRPr sz="1400">
              <a:latin typeface="Calibri"/>
              <a:cs typeface="Calibri"/>
            </a:endParaRPr>
          </a:p>
        </p:txBody>
      </p:sp>
      <p:sp>
        <p:nvSpPr>
          <p:cNvPr id="48" name="object 48"/>
          <p:cNvSpPr txBox="1"/>
          <p:nvPr/>
        </p:nvSpPr>
        <p:spPr>
          <a:xfrm>
            <a:off x="8085581" y="4833365"/>
            <a:ext cx="3866515" cy="635635"/>
          </a:xfrm>
          <a:prstGeom prst="rect">
            <a:avLst/>
          </a:prstGeom>
          <a:ln w="28955">
            <a:solidFill>
              <a:srgbClr val="8554A0"/>
            </a:solidFill>
          </a:ln>
        </p:spPr>
        <p:txBody>
          <a:bodyPr vert="horz" wrap="square" lIns="0" tIns="41910" rIns="0" bIns="0" rtlCol="0">
            <a:spAutoFit/>
          </a:bodyPr>
          <a:lstStyle/>
          <a:p>
            <a:pPr>
              <a:lnSpc>
                <a:spcPct val="100000"/>
              </a:lnSpc>
              <a:spcBef>
                <a:spcPts val="330"/>
              </a:spcBef>
            </a:pPr>
            <a:endParaRPr sz="1200">
              <a:latin typeface="Times New Roman"/>
              <a:cs typeface="Times New Roman"/>
            </a:endParaRPr>
          </a:p>
          <a:p>
            <a:pPr marL="91440">
              <a:lnSpc>
                <a:spcPct val="100000"/>
              </a:lnSpc>
            </a:pPr>
            <a:r>
              <a:rPr sz="1200">
                <a:solidFill>
                  <a:srgbClr val="8554A0"/>
                </a:solidFill>
                <a:latin typeface="Calibri"/>
                <a:cs typeface="Calibri"/>
              </a:rPr>
              <a:t>Provide</a:t>
            </a:r>
            <a:r>
              <a:rPr sz="1200" spc="-45">
                <a:solidFill>
                  <a:srgbClr val="8554A0"/>
                </a:solidFill>
                <a:latin typeface="Calibri"/>
                <a:cs typeface="Calibri"/>
              </a:rPr>
              <a:t> </a:t>
            </a:r>
            <a:r>
              <a:rPr sz="1200">
                <a:solidFill>
                  <a:srgbClr val="8554A0"/>
                </a:solidFill>
                <a:latin typeface="Calibri"/>
                <a:cs typeface="Calibri"/>
              </a:rPr>
              <a:t>reactive</a:t>
            </a:r>
            <a:r>
              <a:rPr sz="1200" spc="-35">
                <a:solidFill>
                  <a:srgbClr val="8554A0"/>
                </a:solidFill>
                <a:latin typeface="Calibri"/>
                <a:cs typeface="Calibri"/>
              </a:rPr>
              <a:t> </a:t>
            </a:r>
            <a:r>
              <a:rPr sz="1200">
                <a:solidFill>
                  <a:srgbClr val="8554A0"/>
                </a:solidFill>
                <a:latin typeface="Calibri"/>
                <a:cs typeface="Calibri"/>
              </a:rPr>
              <a:t>power</a:t>
            </a:r>
            <a:r>
              <a:rPr sz="1200" spc="-30">
                <a:solidFill>
                  <a:srgbClr val="8554A0"/>
                </a:solidFill>
                <a:latin typeface="Calibri"/>
                <a:cs typeface="Calibri"/>
              </a:rPr>
              <a:t> </a:t>
            </a:r>
            <a:r>
              <a:rPr sz="1200">
                <a:solidFill>
                  <a:srgbClr val="8554A0"/>
                </a:solidFill>
                <a:latin typeface="Calibri"/>
                <a:cs typeface="Calibri"/>
              </a:rPr>
              <a:t>for</a:t>
            </a:r>
            <a:r>
              <a:rPr sz="1200" spc="-30">
                <a:solidFill>
                  <a:srgbClr val="8554A0"/>
                </a:solidFill>
                <a:latin typeface="Calibri"/>
                <a:cs typeface="Calibri"/>
              </a:rPr>
              <a:t> </a:t>
            </a:r>
            <a:r>
              <a:rPr sz="1200" spc="-10">
                <a:solidFill>
                  <a:srgbClr val="8554A0"/>
                </a:solidFill>
                <a:latin typeface="Calibri"/>
                <a:cs typeface="Calibri"/>
              </a:rPr>
              <a:t>voltage</a:t>
            </a:r>
            <a:r>
              <a:rPr sz="1200" spc="-45">
                <a:solidFill>
                  <a:srgbClr val="8554A0"/>
                </a:solidFill>
                <a:latin typeface="Calibri"/>
                <a:cs typeface="Calibri"/>
              </a:rPr>
              <a:t> </a:t>
            </a:r>
            <a:r>
              <a:rPr sz="1200">
                <a:solidFill>
                  <a:srgbClr val="8554A0"/>
                </a:solidFill>
                <a:latin typeface="Calibri"/>
                <a:cs typeface="Calibri"/>
              </a:rPr>
              <a:t>control</a:t>
            </a:r>
            <a:r>
              <a:rPr sz="1200" spc="-25">
                <a:solidFill>
                  <a:srgbClr val="8554A0"/>
                </a:solidFill>
                <a:latin typeface="Calibri"/>
                <a:cs typeface="Calibri"/>
              </a:rPr>
              <a:t> </a:t>
            </a:r>
            <a:r>
              <a:rPr sz="1200">
                <a:solidFill>
                  <a:srgbClr val="8554A0"/>
                </a:solidFill>
                <a:latin typeface="Calibri"/>
                <a:cs typeface="Calibri"/>
              </a:rPr>
              <a:t>and</a:t>
            </a:r>
            <a:r>
              <a:rPr sz="1200" spc="-40">
                <a:solidFill>
                  <a:srgbClr val="8554A0"/>
                </a:solidFill>
                <a:latin typeface="Calibri"/>
                <a:cs typeface="Calibri"/>
              </a:rPr>
              <a:t> </a:t>
            </a:r>
            <a:r>
              <a:rPr sz="1200" spc="-10">
                <a:solidFill>
                  <a:srgbClr val="8554A0"/>
                </a:solidFill>
                <a:latin typeface="Calibri"/>
                <a:cs typeface="Calibri"/>
              </a:rPr>
              <a:t>support</a:t>
            </a:r>
            <a:endParaRPr sz="1200">
              <a:latin typeface="Calibri"/>
              <a:cs typeface="Calibri"/>
            </a:endParaRPr>
          </a:p>
        </p:txBody>
      </p:sp>
      <p:sp>
        <p:nvSpPr>
          <p:cNvPr id="49" name="object 49"/>
          <p:cNvSpPr txBox="1"/>
          <p:nvPr/>
        </p:nvSpPr>
        <p:spPr>
          <a:xfrm>
            <a:off x="6852666" y="4833365"/>
            <a:ext cx="1233170" cy="635635"/>
          </a:xfrm>
          <a:prstGeom prst="rect">
            <a:avLst/>
          </a:prstGeom>
          <a:solidFill>
            <a:srgbClr val="E7DCEC"/>
          </a:solidFill>
          <a:ln w="28956">
            <a:solidFill>
              <a:srgbClr val="8554A0"/>
            </a:solidFill>
          </a:ln>
        </p:spPr>
        <p:txBody>
          <a:bodyPr vert="horz" wrap="square" lIns="0" tIns="92710" rIns="0" bIns="0" rtlCol="0">
            <a:spAutoFit/>
          </a:bodyPr>
          <a:lstStyle/>
          <a:p>
            <a:pPr marL="318770" marR="313055" indent="17780">
              <a:lnSpc>
                <a:spcPct val="100000"/>
              </a:lnSpc>
              <a:spcBef>
                <a:spcPts val="730"/>
              </a:spcBef>
            </a:pPr>
            <a:r>
              <a:rPr sz="1400" b="1" spc="-10">
                <a:solidFill>
                  <a:srgbClr val="8554A0"/>
                </a:solidFill>
                <a:latin typeface="Calibri"/>
                <a:cs typeface="Calibri"/>
              </a:rPr>
              <a:t>Voltage Support</a:t>
            </a:r>
            <a:endParaRPr sz="1400">
              <a:latin typeface="Calibri"/>
              <a:cs typeface="Calibri"/>
            </a:endParaRPr>
          </a:p>
        </p:txBody>
      </p:sp>
      <p:sp>
        <p:nvSpPr>
          <p:cNvPr id="50" name="object 50"/>
          <p:cNvSpPr txBox="1"/>
          <p:nvPr/>
        </p:nvSpPr>
        <p:spPr>
          <a:xfrm>
            <a:off x="8085581" y="3784853"/>
            <a:ext cx="3866515" cy="725805"/>
          </a:xfrm>
          <a:prstGeom prst="rect">
            <a:avLst/>
          </a:prstGeom>
          <a:ln w="28955">
            <a:solidFill>
              <a:srgbClr val="8554A0"/>
            </a:solidFill>
          </a:ln>
        </p:spPr>
        <p:txBody>
          <a:bodyPr vert="horz" wrap="square" lIns="0" tIns="79375" rIns="0" bIns="0" rtlCol="0">
            <a:spAutoFit/>
          </a:bodyPr>
          <a:lstStyle/>
          <a:p>
            <a:pPr marL="91440" marR="171450">
              <a:lnSpc>
                <a:spcPct val="100000"/>
              </a:lnSpc>
              <a:spcBef>
                <a:spcPts val="625"/>
              </a:spcBef>
            </a:pPr>
            <a:r>
              <a:rPr sz="1200" spc="-10">
                <a:solidFill>
                  <a:srgbClr val="8554A0"/>
                </a:solidFill>
                <a:latin typeface="Calibri"/>
                <a:cs typeface="Calibri"/>
              </a:rPr>
              <a:t>Resources</a:t>
            </a:r>
            <a:r>
              <a:rPr sz="1200" spc="-20">
                <a:solidFill>
                  <a:srgbClr val="8554A0"/>
                </a:solidFill>
                <a:latin typeface="Calibri"/>
                <a:cs typeface="Calibri"/>
              </a:rPr>
              <a:t> </a:t>
            </a:r>
            <a:r>
              <a:rPr sz="1200">
                <a:solidFill>
                  <a:srgbClr val="8554A0"/>
                </a:solidFill>
                <a:latin typeface="Calibri"/>
                <a:cs typeface="Calibri"/>
              </a:rPr>
              <a:t>increase</a:t>
            </a:r>
            <a:r>
              <a:rPr sz="1200" spc="-30">
                <a:solidFill>
                  <a:srgbClr val="8554A0"/>
                </a:solidFill>
                <a:latin typeface="Calibri"/>
                <a:cs typeface="Calibri"/>
              </a:rPr>
              <a:t> </a:t>
            </a:r>
            <a:r>
              <a:rPr sz="1200">
                <a:solidFill>
                  <a:srgbClr val="8554A0"/>
                </a:solidFill>
                <a:latin typeface="Calibri"/>
                <a:cs typeface="Calibri"/>
              </a:rPr>
              <a:t>or</a:t>
            </a:r>
            <a:r>
              <a:rPr sz="1200" spc="-15">
                <a:solidFill>
                  <a:srgbClr val="8554A0"/>
                </a:solidFill>
                <a:latin typeface="Calibri"/>
                <a:cs typeface="Calibri"/>
              </a:rPr>
              <a:t> </a:t>
            </a:r>
            <a:r>
              <a:rPr sz="1200">
                <a:solidFill>
                  <a:srgbClr val="8554A0"/>
                </a:solidFill>
                <a:latin typeface="Calibri"/>
                <a:cs typeface="Calibri"/>
              </a:rPr>
              <a:t>decrease</a:t>
            </a:r>
            <a:r>
              <a:rPr sz="1200" spc="-25">
                <a:solidFill>
                  <a:srgbClr val="8554A0"/>
                </a:solidFill>
                <a:latin typeface="Calibri"/>
                <a:cs typeface="Calibri"/>
              </a:rPr>
              <a:t> </a:t>
            </a:r>
            <a:r>
              <a:rPr sz="1200">
                <a:solidFill>
                  <a:srgbClr val="8554A0"/>
                </a:solidFill>
                <a:latin typeface="Calibri"/>
                <a:cs typeface="Calibri"/>
              </a:rPr>
              <a:t>output</a:t>
            </a:r>
            <a:r>
              <a:rPr sz="1200" spc="-40">
                <a:solidFill>
                  <a:srgbClr val="8554A0"/>
                </a:solidFill>
                <a:latin typeface="Calibri"/>
                <a:cs typeface="Calibri"/>
              </a:rPr>
              <a:t> </a:t>
            </a:r>
            <a:r>
              <a:rPr sz="1200">
                <a:solidFill>
                  <a:srgbClr val="8554A0"/>
                </a:solidFill>
                <a:latin typeface="Calibri"/>
                <a:cs typeface="Calibri"/>
              </a:rPr>
              <a:t>every</a:t>
            </a:r>
            <a:r>
              <a:rPr sz="1200" spc="-25">
                <a:solidFill>
                  <a:srgbClr val="8554A0"/>
                </a:solidFill>
                <a:latin typeface="Calibri"/>
                <a:cs typeface="Calibri"/>
              </a:rPr>
              <a:t> </a:t>
            </a:r>
            <a:r>
              <a:rPr sz="1200">
                <a:solidFill>
                  <a:srgbClr val="8554A0"/>
                </a:solidFill>
                <a:latin typeface="Calibri"/>
                <a:cs typeface="Calibri"/>
              </a:rPr>
              <a:t>four</a:t>
            </a:r>
            <a:r>
              <a:rPr sz="1200" spc="-40">
                <a:solidFill>
                  <a:srgbClr val="8554A0"/>
                </a:solidFill>
                <a:latin typeface="Calibri"/>
                <a:cs typeface="Calibri"/>
              </a:rPr>
              <a:t> </a:t>
            </a:r>
            <a:r>
              <a:rPr sz="1200" spc="-10">
                <a:solidFill>
                  <a:srgbClr val="8554A0"/>
                </a:solidFill>
                <a:latin typeface="Calibri"/>
                <a:cs typeface="Calibri"/>
              </a:rPr>
              <a:t>seconds </a:t>
            </a:r>
            <a:r>
              <a:rPr sz="1200">
                <a:solidFill>
                  <a:srgbClr val="8554A0"/>
                </a:solidFill>
                <a:latin typeface="Calibri"/>
                <a:cs typeface="Calibri"/>
              </a:rPr>
              <a:t>in</a:t>
            </a:r>
            <a:r>
              <a:rPr sz="1200" spc="-30">
                <a:solidFill>
                  <a:srgbClr val="8554A0"/>
                </a:solidFill>
                <a:latin typeface="Calibri"/>
                <a:cs typeface="Calibri"/>
              </a:rPr>
              <a:t> </a:t>
            </a:r>
            <a:r>
              <a:rPr sz="1200">
                <a:solidFill>
                  <a:srgbClr val="8554A0"/>
                </a:solidFill>
                <a:latin typeface="Calibri"/>
                <a:cs typeface="Calibri"/>
              </a:rPr>
              <a:t>response</a:t>
            </a:r>
            <a:r>
              <a:rPr sz="1200" spc="-45">
                <a:solidFill>
                  <a:srgbClr val="8554A0"/>
                </a:solidFill>
                <a:latin typeface="Calibri"/>
                <a:cs typeface="Calibri"/>
              </a:rPr>
              <a:t> </a:t>
            </a:r>
            <a:r>
              <a:rPr sz="1200">
                <a:solidFill>
                  <a:srgbClr val="8554A0"/>
                </a:solidFill>
                <a:latin typeface="Calibri"/>
                <a:cs typeface="Calibri"/>
              </a:rPr>
              <a:t>to</a:t>
            </a:r>
            <a:r>
              <a:rPr sz="1200" spc="-20">
                <a:solidFill>
                  <a:srgbClr val="8554A0"/>
                </a:solidFill>
                <a:latin typeface="Calibri"/>
                <a:cs typeface="Calibri"/>
              </a:rPr>
              <a:t> </a:t>
            </a:r>
            <a:r>
              <a:rPr sz="1200">
                <a:solidFill>
                  <a:srgbClr val="8554A0"/>
                </a:solidFill>
                <a:latin typeface="Calibri"/>
                <a:cs typeface="Calibri"/>
              </a:rPr>
              <a:t>signals</a:t>
            </a:r>
            <a:r>
              <a:rPr sz="1200" spc="-10">
                <a:solidFill>
                  <a:srgbClr val="8554A0"/>
                </a:solidFill>
                <a:latin typeface="Calibri"/>
                <a:cs typeface="Calibri"/>
              </a:rPr>
              <a:t> </a:t>
            </a:r>
            <a:r>
              <a:rPr sz="1200">
                <a:solidFill>
                  <a:srgbClr val="8554A0"/>
                </a:solidFill>
                <a:latin typeface="Calibri"/>
                <a:cs typeface="Calibri"/>
              </a:rPr>
              <a:t>from</a:t>
            </a:r>
            <a:r>
              <a:rPr sz="1200" spc="-30">
                <a:solidFill>
                  <a:srgbClr val="8554A0"/>
                </a:solidFill>
                <a:latin typeface="Calibri"/>
                <a:cs typeface="Calibri"/>
              </a:rPr>
              <a:t> </a:t>
            </a:r>
            <a:r>
              <a:rPr sz="1200">
                <a:solidFill>
                  <a:srgbClr val="8554A0"/>
                </a:solidFill>
                <a:latin typeface="Calibri"/>
                <a:cs typeface="Calibri"/>
              </a:rPr>
              <a:t>ISO</a:t>
            </a:r>
            <a:r>
              <a:rPr sz="1200" spc="-30">
                <a:solidFill>
                  <a:srgbClr val="8554A0"/>
                </a:solidFill>
                <a:latin typeface="Calibri"/>
                <a:cs typeface="Calibri"/>
              </a:rPr>
              <a:t> </a:t>
            </a:r>
            <a:r>
              <a:rPr sz="1200">
                <a:solidFill>
                  <a:srgbClr val="8554A0"/>
                </a:solidFill>
                <a:latin typeface="Calibri"/>
                <a:cs typeface="Calibri"/>
              </a:rPr>
              <a:t>to</a:t>
            </a:r>
            <a:r>
              <a:rPr sz="1200" spc="-20">
                <a:solidFill>
                  <a:srgbClr val="8554A0"/>
                </a:solidFill>
                <a:latin typeface="Calibri"/>
                <a:cs typeface="Calibri"/>
              </a:rPr>
              <a:t> </a:t>
            </a:r>
            <a:r>
              <a:rPr sz="1200">
                <a:solidFill>
                  <a:srgbClr val="8554A0"/>
                </a:solidFill>
                <a:latin typeface="Calibri"/>
                <a:cs typeface="Calibri"/>
              </a:rPr>
              <a:t>balance</a:t>
            </a:r>
            <a:r>
              <a:rPr sz="1200" spc="-40">
                <a:solidFill>
                  <a:srgbClr val="8554A0"/>
                </a:solidFill>
                <a:latin typeface="Calibri"/>
                <a:cs typeface="Calibri"/>
              </a:rPr>
              <a:t> </a:t>
            </a:r>
            <a:r>
              <a:rPr sz="1200">
                <a:solidFill>
                  <a:srgbClr val="8554A0"/>
                </a:solidFill>
                <a:latin typeface="Calibri"/>
                <a:cs typeface="Calibri"/>
              </a:rPr>
              <a:t>supply</a:t>
            </a:r>
            <a:r>
              <a:rPr sz="1200" spc="-50">
                <a:solidFill>
                  <a:srgbClr val="8554A0"/>
                </a:solidFill>
                <a:latin typeface="Calibri"/>
                <a:cs typeface="Calibri"/>
              </a:rPr>
              <a:t> </a:t>
            </a:r>
            <a:r>
              <a:rPr sz="1200" spc="-10">
                <a:solidFill>
                  <a:srgbClr val="8554A0"/>
                </a:solidFill>
                <a:latin typeface="Calibri"/>
                <a:cs typeface="Calibri"/>
              </a:rPr>
              <a:t>levels </a:t>
            </a:r>
            <a:r>
              <a:rPr sz="1200">
                <a:solidFill>
                  <a:srgbClr val="8554A0"/>
                </a:solidFill>
                <a:latin typeface="Calibri"/>
                <a:cs typeface="Calibri"/>
              </a:rPr>
              <a:t>with</a:t>
            </a:r>
            <a:r>
              <a:rPr sz="1200" spc="-10">
                <a:solidFill>
                  <a:srgbClr val="8554A0"/>
                </a:solidFill>
                <a:latin typeface="Calibri"/>
                <a:cs typeface="Calibri"/>
              </a:rPr>
              <a:t> second-to-</a:t>
            </a:r>
            <a:r>
              <a:rPr sz="1200">
                <a:solidFill>
                  <a:srgbClr val="8554A0"/>
                </a:solidFill>
                <a:latin typeface="Calibri"/>
                <a:cs typeface="Calibri"/>
              </a:rPr>
              <a:t>second</a:t>
            </a:r>
            <a:r>
              <a:rPr sz="1200" spc="-40">
                <a:solidFill>
                  <a:srgbClr val="8554A0"/>
                </a:solidFill>
                <a:latin typeface="Calibri"/>
                <a:cs typeface="Calibri"/>
              </a:rPr>
              <a:t> </a:t>
            </a:r>
            <a:r>
              <a:rPr sz="1200">
                <a:solidFill>
                  <a:srgbClr val="8554A0"/>
                </a:solidFill>
                <a:latin typeface="Calibri"/>
                <a:cs typeface="Calibri"/>
              </a:rPr>
              <a:t>variations</a:t>
            </a:r>
            <a:r>
              <a:rPr sz="1200" spc="-30">
                <a:solidFill>
                  <a:srgbClr val="8554A0"/>
                </a:solidFill>
                <a:latin typeface="Calibri"/>
                <a:cs typeface="Calibri"/>
              </a:rPr>
              <a:t> </a:t>
            </a:r>
            <a:r>
              <a:rPr sz="1200">
                <a:solidFill>
                  <a:srgbClr val="8554A0"/>
                </a:solidFill>
                <a:latin typeface="Calibri"/>
                <a:cs typeface="Calibri"/>
              </a:rPr>
              <a:t>in</a:t>
            </a:r>
            <a:r>
              <a:rPr sz="1200" spc="-15">
                <a:solidFill>
                  <a:srgbClr val="8554A0"/>
                </a:solidFill>
                <a:latin typeface="Calibri"/>
                <a:cs typeface="Calibri"/>
              </a:rPr>
              <a:t> </a:t>
            </a:r>
            <a:r>
              <a:rPr sz="1200" spc="-10">
                <a:solidFill>
                  <a:srgbClr val="8554A0"/>
                </a:solidFill>
                <a:latin typeface="Calibri"/>
                <a:cs typeface="Calibri"/>
              </a:rPr>
              <a:t>demand</a:t>
            </a:r>
            <a:endParaRPr sz="1200">
              <a:latin typeface="Calibri"/>
              <a:cs typeface="Calibri"/>
            </a:endParaRPr>
          </a:p>
        </p:txBody>
      </p:sp>
      <p:sp>
        <p:nvSpPr>
          <p:cNvPr id="51" name="object 51"/>
          <p:cNvSpPr txBox="1"/>
          <p:nvPr/>
        </p:nvSpPr>
        <p:spPr>
          <a:xfrm>
            <a:off x="6852666" y="3784853"/>
            <a:ext cx="1233170" cy="725805"/>
          </a:xfrm>
          <a:prstGeom prst="rect">
            <a:avLst/>
          </a:prstGeom>
          <a:solidFill>
            <a:srgbClr val="E7DCEC"/>
          </a:solidFill>
          <a:ln w="28956">
            <a:solidFill>
              <a:srgbClr val="8554A0"/>
            </a:solidFill>
          </a:ln>
        </p:spPr>
        <p:txBody>
          <a:bodyPr vert="horz" wrap="square" lIns="0" tIns="40005" rIns="0" bIns="0" rtlCol="0">
            <a:spAutoFit/>
          </a:bodyPr>
          <a:lstStyle/>
          <a:p>
            <a:pPr>
              <a:lnSpc>
                <a:spcPct val="100000"/>
              </a:lnSpc>
              <a:spcBef>
                <a:spcPts val="315"/>
              </a:spcBef>
            </a:pPr>
            <a:endParaRPr sz="1400">
              <a:latin typeface="Times New Roman"/>
              <a:cs typeface="Times New Roman"/>
            </a:endParaRPr>
          </a:p>
          <a:p>
            <a:pPr marL="217804">
              <a:lnSpc>
                <a:spcPct val="100000"/>
              </a:lnSpc>
            </a:pPr>
            <a:r>
              <a:rPr sz="1400" b="1" spc="-10">
                <a:solidFill>
                  <a:srgbClr val="8554A0"/>
                </a:solidFill>
                <a:latin typeface="Calibri"/>
                <a:cs typeface="Calibri"/>
              </a:rPr>
              <a:t>Regulation</a:t>
            </a:r>
            <a:endParaRPr sz="1400">
              <a:latin typeface="Calibri"/>
              <a:cs typeface="Calibri"/>
            </a:endParaRPr>
          </a:p>
        </p:txBody>
      </p:sp>
      <p:sp>
        <p:nvSpPr>
          <p:cNvPr id="52" name="object 52"/>
          <p:cNvSpPr txBox="1"/>
          <p:nvPr/>
        </p:nvSpPr>
        <p:spPr>
          <a:xfrm>
            <a:off x="8085581" y="5791961"/>
            <a:ext cx="3866515" cy="554990"/>
          </a:xfrm>
          <a:prstGeom prst="rect">
            <a:avLst/>
          </a:prstGeom>
          <a:ln w="28955">
            <a:solidFill>
              <a:srgbClr val="8554A0"/>
            </a:solidFill>
          </a:ln>
        </p:spPr>
        <p:txBody>
          <a:bodyPr vert="horz" wrap="square" lIns="0" tIns="85725" rIns="0" bIns="0" rtlCol="0">
            <a:spAutoFit/>
          </a:bodyPr>
          <a:lstStyle/>
          <a:p>
            <a:pPr marL="91440" marR="567055">
              <a:lnSpc>
                <a:spcPct val="100000"/>
              </a:lnSpc>
              <a:spcBef>
                <a:spcPts val="675"/>
              </a:spcBef>
            </a:pPr>
            <a:r>
              <a:rPr sz="1200">
                <a:solidFill>
                  <a:srgbClr val="8554A0"/>
                </a:solidFill>
                <a:latin typeface="Calibri"/>
                <a:cs typeface="Calibri"/>
              </a:rPr>
              <a:t>Support</a:t>
            </a:r>
            <a:r>
              <a:rPr sz="1200" spc="-55">
                <a:solidFill>
                  <a:srgbClr val="8554A0"/>
                </a:solidFill>
                <a:latin typeface="Calibri"/>
                <a:cs typeface="Calibri"/>
              </a:rPr>
              <a:t> </a:t>
            </a:r>
            <a:r>
              <a:rPr sz="1200" spc="-10">
                <a:solidFill>
                  <a:srgbClr val="8554A0"/>
                </a:solidFill>
                <a:latin typeface="Calibri"/>
                <a:cs typeface="Calibri"/>
              </a:rPr>
              <a:t>restoration</a:t>
            </a:r>
            <a:r>
              <a:rPr sz="1200" spc="-40">
                <a:solidFill>
                  <a:srgbClr val="8554A0"/>
                </a:solidFill>
                <a:latin typeface="Calibri"/>
                <a:cs typeface="Calibri"/>
              </a:rPr>
              <a:t> </a:t>
            </a:r>
            <a:r>
              <a:rPr sz="1200">
                <a:solidFill>
                  <a:srgbClr val="8554A0"/>
                </a:solidFill>
                <a:latin typeface="Calibri"/>
                <a:cs typeface="Calibri"/>
              </a:rPr>
              <a:t>of</a:t>
            </a:r>
            <a:r>
              <a:rPr sz="1200" spc="-15">
                <a:solidFill>
                  <a:srgbClr val="8554A0"/>
                </a:solidFill>
                <a:latin typeface="Calibri"/>
                <a:cs typeface="Calibri"/>
              </a:rPr>
              <a:t> </a:t>
            </a:r>
            <a:r>
              <a:rPr sz="1200">
                <a:solidFill>
                  <a:srgbClr val="8554A0"/>
                </a:solidFill>
                <a:latin typeface="Calibri"/>
                <a:cs typeface="Calibri"/>
              </a:rPr>
              <a:t>power</a:t>
            </a:r>
            <a:r>
              <a:rPr sz="1200" spc="-20">
                <a:solidFill>
                  <a:srgbClr val="8554A0"/>
                </a:solidFill>
                <a:latin typeface="Calibri"/>
                <a:cs typeface="Calibri"/>
              </a:rPr>
              <a:t> </a:t>
            </a:r>
            <a:r>
              <a:rPr sz="1200" spc="-10">
                <a:solidFill>
                  <a:srgbClr val="8554A0"/>
                </a:solidFill>
                <a:latin typeface="Calibri"/>
                <a:cs typeface="Calibri"/>
              </a:rPr>
              <a:t>system </a:t>
            </a:r>
            <a:r>
              <a:rPr sz="1200">
                <a:solidFill>
                  <a:srgbClr val="8554A0"/>
                </a:solidFill>
                <a:latin typeface="Calibri"/>
                <a:cs typeface="Calibri"/>
              </a:rPr>
              <a:t>after</a:t>
            </a:r>
            <a:r>
              <a:rPr sz="1200" spc="-20">
                <a:solidFill>
                  <a:srgbClr val="8554A0"/>
                </a:solidFill>
                <a:latin typeface="Calibri"/>
                <a:cs typeface="Calibri"/>
              </a:rPr>
              <a:t> </a:t>
            </a:r>
            <a:r>
              <a:rPr sz="1200">
                <a:solidFill>
                  <a:srgbClr val="8554A0"/>
                </a:solidFill>
                <a:latin typeface="Calibri"/>
                <a:cs typeface="Calibri"/>
              </a:rPr>
              <a:t>partial</a:t>
            </a:r>
            <a:r>
              <a:rPr sz="1200" spc="-45">
                <a:solidFill>
                  <a:srgbClr val="8554A0"/>
                </a:solidFill>
                <a:latin typeface="Calibri"/>
                <a:cs typeface="Calibri"/>
              </a:rPr>
              <a:t> </a:t>
            </a:r>
            <a:r>
              <a:rPr sz="1200" spc="-25">
                <a:solidFill>
                  <a:srgbClr val="8554A0"/>
                </a:solidFill>
                <a:latin typeface="Calibri"/>
                <a:cs typeface="Calibri"/>
              </a:rPr>
              <a:t>or </a:t>
            </a:r>
            <a:r>
              <a:rPr sz="1200" spc="-10">
                <a:solidFill>
                  <a:srgbClr val="8554A0"/>
                </a:solidFill>
                <a:latin typeface="Calibri"/>
                <a:cs typeface="Calibri"/>
              </a:rPr>
              <a:t>complete</a:t>
            </a:r>
            <a:r>
              <a:rPr sz="1200" spc="5">
                <a:solidFill>
                  <a:srgbClr val="8554A0"/>
                </a:solidFill>
                <a:latin typeface="Calibri"/>
                <a:cs typeface="Calibri"/>
              </a:rPr>
              <a:t> </a:t>
            </a:r>
            <a:r>
              <a:rPr sz="1200" spc="-10">
                <a:solidFill>
                  <a:srgbClr val="8554A0"/>
                </a:solidFill>
                <a:latin typeface="Calibri"/>
                <a:cs typeface="Calibri"/>
              </a:rPr>
              <a:t>shutdown</a:t>
            </a:r>
            <a:r>
              <a:rPr sz="1200" spc="-40">
                <a:solidFill>
                  <a:srgbClr val="8554A0"/>
                </a:solidFill>
                <a:latin typeface="Calibri"/>
                <a:cs typeface="Calibri"/>
              </a:rPr>
              <a:t> </a:t>
            </a:r>
            <a:r>
              <a:rPr sz="1200">
                <a:solidFill>
                  <a:srgbClr val="8554A0"/>
                </a:solidFill>
                <a:latin typeface="Calibri"/>
                <a:cs typeface="Calibri"/>
              </a:rPr>
              <a:t>of</a:t>
            </a:r>
            <a:r>
              <a:rPr sz="1200" spc="15">
                <a:solidFill>
                  <a:srgbClr val="8554A0"/>
                </a:solidFill>
                <a:latin typeface="Calibri"/>
                <a:cs typeface="Calibri"/>
              </a:rPr>
              <a:t> </a:t>
            </a:r>
            <a:r>
              <a:rPr sz="1200" spc="-10">
                <a:solidFill>
                  <a:srgbClr val="8554A0"/>
                </a:solidFill>
                <a:latin typeface="Calibri"/>
                <a:cs typeface="Calibri"/>
              </a:rPr>
              <a:t>system</a:t>
            </a:r>
            <a:endParaRPr sz="1200">
              <a:latin typeface="Calibri"/>
              <a:cs typeface="Calibri"/>
            </a:endParaRPr>
          </a:p>
        </p:txBody>
      </p:sp>
      <p:sp>
        <p:nvSpPr>
          <p:cNvPr id="53" name="object 53"/>
          <p:cNvSpPr txBox="1"/>
          <p:nvPr/>
        </p:nvSpPr>
        <p:spPr>
          <a:xfrm>
            <a:off x="6852666" y="5791961"/>
            <a:ext cx="1233170" cy="554990"/>
          </a:xfrm>
          <a:prstGeom prst="rect">
            <a:avLst/>
          </a:prstGeom>
          <a:solidFill>
            <a:srgbClr val="E7DCEC"/>
          </a:solidFill>
          <a:ln w="28956">
            <a:solidFill>
              <a:srgbClr val="8554A0"/>
            </a:solidFill>
          </a:ln>
        </p:spPr>
        <p:txBody>
          <a:bodyPr vert="horz" wrap="square" lIns="0" tIns="159385" rIns="0" bIns="0" rtlCol="0">
            <a:spAutoFit/>
          </a:bodyPr>
          <a:lstStyle/>
          <a:p>
            <a:pPr marL="247015">
              <a:lnSpc>
                <a:spcPct val="100000"/>
              </a:lnSpc>
              <a:spcBef>
                <a:spcPts val="1255"/>
              </a:spcBef>
            </a:pPr>
            <a:r>
              <a:rPr sz="1400" b="1" spc="-10">
                <a:solidFill>
                  <a:srgbClr val="8554A0"/>
                </a:solidFill>
                <a:latin typeface="Calibri"/>
                <a:cs typeface="Calibri"/>
              </a:rPr>
              <a:t>Blackstart</a:t>
            </a:r>
            <a:endParaRPr sz="1400">
              <a:latin typeface="Calibri"/>
              <a:cs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977" y="381761"/>
            <a:ext cx="11783695" cy="5652770"/>
          </a:xfrm>
          <a:custGeom>
            <a:avLst/>
            <a:gdLst/>
            <a:ahLst/>
            <a:cxnLst/>
            <a:rect l="l" t="t" r="r" b="b"/>
            <a:pathLst>
              <a:path w="11783695" h="5652770">
                <a:moveTo>
                  <a:pt x="0" y="5652516"/>
                </a:moveTo>
                <a:lnTo>
                  <a:pt x="11783568" y="5652516"/>
                </a:lnTo>
                <a:lnTo>
                  <a:pt x="11783568" y="0"/>
                </a:lnTo>
                <a:lnTo>
                  <a:pt x="0" y="0"/>
                </a:lnTo>
                <a:lnTo>
                  <a:pt x="0" y="5652516"/>
                </a:lnTo>
                <a:close/>
              </a:path>
            </a:pathLst>
          </a:custGeom>
          <a:ln w="19812">
            <a:solidFill>
              <a:srgbClr val="527E31"/>
            </a:solidFill>
          </a:ln>
        </p:spPr>
        <p:txBody>
          <a:bodyPr wrap="square" lIns="0" tIns="0" rIns="0" bIns="0" rtlCol="0"/>
          <a:lstStyle/>
          <a:p>
            <a:endParaRPr/>
          </a:p>
        </p:txBody>
      </p:sp>
      <p:sp>
        <p:nvSpPr>
          <p:cNvPr id="3" name="object 3"/>
          <p:cNvSpPr txBox="1">
            <a:spLocks noGrp="1"/>
          </p:cNvSpPr>
          <p:nvPr>
            <p:ph type="title"/>
          </p:nvPr>
        </p:nvSpPr>
        <p:spPr>
          <a:xfrm>
            <a:off x="374700" y="494129"/>
            <a:ext cx="11257280" cy="2345055"/>
          </a:xfrm>
          <a:prstGeom prst="rect">
            <a:avLst/>
          </a:prstGeom>
        </p:spPr>
        <p:txBody>
          <a:bodyPr vert="horz" wrap="square" lIns="0" tIns="46355" rIns="0" bIns="0" rtlCol="0">
            <a:spAutoFit/>
          </a:bodyPr>
          <a:lstStyle/>
          <a:p>
            <a:pPr marL="3315335">
              <a:lnSpc>
                <a:spcPct val="100000"/>
              </a:lnSpc>
              <a:spcBef>
                <a:spcPts val="365"/>
              </a:spcBef>
            </a:pPr>
            <a:r>
              <a:t>Disclaimer</a:t>
            </a:r>
            <a:r>
              <a:rPr spc="-125"/>
              <a:t> </a:t>
            </a:r>
            <a:r>
              <a:t>for</a:t>
            </a:r>
            <a:r>
              <a:rPr spc="-140"/>
              <a:t> </a:t>
            </a:r>
            <a:r>
              <a:t>Customer</a:t>
            </a:r>
            <a:r>
              <a:rPr spc="-110"/>
              <a:t> </a:t>
            </a:r>
            <a:r>
              <a:rPr spc="-10"/>
              <a:t>Training</a:t>
            </a:r>
          </a:p>
          <a:p>
            <a:pPr marL="12700" marR="5080">
              <a:lnSpc>
                <a:spcPct val="100000"/>
              </a:lnSpc>
              <a:spcBef>
                <a:spcPts val="234"/>
              </a:spcBef>
            </a:pPr>
            <a:r>
              <a:rPr sz="2400" b="0">
                <a:latin typeface="Calibri"/>
                <a:cs typeface="Calibri"/>
              </a:rPr>
              <a:t>ISO</a:t>
            </a:r>
            <a:r>
              <a:rPr sz="2400" b="0" spc="-65">
                <a:latin typeface="Calibri"/>
                <a:cs typeface="Calibri"/>
              </a:rPr>
              <a:t> </a:t>
            </a:r>
            <a:r>
              <a:rPr sz="2400" b="0">
                <a:latin typeface="Calibri"/>
                <a:cs typeface="Calibri"/>
              </a:rPr>
              <a:t>New</a:t>
            </a:r>
            <a:r>
              <a:rPr sz="2400" b="0" spc="-60">
                <a:latin typeface="Calibri"/>
                <a:cs typeface="Calibri"/>
              </a:rPr>
              <a:t> </a:t>
            </a:r>
            <a:r>
              <a:rPr sz="2400" b="0">
                <a:latin typeface="Calibri"/>
                <a:cs typeface="Calibri"/>
              </a:rPr>
              <a:t>England</a:t>
            </a:r>
            <a:r>
              <a:rPr sz="2400" b="0" spc="-55">
                <a:latin typeface="Calibri"/>
                <a:cs typeface="Calibri"/>
              </a:rPr>
              <a:t> </a:t>
            </a:r>
            <a:r>
              <a:rPr sz="2400" b="0">
                <a:latin typeface="Calibri"/>
                <a:cs typeface="Calibri"/>
              </a:rPr>
              <a:t>(ISO)</a:t>
            </a:r>
            <a:r>
              <a:rPr sz="2400" b="0" spc="-60">
                <a:latin typeface="Calibri"/>
                <a:cs typeface="Calibri"/>
              </a:rPr>
              <a:t> </a:t>
            </a:r>
            <a:r>
              <a:rPr sz="2400" b="0" spc="-10">
                <a:latin typeface="Calibri"/>
                <a:cs typeface="Calibri"/>
              </a:rPr>
              <a:t>provides</a:t>
            </a:r>
            <a:r>
              <a:rPr sz="2400" b="0" spc="-55">
                <a:latin typeface="Calibri"/>
                <a:cs typeface="Calibri"/>
              </a:rPr>
              <a:t> </a:t>
            </a:r>
            <a:r>
              <a:rPr sz="2400" b="0">
                <a:latin typeface="Calibri"/>
                <a:cs typeface="Calibri"/>
              </a:rPr>
              <a:t>training</a:t>
            </a:r>
            <a:r>
              <a:rPr sz="2400" b="0" spc="-75">
                <a:latin typeface="Calibri"/>
                <a:cs typeface="Calibri"/>
              </a:rPr>
              <a:t> </a:t>
            </a:r>
            <a:r>
              <a:rPr sz="2400" b="0">
                <a:latin typeface="Calibri"/>
                <a:cs typeface="Calibri"/>
              </a:rPr>
              <a:t>to</a:t>
            </a:r>
            <a:r>
              <a:rPr sz="2400" b="0" spc="-55">
                <a:latin typeface="Calibri"/>
                <a:cs typeface="Calibri"/>
              </a:rPr>
              <a:t> </a:t>
            </a:r>
            <a:r>
              <a:rPr sz="2400" b="0">
                <a:latin typeface="Calibri"/>
                <a:cs typeface="Calibri"/>
              </a:rPr>
              <a:t>enhance</a:t>
            </a:r>
            <a:r>
              <a:rPr sz="2400" b="0" spc="-45">
                <a:latin typeface="Calibri"/>
                <a:cs typeface="Calibri"/>
              </a:rPr>
              <a:t> </a:t>
            </a:r>
            <a:r>
              <a:rPr sz="2400" b="0">
                <a:latin typeface="Calibri"/>
                <a:cs typeface="Calibri"/>
              </a:rPr>
              <a:t>participant</a:t>
            </a:r>
            <a:r>
              <a:rPr sz="2400" b="0" spc="-75">
                <a:latin typeface="Calibri"/>
                <a:cs typeface="Calibri"/>
              </a:rPr>
              <a:t> </a:t>
            </a:r>
            <a:r>
              <a:rPr sz="2400" b="0">
                <a:latin typeface="Calibri"/>
                <a:cs typeface="Calibri"/>
              </a:rPr>
              <a:t>and</a:t>
            </a:r>
            <a:r>
              <a:rPr sz="2400" b="0" spc="-50">
                <a:latin typeface="Calibri"/>
                <a:cs typeface="Calibri"/>
              </a:rPr>
              <a:t> </a:t>
            </a:r>
            <a:r>
              <a:rPr sz="2400" b="0" spc="-10">
                <a:latin typeface="Calibri"/>
                <a:cs typeface="Calibri"/>
              </a:rPr>
              <a:t>stakeholder understanding.</a:t>
            </a:r>
            <a:r>
              <a:rPr sz="2400" b="0" spc="-70">
                <a:latin typeface="Calibri"/>
                <a:cs typeface="Calibri"/>
              </a:rPr>
              <a:t> </a:t>
            </a:r>
            <a:r>
              <a:rPr sz="2400" b="0">
                <a:latin typeface="Calibri"/>
                <a:cs typeface="Calibri"/>
              </a:rPr>
              <a:t>Because</a:t>
            </a:r>
            <a:r>
              <a:rPr sz="2400" b="0" spc="-60">
                <a:latin typeface="Calibri"/>
                <a:cs typeface="Calibri"/>
              </a:rPr>
              <a:t> </a:t>
            </a:r>
            <a:r>
              <a:rPr sz="2400" b="0">
                <a:latin typeface="Calibri"/>
                <a:cs typeface="Calibri"/>
              </a:rPr>
              <a:t>not</a:t>
            </a:r>
            <a:r>
              <a:rPr sz="2400" b="0" spc="-55">
                <a:latin typeface="Calibri"/>
                <a:cs typeface="Calibri"/>
              </a:rPr>
              <a:t> </a:t>
            </a:r>
            <a:r>
              <a:rPr sz="2400" b="0">
                <a:latin typeface="Calibri"/>
                <a:cs typeface="Calibri"/>
              </a:rPr>
              <a:t>all</a:t>
            </a:r>
            <a:r>
              <a:rPr sz="2400" b="0" spc="-65">
                <a:latin typeface="Calibri"/>
                <a:cs typeface="Calibri"/>
              </a:rPr>
              <a:t> </a:t>
            </a:r>
            <a:r>
              <a:rPr sz="2400" b="0">
                <a:latin typeface="Calibri"/>
                <a:cs typeface="Calibri"/>
              </a:rPr>
              <a:t>issues</a:t>
            </a:r>
            <a:r>
              <a:rPr sz="2400" b="0" spc="-55">
                <a:latin typeface="Calibri"/>
                <a:cs typeface="Calibri"/>
              </a:rPr>
              <a:t> </a:t>
            </a:r>
            <a:r>
              <a:rPr sz="2400" b="0">
                <a:latin typeface="Calibri"/>
                <a:cs typeface="Calibri"/>
              </a:rPr>
              <a:t>and</a:t>
            </a:r>
            <a:r>
              <a:rPr sz="2400" b="0" spc="-55">
                <a:latin typeface="Calibri"/>
                <a:cs typeface="Calibri"/>
              </a:rPr>
              <a:t> </a:t>
            </a:r>
            <a:r>
              <a:rPr sz="2400" b="0" spc="-10">
                <a:latin typeface="Calibri"/>
                <a:cs typeface="Calibri"/>
              </a:rPr>
              <a:t>requirements</a:t>
            </a:r>
            <a:r>
              <a:rPr sz="2400" b="0" spc="-50">
                <a:latin typeface="Calibri"/>
                <a:cs typeface="Calibri"/>
              </a:rPr>
              <a:t> </a:t>
            </a:r>
            <a:r>
              <a:rPr sz="2400" b="0">
                <a:latin typeface="Calibri"/>
                <a:cs typeface="Calibri"/>
              </a:rPr>
              <a:t>are</a:t>
            </a:r>
            <a:r>
              <a:rPr sz="2400" b="0" spc="-50">
                <a:latin typeface="Calibri"/>
                <a:cs typeface="Calibri"/>
              </a:rPr>
              <a:t> </a:t>
            </a:r>
            <a:r>
              <a:rPr sz="2400" b="0" spc="-10">
                <a:latin typeface="Calibri"/>
                <a:cs typeface="Calibri"/>
              </a:rPr>
              <a:t>addressed</a:t>
            </a:r>
            <a:r>
              <a:rPr sz="2400" b="0" spc="-40">
                <a:latin typeface="Calibri"/>
                <a:cs typeface="Calibri"/>
              </a:rPr>
              <a:t> </a:t>
            </a:r>
            <a:r>
              <a:rPr sz="2400" b="0">
                <a:latin typeface="Calibri"/>
                <a:cs typeface="Calibri"/>
              </a:rPr>
              <a:t>by</a:t>
            </a:r>
            <a:r>
              <a:rPr sz="2400" b="0" spc="-60">
                <a:latin typeface="Calibri"/>
                <a:cs typeface="Calibri"/>
              </a:rPr>
              <a:t> </a:t>
            </a:r>
            <a:r>
              <a:rPr sz="2400" b="0">
                <a:latin typeface="Calibri"/>
                <a:cs typeface="Calibri"/>
              </a:rPr>
              <a:t>the</a:t>
            </a:r>
            <a:r>
              <a:rPr sz="2400" b="0" spc="-50">
                <a:latin typeface="Calibri"/>
                <a:cs typeface="Calibri"/>
              </a:rPr>
              <a:t> </a:t>
            </a:r>
            <a:r>
              <a:rPr sz="2400" b="0" spc="-10">
                <a:latin typeface="Calibri"/>
                <a:cs typeface="Calibri"/>
              </a:rPr>
              <a:t>training, </a:t>
            </a:r>
            <a:r>
              <a:rPr sz="2400" b="0">
                <a:latin typeface="Calibri"/>
                <a:cs typeface="Calibri"/>
              </a:rPr>
              <a:t>participants</a:t>
            </a:r>
            <a:r>
              <a:rPr sz="2400" b="0" spc="-70">
                <a:latin typeface="Calibri"/>
                <a:cs typeface="Calibri"/>
              </a:rPr>
              <a:t> </a:t>
            </a:r>
            <a:r>
              <a:rPr sz="2400" b="0">
                <a:latin typeface="Calibri"/>
                <a:cs typeface="Calibri"/>
              </a:rPr>
              <a:t>and</a:t>
            </a:r>
            <a:r>
              <a:rPr sz="2400" b="0" spc="-35">
                <a:latin typeface="Calibri"/>
                <a:cs typeface="Calibri"/>
              </a:rPr>
              <a:t> </a:t>
            </a:r>
            <a:r>
              <a:rPr sz="2400" b="0">
                <a:latin typeface="Calibri"/>
                <a:cs typeface="Calibri"/>
              </a:rPr>
              <a:t>other</a:t>
            </a:r>
            <a:r>
              <a:rPr sz="2400" b="0" spc="-45">
                <a:latin typeface="Calibri"/>
                <a:cs typeface="Calibri"/>
              </a:rPr>
              <a:t> </a:t>
            </a:r>
            <a:r>
              <a:rPr sz="2400" b="0" spc="-20">
                <a:latin typeface="Calibri"/>
                <a:cs typeface="Calibri"/>
              </a:rPr>
              <a:t>stakeholders</a:t>
            </a:r>
            <a:r>
              <a:rPr sz="2400" b="0" spc="-70">
                <a:latin typeface="Calibri"/>
                <a:cs typeface="Calibri"/>
              </a:rPr>
              <a:t> </a:t>
            </a:r>
            <a:r>
              <a:rPr sz="2400" b="0">
                <a:latin typeface="Calibri"/>
                <a:cs typeface="Calibri"/>
              </a:rPr>
              <a:t>should</a:t>
            </a:r>
            <a:r>
              <a:rPr sz="2400" b="0" spc="-40">
                <a:latin typeface="Calibri"/>
                <a:cs typeface="Calibri"/>
              </a:rPr>
              <a:t> </a:t>
            </a:r>
            <a:r>
              <a:rPr sz="2400" b="0">
                <a:latin typeface="Calibri"/>
                <a:cs typeface="Calibri"/>
              </a:rPr>
              <a:t>not</a:t>
            </a:r>
            <a:r>
              <a:rPr sz="2400" b="0" spc="-35">
                <a:latin typeface="Calibri"/>
                <a:cs typeface="Calibri"/>
              </a:rPr>
              <a:t> </a:t>
            </a:r>
            <a:r>
              <a:rPr sz="2400" b="0">
                <a:latin typeface="Calibri"/>
                <a:cs typeface="Calibri"/>
              </a:rPr>
              <a:t>rely</a:t>
            </a:r>
            <a:r>
              <a:rPr sz="2400" b="0" spc="-45">
                <a:latin typeface="Calibri"/>
                <a:cs typeface="Calibri"/>
              </a:rPr>
              <a:t> </a:t>
            </a:r>
            <a:r>
              <a:rPr sz="2400" b="0">
                <a:latin typeface="Calibri"/>
                <a:cs typeface="Calibri"/>
              </a:rPr>
              <a:t>solely</a:t>
            </a:r>
            <a:r>
              <a:rPr sz="2400" b="0" spc="-45">
                <a:latin typeface="Calibri"/>
                <a:cs typeface="Calibri"/>
              </a:rPr>
              <a:t> </a:t>
            </a:r>
            <a:r>
              <a:rPr sz="2400" b="0">
                <a:latin typeface="Calibri"/>
                <a:cs typeface="Calibri"/>
              </a:rPr>
              <a:t>on</a:t>
            </a:r>
            <a:r>
              <a:rPr sz="2400" b="0" spc="-40">
                <a:latin typeface="Calibri"/>
                <a:cs typeface="Calibri"/>
              </a:rPr>
              <a:t> </a:t>
            </a:r>
            <a:r>
              <a:rPr sz="2400" b="0">
                <a:latin typeface="Calibri"/>
                <a:cs typeface="Calibri"/>
              </a:rPr>
              <a:t>this</a:t>
            </a:r>
            <a:r>
              <a:rPr sz="2400" b="0" spc="-60">
                <a:latin typeface="Calibri"/>
                <a:cs typeface="Calibri"/>
              </a:rPr>
              <a:t> </a:t>
            </a:r>
            <a:r>
              <a:rPr sz="2400" b="0">
                <a:latin typeface="Calibri"/>
                <a:cs typeface="Calibri"/>
              </a:rPr>
              <a:t>training</a:t>
            </a:r>
            <a:r>
              <a:rPr sz="2400" b="0" spc="-60">
                <a:latin typeface="Calibri"/>
                <a:cs typeface="Calibri"/>
              </a:rPr>
              <a:t> </a:t>
            </a:r>
            <a:r>
              <a:rPr sz="2400" b="0">
                <a:latin typeface="Calibri"/>
                <a:cs typeface="Calibri"/>
              </a:rPr>
              <a:t>for</a:t>
            </a:r>
            <a:r>
              <a:rPr sz="2400" b="0" spc="-45">
                <a:latin typeface="Calibri"/>
                <a:cs typeface="Calibri"/>
              </a:rPr>
              <a:t> </a:t>
            </a:r>
            <a:r>
              <a:rPr sz="2400" b="0" spc="-10">
                <a:latin typeface="Calibri"/>
                <a:cs typeface="Calibri"/>
              </a:rPr>
              <a:t>information </a:t>
            </a:r>
            <a:r>
              <a:rPr sz="2400" b="0">
                <a:latin typeface="Calibri"/>
                <a:cs typeface="Calibri"/>
              </a:rPr>
              <a:t>but</a:t>
            </a:r>
            <a:r>
              <a:rPr sz="2400" b="0" spc="-65">
                <a:latin typeface="Calibri"/>
                <a:cs typeface="Calibri"/>
              </a:rPr>
              <a:t> </a:t>
            </a:r>
            <a:r>
              <a:rPr sz="2400" b="0">
                <a:latin typeface="Calibri"/>
                <a:cs typeface="Calibri"/>
              </a:rPr>
              <a:t>should</a:t>
            </a:r>
            <a:r>
              <a:rPr sz="2400" b="0" spc="-60">
                <a:latin typeface="Calibri"/>
                <a:cs typeface="Calibri"/>
              </a:rPr>
              <a:t> </a:t>
            </a:r>
            <a:r>
              <a:rPr sz="2400" b="0">
                <a:latin typeface="Calibri"/>
                <a:cs typeface="Calibri"/>
              </a:rPr>
              <a:t>consult</a:t>
            </a:r>
            <a:r>
              <a:rPr sz="2400" b="0" spc="-60">
                <a:latin typeface="Calibri"/>
                <a:cs typeface="Calibri"/>
              </a:rPr>
              <a:t> </a:t>
            </a:r>
            <a:r>
              <a:rPr sz="2400" b="0">
                <a:latin typeface="Calibri"/>
                <a:cs typeface="Calibri"/>
              </a:rPr>
              <a:t>the</a:t>
            </a:r>
            <a:r>
              <a:rPr sz="2400" b="0" spc="-55">
                <a:latin typeface="Calibri"/>
                <a:cs typeface="Calibri"/>
              </a:rPr>
              <a:t> </a:t>
            </a:r>
            <a:r>
              <a:rPr sz="2400" b="0" spc="-10">
                <a:latin typeface="Calibri"/>
                <a:cs typeface="Calibri"/>
              </a:rPr>
              <a:t>effective</a:t>
            </a:r>
            <a:r>
              <a:rPr sz="2400" b="0" spc="-50">
                <a:latin typeface="Calibri"/>
                <a:cs typeface="Calibri"/>
              </a:rPr>
              <a:t> </a:t>
            </a:r>
            <a:r>
              <a:rPr sz="2400" b="0" i="1" u="sng" spc="-20">
                <a:solidFill>
                  <a:srgbClr val="1794D2"/>
                </a:solidFill>
                <a:uFill>
                  <a:solidFill>
                    <a:srgbClr val="1794D2"/>
                  </a:solidFill>
                </a:uFill>
                <a:latin typeface="Calibri"/>
                <a:cs typeface="Calibri"/>
                <a:hlinkClick r:id="rId3"/>
              </a:rPr>
              <a:t>Transmission,</a:t>
            </a:r>
            <a:r>
              <a:rPr sz="2400" b="0" i="1" u="sng" spc="-35">
                <a:solidFill>
                  <a:srgbClr val="1794D2"/>
                </a:solidFill>
                <a:uFill>
                  <a:solidFill>
                    <a:srgbClr val="1794D2"/>
                  </a:solidFill>
                </a:uFill>
                <a:latin typeface="Calibri"/>
                <a:cs typeface="Calibri"/>
                <a:hlinkClick r:id="rId3"/>
              </a:rPr>
              <a:t> </a:t>
            </a:r>
            <a:r>
              <a:rPr sz="2400" b="0" i="1" u="sng" spc="-10">
                <a:solidFill>
                  <a:srgbClr val="1794D2"/>
                </a:solidFill>
                <a:uFill>
                  <a:solidFill>
                    <a:srgbClr val="1794D2"/>
                  </a:solidFill>
                </a:uFill>
                <a:latin typeface="Calibri"/>
                <a:cs typeface="Calibri"/>
                <a:hlinkClick r:id="rId3"/>
              </a:rPr>
              <a:t>Markets</a:t>
            </a:r>
            <a:r>
              <a:rPr sz="2400" b="0" i="1" u="sng" spc="-75">
                <a:solidFill>
                  <a:srgbClr val="1794D2"/>
                </a:solidFill>
                <a:uFill>
                  <a:solidFill>
                    <a:srgbClr val="1794D2"/>
                  </a:solidFill>
                </a:uFill>
                <a:latin typeface="Calibri"/>
                <a:cs typeface="Calibri"/>
                <a:hlinkClick r:id="rId3"/>
              </a:rPr>
              <a:t> </a:t>
            </a:r>
            <a:r>
              <a:rPr sz="2400" b="0" i="1" u="sng">
                <a:solidFill>
                  <a:srgbClr val="1794D2"/>
                </a:solidFill>
                <a:uFill>
                  <a:solidFill>
                    <a:srgbClr val="1794D2"/>
                  </a:solidFill>
                </a:uFill>
                <a:latin typeface="Calibri"/>
                <a:cs typeface="Calibri"/>
                <a:hlinkClick r:id="rId3"/>
              </a:rPr>
              <a:t>and</a:t>
            </a:r>
            <a:r>
              <a:rPr sz="2400" b="0" i="1" u="sng" spc="-60">
                <a:solidFill>
                  <a:srgbClr val="1794D2"/>
                </a:solidFill>
                <a:uFill>
                  <a:solidFill>
                    <a:srgbClr val="1794D2"/>
                  </a:solidFill>
                </a:uFill>
                <a:latin typeface="Calibri"/>
                <a:cs typeface="Calibri"/>
                <a:hlinkClick r:id="rId3"/>
              </a:rPr>
              <a:t> </a:t>
            </a:r>
            <a:r>
              <a:rPr sz="2400" b="0" i="1" u="sng">
                <a:solidFill>
                  <a:srgbClr val="1794D2"/>
                </a:solidFill>
                <a:uFill>
                  <a:solidFill>
                    <a:srgbClr val="1794D2"/>
                  </a:solidFill>
                </a:uFill>
                <a:latin typeface="Calibri"/>
                <a:cs typeface="Calibri"/>
                <a:hlinkClick r:id="rId3"/>
              </a:rPr>
              <a:t>Services</a:t>
            </a:r>
            <a:r>
              <a:rPr sz="2400" b="0" i="1" u="sng" spc="-50">
                <a:solidFill>
                  <a:srgbClr val="1794D2"/>
                </a:solidFill>
                <a:uFill>
                  <a:solidFill>
                    <a:srgbClr val="1794D2"/>
                  </a:solidFill>
                </a:uFill>
                <a:latin typeface="Calibri"/>
                <a:cs typeface="Calibri"/>
                <a:hlinkClick r:id="rId3"/>
              </a:rPr>
              <a:t> </a:t>
            </a:r>
            <a:r>
              <a:rPr sz="2400" b="0" i="1" u="sng" spc="-25">
                <a:solidFill>
                  <a:srgbClr val="1794D2"/>
                </a:solidFill>
                <a:uFill>
                  <a:solidFill>
                    <a:srgbClr val="1794D2"/>
                  </a:solidFill>
                </a:uFill>
                <a:latin typeface="Calibri"/>
                <a:cs typeface="Calibri"/>
                <a:hlinkClick r:id="rId3"/>
              </a:rPr>
              <a:t>Tariff</a:t>
            </a:r>
            <a:r>
              <a:rPr sz="2400" b="0" i="1" u="none" spc="-35">
                <a:solidFill>
                  <a:srgbClr val="1794D2"/>
                </a:solidFill>
                <a:latin typeface="Calibri"/>
                <a:cs typeface="Calibri"/>
              </a:rPr>
              <a:t> </a:t>
            </a:r>
            <a:r>
              <a:rPr sz="2400" b="0" u="none">
                <a:latin typeface="Calibri"/>
                <a:cs typeface="Calibri"/>
              </a:rPr>
              <a:t>(“Tariff”)</a:t>
            </a:r>
            <a:r>
              <a:rPr sz="2400" b="0" u="none" spc="-75">
                <a:latin typeface="Calibri"/>
                <a:cs typeface="Calibri"/>
              </a:rPr>
              <a:t> </a:t>
            </a:r>
            <a:r>
              <a:rPr sz="2400" b="0" u="none">
                <a:latin typeface="Calibri"/>
                <a:cs typeface="Calibri"/>
              </a:rPr>
              <a:t>and</a:t>
            </a:r>
            <a:r>
              <a:rPr sz="2400" b="0" u="none" spc="-60">
                <a:latin typeface="Calibri"/>
                <a:cs typeface="Calibri"/>
              </a:rPr>
              <a:t> </a:t>
            </a:r>
            <a:r>
              <a:rPr sz="2400" b="0" u="none" spc="-25">
                <a:latin typeface="Calibri"/>
                <a:cs typeface="Calibri"/>
              </a:rPr>
              <a:t>the </a:t>
            </a:r>
            <a:r>
              <a:rPr sz="2400" b="0" u="none" spc="-10">
                <a:latin typeface="Calibri"/>
                <a:cs typeface="Calibri"/>
              </a:rPr>
              <a:t>relevant</a:t>
            </a:r>
            <a:r>
              <a:rPr sz="2400" b="0" u="none" spc="-105">
                <a:latin typeface="Calibri"/>
                <a:cs typeface="Calibri"/>
              </a:rPr>
              <a:t> </a:t>
            </a:r>
            <a:r>
              <a:rPr sz="2400" b="0" i="1" u="sng" spc="-10">
                <a:solidFill>
                  <a:srgbClr val="1794D2"/>
                </a:solidFill>
                <a:uFill>
                  <a:solidFill>
                    <a:srgbClr val="1794D2"/>
                  </a:solidFill>
                </a:uFill>
                <a:latin typeface="Calibri"/>
                <a:cs typeface="Calibri"/>
                <a:hlinkClick r:id="rId4"/>
              </a:rPr>
              <a:t>Market</a:t>
            </a:r>
            <a:r>
              <a:rPr sz="2400" b="0" i="1" u="sng" spc="-120">
                <a:solidFill>
                  <a:srgbClr val="1794D2"/>
                </a:solidFill>
                <a:uFill>
                  <a:solidFill>
                    <a:srgbClr val="1794D2"/>
                  </a:solidFill>
                </a:uFill>
                <a:latin typeface="Calibri"/>
                <a:cs typeface="Calibri"/>
                <a:hlinkClick r:id="rId4"/>
              </a:rPr>
              <a:t> </a:t>
            </a:r>
            <a:r>
              <a:rPr sz="2400" b="0" i="1" u="sng">
                <a:solidFill>
                  <a:srgbClr val="1794D2"/>
                </a:solidFill>
                <a:uFill>
                  <a:solidFill>
                    <a:srgbClr val="1794D2"/>
                  </a:solidFill>
                </a:uFill>
                <a:latin typeface="Calibri"/>
                <a:cs typeface="Calibri"/>
                <a:hlinkClick r:id="rId4"/>
              </a:rPr>
              <a:t>Manuals</a:t>
            </a:r>
            <a:r>
              <a:rPr sz="2400" b="0" i="1" u="none">
                <a:latin typeface="Calibri"/>
                <a:cs typeface="Calibri"/>
              </a:rPr>
              <a:t>,</a:t>
            </a:r>
            <a:r>
              <a:rPr sz="2400" b="0" i="1" u="none" spc="-105">
                <a:latin typeface="Calibri"/>
                <a:cs typeface="Calibri"/>
              </a:rPr>
              <a:t> </a:t>
            </a:r>
            <a:r>
              <a:rPr sz="2400" b="0" i="1" u="sng">
                <a:solidFill>
                  <a:srgbClr val="1794D2"/>
                </a:solidFill>
                <a:uFill>
                  <a:solidFill>
                    <a:srgbClr val="1794D2"/>
                  </a:solidFill>
                </a:uFill>
                <a:latin typeface="Calibri"/>
                <a:cs typeface="Calibri"/>
                <a:hlinkClick r:id="rId5"/>
              </a:rPr>
              <a:t>Operating</a:t>
            </a:r>
            <a:r>
              <a:rPr sz="2400" b="0" i="1" u="sng" spc="-100">
                <a:solidFill>
                  <a:srgbClr val="1794D2"/>
                </a:solidFill>
                <a:uFill>
                  <a:solidFill>
                    <a:srgbClr val="1794D2"/>
                  </a:solidFill>
                </a:uFill>
                <a:latin typeface="Calibri"/>
                <a:cs typeface="Calibri"/>
                <a:hlinkClick r:id="rId5"/>
              </a:rPr>
              <a:t> </a:t>
            </a:r>
            <a:r>
              <a:rPr sz="2400" b="0" i="1" u="sng">
                <a:solidFill>
                  <a:srgbClr val="1794D2"/>
                </a:solidFill>
                <a:uFill>
                  <a:solidFill>
                    <a:srgbClr val="1794D2"/>
                  </a:solidFill>
                </a:uFill>
                <a:latin typeface="Calibri"/>
                <a:cs typeface="Calibri"/>
                <a:hlinkClick r:id="rId5"/>
              </a:rPr>
              <a:t>Procedures</a:t>
            </a:r>
            <a:r>
              <a:rPr sz="2400" b="0" i="1" u="none" spc="-85">
                <a:solidFill>
                  <a:srgbClr val="1794D2"/>
                </a:solidFill>
                <a:latin typeface="Calibri"/>
                <a:cs typeface="Calibri"/>
              </a:rPr>
              <a:t> </a:t>
            </a:r>
            <a:r>
              <a:rPr sz="2400" b="0" u="none">
                <a:latin typeface="Calibri"/>
                <a:cs typeface="Calibri"/>
              </a:rPr>
              <a:t>and</a:t>
            </a:r>
            <a:r>
              <a:rPr sz="2400" b="0" u="none" spc="-100">
                <a:latin typeface="Calibri"/>
                <a:cs typeface="Calibri"/>
              </a:rPr>
              <a:t> </a:t>
            </a:r>
            <a:r>
              <a:rPr sz="2400" b="0" i="1" u="sng">
                <a:solidFill>
                  <a:srgbClr val="1794D2"/>
                </a:solidFill>
                <a:uFill>
                  <a:solidFill>
                    <a:srgbClr val="1794D2"/>
                  </a:solidFill>
                </a:uFill>
                <a:latin typeface="Calibri"/>
                <a:cs typeface="Calibri"/>
                <a:hlinkClick r:id="rId6"/>
              </a:rPr>
              <a:t>Planning</a:t>
            </a:r>
            <a:r>
              <a:rPr sz="2400" b="0" i="1" u="sng" spc="-105">
                <a:solidFill>
                  <a:srgbClr val="1794D2"/>
                </a:solidFill>
                <a:uFill>
                  <a:solidFill>
                    <a:srgbClr val="1794D2"/>
                  </a:solidFill>
                </a:uFill>
                <a:latin typeface="Calibri"/>
                <a:cs typeface="Calibri"/>
                <a:hlinkClick r:id="rId6"/>
              </a:rPr>
              <a:t> </a:t>
            </a:r>
            <a:r>
              <a:rPr sz="2400" b="0" i="1" u="sng">
                <a:solidFill>
                  <a:srgbClr val="1794D2"/>
                </a:solidFill>
                <a:uFill>
                  <a:solidFill>
                    <a:srgbClr val="1794D2"/>
                  </a:solidFill>
                </a:uFill>
                <a:latin typeface="Calibri"/>
                <a:cs typeface="Calibri"/>
                <a:hlinkClick r:id="rId6"/>
              </a:rPr>
              <a:t>Procedur</a:t>
            </a:r>
            <a:r>
              <a:rPr sz="2400" b="0" u="sng">
                <a:solidFill>
                  <a:srgbClr val="1794D2"/>
                </a:solidFill>
                <a:uFill>
                  <a:solidFill>
                    <a:srgbClr val="1794D2"/>
                  </a:solidFill>
                </a:uFill>
                <a:latin typeface="Calibri"/>
                <a:cs typeface="Calibri"/>
                <a:hlinkClick r:id="rId6"/>
              </a:rPr>
              <a:t>es</a:t>
            </a:r>
            <a:r>
              <a:rPr sz="2400" b="0" u="none" spc="-105">
                <a:solidFill>
                  <a:srgbClr val="1794D2"/>
                </a:solidFill>
                <a:latin typeface="Calibri"/>
                <a:cs typeface="Calibri"/>
              </a:rPr>
              <a:t> </a:t>
            </a:r>
            <a:r>
              <a:rPr sz="2400" b="0" u="none" spc="-10">
                <a:latin typeface="Calibri"/>
                <a:cs typeface="Calibri"/>
              </a:rPr>
              <a:t>(“Procedures”).</a:t>
            </a:r>
            <a:endParaRPr sz="2400">
              <a:latin typeface="Calibri"/>
              <a:cs typeface="Calibri"/>
            </a:endParaRPr>
          </a:p>
        </p:txBody>
      </p:sp>
      <p:sp>
        <p:nvSpPr>
          <p:cNvPr id="4" name="object 4"/>
          <p:cNvSpPr txBox="1"/>
          <p:nvPr/>
        </p:nvSpPr>
        <p:spPr>
          <a:xfrm>
            <a:off x="374700" y="3178886"/>
            <a:ext cx="11374120" cy="2613025"/>
          </a:xfrm>
          <a:prstGeom prst="rect">
            <a:avLst/>
          </a:prstGeom>
        </p:spPr>
        <p:txBody>
          <a:bodyPr vert="horz" wrap="square" lIns="0" tIns="12700" rIns="0" bIns="0" rtlCol="0">
            <a:spAutoFit/>
          </a:bodyPr>
          <a:lstStyle/>
          <a:p>
            <a:pPr marL="12700">
              <a:lnSpc>
                <a:spcPct val="100000"/>
              </a:lnSpc>
              <a:spcBef>
                <a:spcPts val="100"/>
              </a:spcBef>
            </a:pPr>
            <a:r>
              <a:rPr sz="2400" spc="-20">
                <a:latin typeface="Calibri"/>
                <a:cs typeface="Calibri"/>
              </a:rPr>
              <a:t>Training</a:t>
            </a:r>
            <a:r>
              <a:rPr sz="2400" spc="-75">
                <a:latin typeface="Calibri"/>
                <a:cs typeface="Calibri"/>
              </a:rPr>
              <a:t> </a:t>
            </a:r>
            <a:r>
              <a:rPr sz="2400">
                <a:latin typeface="Calibri"/>
                <a:cs typeface="Calibri"/>
              </a:rPr>
              <a:t>examples</a:t>
            </a:r>
            <a:r>
              <a:rPr sz="2400" spc="-80">
                <a:latin typeface="Calibri"/>
                <a:cs typeface="Calibri"/>
              </a:rPr>
              <a:t> </a:t>
            </a:r>
            <a:r>
              <a:rPr sz="2400">
                <a:latin typeface="Calibri"/>
                <a:cs typeface="Calibri"/>
              </a:rPr>
              <a:t>are</a:t>
            </a:r>
            <a:r>
              <a:rPr sz="2400" spc="-80">
                <a:latin typeface="Calibri"/>
                <a:cs typeface="Calibri"/>
              </a:rPr>
              <a:t> </a:t>
            </a:r>
            <a:r>
              <a:rPr sz="2400" spc="-10">
                <a:latin typeface="Calibri"/>
                <a:cs typeface="Calibri"/>
              </a:rPr>
              <a:t>provided</a:t>
            </a:r>
            <a:r>
              <a:rPr sz="2400" spc="-60">
                <a:latin typeface="Calibri"/>
                <a:cs typeface="Calibri"/>
              </a:rPr>
              <a:t> </a:t>
            </a:r>
            <a:r>
              <a:rPr sz="2400">
                <a:latin typeface="Calibri"/>
                <a:cs typeface="Calibri"/>
              </a:rPr>
              <a:t>for</a:t>
            </a:r>
            <a:r>
              <a:rPr sz="2400" spc="-75">
                <a:latin typeface="Calibri"/>
                <a:cs typeface="Calibri"/>
              </a:rPr>
              <a:t> </a:t>
            </a:r>
            <a:r>
              <a:rPr sz="2400" spc="-10">
                <a:latin typeface="Calibri"/>
                <a:cs typeface="Calibri"/>
              </a:rPr>
              <a:t>illustrative</a:t>
            </a:r>
            <a:r>
              <a:rPr sz="2400" spc="-80">
                <a:latin typeface="Calibri"/>
                <a:cs typeface="Calibri"/>
              </a:rPr>
              <a:t> </a:t>
            </a:r>
            <a:r>
              <a:rPr sz="2400">
                <a:latin typeface="Calibri"/>
                <a:cs typeface="Calibri"/>
              </a:rPr>
              <a:t>purposes</a:t>
            </a:r>
            <a:r>
              <a:rPr sz="2400" spc="-65">
                <a:latin typeface="Calibri"/>
                <a:cs typeface="Calibri"/>
              </a:rPr>
              <a:t> </a:t>
            </a:r>
            <a:r>
              <a:rPr sz="2400" spc="-20">
                <a:latin typeface="Calibri"/>
                <a:cs typeface="Calibri"/>
              </a:rPr>
              <a:t>only.</a:t>
            </a:r>
            <a:r>
              <a:rPr sz="2400" spc="-85">
                <a:latin typeface="Calibri"/>
                <a:cs typeface="Calibri"/>
              </a:rPr>
              <a:t> </a:t>
            </a:r>
            <a:r>
              <a:rPr sz="2400">
                <a:latin typeface="Calibri"/>
                <a:cs typeface="Calibri"/>
              </a:rPr>
              <a:t>Company</a:t>
            </a:r>
            <a:r>
              <a:rPr sz="2400" spc="-85">
                <a:latin typeface="Calibri"/>
                <a:cs typeface="Calibri"/>
              </a:rPr>
              <a:t> </a:t>
            </a:r>
            <a:r>
              <a:rPr sz="2400">
                <a:latin typeface="Calibri"/>
                <a:cs typeface="Calibri"/>
              </a:rPr>
              <a:t>names</a:t>
            </a:r>
            <a:r>
              <a:rPr sz="2400" spc="-80">
                <a:latin typeface="Calibri"/>
                <a:cs typeface="Calibri"/>
              </a:rPr>
              <a:t> </a:t>
            </a:r>
            <a:r>
              <a:rPr sz="2400" spc="-25">
                <a:latin typeface="Calibri"/>
                <a:cs typeface="Calibri"/>
              </a:rPr>
              <a:t>and</a:t>
            </a:r>
            <a:endParaRPr sz="2400">
              <a:latin typeface="Calibri"/>
              <a:cs typeface="Calibri"/>
            </a:endParaRPr>
          </a:p>
          <a:p>
            <a:pPr marL="12700">
              <a:lnSpc>
                <a:spcPct val="100000"/>
              </a:lnSpc>
              <a:spcBef>
                <a:spcPts val="5"/>
              </a:spcBef>
            </a:pPr>
            <a:r>
              <a:rPr sz="2400">
                <a:latin typeface="Calibri"/>
                <a:cs typeface="Calibri"/>
              </a:rPr>
              <a:t>numerical</a:t>
            </a:r>
            <a:r>
              <a:rPr sz="2400" spc="-95">
                <a:latin typeface="Calibri"/>
                <a:cs typeface="Calibri"/>
              </a:rPr>
              <a:t> </a:t>
            </a:r>
            <a:r>
              <a:rPr sz="2400">
                <a:latin typeface="Calibri"/>
                <a:cs typeface="Calibri"/>
              </a:rPr>
              <a:t>values</a:t>
            </a:r>
            <a:r>
              <a:rPr sz="2400" spc="-85">
                <a:latin typeface="Calibri"/>
                <a:cs typeface="Calibri"/>
              </a:rPr>
              <a:t> </a:t>
            </a:r>
            <a:r>
              <a:rPr sz="2400">
                <a:latin typeface="Calibri"/>
                <a:cs typeface="Calibri"/>
              </a:rPr>
              <a:t>used</a:t>
            </a:r>
            <a:r>
              <a:rPr sz="2400" spc="-85">
                <a:latin typeface="Calibri"/>
                <a:cs typeface="Calibri"/>
              </a:rPr>
              <a:t> </a:t>
            </a:r>
            <a:r>
              <a:rPr sz="2400">
                <a:latin typeface="Calibri"/>
                <a:cs typeface="Calibri"/>
              </a:rPr>
              <a:t>are</a:t>
            </a:r>
            <a:r>
              <a:rPr sz="2400" spc="-80">
                <a:latin typeface="Calibri"/>
                <a:cs typeface="Calibri"/>
              </a:rPr>
              <a:t> </a:t>
            </a:r>
            <a:r>
              <a:rPr sz="2400" spc="-10">
                <a:latin typeface="Calibri"/>
                <a:cs typeface="Calibri"/>
              </a:rPr>
              <a:t>fictitious.</a:t>
            </a:r>
            <a:endParaRPr sz="2400">
              <a:latin typeface="Calibri"/>
              <a:cs typeface="Calibri"/>
            </a:endParaRPr>
          </a:p>
          <a:p>
            <a:pPr>
              <a:lnSpc>
                <a:spcPct val="100000"/>
              </a:lnSpc>
              <a:spcBef>
                <a:spcPts val="150"/>
              </a:spcBef>
            </a:pPr>
            <a:endParaRPr sz="2400">
              <a:latin typeface="Calibri"/>
              <a:cs typeface="Calibri"/>
            </a:endParaRPr>
          </a:p>
          <a:p>
            <a:pPr marL="12700" marR="157480">
              <a:lnSpc>
                <a:spcPct val="100000"/>
              </a:lnSpc>
            </a:pPr>
            <a:r>
              <a:rPr sz="2400">
                <a:latin typeface="Calibri"/>
                <a:cs typeface="Calibri"/>
              </a:rPr>
              <a:t>In</a:t>
            </a:r>
            <a:r>
              <a:rPr sz="2400" spc="-55">
                <a:latin typeface="Calibri"/>
                <a:cs typeface="Calibri"/>
              </a:rPr>
              <a:t> </a:t>
            </a:r>
            <a:r>
              <a:rPr sz="2400">
                <a:latin typeface="Calibri"/>
                <a:cs typeface="Calibri"/>
              </a:rPr>
              <a:t>case</a:t>
            </a:r>
            <a:r>
              <a:rPr sz="2400" spc="-60">
                <a:latin typeface="Calibri"/>
                <a:cs typeface="Calibri"/>
              </a:rPr>
              <a:t> </a:t>
            </a:r>
            <a:r>
              <a:rPr sz="2400">
                <a:latin typeface="Calibri"/>
                <a:cs typeface="Calibri"/>
              </a:rPr>
              <a:t>of</a:t>
            </a:r>
            <a:r>
              <a:rPr sz="2400" spc="-50">
                <a:latin typeface="Calibri"/>
                <a:cs typeface="Calibri"/>
              </a:rPr>
              <a:t> </a:t>
            </a:r>
            <a:r>
              <a:rPr sz="2400">
                <a:latin typeface="Calibri"/>
                <a:cs typeface="Calibri"/>
              </a:rPr>
              <a:t>a</a:t>
            </a:r>
            <a:r>
              <a:rPr sz="2400" spc="-50">
                <a:latin typeface="Calibri"/>
                <a:cs typeface="Calibri"/>
              </a:rPr>
              <a:t> </a:t>
            </a:r>
            <a:r>
              <a:rPr sz="2400">
                <a:latin typeface="Calibri"/>
                <a:cs typeface="Calibri"/>
              </a:rPr>
              <a:t>discrepancy</a:t>
            </a:r>
            <a:r>
              <a:rPr sz="2400" spc="-65">
                <a:latin typeface="Calibri"/>
                <a:cs typeface="Calibri"/>
              </a:rPr>
              <a:t> </a:t>
            </a:r>
            <a:r>
              <a:rPr sz="2400">
                <a:latin typeface="Calibri"/>
                <a:cs typeface="Calibri"/>
              </a:rPr>
              <a:t>between</a:t>
            </a:r>
            <a:r>
              <a:rPr sz="2400" spc="-55">
                <a:latin typeface="Calibri"/>
                <a:cs typeface="Calibri"/>
              </a:rPr>
              <a:t> </a:t>
            </a:r>
            <a:r>
              <a:rPr sz="2400">
                <a:latin typeface="Calibri"/>
                <a:cs typeface="Calibri"/>
              </a:rPr>
              <a:t>training</a:t>
            </a:r>
            <a:r>
              <a:rPr sz="2400" spc="-65">
                <a:latin typeface="Calibri"/>
                <a:cs typeface="Calibri"/>
              </a:rPr>
              <a:t> </a:t>
            </a:r>
            <a:r>
              <a:rPr sz="2400" spc="-10">
                <a:latin typeface="Calibri"/>
                <a:cs typeface="Calibri"/>
              </a:rPr>
              <a:t>provided</a:t>
            </a:r>
            <a:r>
              <a:rPr sz="2400" spc="-40">
                <a:latin typeface="Calibri"/>
                <a:cs typeface="Calibri"/>
              </a:rPr>
              <a:t> </a:t>
            </a:r>
            <a:r>
              <a:rPr sz="2400">
                <a:latin typeface="Calibri"/>
                <a:cs typeface="Calibri"/>
              </a:rPr>
              <a:t>by</a:t>
            </a:r>
            <a:r>
              <a:rPr sz="2400" spc="-60">
                <a:latin typeface="Calibri"/>
                <a:cs typeface="Calibri"/>
              </a:rPr>
              <a:t> </a:t>
            </a:r>
            <a:r>
              <a:rPr sz="2400">
                <a:latin typeface="Calibri"/>
                <a:cs typeface="Calibri"/>
              </a:rPr>
              <a:t>ISO</a:t>
            </a:r>
            <a:r>
              <a:rPr sz="2400" spc="-60">
                <a:latin typeface="Calibri"/>
                <a:cs typeface="Calibri"/>
              </a:rPr>
              <a:t> </a:t>
            </a:r>
            <a:r>
              <a:rPr sz="2400">
                <a:latin typeface="Calibri"/>
                <a:cs typeface="Calibri"/>
              </a:rPr>
              <a:t>and</a:t>
            </a:r>
            <a:r>
              <a:rPr sz="2400" spc="-50">
                <a:latin typeface="Calibri"/>
                <a:cs typeface="Calibri"/>
              </a:rPr>
              <a:t> </a:t>
            </a:r>
            <a:r>
              <a:rPr sz="2400">
                <a:latin typeface="Calibri"/>
                <a:cs typeface="Calibri"/>
              </a:rPr>
              <a:t>the</a:t>
            </a:r>
            <a:r>
              <a:rPr sz="2400" spc="-50">
                <a:latin typeface="Calibri"/>
                <a:cs typeface="Calibri"/>
              </a:rPr>
              <a:t> </a:t>
            </a:r>
            <a:r>
              <a:rPr sz="2400" spc="-30">
                <a:latin typeface="Calibri"/>
                <a:cs typeface="Calibri"/>
              </a:rPr>
              <a:t>Tariff</a:t>
            </a:r>
            <a:r>
              <a:rPr sz="2400" spc="-45">
                <a:latin typeface="Calibri"/>
                <a:cs typeface="Calibri"/>
              </a:rPr>
              <a:t> </a:t>
            </a:r>
            <a:r>
              <a:rPr sz="2400">
                <a:latin typeface="Calibri"/>
                <a:cs typeface="Calibri"/>
              </a:rPr>
              <a:t>or</a:t>
            </a:r>
            <a:r>
              <a:rPr sz="2400" spc="-50">
                <a:latin typeface="Calibri"/>
                <a:cs typeface="Calibri"/>
              </a:rPr>
              <a:t> </a:t>
            </a:r>
            <a:r>
              <a:rPr sz="2400" spc="-10">
                <a:latin typeface="Calibri"/>
                <a:cs typeface="Calibri"/>
              </a:rPr>
              <a:t>Procedures,</a:t>
            </a:r>
            <a:r>
              <a:rPr sz="2400" spc="-45">
                <a:latin typeface="Calibri"/>
                <a:cs typeface="Calibri"/>
              </a:rPr>
              <a:t> </a:t>
            </a:r>
            <a:r>
              <a:rPr sz="2400" spc="-25">
                <a:latin typeface="Calibri"/>
                <a:cs typeface="Calibri"/>
              </a:rPr>
              <a:t>the </a:t>
            </a:r>
            <a:r>
              <a:rPr sz="2400">
                <a:latin typeface="Calibri"/>
                <a:cs typeface="Calibri"/>
              </a:rPr>
              <a:t>meaning</a:t>
            </a:r>
            <a:r>
              <a:rPr sz="2400" spc="-55">
                <a:latin typeface="Calibri"/>
                <a:cs typeface="Calibri"/>
              </a:rPr>
              <a:t> </a:t>
            </a:r>
            <a:r>
              <a:rPr sz="2400">
                <a:latin typeface="Calibri"/>
                <a:cs typeface="Calibri"/>
              </a:rPr>
              <a:t>of</a:t>
            </a:r>
            <a:r>
              <a:rPr sz="2400" spc="-45">
                <a:latin typeface="Calibri"/>
                <a:cs typeface="Calibri"/>
              </a:rPr>
              <a:t> </a:t>
            </a:r>
            <a:r>
              <a:rPr sz="2400">
                <a:latin typeface="Calibri"/>
                <a:cs typeface="Calibri"/>
              </a:rPr>
              <a:t>the</a:t>
            </a:r>
            <a:r>
              <a:rPr sz="2400" spc="-30">
                <a:latin typeface="Calibri"/>
                <a:cs typeface="Calibri"/>
              </a:rPr>
              <a:t> Tariff</a:t>
            </a:r>
            <a:r>
              <a:rPr sz="2400" spc="-20">
                <a:latin typeface="Calibri"/>
                <a:cs typeface="Calibri"/>
              </a:rPr>
              <a:t> </a:t>
            </a:r>
            <a:r>
              <a:rPr sz="2400">
                <a:latin typeface="Calibri"/>
                <a:cs typeface="Calibri"/>
              </a:rPr>
              <a:t>and</a:t>
            </a:r>
            <a:r>
              <a:rPr sz="2400" spc="-40">
                <a:latin typeface="Calibri"/>
                <a:cs typeface="Calibri"/>
              </a:rPr>
              <a:t> </a:t>
            </a:r>
            <a:r>
              <a:rPr sz="2400">
                <a:latin typeface="Calibri"/>
                <a:cs typeface="Calibri"/>
              </a:rPr>
              <a:t>Procedures</a:t>
            </a:r>
            <a:r>
              <a:rPr sz="2400" spc="-45">
                <a:latin typeface="Calibri"/>
                <a:cs typeface="Calibri"/>
              </a:rPr>
              <a:t> </a:t>
            </a:r>
            <a:r>
              <a:rPr sz="2400">
                <a:latin typeface="Calibri"/>
                <a:cs typeface="Calibri"/>
              </a:rPr>
              <a:t>shall</a:t>
            </a:r>
            <a:r>
              <a:rPr sz="2400" spc="-45">
                <a:latin typeface="Calibri"/>
                <a:cs typeface="Calibri"/>
              </a:rPr>
              <a:t> </a:t>
            </a:r>
            <a:r>
              <a:rPr sz="2400" spc="-10">
                <a:latin typeface="Calibri"/>
                <a:cs typeface="Calibri"/>
              </a:rPr>
              <a:t>govern.</a:t>
            </a:r>
            <a:endParaRPr sz="2400">
              <a:latin typeface="Calibri"/>
              <a:cs typeface="Calibri"/>
            </a:endParaRPr>
          </a:p>
          <a:p>
            <a:pPr marL="12700">
              <a:lnSpc>
                <a:spcPct val="100000"/>
              </a:lnSpc>
              <a:spcBef>
                <a:spcPts val="2885"/>
              </a:spcBef>
            </a:pPr>
            <a:r>
              <a:rPr sz="2400" spc="-10">
                <a:latin typeface="Calibri"/>
                <a:cs typeface="Calibri"/>
              </a:rPr>
              <a:t>Presentation</a:t>
            </a:r>
            <a:r>
              <a:rPr sz="2400" spc="-80">
                <a:latin typeface="Calibri"/>
                <a:cs typeface="Calibri"/>
              </a:rPr>
              <a:t> </a:t>
            </a:r>
            <a:r>
              <a:rPr sz="2400">
                <a:latin typeface="Calibri"/>
                <a:cs typeface="Calibri"/>
              </a:rPr>
              <a:t>assumes</a:t>
            </a:r>
            <a:r>
              <a:rPr sz="2400" spc="-80">
                <a:latin typeface="Calibri"/>
                <a:cs typeface="Calibri"/>
              </a:rPr>
              <a:t> </a:t>
            </a:r>
            <a:r>
              <a:rPr sz="2400" spc="-10">
                <a:latin typeface="Calibri"/>
                <a:cs typeface="Calibri"/>
              </a:rPr>
              <a:t>approval</a:t>
            </a:r>
            <a:r>
              <a:rPr sz="2400" spc="-60">
                <a:latin typeface="Calibri"/>
                <a:cs typeface="Calibri"/>
              </a:rPr>
              <a:t> </a:t>
            </a:r>
            <a:r>
              <a:rPr sz="2400">
                <a:latin typeface="Calibri"/>
                <a:cs typeface="Calibri"/>
              </a:rPr>
              <a:t>of</a:t>
            </a:r>
            <a:r>
              <a:rPr sz="2400" spc="-70">
                <a:latin typeface="Calibri"/>
                <a:cs typeface="Calibri"/>
              </a:rPr>
              <a:t> </a:t>
            </a:r>
            <a:r>
              <a:rPr sz="2400" i="1" u="sng">
                <a:solidFill>
                  <a:srgbClr val="1794D2"/>
                </a:solidFill>
                <a:uFill>
                  <a:solidFill>
                    <a:srgbClr val="1794D2"/>
                  </a:solidFill>
                </a:uFill>
                <a:latin typeface="Calibri"/>
                <a:cs typeface="Calibri"/>
                <a:hlinkClick r:id="rId7"/>
              </a:rPr>
              <a:t>Enhanced</a:t>
            </a:r>
            <a:r>
              <a:rPr sz="2400" i="1" u="sng" spc="-50">
                <a:solidFill>
                  <a:srgbClr val="1794D2"/>
                </a:solidFill>
                <a:uFill>
                  <a:solidFill>
                    <a:srgbClr val="1794D2"/>
                  </a:solidFill>
                </a:uFill>
                <a:latin typeface="Calibri"/>
                <a:cs typeface="Calibri"/>
                <a:hlinkClick r:id="rId7"/>
              </a:rPr>
              <a:t> </a:t>
            </a:r>
            <a:r>
              <a:rPr sz="2400" i="1" u="sng">
                <a:solidFill>
                  <a:srgbClr val="1794D2"/>
                </a:solidFill>
                <a:uFill>
                  <a:solidFill>
                    <a:srgbClr val="1794D2"/>
                  </a:solidFill>
                </a:uFill>
                <a:latin typeface="Calibri"/>
                <a:cs typeface="Calibri"/>
                <a:hlinkClick r:id="rId7"/>
              </a:rPr>
              <a:t>Storage</a:t>
            </a:r>
            <a:r>
              <a:rPr sz="2400" i="1" u="sng" spc="-75">
                <a:solidFill>
                  <a:srgbClr val="1794D2"/>
                </a:solidFill>
                <a:uFill>
                  <a:solidFill>
                    <a:srgbClr val="1794D2"/>
                  </a:solidFill>
                </a:uFill>
                <a:latin typeface="Calibri"/>
                <a:cs typeface="Calibri"/>
                <a:hlinkClick r:id="rId7"/>
              </a:rPr>
              <a:t> </a:t>
            </a:r>
            <a:r>
              <a:rPr sz="2400" i="1" u="sng" spc="-10">
                <a:solidFill>
                  <a:srgbClr val="1794D2"/>
                </a:solidFill>
                <a:uFill>
                  <a:solidFill>
                    <a:srgbClr val="1794D2"/>
                  </a:solidFill>
                </a:uFill>
                <a:latin typeface="Calibri"/>
                <a:cs typeface="Calibri"/>
                <a:hlinkClick r:id="rId7"/>
              </a:rPr>
              <a:t>Participation</a:t>
            </a:r>
            <a:r>
              <a:rPr sz="2400" i="1" u="sng" spc="-60">
                <a:solidFill>
                  <a:srgbClr val="1794D2"/>
                </a:solidFill>
                <a:uFill>
                  <a:solidFill>
                    <a:srgbClr val="1794D2"/>
                  </a:solidFill>
                </a:uFill>
                <a:latin typeface="Calibri"/>
                <a:cs typeface="Calibri"/>
                <a:hlinkClick r:id="rId7"/>
              </a:rPr>
              <a:t> </a:t>
            </a:r>
            <a:r>
              <a:rPr sz="2400" i="1" u="sng" spc="-10">
                <a:solidFill>
                  <a:srgbClr val="1794D2"/>
                </a:solidFill>
                <a:uFill>
                  <a:solidFill>
                    <a:srgbClr val="1794D2"/>
                  </a:solidFill>
                </a:uFill>
                <a:latin typeface="Calibri"/>
                <a:cs typeface="Calibri"/>
                <a:hlinkClick r:id="rId7"/>
              </a:rPr>
              <a:t>Revisions</a:t>
            </a:r>
            <a:r>
              <a:rPr sz="2400" i="1" u="sng" spc="-70">
                <a:solidFill>
                  <a:srgbClr val="1794D2"/>
                </a:solidFill>
                <a:uFill>
                  <a:solidFill>
                    <a:srgbClr val="1794D2"/>
                  </a:solidFill>
                </a:uFill>
                <a:latin typeface="Calibri"/>
                <a:cs typeface="Calibri"/>
                <a:hlinkClick r:id="rId7"/>
              </a:rPr>
              <a:t> </a:t>
            </a:r>
            <a:r>
              <a:rPr sz="2400" u="sng" spc="-10">
                <a:solidFill>
                  <a:srgbClr val="1794D2"/>
                </a:solidFill>
                <a:uFill>
                  <a:solidFill>
                    <a:srgbClr val="1794D2"/>
                  </a:solidFill>
                </a:uFill>
                <a:latin typeface="Calibri"/>
                <a:cs typeface="Calibri"/>
                <a:hlinkClick r:id="rId7"/>
              </a:rPr>
              <a:t>(ER19–84–000)</a:t>
            </a:r>
            <a:r>
              <a:rPr sz="2400" u="none" spc="-10">
                <a:latin typeface="Calibri"/>
                <a:cs typeface="Calibri"/>
              </a:rPr>
              <a:t>.</a:t>
            </a:r>
            <a:endParaRPr sz="24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2</a:t>
            </a:fld>
            <a:endParaRPr spc="-5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Different</a:t>
            </a:r>
            <a:r>
              <a:rPr spc="-90"/>
              <a:t> </a:t>
            </a:r>
            <a:r>
              <a:t>Asset</a:t>
            </a:r>
            <a:r>
              <a:rPr spc="-85"/>
              <a:t> </a:t>
            </a:r>
            <a:r>
              <a:t>Types</a:t>
            </a:r>
            <a:r>
              <a:rPr spc="-95"/>
              <a:t> </a:t>
            </a:r>
            <a:r>
              <a:t>Correspond</a:t>
            </a:r>
            <a:r>
              <a:rPr spc="-80"/>
              <a:t> </a:t>
            </a:r>
            <a:r>
              <a:t>to</a:t>
            </a:r>
            <a:r>
              <a:rPr spc="-105"/>
              <a:t> </a:t>
            </a:r>
            <a:r>
              <a:rPr spc="-10"/>
              <a:t>Different</a:t>
            </a:r>
            <a:r>
              <a:rPr spc="-85"/>
              <a:t> </a:t>
            </a:r>
            <a:r>
              <a:t>Abilities</a:t>
            </a:r>
            <a:r>
              <a:rPr spc="-90"/>
              <a:t> </a:t>
            </a:r>
            <a:r>
              <a:t>and</a:t>
            </a:r>
            <a:r>
              <a:rPr spc="-100"/>
              <a:t> </a:t>
            </a:r>
            <a:r>
              <a:rPr spc="-10"/>
              <a:t>Markets</a:t>
            </a:r>
          </a:p>
        </p:txBody>
      </p:sp>
      <p:sp>
        <p:nvSpPr>
          <p:cNvPr id="3" name="object 3"/>
          <p:cNvSpPr txBox="1"/>
          <p:nvPr/>
        </p:nvSpPr>
        <p:spPr>
          <a:xfrm>
            <a:off x="367080" y="681101"/>
            <a:ext cx="7211059" cy="1495425"/>
          </a:xfrm>
          <a:prstGeom prst="rect">
            <a:avLst/>
          </a:prstGeom>
        </p:spPr>
        <p:txBody>
          <a:bodyPr vert="horz" wrap="square" lIns="0" tIns="12700" rIns="0" bIns="0" rtlCol="0">
            <a:spAutoFit/>
          </a:bodyPr>
          <a:lstStyle/>
          <a:p>
            <a:pPr marL="228600" marR="5080" indent="-216535">
              <a:lnSpc>
                <a:spcPct val="120100"/>
              </a:lnSpc>
              <a:spcBef>
                <a:spcPts val="100"/>
              </a:spcBef>
              <a:buFont typeface="Arial"/>
              <a:buChar char="•"/>
              <a:tabLst>
                <a:tab pos="230504" algn="l"/>
              </a:tabLst>
            </a:pPr>
            <a:r>
              <a:rPr sz="2400">
                <a:latin typeface="Calibri"/>
                <a:cs typeface="Calibri"/>
              </a:rPr>
              <a:t>A</a:t>
            </a:r>
            <a:r>
              <a:rPr sz="2400" spc="-65">
                <a:latin typeface="Calibri"/>
                <a:cs typeface="Calibri"/>
              </a:rPr>
              <a:t> </a:t>
            </a:r>
            <a:r>
              <a:rPr sz="2400" spc="-20">
                <a:latin typeface="Calibri"/>
                <a:cs typeface="Calibri"/>
              </a:rPr>
              <a:t>CSF’s</a:t>
            </a:r>
            <a:r>
              <a:rPr sz="2400" spc="-65">
                <a:latin typeface="Calibri"/>
                <a:cs typeface="Calibri"/>
              </a:rPr>
              <a:t> </a:t>
            </a:r>
            <a:r>
              <a:rPr sz="2400">
                <a:latin typeface="Calibri"/>
                <a:cs typeface="Calibri"/>
              </a:rPr>
              <a:t>three</a:t>
            </a:r>
            <a:r>
              <a:rPr sz="2400" spc="-40">
                <a:latin typeface="Calibri"/>
                <a:cs typeface="Calibri"/>
              </a:rPr>
              <a:t> </a:t>
            </a:r>
            <a:r>
              <a:rPr sz="2400">
                <a:latin typeface="Calibri"/>
                <a:cs typeface="Calibri"/>
              </a:rPr>
              <a:t>asset</a:t>
            </a:r>
            <a:r>
              <a:rPr sz="2400" spc="-60">
                <a:latin typeface="Calibri"/>
                <a:cs typeface="Calibri"/>
              </a:rPr>
              <a:t> </a:t>
            </a:r>
            <a:r>
              <a:rPr sz="2400">
                <a:latin typeface="Calibri"/>
                <a:cs typeface="Calibri"/>
              </a:rPr>
              <a:t>types</a:t>
            </a:r>
            <a:r>
              <a:rPr sz="2400" spc="-50">
                <a:latin typeface="Calibri"/>
                <a:cs typeface="Calibri"/>
              </a:rPr>
              <a:t> </a:t>
            </a:r>
            <a:r>
              <a:rPr sz="2400">
                <a:latin typeface="Calibri"/>
                <a:cs typeface="Calibri"/>
              </a:rPr>
              <a:t>enable</a:t>
            </a:r>
            <a:r>
              <a:rPr sz="2400" spc="-45">
                <a:latin typeface="Calibri"/>
                <a:cs typeface="Calibri"/>
              </a:rPr>
              <a:t> </a:t>
            </a:r>
            <a:r>
              <a:rPr sz="2400" spc="-10">
                <a:latin typeface="Calibri"/>
                <a:cs typeface="Calibri"/>
              </a:rPr>
              <a:t>simultaneous 	</a:t>
            </a:r>
            <a:r>
              <a:rPr sz="2400">
                <a:latin typeface="Calibri"/>
                <a:cs typeface="Calibri"/>
              </a:rPr>
              <a:t>participation</a:t>
            </a:r>
            <a:r>
              <a:rPr sz="2400" spc="-95">
                <a:latin typeface="Calibri"/>
                <a:cs typeface="Calibri"/>
              </a:rPr>
              <a:t> </a:t>
            </a:r>
            <a:r>
              <a:rPr sz="2400">
                <a:latin typeface="Calibri"/>
                <a:cs typeface="Calibri"/>
              </a:rPr>
              <a:t>in</a:t>
            </a:r>
            <a:r>
              <a:rPr sz="2400" spc="-60">
                <a:latin typeface="Calibri"/>
                <a:cs typeface="Calibri"/>
              </a:rPr>
              <a:t> </a:t>
            </a:r>
            <a:r>
              <a:rPr sz="2400" spc="-25">
                <a:solidFill>
                  <a:srgbClr val="F6881F"/>
                </a:solidFill>
                <a:latin typeface="Calibri"/>
                <a:cs typeface="Calibri"/>
              </a:rPr>
              <a:t>energy,</a:t>
            </a:r>
            <a:r>
              <a:rPr sz="2400" spc="-80">
                <a:solidFill>
                  <a:srgbClr val="F6881F"/>
                </a:solidFill>
                <a:latin typeface="Calibri"/>
                <a:cs typeface="Calibri"/>
              </a:rPr>
              <a:t> </a:t>
            </a:r>
            <a:r>
              <a:rPr sz="2400">
                <a:solidFill>
                  <a:srgbClr val="F6881F"/>
                </a:solidFill>
                <a:latin typeface="Calibri"/>
                <a:cs typeface="Calibri"/>
              </a:rPr>
              <a:t>reserves,</a:t>
            </a:r>
            <a:r>
              <a:rPr sz="2400" spc="-55">
                <a:solidFill>
                  <a:srgbClr val="F6881F"/>
                </a:solidFill>
                <a:latin typeface="Calibri"/>
                <a:cs typeface="Calibri"/>
              </a:rPr>
              <a:t> </a:t>
            </a:r>
            <a:r>
              <a:rPr sz="2400">
                <a:solidFill>
                  <a:srgbClr val="F6881F"/>
                </a:solidFill>
                <a:latin typeface="Calibri"/>
                <a:cs typeface="Calibri"/>
              </a:rPr>
              <a:t>and</a:t>
            </a:r>
            <a:r>
              <a:rPr sz="2400" spc="-65">
                <a:solidFill>
                  <a:srgbClr val="F6881F"/>
                </a:solidFill>
                <a:latin typeface="Calibri"/>
                <a:cs typeface="Calibri"/>
              </a:rPr>
              <a:t> </a:t>
            </a:r>
            <a:r>
              <a:rPr sz="2400" spc="-10">
                <a:solidFill>
                  <a:srgbClr val="F6881F"/>
                </a:solidFill>
                <a:latin typeface="Calibri"/>
                <a:cs typeface="Calibri"/>
              </a:rPr>
              <a:t>regulation</a:t>
            </a:r>
            <a:r>
              <a:rPr sz="2400" spc="-75">
                <a:solidFill>
                  <a:srgbClr val="F6881F"/>
                </a:solidFill>
                <a:latin typeface="Calibri"/>
                <a:cs typeface="Calibri"/>
              </a:rPr>
              <a:t> </a:t>
            </a:r>
            <a:r>
              <a:rPr sz="2400" spc="-10">
                <a:solidFill>
                  <a:srgbClr val="F6881F"/>
                </a:solidFill>
                <a:latin typeface="Calibri"/>
                <a:cs typeface="Calibri"/>
              </a:rPr>
              <a:t>markets</a:t>
            </a:r>
            <a:endParaRPr sz="2400">
              <a:latin typeface="Calibri"/>
              <a:cs typeface="Calibri"/>
            </a:endParaRPr>
          </a:p>
          <a:p>
            <a:pPr marL="229235" indent="-216535">
              <a:lnSpc>
                <a:spcPct val="100000"/>
              </a:lnSpc>
              <a:spcBef>
                <a:spcPts val="1775"/>
              </a:spcBef>
              <a:buFont typeface="Arial"/>
              <a:buChar char="•"/>
              <a:tabLst>
                <a:tab pos="229235" algn="l"/>
              </a:tabLst>
            </a:pPr>
            <a:r>
              <a:rPr sz="2400">
                <a:latin typeface="Calibri"/>
                <a:cs typeface="Calibri"/>
              </a:rPr>
              <a:t>Each</a:t>
            </a:r>
            <a:r>
              <a:rPr sz="2400" spc="-65">
                <a:latin typeface="Calibri"/>
                <a:cs typeface="Calibri"/>
              </a:rPr>
              <a:t> </a:t>
            </a:r>
            <a:r>
              <a:rPr sz="2400">
                <a:latin typeface="Calibri"/>
                <a:cs typeface="Calibri"/>
              </a:rPr>
              <a:t>asset</a:t>
            </a:r>
            <a:r>
              <a:rPr sz="2400" spc="-65">
                <a:latin typeface="Calibri"/>
                <a:cs typeface="Calibri"/>
              </a:rPr>
              <a:t> </a:t>
            </a:r>
            <a:r>
              <a:rPr sz="2400" spc="-10">
                <a:latin typeface="Calibri"/>
                <a:cs typeface="Calibri"/>
              </a:rPr>
              <a:t>responsible</a:t>
            </a:r>
            <a:r>
              <a:rPr sz="2400" spc="-45">
                <a:latin typeface="Calibri"/>
                <a:cs typeface="Calibri"/>
              </a:rPr>
              <a:t> </a:t>
            </a:r>
            <a:r>
              <a:rPr sz="2400">
                <a:latin typeface="Calibri"/>
                <a:cs typeface="Calibri"/>
              </a:rPr>
              <a:t>for</a:t>
            </a:r>
            <a:r>
              <a:rPr sz="2400" spc="-50">
                <a:latin typeface="Calibri"/>
                <a:cs typeface="Calibri"/>
              </a:rPr>
              <a:t> </a:t>
            </a:r>
            <a:r>
              <a:rPr sz="2400" spc="-20">
                <a:latin typeface="Calibri"/>
                <a:cs typeface="Calibri"/>
              </a:rPr>
              <a:t>different</a:t>
            </a:r>
            <a:r>
              <a:rPr sz="2400" spc="-45">
                <a:latin typeface="Calibri"/>
                <a:cs typeface="Calibri"/>
              </a:rPr>
              <a:t> </a:t>
            </a:r>
            <a:r>
              <a:rPr sz="2400" spc="-10">
                <a:latin typeface="Calibri"/>
                <a:cs typeface="Calibri"/>
              </a:rPr>
              <a:t>operating</a:t>
            </a:r>
            <a:r>
              <a:rPr sz="2400" spc="-70">
                <a:latin typeface="Calibri"/>
                <a:cs typeface="Calibri"/>
              </a:rPr>
              <a:t> </a:t>
            </a:r>
            <a:r>
              <a:rPr sz="2400" spc="-10">
                <a:latin typeface="Calibri"/>
                <a:cs typeface="Calibri"/>
              </a:rPr>
              <a:t>activity</a:t>
            </a:r>
            <a:endParaRPr sz="2400">
              <a:latin typeface="Calibri"/>
              <a:cs typeface="Calibri"/>
            </a:endParaRPr>
          </a:p>
        </p:txBody>
      </p:sp>
      <p:sp>
        <p:nvSpPr>
          <p:cNvPr id="4" name="object 4"/>
          <p:cNvSpPr txBox="1"/>
          <p:nvPr/>
        </p:nvSpPr>
        <p:spPr>
          <a:xfrm>
            <a:off x="302768" y="6056782"/>
            <a:ext cx="1871980" cy="269240"/>
          </a:xfrm>
          <a:prstGeom prst="rect">
            <a:avLst/>
          </a:prstGeom>
        </p:spPr>
        <p:txBody>
          <a:bodyPr vert="horz" wrap="square" lIns="0" tIns="12065" rIns="0" bIns="0" rtlCol="0">
            <a:spAutoFit/>
          </a:bodyPr>
          <a:lstStyle/>
          <a:p>
            <a:pPr marL="12700">
              <a:lnSpc>
                <a:spcPct val="100000"/>
              </a:lnSpc>
              <a:spcBef>
                <a:spcPts val="95"/>
              </a:spcBef>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6" name="object 6"/>
          <p:cNvPicPr/>
          <p:nvPr/>
        </p:nvPicPr>
        <p:blipFill>
          <a:blip r:embed="rId3" cstate="print"/>
          <a:stretch>
            <a:fillRect/>
          </a:stretch>
        </p:blipFill>
        <p:spPr>
          <a:xfrm>
            <a:off x="8494835" y="1064621"/>
            <a:ext cx="3387063" cy="4712852"/>
          </a:xfrm>
          <a:prstGeom prst="rect">
            <a:avLst/>
          </a:prstGeom>
        </p:spPr>
      </p:pic>
      <p:pic>
        <p:nvPicPr>
          <p:cNvPr id="7" name="object 7"/>
          <p:cNvPicPr/>
          <p:nvPr/>
        </p:nvPicPr>
        <p:blipFill>
          <a:blip r:embed="rId4" cstate="print"/>
          <a:stretch>
            <a:fillRect/>
          </a:stretch>
        </p:blipFill>
        <p:spPr>
          <a:xfrm>
            <a:off x="914400" y="2333256"/>
            <a:ext cx="1837182" cy="511289"/>
          </a:xfrm>
          <a:prstGeom prst="rect">
            <a:avLst/>
          </a:prstGeom>
        </p:spPr>
      </p:pic>
      <p:pic>
        <p:nvPicPr>
          <p:cNvPr id="8" name="object 8"/>
          <p:cNvPicPr/>
          <p:nvPr/>
        </p:nvPicPr>
        <p:blipFill>
          <a:blip r:embed="rId5" cstate="print"/>
          <a:stretch>
            <a:fillRect/>
          </a:stretch>
        </p:blipFill>
        <p:spPr>
          <a:xfrm>
            <a:off x="3662171" y="2333256"/>
            <a:ext cx="857250" cy="511289"/>
          </a:xfrm>
          <a:prstGeom prst="rect">
            <a:avLst/>
          </a:prstGeom>
        </p:spPr>
      </p:pic>
      <p:pic>
        <p:nvPicPr>
          <p:cNvPr id="9" name="object 9"/>
          <p:cNvPicPr/>
          <p:nvPr/>
        </p:nvPicPr>
        <p:blipFill>
          <a:blip r:embed="rId6" cstate="print"/>
          <a:stretch>
            <a:fillRect/>
          </a:stretch>
        </p:blipFill>
        <p:spPr>
          <a:xfrm>
            <a:off x="5949696" y="2333256"/>
            <a:ext cx="794766" cy="511289"/>
          </a:xfrm>
          <a:prstGeom prst="rect">
            <a:avLst/>
          </a:prstGeom>
        </p:spPr>
      </p:pic>
      <p:graphicFrame>
        <p:nvGraphicFramePr>
          <p:cNvPr id="10" name="object 10"/>
          <p:cNvGraphicFramePr>
            <a:graphicFrameLocks noGrp="1"/>
          </p:cNvGraphicFramePr>
          <p:nvPr/>
        </p:nvGraphicFramePr>
        <p:xfrm>
          <a:off x="690295" y="2355850"/>
          <a:ext cx="6770369" cy="1376045"/>
        </p:xfrm>
        <a:graphic>
          <a:graphicData uri="http://schemas.openxmlformats.org/drawingml/2006/table">
            <a:tbl>
              <a:tblPr firstRow="1" bandRow="1">
                <a:tableStyleId>{2D5ABB26-0587-4C30-8999-92F81FD0307C}</a:tableStyleId>
              </a:tblPr>
              <a:tblGrid>
                <a:gridCol w="2256790">
                  <a:extLst>
                    <a:ext uri="{9D8B030D-6E8A-4147-A177-3AD203B41FA5}">
                      <a16:colId xmlns:a16="http://schemas.microsoft.com/office/drawing/2014/main" val="20000"/>
                    </a:ext>
                  </a:extLst>
                </a:gridCol>
                <a:gridCol w="2256790">
                  <a:extLst>
                    <a:ext uri="{9D8B030D-6E8A-4147-A177-3AD203B41FA5}">
                      <a16:colId xmlns:a16="http://schemas.microsoft.com/office/drawing/2014/main" val="20001"/>
                    </a:ext>
                  </a:extLst>
                </a:gridCol>
                <a:gridCol w="2256789">
                  <a:extLst>
                    <a:ext uri="{9D8B030D-6E8A-4147-A177-3AD203B41FA5}">
                      <a16:colId xmlns:a16="http://schemas.microsoft.com/office/drawing/2014/main" val="20002"/>
                    </a:ext>
                  </a:extLst>
                </a:gridCol>
              </a:tblGrid>
              <a:tr h="370205">
                <a:tc>
                  <a:txBody>
                    <a:bodyPr/>
                    <a:lstStyle/>
                    <a:p>
                      <a:pPr marL="361315">
                        <a:lnSpc>
                          <a:spcPct val="100000"/>
                        </a:lnSpc>
                        <a:spcBef>
                          <a:spcPts val="265"/>
                        </a:spcBef>
                      </a:pPr>
                      <a:r>
                        <a:rPr sz="1800" b="1" spc="-10">
                          <a:solidFill>
                            <a:srgbClr val="FFFFFF"/>
                          </a:solidFill>
                          <a:latin typeface="Calibri"/>
                          <a:cs typeface="Calibri"/>
                        </a:rPr>
                        <a:t>Generator</a:t>
                      </a:r>
                      <a:r>
                        <a:rPr sz="1800" b="1" spc="-40">
                          <a:solidFill>
                            <a:srgbClr val="FFFFFF"/>
                          </a:solidFill>
                          <a:latin typeface="Calibri"/>
                          <a:cs typeface="Calibri"/>
                        </a:rPr>
                        <a:t> </a:t>
                      </a:r>
                      <a:r>
                        <a:rPr sz="1800" b="1" spc="-10">
                          <a:solidFill>
                            <a:srgbClr val="FFFFFF"/>
                          </a:solidFill>
                          <a:latin typeface="Calibri"/>
                          <a:cs typeface="Calibri"/>
                        </a:rPr>
                        <a:t>Asset</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7C7C1"/>
                    </a:solidFill>
                  </a:tcPr>
                </a:tc>
                <a:tc>
                  <a:txBody>
                    <a:bodyPr/>
                    <a:lstStyle/>
                    <a:p>
                      <a:pPr algn="ctr">
                        <a:lnSpc>
                          <a:spcPct val="100000"/>
                        </a:lnSpc>
                        <a:spcBef>
                          <a:spcPts val="265"/>
                        </a:spcBef>
                      </a:pPr>
                      <a:r>
                        <a:rPr sz="1800" b="1" spc="-20">
                          <a:solidFill>
                            <a:srgbClr val="FFFFFF"/>
                          </a:solidFill>
                          <a:latin typeface="Calibri"/>
                          <a:cs typeface="Calibri"/>
                        </a:rPr>
                        <a:t>DARD</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7C7C1"/>
                    </a:solidFill>
                  </a:tcPr>
                </a:tc>
                <a:tc>
                  <a:txBody>
                    <a:bodyPr/>
                    <a:lstStyle/>
                    <a:p>
                      <a:pPr algn="ctr">
                        <a:lnSpc>
                          <a:spcPct val="100000"/>
                        </a:lnSpc>
                        <a:spcBef>
                          <a:spcPts val="265"/>
                        </a:spcBef>
                      </a:pPr>
                      <a:r>
                        <a:rPr sz="1800" b="1" spc="-20">
                          <a:solidFill>
                            <a:srgbClr val="FFFFFF"/>
                          </a:solidFill>
                          <a:latin typeface="Calibri"/>
                          <a:cs typeface="Calibri"/>
                        </a:rPr>
                        <a:t>ATRR</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7C7C1"/>
                    </a:solidFill>
                  </a:tcPr>
                </a:tc>
                <a:extLst>
                  <a:ext uri="{0D108BD9-81ED-4DB2-BD59-A6C34878D82A}">
                    <a16:rowId xmlns:a16="http://schemas.microsoft.com/office/drawing/2014/main" val="10000"/>
                  </a:ext>
                </a:extLst>
              </a:tr>
              <a:tr h="1005840">
                <a:tc>
                  <a:txBody>
                    <a:bodyPr/>
                    <a:lstStyle/>
                    <a:p>
                      <a:pPr marL="140335" marR="136525" algn="ctr">
                        <a:lnSpc>
                          <a:spcPct val="100000"/>
                        </a:lnSpc>
                        <a:spcBef>
                          <a:spcPts val="605"/>
                        </a:spcBef>
                      </a:pPr>
                      <a:r>
                        <a:rPr sz="1800">
                          <a:latin typeface="Calibri"/>
                          <a:cs typeface="Calibri"/>
                        </a:rPr>
                        <a:t>Used</a:t>
                      </a:r>
                      <a:r>
                        <a:rPr sz="1800" spc="-30">
                          <a:latin typeface="Calibri"/>
                          <a:cs typeface="Calibri"/>
                        </a:rPr>
                        <a:t> </a:t>
                      </a:r>
                      <a:r>
                        <a:rPr sz="1800">
                          <a:latin typeface="Calibri"/>
                          <a:cs typeface="Calibri"/>
                        </a:rPr>
                        <a:t>to</a:t>
                      </a:r>
                      <a:r>
                        <a:rPr sz="1800" spc="-30">
                          <a:latin typeface="Calibri"/>
                          <a:cs typeface="Calibri"/>
                        </a:rPr>
                        <a:t> </a:t>
                      </a:r>
                      <a:r>
                        <a:rPr sz="1800">
                          <a:latin typeface="Calibri"/>
                          <a:cs typeface="Calibri"/>
                        </a:rPr>
                        <a:t>inject</a:t>
                      </a:r>
                      <a:r>
                        <a:rPr sz="1800" spc="-20">
                          <a:latin typeface="Calibri"/>
                          <a:cs typeface="Calibri"/>
                        </a:rPr>
                        <a:t> </a:t>
                      </a:r>
                      <a:r>
                        <a:rPr sz="1800" spc="-10">
                          <a:latin typeface="Calibri"/>
                          <a:cs typeface="Calibri"/>
                        </a:rPr>
                        <a:t>energy </a:t>
                      </a:r>
                      <a:r>
                        <a:rPr sz="1800">
                          <a:latin typeface="Calibri"/>
                          <a:cs typeface="Calibri"/>
                        </a:rPr>
                        <a:t>into</a:t>
                      </a:r>
                      <a:r>
                        <a:rPr sz="1800" spc="-55">
                          <a:latin typeface="Calibri"/>
                          <a:cs typeface="Calibri"/>
                        </a:rPr>
                        <a:t> </a:t>
                      </a:r>
                      <a:r>
                        <a:rPr sz="1800">
                          <a:latin typeface="Calibri"/>
                          <a:cs typeface="Calibri"/>
                        </a:rPr>
                        <a:t>grid</a:t>
                      </a:r>
                      <a:r>
                        <a:rPr sz="1800" spc="-40">
                          <a:latin typeface="Calibri"/>
                          <a:cs typeface="Calibri"/>
                        </a:rPr>
                        <a:t> </a:t>
                      </a:r>
                      <a:r>
                        <a:rPr sz="1800" spc="-25">
                          <a:latin typeface="Calibri"/>
                          <a:cs typeface="Calibri"/>
                        </a:rPr>
                        <a:t>and</a:t>
                      </a:r>
                      <a:endParaRPr sz="1800">
                        <a:latin typeface="Calibri"/>
                        <a:cs typeface="Calibri"/>
                      </a:endParaRPr>
                    </a:p>
                    <a:p>
                      <a:pPr algn="ctr">
                        <a:lnSpc>
                          <a:spcPct val="100000"/>
                        </a:lnSpc>
                      </a:pPr>
                      <a:r>
                        <a:rPr sz="1800">
                          <a:latin typeface="Calibri"/>
                          <a:cs typeface="Calibri"/>
                        </a:rPr>
                        <a:t>provide</a:t>
                      </a:r>
                      <a:r>
                        <a:rPr sz="1800" spc="-85">
                          <a:latin typeface="Calibri"/>
                          <a:cs typeface="Calibri"/>
                        </a:rPr>
                        <a:t> </a:t>
                      </a:r>
                      <a:r>
                        <a:rPr sz="1800" spc="-10">
                          <a:latin typeface="Calibri"/>
                          <a:cs typeface="Calibri"/>
                        </a:rPr>
                        <a:t>reserves</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302260" marR="295275" indent="-2540" algn="ctr">
                        <a:lnSpc>
                          <a:spcPct val="100000"/>
                        </a:lnSpc>
                        <a:spcBef>
                          <a:spcPts val="605"/>
                        </a:spcBef>
                      </a:pPr>
                      <a:r>
                        <a:rPr sz="1800">
                          <a:latin typeface="Calibri"/>
                          <a:cs typeface="Calibri"/>
                        </a:rPr>
                        <a:t>Used</a:t>
                      </a:r>
                      <a:r>
                        <a:rPr sz="1800" spc="-20">
                          <a:latin typeface="Calibri"/>
                          <a:cs typeface="Calibri"/>
                        </a:rPr>
                        <a:t> </a:t>
                      </a:r>
                      <a:r>
                        <a:rPr sz="1800">
                          <a:latin typeface="Calibri"/>
                          <a:cs typeface="Calibri"/>
                        </a:rPr>
                        <a:t>to</a:t>
                      </a:r>
                      <a:r>
                        <a:rPr sz="1800" spc="-25">
                          <a:latin typeface="Calibri"/>
                          <a:cs typeface="Calibri"/>
                        </a:rPr>
                        <a:t> </a:t>
                      </a:r>
                      <a:r>
                        <a:rPr sz="1800" spc="-10">
                          <a:latin typeface="Calibri"/>
                          <a:cs typeface="Calibri"/>
                        </a:rPr>
                        <a:t>manage </a:t>
                      </a:r>
                      <a:r>
                        <a:rPr sz="1800">
                          <a:latin typeface="Calibri"/>
                          <a:cs typeface="Calibri"/>
                        </a:rPr>
                        <a:t>energy</a:t>
                      </a:r>
                      <a:r>
                        <a:rPr sz="1800" spc="-85">
                          <a:latin typeface="Calibri"/>
                          <a:cs typeface="Calibri"/>
                        </a:rPr>
                        <a:t> </a:t>
                      </a:r>
                      <a:r>
                        <a:rPr sz="1800" spc="-10">
                          <a:latin typeface="Calibri"/>
                          <a:cs typeface="Calibri"/>
                        </a:rPr>
                        <a:t>consumed </a:t>
                      </a:r>
                      <a:r>
                        <a:rPr sz="1800">
                          <a:latin typeface="Calibri"/>
                          <a:cs typeface="Calibri"/>
                        </a:rPr>
                        <a:t>and</a:t>
                      </a:r>
                      <a:r>
                        <a:rPr sz="1800" spc="-25">
                          <a:latin typeface="Calibri"/>
                          <a:cs typeface="Calibri"/>
                        </a:rPr>
                        <a:t> </a:t>
                      </a:r>
                      <a:r>
                        <a:rPr sz="1800" spc="-10">
                          <a:latin typeface="Calibri"/>
                          <a:cs typeface="Calibri"/>
                        </a:rPr>
                        <a:t>reserves</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229870" marR="222885" indent="-1270" algn="ctr">
                        <a:lnSpc>
                          <a:spcPct val="100000"/>
                        </a:lnSpc>
                        <a:spcBef>
                          <a:spcPts val="605"/>
                        </a:spcBef>
                      </a:pPr>
                      <a:r>
                        <a:rPr sz="1800">
                          <a:latin typeface="Calibri"/>
                          <a:cs typeface="Calibri"/>
                        </a:rPr>
                        <a:t>Used</a:t>
                      </a:r>
                      <a:r>
                        <a:rPr sz="1800" spc="-20">
                          <a:latin typeface="Calibri"/>
                          <a:cs typeface="Calibri"/>
                        </a:rPr>
                        <a:t> </a:t>
                      </a:r>
                      <a:r>
                        <a:rPr sz="1800">
                          <a:latin typeface="Calibri"/>
                          <a:cs typeface="Calibri"/>
                        </a:rPr>
                        <a:t>to</a:t>
                      </a:r>
                      <a:r>
                        <a:rPr sz="1800" spc="-25">
                          <a:latin typeface="Calibri"/>
                          <a:cs typeface="Calibri"/>
                        </a:rPr>
                        <a:t> </a:t>
                      </a:r>
                      <a:r>
                        <a:rPr sz="1800" spc="-10">
                          <a:latin typeface="Calibri"/>
                          <a:cs typeface="Calibri"/>
                        </a:rPr>
                        <a:t>manage regulation</a:t>
                      </a:r>
                      <a:r>
                        <a:rPr sz="1800" spc="-5">
                          <a:latin typeface="Calibri"/>
                          <a:cs typeface="Calibri"/>
                        </a:rPr>
                        <a:t> </a:t>
                      </a:r>
                      <a:r>
                        <a:rPr sz="1800" spc="-10">
                          <a:latin typeface="Calibri"/>
                          <a:cs typeface="Calibri"/>
                        </a:rPr>
                        <a:t>(positive </a:t>
                      </a:r>
                      <a:r>
                        <a:rPr sz="1800">
                          <a:latin typeface="Calibri"/>
                          <a:cs typeface="Calibri"/>
                        </a:rPr>
                        <a:t>or</a:t>
                      </a:r>
                      <a:r>
                        <a:rPr sz="1800" spc="5">
                          <a:latin typeface="Calibri"/>
                          <a:cs typeface="Calibri"/>
                        </a:rPr>
                        <a:t> </a:t>
                      </a:r>
                      <a:r>
                        <a:rPr sz="1800" spc="-10">
                          <a:latin typeface="Calibri"/>
                          <a:cs typeface="Calibri"/>
                        </a:rPr>
                        <a:t>negative)</a:t>
                      </a:r>
                      <a:endParaRPr sz="1800">
                        <a:latin typeface="Calibri"/>
                        <a:cs typeface="Calibri"/>
                      </a:endParaRPr>
                    </a:p>
                  </a:txBody>
                  <a:tcPr marL="0" marR="0" marT="768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1"/>
                  </a:ext>
                </a:extLst>
              </a:tr>
            </a:tbl>
          </a:graphicData>
        </a:graphic>
      </p:graphicFrame>
      <p:sp>
        <p:nvSpPr>
          <p:cNvPr id="11" name="object 11"/>
          <p:cNvSpPr/>
          <p:nvPr/>
        </p:nvSpPr>
        <p:spPr>
          <a:xfrm>
            <a:off x="397002" y="4420361"/>
            <a:ext cx="6385560" cy="897890"/>
          </a:xfrm>
          <a:custGeom>
            <a:avLst/>
            <a:gdLst/>
            <a:ahLst/>
            <a:cxnLst/>
            <a:rect l="l" t="t" r="r" b="b"/>
            <a:pathLst>
              <a:path w="6385559" h="897889">
                <a:moveTo>
                  <a:pt x="0" y="149606"/>
                </a:moveTo>
                <a:lnTo>
                  <a:pt x="7626" y="102299"/>
                </a:lnTo>
                <a:lnTo>
                  <a:pt x="28864" y="61228"/>
                </a:lnTo>
                <a:lnTo>
                  <a:pt x="61250" y="28850"/>
                </a:lnTo>
                <a:lnTo>
                  <a:pt x="102318" y="7622"/>
                </a:lnTo>
                <a:lnTo>
                  <a:pt x="149605" y="0"/>
                </a:lnTo>
                <a:lnTo>
                  <a:pt x="6235954" y="0"/>
                </a:lnTo>
                <a:lnTo>
                  <a:pt x="6283260" y="7622"/>
                </a:lnTo>
                <a:lnTo>
                  <a:pt x="6324331" y="28850"/>
                </a:lnTo>
                <a:lnTo>
                  <a:pt x="6356709" y="61228"/>
                </a:lnTo>
                <a:lnTo>
                  <a:pt x="6377937" y="102299"/>
                </a:lnTo>
                <a:lnTo>
                  <a:pt x="6385559" y="149606"/>
                </a:lnTo>
                <a:lnTo>
                  <a:pt x="6385559" y="748030"/>
                </a:lnTo>
                <a:lnTo>
                  <a:pt x="6377937" y="795336"/>
                </a:lnTo>
                <a:lnTo>
                  <a:pt x="6356709" y="836407"/>
                </a:lnTo>
                <a:lnTo>
                  <a:pt x="6324331" y="868785"/>
                </a:lnTo>
                <a:lnTo>
                  <a:pt x="6283260" y="890013"/>
                </a:lnTo>
                <a:lnTo>
                  <a:pt x="6235954" y="897635"/>
                </a:lnTo>
                <a:lnTo>
                  <a:pt x="149605" y="897635"/>
                </a:lnTo>
                <a:lnTo>
                  <a:pt x="102318" y="890013"/>
                </a:lnTo>
                <a:lnTo>
                  <a:pt x="61250" y="868785"/>
                </a:lnTo>
                <a:lnTo>
                  <a:pt x="28864" y="836407"/>
                </a:lnTo>
                <a:lnTo>
                  <a:pt x="7626" y="795336"/>
                </a:lnTo>
                <a:lnTo>
                  <a:pt x="0" y="748030"/>
                </a:lnTo>
                <a:lnTo>
                  <a:pt x="0" y="149606"/>
                </a:lnTo>
                <a:close/>
              </a:path>
            </a:pathLst>
          </a:custGeom>
          <a:ln w="47244">
            <a:solidFill>
              <a:srgbClr val="FAB82E"/>
            </a:solidFill>
          </a:ln>
        </p:spPr>
        <p:txBody>
          <a:bodyPr wrap="square" lIns="0" tIns="0" rIns="0" bIns="0" rtlCol="0"/>
          <a:lstStyle/>
          <a:p>
            <a:endParaRPr/>
          </a:p>
        </p:txBody>
      </p:sp>
      <p:sp>
        <p:nvSpPr>
          <p:cNvPr id="12" name="object 12"/>
          <p:cNvSpPr txBox="1"/>
          <p:nvPr/>
        </p:nvSpPr>
        <p:spPr>
          <a:xfrm>
            <a:off x="1434211" y="4567173"/>
            <a:ext cx="5026660" cy="574040"/>
          </a:xfrm>
          <a:prstGeom prst="rect">
            <a:avLst/>
          </a:prstGeom>
        </p:spPr>
        <p:txBody>
          <a:bodyPr vert="horz" wrap="square" lIns="0" tIns="12700" rIns="0" bIns="0" rtlCol="0">
            <a:spAutoFit/>
          </a:bodyPr>
          <a:lstStyle/>
          <a:p>
            <a:pPr marL="12700" marR="5080">
              <a:lnSpc>
                <a:spcPct val="100000"/>
              </a:lnSpc>
              <a:spcBef>
                <a:spcPts val="100"/>
              </a:spcBef>
            </a:pPr>
            <a:r>
              <a:rPr sz="1800">
                <a:latin typeface="Calibri"/>
                <a:cs typeface="Calibri"/>
              </a:rPr>
              <a:t>CSFs</a:t>
            </a:r>
            <a:r>
              <a:rPr sz="1800" spc="-55">
                <a:latin typeface="Calibri"/>
                <a:cs typeface="Calibri"/>
              </a:rPr>
              <a:t> </a:t>
            </a:r>
            <a:r>
              <a:rPr sz="1800" i="1">
                <a:latin typeface="Calibri"/>
                <a:cs typeface="Calibri"/>
              </a:rPr>
              <a:t>cannot</a:t>
            </a:r>
            <a:r>
              <a:rPr sz="1800" i="1" spc="-50">
                <a:latin typeface="Calibri"/>
                <a:cs typeface="Calibri"/>
              </a:rPr>
              <a:t> </a:t>
            </a:r>
            <a:r>
              <a:rPr sz="1800">
                <a:latin typeface="Calibri"/>
                <a:cs typeface="Calibri"/>
              </a:rPr>
              <a:t>participate</a:t>
            </a:r>
            <a:r>
              <a:rPr sz="1800" spc="-35">
                <a:latin typeface="Calibri"/>
                <a:cs typeface="Calibri"/>
              </a:rPr>
              <a:t> </a:t>
            </a:r>
            <a:r>
              <a:rPr sz="1800">
                <a:latin typeface="Calibri"/>
                <a:cs typeface="Calibri"/>
              </a:rPr>
              <a:t>as</a:t>
            </a:r>
            <a:r>
              <a:rPr sz="1800" spc="-55">
                <a:latin typeface="Calibri"/>
                <a:cs typeface="Calibri"/>
              </a:rPr>
              <a:t> </a:t>
            </a:r>
            <a:r>
              <a:rPr sz="1800">
                <a:latin typeface="Calibri"/>
                <a:cs typeface="Calibri"/>
              </a:rPr>
              <a:t>demand</a:t>
            </a:r>
            <a:r>
              <a:rPr sz="1800" spc="-60">
                <a:latin typeface="Calibri"/>
                <a:cs typeface="Calibri"/>
              </a:rPr>
              <a:t> </a:t>
            </a:r>
            <a:r>
              <a:rPr sz="1800">
                <a:latin typeface="Calibri"/>
                <a:cs typeface="Calibri"/>
              </a:rPr>
              <a:t>response;</a:t>
            </a:r>
            <a:r>
              <a:rPr sz="1800" spc="-55">
                <a:latin typeface="Calibri"/>
                <a:cs typeface="Calibri"/>
              </a:rPr>
              <a:t> </a:t>
            </a:r>
            <a:r>
              <a:rPr sz="1800">
                <a:latin typeface="Calibri"/>
                <a:cs typeface="Calibri"/>
              </a:rPr>
              <a:t>must</a:t>
            </a:r>
            <a:r>
              <a:rPr sz="1800" spc="-45">
                <a:latin typeface="Calibri"/>
                <a:cs typeface="Calibri"/>
              </a:rPr>
              <a:t> </a:t>
            </a:r>
            <a:r>
              <a:rPr sz="1800" spc="-25">
                <a:latin typeface="Calibri"/>
                <a:cs typeface="Calibri"/>
              </a:rPr>
              <a:t>be </a:t>
            </a:r>
            <a:r>
              <a:rPr sz="1800">
                <a:latin typeface="Calibri"/>
                <a:cs typeface="Calibri"/>
              </a:rPr>
              <a:t>directly</a:t>
            </a:r>
            <a:r>
              <a:rPr sz="1800" spc="-30">
                <a:latin typeface="Calibri"/>
                <a:cs typeface="Calibri"/>
              </a:rPr>
              <a:t> </a:t>
            </a:r>
            <a:r>
              <a:rPr sz="1800" spc="-10">
                <a:latin typeface="Calibri"/>
                <a:cs typeface="Calibri"/>
              </a:rPr>
              <a:t>metered,</a:t>
            </a:r>
            <a:r>
              <a:rPr sz="1800" spc="-45">
                <a:latin typeface="Calibri"/>
                <a:cs typeface="Calibri"/>
              </a:rPr>
              <a:t> </a:t>
            </a:r>
            <a:r>
              <a:rPr sz="1800">
                <a:latin typeface="Calibri"/>
                <a:cs typeface="Calibri"/>
              </a:rPr>
              <a:t>with</a:t>
            </a:r>
            <a:r>
              <a:rPr sz="1800" spc="-35">
                <a:latin typeface="Calibri"/>
                <a:cs typeface="Calibri"/>
              </a:rPr>
              <a:t> </a:t>
            </a:r>
            <a:r>
              <a:rPr sz="1800">
                <a:latin typeface="Calibri"/>
                <a:cs typeface="Calibri"/>
              </a:rPr>
              <a:t>no</a:t>
            </a:r>
            <a:r>
              <a:rPr sz="1800" spc="-40">
                <a:latin typeface="Calibri"/>
                <a:cs typeface="Calibri"/>
              </a:rPr>
              <a:t> </a:t>
            </a:r>
            <a:r>
              <a:rPr sz="1800">
                <a:latin typeface="Calibri"/>
                <a:cs typeface="Calibri"/>
              </a:rPr>
              <a:t>load</a:t>
            </a:r>
            <a:r>
              <a:rPr sz="1800" spc="-30">
                <a:latin typeface="Calibri"/>
                <a:cs typeface="Calibri"/>
              </a:rPr>
              <a:t> </a:t>
            </a:r>
            <a:r>
              <a:rPr sz="1800">
                <a:latin typeface="Calibri"/>
                <a:cs typeface="Calibri"/>
              </a:rPr>
              <a:t>behind</a:t>
            </a:r>
            <a:r>
              <a:rPr sz="1800" spc="-25">
                <a:latin typeface="Calibri"/>
                <a:cs typeface="Calibri"/>
              </a:rPr>
              <a:t> </a:t>
            </a:r>
            <a:r>
              <a:rPr sz="1800">
                <a:latin typeface="Calibri"/>
                <a:cs typeface="Calibri"/>
              </a:rPr>
              <a:t>same</a:t>
            </a:r>
            <a:r>
              <a:rPr sz="1800" spc="-40">
                <a:latin typeface="Calibri"/>
                <a:cs typeface="Calibri"/>
              </a:rPr>
              <a:t> </a:t>
            </a:r>
            <a:r>
              <a:rPr sz="1800" spc="-10">
                <a:latin typeface="Calibri"/>
                <a:cs typeface="Calibri"/>
              </a:rPr>
              <a:t>meter</a:t>
            </a:r>
            <a:endParaRPr sz="1800">
              <a:latin typeface="Calibri"/>
              <a:cs typeface="Calibri"/>
            </a:endParaRPr>
          </a:p>
        </p:txBody>
      </p:sp>
      <p:pic>
        <p:nvPicPr>
          <p:cNvPr id="13" name="object 13"/>
          <p:cNvPicPr/>
          <p:nvPr/>
        </p:nvPicPr>
        <p:blipFill>
          <a:blip r:embed="rId7" cstate="print"/>
          <a:stretch>
            <a:fillRect/>
          </a:stretch>
        </p:blipFill>
        <p:spPr>
          <a:xfrm>
            <a:off x="533400" y="4497323"/>
            <a:ext cx="792480" cy="899160"/>
          </a:xfrm>
          <a:prstGeom prst="rect">
            <a:avLst/>
          </a:prstGeom>
        </p:spPr>
      </p:pic>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20</a:t>
            </a:fld>
            <a:endParaRPr spc="-25"/>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35">
                <a:solidFill>
                  <a:srgbClr val="116F9D"/>
                </a:solidFill>
              </a:rPr>
              <a:t>Day-</a:t>
            </a:r>
            <a:r>
              <a:rPr>
                <a:solidFill>
                  <a:srgbClr val="116F9D"/>
                </a:solidFill>
              </a:rPr>
              <a:t>Ahead</a:t>
            </a:r>
            <a:r>
              <a:rPr spc="-50">
                <a:solidFill>
                  <a:srgbClr val="116F9D"/>
                </a:solidFill>
              </a:rPr>
              <a:t> </a:t>
            </a:r>
            <a:r>
              <a:rPr>
                <a:solidFill>
                  <a:srgbClr val="116F9D"/>
                </a:solidFill>
              </a:rPr>
              <a:t>Energy</a:t>
            </a:r>
            <a:r>
              <a:rPr spc="-85">
                <a:solidFill>
                  <a:srgbClr val="116F9D"/>
                </a:solidFill>
              </a:rPr>
              <a:t> </a:t>
            </a:r>
            <a:r>
              <a:rPr spc="-10">
                <a:solidFill>
                  <a:srgbClr val="116F9D"/>
                </a:solidFill>
              </a:rPr>
              <a:t>Market</a:t>
            </a:r>
          </a:p>
        </p:txBody>
      </p:sp>
      <p:sp>
        <p:nvSpPr>
          <p:cNvPr id="3" name="object 3"/>
          <p:cNvSpPr txBox="1"/>
          <p:nvPr/>
        </p:nvSpPr>
        <p:spPr>
          <a:xfrm>
            <a:off x="367080" y="672070"/>
            <a:ext cx="6734175" cy="3415029"/>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spc="-20">
                <a:latin typeface="Calibri"/>
                <a:cs typeface="Calibri"/>
              </a:rPr>
              <a:t>CSF’s</a:t>
            </a:r>
            <a:r>
              <a:rPr sz="2400" spc="-80">
                <a:latin typeface="Calibri"/>
                <a:cs typeface="Calibri"/>
              </a:rPr>
              <a:t> </a:t>
            </a:r>
            <a:r>
              <a:rPr sz="2400" spc="-10">
                <a:latin typeface="Calibri"/>
                <a:cs typeface="Calibri"/>
              </a:rPr>
              <a:t>generator</a:t>
            </a:r>
            <a:r>
              <a:rPr sz="2400" spc="-75">
                <a:latin typeface="Calibri"/>
                <a:cs typeface="Calibri"/>
              </a:rPr>
              <a:t> </a:t>
            </a:r>
            <a:r>
              <a:rPr sz="2400">
                <a:latin typeface="Calibri"/>
                <a:cs typeface="Calibri"/>
              </a:rPr>
              <a:t>and</a:t>
            </a:r>
            <a:r>
              <a:rPr sz="2400" spc="-65">
                <a:latin typeface="Calibri"/>
                <a:cs typeface="Calibri"/>
              </a:rPr>
              <a:t> </a:t>
            </a:r>
            <a:r>
              <a:rPr sz="2400">
                <a:latin typeface="Calibri"/>
                <a:cs typeface="Calibri"/>
              </a:rPr>
              <a:t>DARD</a:t>
            </a:r>
            <a:r>
              <a:rPr sz="2400" spc="-75">
                <a:latin typeface="Calibri"/>
                <a:cs typeface="Calibri"/>
              </a:rPr>
              <a:t> </a:t>
            </a:r>
            <a:r>
              <a:rPr sz="2400">
                <a:latin typeface="Calibri"/>
                <a:cs typeface="Calibri"/>
              </a:rPr>
              <a:t>assets</a:t>
            </a:r>
            <a:r>
              <a:rPr sz="2400" spc="-75">
                <a:latin typeface="Calibri"/>
                <a:cs typeface="Calibri"/>
              </a:rPr>
              <a:t> </a:t>
            </a:r>
            <a:r>
              <a:rPr sz="2400">
                <a:latin typeface="Calibri"/>
                <a:cs typeface="Calibri"/>
              </a:rPr>
              <a:t>may</a:t>
            </a:r>
            <a:r>
              <a:rPr sz="2400" spc="-70">
                <a:latin typeface="Calibri"/>
                <a:cs typeface="Calibri"/>
              </a:rPr>
              <a:t> </a:t>
            </a:r>
            <a:r>
              <a:rPr sz="2400" spc="-10">
                <a:latin typeface="Calibri"/>
                <a:cs typeface="Calibri"/>
              </a:rPr>
              <a:t>participate</a:t>
            </a:r>
            <a:endParaRPr sz="2400">
              <a:latin typeface="Calibri"/>
              <a:cs typeface="Calibri"/>
            </a:endParaRPr>
          </a:p>
          <a:p>
            <a:pPr marL="516890" marR="5080" indent="-224790">
              <a:lnSpc>
                <a:spcPct val="120000"/>
              </a:lnSpc>
              <a:spcBef>
                <a:spcPts val="65"/>
              </a:spcBef>
            </a:pPr>
            <a:r>
              <a:rPr sz="2000">
                <a:latin typeface="Calibri"/>
                <a:cs typeface="Calibri"/>
              </a:rPr>
              <a:t>‒</a:t>
            </a:r>
            <a:r>
              <a:rPr sz="2000" spc="225">
                <a:latin typeface="Calibri"/>
                <a:cs typeface="Calibri"/>
              </a:rPr>
              <a:t> </a:t>
            </a:r>
            <a:r>
              <a:rPr sz="2000" spc="-20">
                <a:latin typeface="Calibri"/>
                <a:cs typeface="Calibri"/>
              </a:rPr>
              <a:t>CSF’s</a:t>
            </a:r>
            <a:r>
              <a:rPr sz="2000" spc="-45">
                <a:latin typeface="Calibri"/>
                <a:cs typeface="Calibri"/>
              </a:rPr>
              <a:t> </a:t>
            </a:r>
            <a:r>
              <a:rPr sz="2000" spc="-10">
                <a:latin typeface="Calibri"/>
                <a:cs typeface="Calibri"/>
              </a:rPr>
              <a:t>generator</a:t>
            </a:r>
            <a:r>
              <a:rPr sz="2000" spc="-55">
                <a:latin typeface="Calibri"/>
                <a:cs typeface="Calibri"/>
              </a:rPr>
              <a:t> </a:t>
            </a:r>
            <a:r>
              <a:rPr sz="2000">
                <a:latin typeface="Calibri"/>
                <a:cs typeface="Calibri"/>
              </a:rPr>
              <a:t>asset</a:t>
            </a:r>
            <a:r>
              <a:rPr sz="2000" spc="-20">
                <a:latin typeface="Calibri"/>
                <a:cs typeface="Calibri"/>
              </a:rPr>
              <a:t> </a:t>
            </a:r>
            <a:r>
              <a:rPr sz="2000" spc="-10">
                <a:latin typeface="Calibri"/>
                <a:cs typeface="Calibri"/>
              </a:rPr>
              <a:t>required</a:t>
            </a:r>
            <a:r>
              <a:rPr sz="2000" spc="-50">
                <a:latin typeface="Calibri"/>
                <a:cs typeface="Calibri"/>
              </a:rPr>
              <a:t> </a:t>
            </a:r>
            <a:r>
              <a:rPr sz="2000">
                <a:latin typeface="Calibri"/>
                <a:cs typeface="Calibri"/>
              </a:rPr>
              <a:t>to</a:t>
            </a:r>
            <a:r>
              <a:rPr sz="2000" spc="-45">
                <a:latin typeface="Calibri"/>
                <a:cs typeface="Calibri"/>
              </a:rPr>
              <a:t> </a:t>
            </a:r>
            <a:r>
              <a:rPr sz="2000">
                <a:latin typeface="Calibri"/>
                <a:cs typeface="Calibri"/>
              </a:rPr>
              <a:t>offer</a:t>
            </a:r>
            <a:r>
              <a:rPr sz="2000" spc="-40">
                <a:latin typeface="Calibri"/>
                <a:cs typeface="Calibri"/>
              </a:rPr>
              <a:t> </a:t>
            </a:r>
            <a:r>
              <a:rPr sz="2000">
                <a:latin typeface="Calibri"/>
                <a:cs typeface="Calibri"/>
              </a:rPr>
              <a:t>in</a:t>
            </a:r>
            <a:r>
              <a:rPr sz="2000" spc="-45">
                <a:latin typeface="Calibri"/>
                <a:cs typeface="Calibri"/>
              </a:rPr>
              <a:t> </a:t>
            </a:r>
            <a:r>
              <a:rPr sz="2000">
                <a:latin typeface="Calibri"/>
                <a:cs typeface="Calibri"/>
              </a:rPr>
              <a:t>if</a:t>
            </a:r>
            <a:r>
              <a:rPr sz="2000" spc="-40">
                <a:latin typeface="Calibri"/>
                <a:cs typeface="Calibri"/>
              </a:rPr>
              <a:t> </a:t>
            </a:r>
            <a:r>
              <a:rPr sz="2000">
                <a:latin typeface="Calibri"/>
                <a:cs typeface="Calibri"/>
              </a:rPr>
              <a:t>they</a:t>
            </a:r>
            <a:r>
              <a:rPr sz="2000" spc="-45">
                <a:latin typeface="Calibri"/>
                <a:cs typeface="Calibri"/>
              </a:rPr>
              <a:t> </a:t>
            </a:r>
            <a:r>
              <a:rPr sz="2000" spc="-20">
                <a:latin typeface="Calibri"/>
                <a:cs typeface="Calibri"/>
              </a:rPr>
              <a:t>have </a:t>
            </a:r>
            <a:r>
              <a:rPr sz="2000">
                <a:latin typeface="Calibri"/>
                <a:cs typeface="Calibri"/>
              </a:rPr>
              <a:t>capacity</a:t>
            </a:r>
            <a:r>
              <a:rPr sz="2000" spc="-75">
                <a:latin typeface="Calibri"/>
                <a:cs typeface="Calibri"/>
              </a:rPr>
              <a:t> </a:t>
            </a:r>
            <a:r>
              <a:rPr sz="2000">
                <a:latin typeface="Calibri"/>
                <a:cs typeface="Calibri"/>
              </a:rPr>
              <a:t>supply</a:t>
            </a:r>
            <a:r>
              <a:rPr sz="2000" spc="-60">
                <a:latin typeface="Calibri"/>
                <a:cs typeface="Calibri"/>
              </a:rPr>
              <a:t> </a:t>
            </a:r>
            <a:r>
              <a:rPr sz="2000">
                <a:latin typeface="Calibri"/>
                <a:cs typeface="Calibri"/>
              </a:rPr>
              <a:t>obligation</a:t>
            </a:r>
            <a:r>
              <a:rPr sz="2000" spc="-65">
                <a:latin typeface="Calibri"/>
                <a:cs typeface="Calibri"/>
              </a:rPr>
              <a:t> </a:t>
            </a:r>
            <a:r>
              <a:rPr sz="2000">
                <a:latin typeface="Calibri"/>
                <a:cs typeface="Calibri"/>
              </a:rPr>
              <a:t>through</a:t>
            </a:r>
            <a:r>
              <a:rPr sz="2000" spc="-75">
                <a:latin typeface="Calibri"/>
                <a:cs typeface="Calibri"/>
              </a:rPr>
              <a:t> </a:t>
            </a:r>
            <a:r>
              <a:rPr sz="2000">
                <a:latin typeface="Calibri"/>
                <a:cs typeface="Calibri"/>
              </a:rPr>
              <a:t>Forward</a:t>
            </a:r>
            <a:r>
              <a:rPr sz="2000" spc="-55">
                <a:latin typeface="Calibri"/>
                <a:cs typeface="Calibri"/>
              </a:rPr>
              <a:t> </a:t>
            </a:r>
            <a:r>
              <a:rPr sz="2000">
                <a:latin typeface="Calibri"/>
                <a:cs typeface="Calibri"/>
              </a:rPr>
              <a:t>Capacity</a:t>
            </a:r>
            <a:r>
              <a:rPr sz="2000" spc="-55">
                <a:latin typeface="Calibri"/>
                <a:cs typeface="Calibri"/>
              </a:rPr>
              <a:t> </a:t>
            </a:r>
            <a:r>
              <a:rPr sz="2000" spc="-10">
                <a:latin typeface="Calibri"/>
                <a:cs typeface="Calibri"/>
              </a:rPr>
              <a:t>Market</a:t>
            </a:r>
            <a:endParaRPr sz="2000">
              <a:latin typeface="Calibri"/>
              <a:cs typeface="Calibri"/>
            </a:endParaRPr>
          </a:p>
          <a:p>
            <a:pPr marL="228600" marR="292100" indent="-216535">
              <a:lnSpc>
                <a:spcPct val="120100"/>
              </a:lnSpc>
              <a:spcBef>
                <a:spcPts val="1130"/>
              </a:spcBef>
              <a:buFont typeface="Arial"/>
              <a:buChar char="•"/>
              <a:tabLst>
                <a:tab pos="230504" algn="l"/>
              </a:tabLst>
            </a:pPr>
            <a:r>
              <a:rPr sz="2400">
                <a:latin typeface="Calibri"/>
                <a:cs typeface="Calibri"/>
              </a:rPr>
              <a:t>Both</a:t>
            </a:r>
            <a:r>
              <a:rPr sz="2400" spc="-70">
                <a:latin typeface="Calibri"/>
                <a:cs typeface="Calibri"/>
              </a:rPr>
              <a:t> </a:t>
            </a:r>
            <a:r>
              <a:rPr sz="2400" spc="-10">
                <a:latin typeface="Calibri"/>
                <a:cs typeface="Calibri"/>
              </a:rPr>
              <a:t>generator</a:t>
            </a:r>
            <a:r>
              <a:rPr sz="2400" spc="-55">
                <a:latin typeface="Calibri"/>
                <a:cs typeface="Calibri"/>
              </a:rPr>
              <a:t> </a:t>
            </a:r>
            <a:r>
              <a:rPr sz="2400">
                <a:latin typeface="Calibri"/>
                <a:cs typeface="Calibri"/>
              </a:rPr>
              <a:t>asset</a:t>
            </a:r>
            <a:r>
              <a:rPr sz="2400" spc="-65">
                <a:latin typeface="Calibri"/>
                <a:cs typeface="Calibri"/>
              </a:rPr>
              <a:t> </a:t>
            </a:r>
            <a:r>
              <a:rPr sz="2400">
                <a:latin typeface="Calibri"/>
                <a:cs typeface="Calibri"/>
              </a:rPr>
              <a:t>and</a:t>
            </a:r>
            <a:r>
              <a:rPr sz="2400" spc="-55">
                <a:latin typeface="Calibri"/>
                <a:cs typeface="Calibri"/>
              </a:rPr>
              <a:t> </a:t>
            </a:r>
            <a:r>
              <a:rPr sz="2400">
                <a:latin typeface="Calibri"/>
                <a:cs typeface="Calibri"/>
              </a:rPr>
              <a:t>DARD</a:t>
            </a:r>
            <a:r>
              <a:rPr sz="2400" spc="-70">
                <a:latin typeface="Calibri"/>
                <a:cs typeface="Calibri"/>
              </a:rPr>
              <a:t> </a:t>
            </a:r>
            <a:r>
              <a:rPr sz="2400" spc="-10">
                <a:latin typeface="Calibri"/>
                <a:cs typeface="Calibri"/>
              </a:rPr>
              <a:t>always</a:t>
            </a:r>
            <a:r>
              <a:rPr sz="2400" spc="-70">
                <a:latin typeface="Calibri"/>
                <a:cs typeface="Calibri"/>
              </a:rPr>
              <a:t> </a:t>
            </a:r>
            <a:r>
              <a:rPr sz="2400" spc="-10">
                <a:latin typeface="Calibri"/>
                <a:cs typeface="Calibri"/>
              </a:rPr>
              <a:t>committed 	</a:t>
            </a:r>
            <a:r>
              <a:rPr sz="2400">
                <a:latin typeface="Calibri"/>
                <a:cs typeface="Calibri"/>
              </a:rPr>
              <a:t>online</a:t>
            </a:r>
            <a:r>
              <a:rPr sz="2400" spc="-40">
                <a:latin typeface="Calibri"/>
                <a:cs typeface="Calibri"/>
              </a:rPr>
              <a:t> </a:t>
            </a:r>
            <a:r>
              <a:rPr sz="2400">
                <a:latin typeface="Calibri"/>
                <a:cs typeface="Calibri"/>
              </a:rPr>
              <a:t>at</a:t>
            </a:r>
            <a:r>
              <a:rPr sz="2400" spc="-55">
                <a:latin typeface="Calibri"/>
                <a:cs typeface="Calibri"/>
              </a:rPr>
              <a:t> </a:t>
            </a:r>
            <a:r>
              <a:rPr sz="2400">
                <a:latin typeface="Calibri"/>
                <a:cs typeface="Calibri"/>
              </a:rPr>
              <a:t>0</a:t>
            </a:r>
            <a:r>
              <a:rPr sz="2400" spc="-50">
                <a:latin typeface="Calibri"/>
                <a:cs typeface="Calibri"/>
              </a:rPr>
              <a:t> </a:t>
            </a:r>
            <a:r>
              <a:rPr sz="2400" spc="-85">
                <a:latin typeface="Calibri"/>
                <a:cs typeface="Calibri"/>
              </a:rPr>
              <a:t>MW,</a:t>
            </a:r>
            <a:r>
              <a:rPr sz="2400" spc="-35">
                <a:latin typeface="Calibri"/>
                <a:cs typeface="Calibri"/>
              </a:rPr>
              <a:t> </a:t>
            </a:r>
            <a:r>
              <a:rPr sz="2400">
                <a:latin typeface="Calibri"/>
                <a:cs typeface="Calibri"/>
              </a:rPr>
              <a:t>unless</a:t>
            </a:r>
            <a:r>
              <a:rPr sz="2400" spc="-50">
                <a:latin typeface="Calibri"/>
                <a:cs typeface="Calibri"/>
              </a:rPr>
              <a:t> </a:t>
            </a:r>
            <a:r>
              <a:rPr sz="2400">
                <a:latin typeface="Calibri"/>
                <a:cs typeface="Calibri"/>
              </a:rPr>
              <a:t>participant</a:t>
            </a:r>
            <a:r>
              <a:rPr sz="2400" spc="-55">
                <a:latin typeface="Calibri"/>
                <a:cs typeface="Calibri"/>
              </a:rPr>
              <a:t> </a:t>
            </a:r>
            <a:r>
              <a:rPr sz="2400">
                <a:latin typeface="Calibri"/>
                <a:cs typeface="Calibri"/>
              </a:rPr>
              <a:t>declares</a:t>
            </a:r>
            <a:r>
              <a:rPr sz="2400" spc="-50">
                <a:latin typeface="Calibri"/>
                <a:cs typeface="Calibri"/>
              </a:rPr>
              <a:t> </a:t>
            </a:r>
            <a:r>
              <a:rPr sz="2400" spc="-25">
                <a:latin typeface="Calibri"/>
                <a:cs typeface="Calibri"/>
              </a:rPr>
              <a:t>it 	</a:t>
            </a:r>
            <a:r>
              <a:rPr sz="2400" spc="-10">
                <a:latin typeface="Calibri"/>
                <a:cs typeface="Calibri"/>
              </a:rPr>
              <a:t>unavailable</a:t>
            </a:r>
            <a:r>
              <a:rPr sz="2400" spc="-50">
                <a:latin typeface="Calibri"/>
                <a:cs typeface="Calibri"/>
              </a:rPr>
              <a:t> </a:t>
            </a:r>
            <a:r>
              <a:rPr sz="2400">
                <a:latin typeface="Calibri"/>
                <a:cs typeface="Calibri"/>
              </a:rPr>
              <a:t>in</a:t>
            </a:r>
            <a:r>
              <a:rPr sz="2400" spc="-50">
                <a:latin typeface="Calibri"/>
                <a:cs typeface="Calibri"/>
              </a:rPr>
              <a:t> </a:t>
            </a:r>
            <a:r>
              <a:rPr sz="2400" spc="-10">
                <a:latin typeface="Calibri"/>
                <a:cs typeface="Calibri"/>
              </a:rPr>
              <a:t>eMarket</a:t>
            </a:r>
            <a:endParaRPr sz="2400">
              <a:latin typeface="Calibri"/>
              <a:cs typeface="Calibri"/>
            </a:endParaRPr>
          </a:p>
          <a:p>
            <a:pPr marL="516890" marR="709930" indent="-224790">
              <a:lnSpc>
                <a:spcPct val="120000"/>
              </a:lnSpc>
              <a:spcBef>
                <a:spcPts val="65"/>
              </a:spcBef>
            </a:pPr>
            <a:r>
              <a:rPr sz="2000">
                <a:latin typeface="Calibri"/>
                <a:cs typeface="Calibri"/>
              </a:rPr>
              <a:t>‒</a:t>
            </a:r>
            <a:r>
              <a:rPr sz="2000" spc="250">
                <a:latin typeface="Calibri"/>
                <a:cs typeface="Calibri"/>
              </a:rPr>
              <a:t> </a:t>
            </a:r>
            <a:r>
              <a:rPr sz="2000">
                <a:latin typeface="Calibri"/>
                <a:cs typeface="Calibri"/>
              </a:rPr>
              <a:t>Each</a:t>
            </a:r>
            <a:r>
              <a:rPr sz="2000" spc="-30">
                <a:latin typeface="Calibri"/>
                <a:cs typeface="Calibri"/>
              </a:rPr>
              <a:t> </a:t>
            </a:r>
            <a:r>
              <a:rPr sz="2000">
                <a:latin typeface="Calibri"/>
                <a:cs typeface="Calibri"/>
              </a:rPr>
              <a:t>CSF</a:t>
            </a:r>
            <a:r>
              <a:rPr sz="2000" spc="-35">
                <a:latin typeface="Calibri"/>
                <a:cs typeface="Calibri"/>
              </a:rPr>
              <a:t> </a:t>
            </a:r>
            <a:r>
              <a:rPr sz="2000">
                <a:latin typeface="Calibri"/>
                <a:cs typeface="Calibri"/>
              </a:rPr>
              <a:t>asset</a:t>
            </a:r>
            <a:r>
              <a:rPr sz="2000" spc="-15">
                <a:latin typeface="Calibri"/>
                <a:cs typeface="Calibri"/>
              </a:rPr>
              <a:t> </a:t>
            </a:r>
            <a:r>
              <a:rPr sz="2000">
                <a:latin typeface="Calibri"/>
                <a:cs typeface="Calibri"/>
              </a:rPr>
              <a:t>must</a:t>
            </a:r>
            <a:r>
              <a:rPr sz="2000" spc="-15">
                <a:latin typeface="Calibri"/>
                <a:cs typeface="Calibri"/>
              </a:rPr>
              <a:t> </a:t>
            </a:r>
            <a:r>
              <a:rPr sz="2000">
                <a:latin typeface="Calibri"/>
                <a:cs typeface="Calibri"/>
              </a:rPr>
              <a:t>be</a:t>
            </a:r>
            <a:r>
              <a:rPr sz="2000" spc="-35">
                <a:latin typeface="Calibri"/>
                <a:cs typeface="Calibri"/>
              </a:rPr>
              <a:t> </a:t>
            </a:r>
            <a:r>
              <a:rPr sz="2000">
                <a:latin typeface="Calibri"/>
                <a:cs typeface="Calibri"/>
              </a:rPr>
              <a:t>online</a:t>
            </a:r>
            <a:r>
              <a:rPr sz="2000" spc="-25">
                <a:latin typeface="Calibri"/>
                <a:cs typeface="Calibri"/>
              </a:rPr>
              <a:t> </a:t>
            </a:r>
            <a:r>
              <a:rPr sz="2000">
                <a:latin typeface="Calibri"/>
                <a:cs typeface="Calibri"/>
              </a:rPr>
              <a:t>and</a:t>
            </a:r>
            <a:r>
              <a:rPr sz="2000" spc="-45">
                <a:latin typeface="Calibri"/>
                <a:cs typeface="Calibri"/>
              </a:rPr>
              <a:t> </a:t>
            </a:r>
            <a:r>
              <a:rPr sz="2000" spc="-10">
                <a:latin typeface="Calibri"/>
                <a:cs typeface="Calibri"/>
              </a:rPr>
              <a:t>operational</a:t>
            </a:r>
            <a:r>
              <a:rPr sz="2000" spc="-25">
                <a:latin typeface="Calibri"/>
                <a:cs typeface="Calibri"/>
              </a:rPr>
              <a:t> </a:t>
            </a:r>
            <a:r>
              <a:rPr sz="2000" spc="-10">
                <a:latin typeface="Calibri"/>
                <a:cs typeface="Calibri"/>
              </a:rPr>
              <a:t>unless </a:t>
            </a:r>
            <a:r>
              <a:rPr sz="2000">
                <a:latin typeface="Calibri"/>
                <a:cs typeface="Calibri"/>
              </a:rPr>
              <a:t>declared</a:t>
            </a:r>
            <a:r>
              <a:rPr sz="2000" spc="-95">
                <a:latin typeface="Calibri"/>
                <a:cs typeface="Calibri"/>
              </a:rPr>
              <a:t> </a:t>
            </a:r>
            <a:r>
              <a:rPr sz="2000" spc="-10">
                <a:latin typeface="Calibri"/>
                <a:cs typeface="Calibri"/>
              </a:rPr>
              <a:t>unavailable</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7696200" y="886967"/>
            <a:ext cx="4145279" cy="5084063"/>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21</a:t>
            </a:fld>
            <a:endParaRPr spc="-25"/>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35">
                <a:solidFill>
                  <a:srgbClr val="116F9D"/>
                </a:solidFill>
              </a:rPr>
              <a:t>Day-</a:t>
            </a:r>
            <a:r>
              <a:rPr>
                <a:solidFill>
                  <a:srgbClr val="116F9D"/>
                </a:solidFill>
              </a:rPr>
              <a:t>Ahead</a:t>
            </a:r>
            <a:r>
              <a:rPr spc="-90">
                <a:solidFill>
                  <a:srgbClr val="116F9D"/>
                </a:solidFill>
              </a:rPr>
              <a:t> </a:t>
            </a:r>
            <a:r>
              <a:rPr>
                <a:solidFill>
                  <a:srgbClr val="116F9D"/>
                </a:solidFill>
              </a:rPr>
              <a:t>Energy</a:t>
            </a:r>
            <a:r>
              <a:rPr spc="-114">
                <a:solidFill>
                  <a:srgbClr val="116F9D"/>
                </a:solidFill>
              </a:rPr>
              <a:t> </a:t>
            </a:r>
            <a:r>
              <a:rPr>
                <a:solidFill>
                  <a:srgbClr val="116F9D"/>
                </a:solidFill>
              </a:rPr>
              <a:t>Market,</a:t>
            </a:r>
            <a:r>
              <a:rPr spc="-85">
                <a:solidFill>
                  <a:srgbClr val="116F9D"/>
                </a:solidFill>
              </a:rPr>
              <a:t> </a:t>
            </a:r>
            <a:r>
              <a:rPr sz="2400" b="0" i="1" spc="-10">
                <a:latin typeface="Calibri"/>
                <a:cs typeface="Calibri"/>
              </a:rPr>
              <a:t>continued</a:t>
            </a:r>
            <a:endParaRPr sz="2400">
              <a:latin typeface="Calibri"/>
              <a:cs typeface="Calibri"/>
            </a:endParaRPr>
          </a:p>
        </p:txBody>
      </p:sp>
      <p:sp>
        <p:nvSpPr>
          <p:cNvPr id="3" name="object 3"/>
          <p:cNvSpPr txBox="1"/>
          <p:nvPr/>
        </p:nvSpPr>
        <p:spPr>
          <a:xfrm>
            <a:off x="367080" y="681101"/>
            <a:ext cx="5273040" cy="1644014"/>
          </a:xfrm>
          <a:prstGeom prst="rect">
            <a:avLst/>
          </a:prstGeom>
        </p:spPr>
        <p:txBody>
          <a:bodyPr vert="horz" wrap="square" lIns="0" tIns="12700" rIns="0" bIns="0" rtlCol="0">
            <a:spAutoFit/>
          </a:bodyPr>
          <a:lstStyle/>
          <a:p>
            <a:pPr marL="228600" marR="393065" indent="-216535">
              <a:lnSpc>
                <a:spcPct val="120100"/>
              </a:lnSpc>
              <a:spcBef>
                <a:spcPts val="100"/>
              </a:spcBef>
              <a:buFont typeface="Arial"/>
              <a:buChar char="•"/>
              <a:tabLst>
                <a:tab pos="230504" algn="l"/>
              </a:tabLst>
            </a:pPr>
            <a:r>
              <a:rPr sz="2400">
                <a:latin typeface="Calibri"/>
                <a:cs typeface="Calibri"/>
              </a:rPr>
              <a:t>Dispatch</a:t>
            </a:r>
            <a:r>
              <a:rPr sz="2400" spc="-80">
                <a:latin typeface="Calibri"/>
                <a:cs typeface="Calibri"/>
              </a:rPr>
              <a:t> </a:t>
            </a:r>
            <a:r>
              <a:rPr sz="2400">
                <a:latin typeface="Calibri"/>
                <a:cs typeface="Calibri"/>
              </a:rPr>
              <a:t>level</a:t>
            </a:r>
            <a:r>
              <a:rPr sz="2400" spc="-65">
                <a:latin typeface="Calibri"/>
                <a:cs typeface="Calibri"/>
              </a:rPr>
              <a:t> </a:t>
            </a:r>
            <a:r>
              <a:rPr sz="2400">
                <a:latin typeface="Calibri"/>
                <a:cs typeface="Calibri"/>
              </a:rPr>
              <a:t>based</a:t>
            </a:r>
            <a:r>
              <a:rPr sz="2400" spc="-60">
                <a:latin typeface="Calibri"/>
                <a:cs typeface="Calibri"/>
              </a:rPr>
              <a:t> </a:t>
            </a:r>
            <a:r>
              <a:rPr sz="2400">
                <a:latin typeface="Calibri"/>
                <a:cs typeface="Calibri"/>
              </a:rPr>
              <a:t>on</a:t>
            </a:r>
            <a:r>
              <a:rPr sz="2400" spc="-75">
                <a:latin typeface="Calibri"/>
                <a:cs typeface="Calibri"/>
              </a:rPr>
              <a:t> </a:t>
            </a:r>
            <a:r>
              <a:rPr sz="2400" spc="-10">
                <a:latin typeface="Calibri"/>
                <a:cs typeface="Calibri"/>
              </a:rPr>
              <a:t>offers</a:t>
            </a:r>
            <a:r>
              <a:rPr sz="2400" spc="-60">
                <a:latin typeface="Calibri"/>
                <a:cs typeface="Calibri"/>
              </a:rPr>
              <a:t> </a:t>
            </a:r>
            <a:r>
              <a:rPr sz="2400" spc="-25">
                <a:latin typeface="Calibri"/>
                <a:cs typeface="Calibri"/>
              </a:rPr>
              <a:t>and 	</a:t>
            </a:r>
            <a:r>
              <a:rPr sz="2400">
                <a:latin typeface="Calibri"/>
                <a:cs typeface="Calibri"/>
              </a:rPr>
              <a:t>economics,</a:t>
            </a:r>
            <a:r>
              <a:rPr sz="2400" spc="-50">
                <a:latin typeface="Calibri"/>
                <a:cs typeface="Calibri"/>
              </a:rPr>
              <a:t> </a:t>
            </a:r>
            <a:r>
              <a:rPr sz="2400">
                <a:latin typeface="Calibri"/>
                <a:cs typeface="Calibri"/>
              </a:rPr>
              <a:t>with</a:t>
            </a:r>
            <a:r>
              <a:rPr sz="2400" spc="-60">
                <a:latin typeface="Calibri"/>
                <a:cs typeface="Calibri"/>
              </a:rPr>
              <a:t> </a:t>
            </a:r>
            <a:r>
              <a:rPr sz="2400">
                <a:latin typeface="Calibri"/>
                <a:cs typeface="Calibri"/>
              </a:rPr>
              <a:t>each</a:t>
            </a:r>
            <a:r>
              <a:rPr sz="2400" spc="-55">
                <a:latin typeface="Calibri"/>
                <a:cs typeface="Calibri"/>
              </a:rPr>
              <a:t> </a:t>
            </a:r>
            <a:r>
              <a:rPr sz="2400">
                <a:latin typeface="Calibri"/>
                <a:cs typeface="Calibri"/>
              </a:rPr>
              <a:t>asset</a:t>
            </a:r>
            <a:r>
              <a:rPr sz="2400" spc="-45">
                <a:latin typeface="Calibri"/>
                <a:cs typeface="Calibri"/>
              </a:rPr>
              <a:t> </a:t>
            </a:r>
            <a:r>
              <a:rPr sz="2400" spc="-10">
                <a:latin typeface="Calibri"/>
                <a:cs typeface="Calibri"/>
              </a:rPr>
              <a:t>receiving:</a:t>
            </a:r>
            <a:endParaRPr sz="2400">
              <a:latin typeface="Calibri"/>
              <a:cs typeface="Calibri"/>
            </a:endParaRPr>
          </a:p>
          <a:p>
            <a:pPr marL="292735">
              <a:lnSpc>
                <a:spcPct val="100000"/>
              </a:lnSpc>
              <a:spcBef>
                <a:spcPts val="540"/>
              </a:spcBef>
            </a:pPr>
            <a:r>
              <a:rPr sz="2000">
                <a:latin typeface="Calibri"/>
                <a:cs typeface="Calibri"/>
              </a:rPr>
              <a:t>‒</a:t>
            </a:r>
            <a:r>
              <a:rPr sz="2000" spc="225">
                <a:latin typeface="Calibri"/>
                <a:cs typeface="Calibri"/>
              </a:rPr>
              <a:t> </a:t>
            </a:r>
            <a:r>
              <a:rPr sz="2000">
                <a:latin typeface="Calibri"/>
                <a:cs typeface="Calibri"/>
              </a:rPr>
              <a:t>Independent</a:t>
            </a:r>
            <a:r>
              <a:rPr sz="2000" spc="-45">
                <a:latin typeface="Calibri"/>
                <a:cs typeface="Calibri"/>
              </a:rPr>
              <a:t> </a:t>
            </a:r>
            <a:r>
              <a:rPr sz="2000">
                <a:latin typeface="Calibri"/>
                <a:cs typeface="Calibri"/>
              </a:rPr>
              <a:t>dispatch</a:t>
            </a:r>
            <a:r>
              <a:rPr sz="2000" spc="-35">
                <a:latin typeface="Calibri"/>
                <a:cs typeface="Calibri"/>
              </a:rPr>
              <a:t> </a:t>
            </a:r>
            <a:r>
              <a:rPr sz="2000">
                <a:latin typeface="Calibri"/>
                <a:cs typeface="Calibri"/>
              </a:rPr>
              <a:t>MW</a:t>
            </a:r>
            <a:r>
              <a:rPr sz="2000" spc="-55">
                <a:latin typeface="Calibri"/>
                <a:cs typeface="Calibri"/>
              </a:rPr>
              <a:t> </a:t>
            </a:r>
            <a:r>
              <a:rPr sz="2000">
                <a:latin typeface="Calibri"/>
                <a:cs typeface="Calibri"/>
              </a:rPr>
              <a:t>level</a:t>
            </a:r>
            <a:r>
              <a:rPr sz="2000" spc="-20">
                <a:latin typeface="Calibri"/>
                <a:cs typeface="Calibri"/>
              </a:rPr>
              <a:t> </a:t>
            </a:r>
            <a:r>
              <a:rPr sz="2000">
                <a:latin typeface="Calibri"/>
                <a:cs typeface="Calibri"/>
              </a:rPr>
              <a:t>when</a:t>
            </a:r>
            <a:r>
              <a:rPr sz="2000" spc="-55">
                <a:latin typeface="Calibri"/>
                <a:cs typeface="Calibri"/>
              </a:rPr>
              <a:t> </a:t>
            </a:r>
            <a:r>
              <a:rPr sz="2000" spc="-10">
                <a:latin typeface="Calibri"/>
                <a:cs typeface="Calibri"/>
              </a:rPr>
              <a:t>cleared</a:t>
            </a:r>
            <a:endParaRPr sz="2000">
              <a:latin typeface="Calibri"/>
              <a:cs typeface="Calibri"/>
            </a:endParaRPr>
          </a:p>
          <a:p>
            <a:pPr marL="292735">
              <a:lnSpc>
                <a:spcPct val="100000"/>
              </a:lnSpc>
              <a:spcBef>
                <a:spcPts val="480"/>
              </a:spcBef>
            </a:pPr>
            <a:r>
              <a:rPr sz="2000">
                <a:latin typeface="Calibri"/>
                <a:cs typeface="Calibri"/>
              </a:rPr>
              <a:t>‒</a:t>
            </a:r>
            <a:r>
              <a:rPr sz="2000" spc="250">
                <a:latin typeface="Calibri"/>
                <a:cs typeface="Calibri"/>
              </a:rPr>
              <a:t> </a:t>
            </a:r>
            <a:r>
              <a:rPr sz="2000">
                <a:latin typeface="Calibri"/>
                <a:cs typeface="Calibri"/>
              </a:rPr>
              <a:t>Zero</a:t>
            </a:r>
            <a:r>
              <a:rPr sz="2000" spc="-10">
                <a:latin typeface="Calibri"/>
                <a:cs typeface="Calibri"/>
              </a:rPr>
              <a:t> </a:t>
            </a:r>
            <a:r>
              <a:rPr sz="2000">
                <a:latin typeface="Calibri"/>
                <a:cs typeface="Calibri"/>
              </a:rPr>
              <a:t>when</a:t>
            </a:r>
            <a:r>
              <a:rPr sz="2000" spc="-50">
                <a:latin typeface="Calibri"/>
                <a:cs typeface="Calibri"/>
              </a:rPr>
              <a:t> </a:t>
            </a:r>
            <a:r>
              <a:rPr sz="2000">
                <a:latin typeface="Calibri"/>
                <a:cs typeface="Calibri"/>
              </a:rPr>
              <a:t>not</a:t>
            </a:r>
            <a:r>
              <a:rPr sz="2000" spc="-30">
                <a:latin typeface="Calibri"/>
                <a:cs typeface="Calibri"/>
              </a:rPr>
              <a:t> </a:t>
            </a:r>
            <a:r>
              <a:rPr sz="2000" spc="-10">
                <a:latin typeface="Calibri"/>
                <a:cs typeface="Calibri"/>
              </a:rPr>
              <a:t>cleared</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p:nvPr/>
        </p:nvSpPr>
        <p:spPr>
          <a:xfrm>
            <a:off x="377190" y="2972561"/>
            <a:ext cx="5796280" cy="2141220"/>
          </a:xfrm>
          <a:custGeom>
            <a:avLst/>
            <a:gdLst/>
            <a:ahLst/>
            <a:cxnLst/>
            <a:rect l="l" t="t" r="r" b="b"/>
            <a:pathLst>
              <a:path w="5796280" h="2141220">
                <a:moveTo>
                  <a:pt x="0" y="356870"/>
                </a:moveTo>
                <a:lnTo>
                  <a:pt x="3257" y="308442"/>
                </a:lnTo>
                <a:lnTo>
                  <a:pt x="12747" y="261996"/>
                </a:lnTo>
                <a:lnTo>
                  <a:pt x="28044" y="217955"/>
                </a:lnTo>
                <a:lnTo>
                  <a:pt x="48723" y="176746"/>
                </a:lnTo>
                <a:lnTo>
                  <a:pt x="74359" y="138793"/>
                </a:lnTo>
                <a:lnTo>
                  <a:pt x="104525" y="104521"/>
                </a:lnTo>
                <a:lnTo>
                  <a:pt x="138798" y="74355"/>
                </a:lnTo>
                <a:lnTo>
                  <a:pt x="176752" y="48720"/>
                </a:lnTo>
                <a:lnTo>
                  <a:pt x="217961" y="28043"/>
                </a:lnTo>
                <a:lnTo>
                  <a:pt x="262000" y="12747"/>
                </a:lnTo>
                <a:lnTo>
                  <a:pt x="308445" y="3257"/>
                </a:lnTo>
                <a:lnTo>
                  <a:pt x="356870" y="0"/>
                </a:lnTo>
                <a:lnTo>
                  <a:pt x="5438902" y="0"/>
                </a:lnTo>
                <a:lnTo>
                  <a:pt x="5487329" y="3257"/>
                </a:lnTo>
                <a:lnTo>
                  <a:pt x="5533775" y="12747"/>
                </a:lnTo>
                <a:lnTo>
                  <a:pt x="5577816" y="28043"/>
                </a:lnTo>
                <a:lnTo>
                  <a:pt x="5619025" y="48720"/>
                </a:lnTo>
                <a:lnTo>
                  <a:pt x="5656978" y="74355"/>
                </a:lnTo>
                <a:lnTo>
                  <a:pt x="5691251" y="104520"/>
                </a:lnTo>
                <a:lnTo>
                  <a:pt x="5721416" y="138793"/>
                </a:lnTo>
                <a:lnTo>
                  <a:pt x="5747051" y="176746"/>
                </a:lnTo>
                <a:lnTo>
                  <a:pt x="5767728" y="217955"/>
                </a:lnTo>
                <a:lnTo>
                  <a:pt x="5783024" y="261996"/>
                </a:lnTo>
                <a:lnTo>
                  <a:pt x="5792514" y="308442"/>
                </a:lnTo>
                <a:lnTo>
                  <a:pt x="5795772" y="356870"/>
                </a:lnTo>
                <a:lnTo>
                  <a:pt x="5795772" y="1784350"/>
                </a:lnTo>
                <a:lnTo>
                  <a:pt x="5792514" y="1832777"/>
                </a:lnTo>
                <a:lnTo>
                  <a:pt x="5783024" y="1879223"/>
                </a:lnTo>
                <a:lnTo>
                  <a:pt x="5767728" y="1923264"/>
                </a:lnTo>
                <a:lnTo>
                  <a:pt x="5747051" y="1964473"/>
                </a:lnTo>
                <a:lnTo>
                  <a:pt x="5721416" y="2002426"/>
                </a:lnTo>
                <a:lnTo>
                  <a:pt x="5691251" y="2036699"/>
                </a:lnTo>
                <a:lnTo>
                  <a:pt x="5656978" y="2066864"/>
                </a:lnTo>
                <a:lnTo>
                  <a:pt x="5619025" y="2092499"/>
                </a:lnTo>
                <a:lnTo>
                  <a:pt x="5577816" y="2113176"/>
                </a:lnTo>
                <a:lnTo>
                  <a:pt x="5533775" y="2128472"/>
                </a:lnTo>
                <a:lnTo>
                  <a:pt x="5487329" y="2137962"/>
                </a:lnTo>
                <a:lnTo>
                  <a:pt x="5438902" y="2141220"/>
                </a:lnTo>
                <a:lnTo>
                  <a:pt x="356870" y="2141220"/>
                </a:lnTo>
                <a:lnTo>
                  <a:pt x="308445" y="2137962"/>
                </a:lnTo>
                <a:lnTo>
                  <a:pt x="262000" y="2128472"/>
                </a:lnTo>
                <a:lnTo>
                  <a:pt x="217961" y="2113176"/>
                </a:lnTo>
                <a:lnTo>
                  <a:pt x="176752" y="2092499"/>
                </a:lnTo>
                <a:lnTo>
                  <a:pt x="138798" y="2066864"/>
                </a:lnTo>
                <a:lnTo>
                  <a:pt x="104525" y="2036698"/>
                </a:lnTo>
                <a:lnTo>
                  <a:pt x="74359" y="2002426"/>
                </a:lnTo>
                <a:lnTo>
                  <a:pt x="48723" y="1964473"/>
                </a:lnTo>
                <a:lnTo>
                  <a:pt x="28044" y="1923264"/>
                </a:lnTo>
                <a:lnTo>
                  <a:pt x="12747" y="1879223"/>
                </a:lnTo>
                <a:lnTo>
                  <a:pt x="3257" y="1832777"/>
                </a:lnTo>
                <a:lnTo>
                  <a:pt x="0" y="1784350"/>
                </a:lnTo>
                <a:lnTo>
                  <a:pt x="0" y="356870"/>
                </a:lnTo>
                <a:close/>
              </a:path>
            </a:pathLst>
          </a:custGeom>
          <a:ln w="47244">
            <a:solidFill>
              <a:srgbClr val="FAB82E"/>
            </a:solidFill>
          </a:ln>
        </p:spPr>
        <p:txBody>
          <a:bodyPr wrap="square" lIns="0" tIns="0" rIns="0" bIns="0" rtlCol="0"/>
          <a:lstStyle/>
          <a:p>
            <a:endParaRPr/>
          </a:p>
        </p:txBody>
      </p:sp>
      <p:sp>
        <p:nvSpPr>
          <p:cNvPr id="6" name="object 6"/>
          <p:cNvSpPr txBox="1"/>
          <p:nvPr/>
        </p:nvSpPr>
        <p:spPr>
          <a:xfrm>
            <a:off x="1931670" y="3099054"/>
            <a:ext cx="3874135" cy="1855470"/>
          </a:xfrm>
          <a:prstGeom prst="rect">
            <a:avLst/>
          </a:prstGeom>
        </p:spPr>
        <p:txBody>
          <a:bodyPr vert="horz" wrap="square" lIns="0" tIns="13335" rIns="0" bIns="0" rtlCol="0">
            <a:spAutoFit/>
          </a:bodyPr>
          <a:lstStyle/>
          <a:p>
            <a:pPr marL="12700" marR="5080">
              <a:lnSpc>
                <a:spcPct val="100000"/>
              </a:lnSpc>
              <a:spcBef>
                <a:spcPts val="105"/>
              </a:spcBef>
            </a:pPr>
            <a:r>
              <a:rPr sz="2000" spc="-10">
                <a:latin typeface="Calibri"/>
                <a:cs typeface="Calibri"/>
              </a:rPr>
              <a:t>Participant</a:t>
            </a:r>
            <a:r>
              <a:rPr sz="2000" spc="-20">
                <a:latin typeface="Calibri"/>
                <a:cs typeface="Calibri"/>
              </a:rPr>
              <a:t> </a:t>
            </a:r>
            <a:r>
              <a:rPr sz="2000">
                <a:latin typeface="Calibri"/>
                <a:cs typeface="Calibri"/>
              </a:rPr>
              <a:t>is</a:t>
            </a:r>
            <a:r>
              <a:rPr sz="2000" spc="-35">
                <a:latin typeface="Calibri"/>
                <a:cs typeface="Calibri"/>
              </a:rPr>
              <a:t> </a:t>
            </a:r>
            <a:r>
              <a:rPr sz="2000" spc="-10">
                <a:latin typeface="Calibri"/>
                <a:cs typeface="Calibri"/>
              </a:rPr>
              <a:t>responsible</a:t>
            </a:r>
            <a:r>
              <a:rPr sz="2000" spc="-40">
                <a:latin typeface="Calibri"/>
                <a:cs typeface="Calibri"/>
              </a:rPr>
              <a:t> </a:t>
            </a:r>
            <a:r>
              <a:rPr sz="2000" spc="-25">
                <a:latin typeface="Calibri"/>
                <a:cs typeface="Calibri"/>
              </a:rPr>
              <a:t>for </a:t>
            </a:r>
            <a:r>
              <a:rPr sz="2000">
                <a:latin typeface="Calibri"/>
                <a:cs typeface="Calibri"/>
              </a:rPr>
              <a:t>developing</a:t>
            </a:r>
            <a:r>
              <a:rPr sz="2000" spc="-55">
                <a:latin typeface="Calibri"/>
                <a:cs typeface="Calibri"/>
              </a:rPr>
              <a:t> </a:t>
            </a:r>
            <a:r>
              <a:rPr sz="2000" spc="-10">
                <a:latin typeface="Calibri"/>
                <a:cs typeface="Calibri"/>
              </a:rPr>
              <a:t>day-</a:t>
            </a:r>
            <a:r>
              <a:rPr sz="2000">
                <a:latin typeface="Calibri"/>
                <a:cs typeface="Calibri"/>
              </a:rPr>
              <a:t>ahead</a:t>
            </a:r>
            <a:r>
              <a:rPr sz="2000" spc="-60">
                <a:latin typeface="Calibri"/>
                <a:cs typeface="Calibri"/>
              </a:rPr>
              <a:t> </a:t>
            </a:r>
            <a:r>
              <a:rPr sz="2000">
                <a:latin typeface="Calibri"/>
                <a:cs typeface="Calibri"/>
              </a:rPr>
              <a:t>bids</a:t>
            </a:r>
            <a:r>
              <a:rPr sz="2000" spc="-45">
                <a:latin typeface="Calibri"/>
                <a:cs typeface="Calibri"/>
              </a:rPr>
              <a:t> </a:t>
            </a:r>
            <a:r>
              <a:rPr sz="2000">
                <a:latin typeface="Calibri"/>
                <a:cs typeface="Calibri"/>
              </a:rPr>
              <a:t>and</a:t>
            </a:r>
            <a:r>
              <a:rPr sz="2000" spc="-60">
                <a:latin typeface="Calibri"/>
                <a:cs typeface="Calibri"/>
              </a:rPr>
              <a:t> </a:t>
            </a:r>
            <a:r>
              <a:rPr sz="2000" spc="-10">
                <a:latin typeface="Calibri"/>
                <a:cs typeface="Calibri"/>
              </a:rPr>
              <a:t>offers </a:t>
            </a:r>
            <a:r>
              <a:rPr sz="2000">
                <a:latin typeface="Calibri"/>
                <a:cs typeface="Calibri"/>
              </a:rPr>
              <a:t>so</a:t>
            </a:r>
            <a:r>
              <a:rPr sz="2000" spc="-30">
                <a:latin typeface="Calibri"/>
                <a:cs typeface="Calibri"/>
              </a:rPr>
              <a:t> </a:t>
            </a:r>
            <a:r>
              <a:rPr sz="2000">
                <a:latin typeface="Calibri"/>
                <a:cs typeface="Calibri"/>
              </a:rPr>
              <a:t>that</a:t>
            </a:r>
            <a:r>
              <a:rPr sz="2000" spc="-25">
                <a:latin typeface="Calibri"/>
                <a:cs typeface="Calibri"/>
              </a:rPr>
              <a:t> </a:t>
            </a:r>
            <a:r>
              <a:rPr sz="2000">
                <a:latin typeface="Calibri"/>
                <a:cs typeface="Calibri"/>
              </a:rPr>
              <a:t>CSF</a:t>
            </a:r>
            <a:r>
              <a:rPr sz="2000" spc="-30">
                <a:latin typeface="Calibri"/>
                <a:cs typeface="Calibri"/>
              </a:rPr>
              <a:t> </a:t>
            </a:r>
            <a:r>
              <a:rPr sz="2000">
                <a:latin typeface="Calibri"/>
                <a:cs typeface="Calibri"/>
              </a:rPr>
              <a:t>does</a:t>
            </a:r>
            <a:r>
              <a:rPr sz="2000" spc="-35">
                <a:latin typeface="Calibri"/>
                <a:cs typeface="Calibri"/>
              </a:rPr>
              <a:t> </a:t>
            </a:r>
            <a:r>
              <a:rPr sz="2000">
                <a:latin typeface="Calibri"/>
                <a:cs typeface="Calibri"/>
              </a:rPr>
              <a:t>not</a:t>
            </a:r>
            <a:r>
              <a:rPr sz="2000" spc="-25">
                <a:latin typeface="Calibri"/>
                <a:cs typeface="Calibri"/>
              </a:rPr>
              <a:t> </a:t>
            </a:r>
            <a:r>
              <a:rPr sz="2000">
                <a:latin typeface="Calibri"/>
                <a:cs typeface="Calibri"/>
              </a:rPr>
              <a:t>get</a:t>
            </a:r>
            <a:r>
              <a:rPr sz="2000" spc="-35">
                <a:latin typeface="Calibri"/>
                <a:cs typeface="Calibri"/>
              </a:rPr>
              <a:t> </a:t>
            </a:r>
            <a:r>
              <a:rPr sz="2000" spc="-10">
                <a:latin typeface="Calibri"/>
                <a:cs typeface="Calibri"/>
              </a:rPr>
              <a:t>day-ahead </a:t>
            </a:r>
            <a:r>
              <a:rPr sz="2000">
                <a:latin typeface="Calibri"/>
                <a:cs typeface="Calibri"/>
              </a:rPr>
              <a:t>obligation</a:t>
            </a:r>
            <a:r>
              <a:rPr sz="2000" spc="-55">
                <a:latin typeface="Calibri"/>
                <a:cs typeface="Calibri"/>
              </a:rPr>
              <a:t> </a:t>
            </a:r>
            <a:r>
              <a:rPr sz="2000">
                <a:latin typeface="Calibri"/>
                <a:cs typeface="Calibri"/>
              </a:rPr>
              <a:t>to</a:t>
            </a:r>
            <a:r>
              <a:rPr sz="2000" spc="-45">
                <a:latin typeface="Calibri"/>
                <a:cs typeface="Calibri"/>
              </a:rPr>
              <a:t> </a:t>
            </a:r>
            <a:r>
              <a:rPr sz="2000">
                <a:latin typeface="Calibri"/>
                <a:cs typeface="Calibri"/>
              </a:rPr>
              <a:t>charge</a:t>
            </a:r>
            <a:r>
              <a:rPr sz="2000" spc="-70">
                <a:latin typeface="Calibri"/>
                <a:cs typeface="Calibri"/>
              </a:rPr>
              <a:t> </a:t>
            </a:r>
            <a:r>
              <a:rPr sz="2000">
                <a:latin typeface="Calibri"/>
                <a:cs typeface="Calibri"/>
              </a:rPr>
              <a:t>and</a:t>
            </a:r>
            <a:r>
              <a:rPr sz="2000" spc="-45">
                <a:latin typeface="Calibri"/>
                <a:cs typeface="Calibri"/>
              </a:rPr>
              <a:t> </a:t>
            </a:r>
            <a:r>
              <a:rPr sz="2000" spc="-10">
                <a:latin typeface="Calibri"/>
                <a:cs typeface="Calibri"/>
              </a:rPr>
              <a:t>discharge</a:t>
            </a:r>
            <a:r>
              <a:rPr sz="2000" spc="-70">
                <a:latin typeface="Calibri"/>
                <a:cs typeface="Calibri"/>
              </a:rPr>
              <a:t> </a:t>
            </a:r>
            <a:r>
              <a:rPr sz="2000" spc="-25">
                <a:latin typeface="Calibri"/>
                <a:cs typeface="Calibri"/>
              </a:rPr>
              <a:t>at </a:t>
            </a:r>
            <a:r>
              <a:rPr sz="2000">
                <a:latin typeface="Calibri"/>
                <a:cs typeface="Calibri"/>
              </a:rPr>
              <a:t>same</a:t>
            </a:r>
            <a:r>
              <a:rPr sz="2000" spc="-35">
                <a:latin typeface="Calibri"/>
                <a:cs typeface="Calibri"/>
              </a:rPr>
              <a:t> </a:t>
            </a:r>
            <a:r>
              <a:rPr sz="2000">
                <a:latin typeface="Calibri"/>
                <a:cs typeface="Calibri"/>
              </a:rPr>
              <a:t>time.</a:t>
            </a:r>
            <a:r>
              <a:rPr sz="2000" spc="-40">
                <a:latin typeface="Calibri"/>
                <a:cs typeface="Calibri"/>
              </a:rPr>
              <a:t> </a:t>
            </a:r>
            <a:r>
              <a:rPr sz="2000">
                <a:latin typeface="Calibri"/>
                <a:cs typeface="Calibri"/>
              </a:rPr>
              <a:t>ISO</a:t>
            </a:r>
            <a:r>
              <a:rPr sz="2000" spc="-55">
                <a:latin typeface="Calibri"/>
                <a:cs typeface="Calibri"/>
              </a:rPr>
              <a:t> </a:t>
            </a:r>
            <a:r>
              <a:rPr sz="2000" spc="-10">
                <a:latin typeface="Calibri"/>
                <a:cs typeface="Calibri"/>
              </a:rPr>
              <a:t>day-</a:t>
            </a:r>
            <a:r>
              <a:rPr sz="2000">
                <a:latin typeface="Calibri"/>
                <a:cs typeface="Calibri"/>
              </a:rPr>
              <a:t>ahead</a:t>
            </a:r>
            <a:r>
              <a:rPr sz="2000" spc="-55">
                <a:latin typeface="Calibri"/>
                <a:cs typeface="Calibri"/>
              </a:rPr>
              <a:t> </a:t>
            </a:r>
            <a:r>
              <a:rPr sz="2000" spc="-10">
                <a:latin typeface="Calibri"/>
                <a:cs typeface="Calibri"/>
              </a:rPr>
              <a:t>software </a:t>
            </a:r>
            <a:r>
              <a:rPr sz="2000">
                <a:latin typeface="Calibri"/>
                <a:cs typeface="Calibri"/>
              </a:rPr>
              <a:t>will</a:t>
            </a:r>
            <a:r>
              <a:rPr sz="2000" spc="-30">
                <a:latin typeface="Calibri"/>
                <a:cs typeface="Calibri"/>
              </a:rPr>
              <a:t> </a:t>
            </a:r>
            <a:r>
              <a:rPr sz="2000">
                <a:latin typeface="Calibri"/>
                <a:cs typeface="Calibri"/>
              </a:rPr>
              <a:t>not</a:t>
            </a:r>
            <a:r>
              <a:rPr sz="2000" spc="-30">
                <a:latin typeface="Calibri"/>
                <a:cs typeface="Calibri"/>
              </a:rPr>
              <a:t> </a:t>
            </a:r>
            <a:r>
              <a:rPr sz="2000">
                <a:latin typeface="Calibri"/>
                <a:cs typeface="Calibri"/>
              </a:rPr>
              <a:t>check</a:t>
            </a:r>
            <a:r>
              <a:rPr sz="2000" spc="-40">
                <a:latin typeface="Calibri"/>
                <a:cs typeface="Calibri"/>
              </a:rPr>
              <a:t> </a:t>
            </a:r>
            <a:r>
              <a:rPr sz="2000">
                <a:latin typeface="Calibri"/>
                <a:cs typeface="Calibri"/>
              </a:rPr>
              <a:t>this</a:t>
            </a:r>
            <a:r>
              <a:rPr sz="2000" spc="-35">
                <a:latin typeface="Calibri"/>
                <a:cs typeface="Calibri"/>
              </a:rPr>
              <a:t> </a:t>
            </a:r>
            <a:r>
              <a:rPr sz="2000">
                <a:latin typeface="Calibri"/>
                <a:cs typeface="Calibri"/>
              </a:rPr>
              <a:t>for</a:t>
            </a:r>
            <a:r>
              <a:rPr sz="2000" spc="-45">
                <a:latin typeface="Calibri"/>
                <a:cs typeface="Calibri"/>
              </a:rPr>
              <a:t> </a:t>
            </a:r>
            <a:r>
              <a:rPr sz="2000" spc="-20">
                <a:latin typeface="Calibri"/>
                <a:cs typeface="Calibri"/>
              </a:rPr>
              <a:t>you.</a:t>
            </a:r>
            <a:endParaRPr sz="2000">
              <a:latin typeface="Calibri"/>
              <a:cs typeface="Calibri"/>
            </a:endParaRPr>
          </a:p>
        </p:txBody>
      </p:sp>
      <p:sp>
        <p:nvSpPr>
          <p:cNvPr id="7" name="object 7"/>
          <p:cNvSpPr/>
          <p:nvPr/>
        </p:nvSpPr>
        <p:spPr>
          <a:xfrm>
            <a:off x="533400" y="3352800"/>
            <a:ext cx="1219200" cy="1167765"/>
          </a:xfrm>
          <a:custGeom>
            <a:avLst/>
            <a:gdLst/>
            <a:ahLst/>
            <a:cxnLst/>
            <a:rect l="l" t="t" r="r" b="b"/>
            <a:pathLst>
              <a:path w="1219200" h="1167764">
                <a:moveTo>
                  <a:pt x="609600" y="0"/>
                </a:moveTo>
                <a:lnTo>
                  <a:pt x="0" y="1167383"/>
                </a:lnTo>
                <a:lnTo>
                  <a:pt x="1219200" y="1167383"/>
                </a:lnTo>
                <a:lnTo>
                  <a:pt x="609600" y="0"/>
                </a:lnTo>
                <a:close/>
              </a:path>
            </a:pathLst>
          </a:custGeom>
          <a:solidFill>
            <a:srgbClr val="FAB82E"/>
          </a:solidFill>
        </p:spPr>
        <p:txBody>
          <a:bodyPr wrap="square" lIns="0" tIns="0" rIns="0" bIns="0" rtlCol="0"/>
          <a:lstStyle/>
          <a:p>
            <a:endParaRPr/>
          </a:p>
        </p:txBody>
      </p:sp>
      <p:sp>
        <p:nvSpPr>
          <p:cNvPr id="8" name="object 8"/>
          <p:cNvSpPr txBox="1"/>
          <p:nvPr/>
        </p:nvSpPr>
        <p:spPr>
          <a:xfrm>
            <a:off x="1029106" y="3714750"/>
            <a:ext cx="228600" cy="756920"/>
          </a:xfrm>
          <a:prstGeom prst="rect">
            <a:avLst/>
          </a:prstGeom>
        </p:spPr>
        <p:txBody>
          <a:bodyPr vert="horz" wrap="square" lIns="0" tIns="12700" rIns="0" bIns="0" rtlCol="0">
            <a:spAutoFit/>
          </a:bodyPr>
          <a:lstStyle/>
          <a:p>
            <a:pPr marL="12700">
              <a:lnSpc>
                <a:spcPct val="100000"/>
              </a:lnSpc>
              <a:spcBef>
                <a:spcPts val="100"/>
              </a:spcBef>
            </a:pPr>
            <a:r>
              <a:rPr sz="4800" b="1" spc="-50">
                <a:solidFill>
                  <a:srgbClr val="FFFFFF"/>
                </a:solidFill>
                <a:latin typeface="Arial"/>
                <a:cs typeface="Arial"/>
              </a:rPr>
              <a:t>!</a:t>
            </a:r>
            <a:endParaRPr sz="4800">
              <a:latin typeface="Arial"/>
              <a:cs typeface="Arial"/>
            </a:endParaRPr>
          </a:p>
        </p:txBody>
      </p:sp>
      <p:pic>
        <p:nvPicPr>
          <p:cNvPr id="9" name="object 9"/>
          <p:cNvPicPr/>
          <p:nvPr/>
        </p:nvPicPr>
        <p:blipFill>
          <a:blip r:embed="rId3" cstate="print"/>
          <a:stretch>
            <a:fillRect/>
          </a:stretch>
        </p:blipFill>
        <p:spPr>
          <a:xfrm>
            <a:off x="7696200" y="886967"/>
            <a:ext cx="4145279" cy="5084063"/>
          </a:xfrm>
          <a:prstGeom prst="rect">
            <a:avLst/>
          </a:prstGeom>
        </p:spPr>
      </p:pic>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22</a:t>
            </a:fld>
            <a:endParaRPr spc="-25"/>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30">
                <a:solidFill>
                  <a:srgbClr val="116F9D"/>
                </a:solidFill>
              </a:rPr>
              <a:t>Real-</a:t>
            </a:r>
            <a:r>
              <a:rPr>
                <a:solidFill>
                  <a:srgbClr val="116F9D"/>
                </a:solidFill>
              </a:rPr>
              <a:t>Time</a:t>
            </a:r>
            <a:r>
              <a:rPr spc="-45">
                <a:solidFill>
                  <a:srgbClr val="116F9D"/>
                </a:solidFill>
              </a:rPr>
              <a:t> </a:t>
            </a:r>
            <a:r>
              <a:rPr>
                <a:solidFill>
                  <a:srgbClr val="116F9D"/>
                </a:solidFill>
              </a:rPr>
              <a:t>Energy</a:t>
            </a:r>
            <a:r>
              <a:rPr spc="-90">
                <a:solidFill>
                  <a:srgbClr val="116F9D"/>
                </a:solidFill>
              </a:rPr>
              <a:t> </a:t>
            </a:r>
            <a:r>
              <a:rPr spc="-10">
                <a:solidFill>
                  <a:srgbClr val="116F9D"/>
                </a:solidFill>
              </a:rPr>
              <a:t>Market</a:t>
            </a:r>
          </a:p>
        </p:txBody>
      </p:sp>
      <p:sp>
        <p:nvSpPr>
          <p:cNvPr id="3" name="object 3"/>
          <p:cNvSpPr txBox="1"/>
          <p:nvPr/>
        </p:nvSpPr>
        <p:spPr>
          <a:xfrm>
            <a:off x="367080" y="681101"/>
            <a:ext cx="5829935" cy="904240"/>
          </a:xfrm>
          <a:prstGeom prst="rect">
            <a:avLst/>
          </a:prstGeom>
        </p:spPr>
        <p:txBody>
          <a:bodyPr vert="horz" wrap="square" lIns="0" tIns="12700" rIns="0" bIns="0" rtlCol="0">
            <a:spAutoFit/>
          </a:bodyPr>
          <a:lstStyle/>
          <a:p>
            <a:pPr marL="228600" marR="5080" indent="-216535">
              <a:lnSpc>
                <a:spcPct val="120100"/>
              </a:lnSpc>
              <a:spcBef>
                <a:spcPts val="100"/>
              </a:spcBef>
              <a:buFont typeface="Arial"/>
              <a:buChar char="•"/>
              <a:tabLst>
                <a:tab pos="230504" algn="l"/>
              </a:tabLst>
            </a:pPr>
            <a:r>
              <a:rPr sz="2400">
                <a:latin typeface="Calibri"/>
                <a:cs typeface="Calibri"/>
              </a:rPr>
              <a:t>Assets</a:t>
            </a:r>
            <a:r>
              <a:rPr sz="2400" spc="-65">
                <a:latin typeface="Calibri"/>
                <a:cs typeface="Calibri"/>
              </a:rPr>
              <a:t> </a:t>
            </a:r>
            <a:r>
              <a:rPr sz="2400">
                <a:latin typeface="Calibri"/>
                <a:cs typeface="Calibri"/>
              </a:rPr>
              <a:t>must</a:t>
            </a:r>
            <a:r>
              <a:rPr sz="2400" spc="-55">
                <a:latin typeface="Calibri"/>
                <a:cs typeface="Calibri"/>
              </a:rPr>
              <a:t> </a:t>
            </a:r>
            <a:r>
              <a:rPr sz="2400" spc="-20">
                <a:latin typeface="Calibri"/>
                <a:cs typeface="Calibri"/>
              </a:rPr>
              <a:t>self-</a:t>
            </a:r>
            <a:r>
              <a:rPr sz="2400">
                <a:latin typeface="Calibri"/>
                <a:cs typeface="Calibri"/>
              </a:rPr>
              <a:t>schedule</a:t>
            </a:r>
            <a:r>
              <a:rPr sz="2400" spc="-30">
                <a:latin typeface="Calibri"/>
                <a:cs typeface="Calibri"/>
              </a:rPr>
              <a:t> </a:t>
            </a:r>
            <a:r>
              <a:rPr sz="2400">
                <a:latin typeface="Calibri"/>
                <a:cs typeface="Calibri"/>
              </a:rPr>
              <a:t>and</a:t>
            </a:r>
            <a:r>
              <a:rPr sz="2400" spc="-45">
                <a:latin typeface="Calibri"/>
                <a:cs typeface="Calibri"/>
              </a:rPr>
              <a:t> </a:t>
            </a:r>
            <a:r>
              <a:rPr sz="2400">
                <a:latin typeface="Calibri"/>
                <a:cs typeface="Calibri"/>
              </a:rPr>
              <a:t>be</a:t>
            </a:r>
            <a:r>
              <a:rPr sz="2400" spc="-40">
                <a:latin typeface="Calibri"/>
                <a:cs typeface="Calibri"/>
              </a:rPr>
              <a:t> </a:t>
            </a:r>
            <a:r>
              <a:rPr sz="2400" spc="-10">
                <a:latin typeface="Calibri"/>
                <a:cs typeface="Calibri"/>
              </a:rPr>
              <a:t>operational 	</a:t>
            </a:r>
            <a:r>
              <a:rPr sz="2400">
                <a:latin typeface="Calibri"/>
                <a:cs typeface="Calibri"/>
              </a:rPr>
              <a:t>and</a:t>
            </a:r>
            <a:r>
              <a:rPr sz="2400" spc="-85">
                <a:latin typeface="Calibri"/>
                <a:cs typeface="Calibri"/>
              </a:rPr>
              <a:t> </a:t>
            </a:r>
            <a:r>
              <a:rPr sz="2400">
                <a:latin typeface="Calibri"/>
                <a:cs typeface="Calibri"/>
              </a:rPr>
              <a:t>online,</a:t>
            </a:r>
            <a:r>
              <a:rPr sz="2400" spc="-85">
                <a:latin typeface="Calibri"/>
                <a:cs typeface="Calibri"/>
              </a:rPr>
              <a:t> </a:t>
            </a:r>
            <a:r>
              <a:rPr sz="2400">
                <a:latin typeface="Calibri"/>
                <a:cs typeface="Calibri"/>
              </a:rPr>
              <a:t>unless</a:t>
            </a:r>
            <a:r>
              <a:rPr sz="2400" spc="-85">
                <a:latin typeface="Calibri"/>
                <a:cs typeface="Calibri"/>
              </a:rPr>
              <a:t> </a:t>
            </a:r>
            <a:r>
              <a:rPr sz="2400">
                <a:latin typeface="Calibri"/>
                <a:cs typeface="Calibri"/>
              </a:rPr>
              <a:t>declared</a:t>
            </a:r>
            <a:r>
              <a:rPr sz="2400" spc="-80">
                <a:latin typeface="Calibri"/>
                <a:cs typeface="Calibri"/>
              </a:rPr>
              <a:t> </a:t>
            </a:r>
            <a:r>
              <a:rPr sz="2400" spc="-10">
                <a:latin typeface="Calibri"/>
                <a:cs typeface="Calibri"/>
              </a:rPr>
              <a:t>unavailable</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p:nvPr/>
        </p:nvSpPr>
        <p:spPr>
          <a:xfrm>
            <a:off x="377190" y="2134361"/>
            <a:ext cx="6024880" cy="2684145"/>
          </a:xfrm>
          <a:custGeom>
            <a:avLst/>
            <a:gdLst/>
            <a:ahLst/>
            <a:cxnLst/>
            <a:rect l="l" t="t" r="r" b="b"/>
            <a:pathLst>
              <a:path w="6024880" h="2684145">
                <a:moveTo>
                  <a:pt x="0" y="447293"/>
                </a:moveTo>
                <a:lnTo>
                  <a:pt x="2624" y="398559"/>
                </a:lnTo>
                <a:lnTo>
                  <a:pt x="10317" y="351344"/>
                </a:lnTo>
                <a:lnTo>
                  <a:pt x="22804" y="305921"/>
                </a:lnTo>
                <a:lnTo>
                  <a:pt x="39812" y="262563"/>
                </a:lnTo>
                <a:lnTo>
                  <a:pt x="61070" y="221544"/>
                </a:lnTo>
                <a:lnTo>
                  <a:pt x="86304" y="183136"/>
                </a:lnTo>
                <a:lnTo>
                  <a:pt x="115241" y="147611"/>
                </a:lnTo>
                <a:lnTo>
                  <a:pt x="147608" y="115244"/>
                </a:lnTo>
                <a:lnTo>
                  <a:pt x="183133" y="86307"/>
                </a:lnTo>
                <a:lnTo>
                  <a:pt x="221542" y="61072"/>
                </a:lnTo>
                <a:lnTo>
                  <a:pt x="262563" y="39814"/>
                </a:lnTo>
                <a:lnTo>
                  <a:pt x="305923" y="22805"/>
                </a:lnTo>
                <a:lnTo>
                  <a:pt x="351348" y="10317"/>
                </a:lnTo>
                <a:lnTo>
                  <a:pt x="398567" y="2624"/>
                </a:lnTo>
                <a:lnTo>
                  <a:pt x="447306" y="0"/>
                </a:lnTo>
                <a:lnTo>
                  <a:pt x="5577078" y="0"/>
                </a:lnTo>
                <a:lnTo>
                  <a:pt x="5625812" y="2624"/>
                </a:lnTo>
                <a:lnTo>
                  <a:pt x="5673027" y="10317"/>
                </a:lnTo>
                <a:lnTo>
                  <a:pt x="5718450" y="22805"/>
                </a:lnTo>
                <a:lnTo>
                  <a:pt x="5761808" y="39814"/>
                </a:lnTo>
                <a:lnTo>
                  <a:pt x="5802827" y="61072"/>
                </a:lnTo>
                <a:lnTo>
                  <a:pt x="5841235" y="86307"/>
                </a:lnTo>
                <a:lnTo>
                  <a:pt x="5876760" y="115244"/>
                </a:lnTo>
                <a:lnTo>
                  <a:pt x="5909127" y="147611"/>
                </a:lnTo>
                <a:lnTo>
                  <a:pt x="5938064" y="183136"/>
                </a:lnTo>
                <a:lnTo>
                  <a:pt x="5963299" y="221544"/>
                </a:lnTo>
                <a:lnTo>
                  <a:pt x="5984557" y="262563"/>
                </a:lnTo>
                <a:lnTo>
                  <a:pt x="6001566" y="305921"/>
                </a:lnTo>
                <a:lnTo>
                  <a:pt x="6014054" y="351344"/>
                </a:lnTo>
                <a:lnTo>
                  <a:pt x="6021747" y="398559"/>
                </a:lnTo>
                <a:lnTo>
                  <a:pt x="6024372" y="447293"/>
                </a:lnTo>
                <a:lnTo>
                  <a:pt x="6024372" y="2236470"/>
                </a:lnTo>
                <a:lnTo>
                  <a:pt x="6021747" y="2285204"/>
                </a:lnTo>
                <a:lnTo>
                  <a:pt x="6014054" y="2332419"/>
                </a:lnTo>
                <a:lnTo>
                  <a:pt x="6001566" y="2377842"/>
                </a:lnTo>
                <a:lnTo>
                  <a:pt x="5984557" y="2421200"/>
                </a:lnTo>
                <a:lnTo>
                  <a:pt x="5963299" y="2462219"/>
                </a:lnTo>
                <a:lnTo>
                  <a:pt x="5938064" y="2500627"/>
                </a:lnTo>
                <a:lnTo>
                  <a:pt x="5909127" y="2536152"/>
                </a:lnTo>
                <a:lnTo>
                  <a:pt x="5876760" y="2568519"/>
                </a:lnTo>
                <a:lnTo>
                  <a:pt x="5841235" y="2597456"/>
                </a:lnTo>
                <a:lnTo>
                  <a:pt x="5802827" y="2622691"/>
                </a:lnTo>
                <a:lnTo>
                  <a:pt x="5761808" y="2643949"/>
                </a:lnTo>
                <a:lnTo>
                  <a:pt x="5718450" y="2660958"/>
                </a:lnTo>
                <a:lnTo>
                  <a:pt x="5673027" y="2673446"/>
                </a:lnTo>
                <a:lnTo>
                  <a:pt x="5625812" y="2681139"/>
                </a:lnTo>
                <a:lnTo>
                  <a:pt x="5577078" y="2683764"/>
                </a:lnTo>
                <a:lnTo>
                  <a:pt x="447306" y="2683764"/>
                </a:lnTo>
                <a:lnTo>
                  <a:pt x="398567" y="2681139"/>
                </a:lnTo>
                <a:lnTo>
                  <a:pt x="351348" y="2673446"/>
                </a:lnTo>
                <a:lnTo>
                  <a:pt x="305923" y="2660958"/>
                </a:lnTo>
                <a:lnTo>
                  <a:pt x="262563" y="2643949"/>
                </a:lnTo>
                <a:lnTo>
                  <a:pt x="221542" y="2622691"/>
                </a:lnTo>
                <a:lnTo>
                  <a:pt x="183133" y="2597456"/>
                </a:lnTo>
                <a:lnTo>
                  <a:pt x="147608" y="2568519"/>
                </a:lnTo>
                <a:lnTo>
                  <a:pt x="115241" y="2536152"/>
                </a:lnTo>
                <a:lnTo>
                  <a:pt x="86304" y="2500627"/>
                </a:lnTo>
                <a:lnTo>
                  <a:pt x="61070" y="2462219"/>
                </a:lnTo>
                <a:lnTo>
                  <a:pt x="39812" y="2421200"/>
                </a:lnTo>
                <a:lnTo>
                  <a:pt x="22804" y="2377842"/>
                </a:lnTo>
                <a:lnTo>
                  <a:pt x="10317" y="2332419"/>
                </a:lnTo>
                <a:lnTo>
                  <a:pt x="2624" y="2285204"/>
                </a:lnTo>
                <a:lnTo>
                  <a:pt x="0" y="2236470"/>
                </a:lnTo>
                <a:lnTo>
                  <a:pt x="0" y="447293"/>
                </a:lnTo>
                <a:close/>
              </a:path>
            </a:pathLst>
          </a:custGeom>
          <a:ln w="47243">
            <a:solidFill>
              <a:srgbClr val="FAB82E"/>
            </a:solidFill>
          </a:ln>
        </p:spPr>
        <p:txBody>
          <a:bodyPr wrap="square" lIns="0" tIns="0" rIns="0" bIns="0" rtlCol="0"/>
          <a:lstStyle/>
          <a:p>
            <a:endParaRPr/>
          </a:p>
        </p:txBody>
      </p:sp>
      <p:sp>
        <p:nvSpPr>
          <p:cNvPr id="6" name="object 6"/>
          <p:cNvSpPr txBox="1"/>
          <p:nvPr/>
        </p:nvSpPr>
        <p:spPr>
          <a:xfrm>
            <a:off x="1958085" y="2316226"/>
            <a:ext cx="4141470" cy="1245870"/>
          </a:xfrm>
          <a:prstGeom prst="rect">
            <a:avLst/>
          </a:prstGeom>
        </p:spPr>
        <p:txBody>
          <a:bodyPr vert="horz" wrap="square" lIns="0" tIns="13335" rIns="0" bIns="0" rtlCol="0">
            <a:spAutoFit/>
          </a:bodyPr>
          <a:lstStyle/>
          <a:p>
            <a:pPr marL="12700" marR="419734">
              <a:lnSpc>
                <a:spcPct val="100000"/>
              </a:lnSpc>
              <a:spcBef>
                <a:spcPts val="105"/>
              </a:spcBef>
            </a:pPr>
            <a:r>
              <a:rPr sz="2000" b="1">
                <a:latin typeface="Calibri"/>
                <a:cs typeface="Calibri"/>
              </a:rPr>
              <a:t>CSFs</a:t>
            </a:r>
            <a:r>
              <a:rPr sz="2000" b="1" spc="-50">
                <a:latin typeface="Calibri"/>
                <a:cs typeface="Calibri"/>
              </a:rPr>
              <a:t> </a:t>
            </a:r>
            <a:r>
              <a:rPr sz="2000" b="1">
                <a:latin typeface="Calibri"/>
                <a:cs typeface="Calibri"/>
              </a:rPr>
              <a:t>must</a:t>
            </a:r>
            <a:r>
              <a:rPr sz="2000" b="1" spc="-75">
                <a:latin typeface="Calibri"/>
                <a:cs typeface="Calibri"/>
              </a:rPr>
              <a:t> </a:t>
            </a:r>
            <a:r>
              <a:rPr sz="2000" b="1" spc="-10">
                <a:latin typeface="Calibri"/>
                <a:cs typeface="Calibri"/>
              </a:rPr>
              <a:t>telemeter</a:t>
            </a:r>
            <a:r>
              <a:rPr sz="2000" b="1" spc="-60">
                <a:latin typeface="Calibri"/>
                <a:cs typeface="Calibri"/>
              </a:rPr>
              <a:t> </a:t>
            </a:r>
            <a:r>
              <a:rPr sz="2000" b="1">
                <a:latin typeface="Calibri"/>
                <a:cs typeface="Calibri"/>
              </a:rPr>
              <a:t>key</a:t>
            </a:r>
            <a:r>
              <a:rPr sz="2000" b="1" spc="-35">
                <a:latin typeface="Calibri"/>
                <a:cs typeface="Calibri"/>
              </a:rPr>
              <a:t> </a:t>
            </a:r>
            <a:r>
              <a:rPr sz="2000" b="1">
                <a:latin typeface="Calibri"/>
                <a:cs typeface="Calibri"/>
              </a:rPr>
              <a:t>inputs</a:t>
            </a:r>
            <a:r>
              <a:rPr sz="2000" b="1" spc="-75">
                <a:latin typeface="Calibri"/>
                <a:cs typeface="Calibri"/>
              </a:rPr>
              <a:t> </a:t>
            </a:r>
            <a:r>
              <a:rPr sz="2000" b="1" spc="-25">
                <a:latin typeface="Calibri"/>
                <a:cs typeface="Calibri"/>
              </a:rPr>
              <a:t>to </a:t>
            </a:r>
            <a:r>
              <a:rPr sz="2000" b="1">
                <a:latin typeface="Calibri"/>
                <a:cs typeface="Calibri"/>
              </a:rPr>
              <a:t>ISO</a:t>
            </a:r>
            <a:r>
              <a:rPr sz="2000" b="1" spc="-25">
                <a:latin typeface="Calibri"/>
                <a:cs typeface="Calibri"/>
              </a:rPr>
              <a:t> </a:t>
            </a:r>
            <a:r>
              <a:rPr sz="2000" b="1">
                <a:latin typeface="Calibri"/>
                <a:cs typeface="Calibri"/>
              </a:rPr>
              <a:t>via</a:t>
            </a:r>
            <a:r>
              <a:rPr sz="2000" b="1" spc="-25">
                <a:latin typeface="Calibri"/>
                <a:cs typeface="Calibri"/>
              </a:rPr>
              <a:t> </a:t>
            </a:r>
            <a:r>
              <a:rPr sz="2000" b="1">
                <a:latin typeface="Calibri"/>
                <a:cs typeface="Calibri"/>
              </a:rPr>
              <a:t>remote</a:t>
            </a:r>
            <a:r>
              <a:rPr sz="2000" b="1" spc="-35">
                <a:latin typeface="Calibri"/>
                <a:cs typeface="Calibri"/>
              </a:rPr>
              <a:t> </a:t>
            </a:r>
            <a:r>
              <a:rPr sz="2000" b="1">
                <a:latin typeface="Calibri"/>
                <a:cs typeface="Calibri"/>
              </a:rPr>
              <a:t>terminal</a:t>
            </a:r>
            <a:r>
              <a:rPr sz="2000" b="1" spc="-45">
                <a:latin typeface="Calibri"/>
                <a:cs typeface="Calibri"/>
              </a:rPr>
              <a:t> </a:t>
            </a:r>
            <a:r>
              <a:rPr sz="2000" b="1">
                <a:latin typeface="Calibri"/>
                <a:cs typeface="Calibri"/>
              </a:rPr>
              <a:t>unit</a:t>
            </a:r>
            <a:r>
              <a:rPr sz="2000" b="1" spc="-55">
                <a:latin typeface="Calibri"/>
                <a:cs typeface="Calibri"/>
              </a:rPr>
              <a:t> </a:t>
            </a:r>
            <a:r>
              <a:rPr sz="2000" b="1" spc="-10">
                <a:latin typeface="Calibri"/>
                <a:cs typeface="Calibri"/>
              </a:rPr>
              <a:t>(RTU),</a:t>
            </a:r>
            <a:endParaRPr sz="2000">
              <a:latin typeface="Calibri"/>
              <a:cs typeface="Calibri"/>
            </a:endParaRPr>
          </a:p>
          <a:p>
            <a:pPr marL="12700" marR="5080">
              <a:lnSpc>
                <a:spcPct val="100000"/>
              </a:lnSpc>
            </a:pPr>
            <a:r>
              <a:rPr sz="2000">
                <a:latin typeface="Calibri"/>
                <a:cs typeface="Calibri"/>
              </a:rPr>
              <a:t>including</a:t>
            </a:r>
            <a:r>
              <a:rPr sz="2000" spc="-55">
                <a:latin typeface="Calibri"/>
                <a:cs typeface="Calibri"/>
              </a:rPr>
              <a:t> </a:t>
            </a:r>
            <a:r>
              <a:rPr sz="2000" spc="-10">
                <a:latin typeface="Calibri"/>
                <a:cs typeface="Calibri"/>
              </a:rPr>
              <a:t>available</a:t>
            </a:r>
            <a:r>
              <a:rPr sz="2000" spc="-15">
                <a:latin typeface="Calibri"/>
                <a:cs typeface="Calibri"/>
              </a:rPr>
              <a:t> </a:t>
            </a:r>
            <a:r>
              <a:rPr sz="2000">
                <a:latin typeface="Calibri"/>
                <a:cs typeface="Calibri"/>
              </a:rPr>
              <a:t>MWhs</a:t>
            </a:r>
            <a:r>
              <a:rPr sz="2000" spc="-45">
                <a:latin typeface="Calibri"/>
                <a:cs typeface="Calibri"/>
              </a:rPr>
              <a:t> </a:t>
            </a:r>
            <a:r>
              <a:rPr sz="2000">
                <a:latin typeface="Calibri"/>
                <a:cs typeface="Calibri"/>
              </a:rPr>
              <a:t>of</a:t>
            </a:r>
            <a:r>
              <a:rPr sz="2000" spc="-45">
                <a:latin typeface="Calibri"/>
                <a:cs typeface="Calibri"/>
              </a:rPr>
              <a:t> </a:t>
            </a:r>
            <a:r>
              <a:rPr sz="2000">
                <a:latin typeface="Calibri"/>
                <a:cs typeface="Calibri"/>
              </a:rPr>
              <a:t>energy</a:t>
            </a:r>
            <a:r>
              <a:rPr sz="2000" spc="-45">
                <a:latin typeface="Calibri"/>
                <a:cs typeface="Calibri"/>
              </a:rPr>
              <a:t> </a:t>
            </a:r>
            <a:r>
              <a:rPr sz="2000" spc="-25">
                <a:latin typeface="Calibri"/>
                <a:cs typeface="Calibri"/>
              </a:rPr>
              <a:t>and </a:t>
            </a:r>
            <a:r>
              <a:rPr sz="2000" spc="-10">
                <a:latin typeface="Calibri"/>
                <a:cs typeface="Calibri"/>
              </a:rPr>
              <a:t>available</a:t>
            </a:r>
            <a:r>
              <a:rPr sz="2000" spc="-20">
                <a:latin typeface="Calibri"/>
                <a:cs typeface="Calibri"/>
              </a:rPr>
              <a:t> </a:t>
            </a:r>
            <a:r>
              <a:rPr sz="2000">
                <a:latin typeface="Calibri"/>
                <a:cs typeface="Calibri"/>
              </a:rPr>
              <a:t>MWhs</a:t>
            </a:r>
            <a:r>
              <a:rPr sz="2000" spc="-35">
                <a:latin typeface="Calibri"/>
                <a:cs typeface="Calibri"/>
              </a:rPr>
              <a:t> </a:t>
            </a:r>
            <a:r>
              <a:rPr sz="2000">
                <a:latin typeface="Calibri"/>
                <a:cs typeface="Calibri"/>
              </a:rPr>
              <a:t>of</a:t>
            </a:r>
            <a:r>
              <a:rPr sz="2000" spc="-35">
                <a:latin typeface="Calibri"/>
                <a:cs typeface="Calibri"/>
              </a:rPr>
              <a:t> </a:t>
            </a:r>
            <a:r>
              <a:rPr sz="2000" spc="-10">
                <a:latin typeface="Calibri"/>
                <a:cs typeface="Calibri"/>
              </a:rPr>
              <a:t>storage.</a:t>
            </a:r>
            <a:endParaRPr sz="2000">
              <a:latin typeface="Calibri"/>
              <a:cs typeface="Calibri"/>
            </a:endParaRPr>
          </a:p>
        </p:txBody>
      </p:sp>
      <p:sp>
        <p:nvSpPr>
          <p:cNvPr id="7" name="object 7"/>
          <p:cNvSpPr txBox="1"/>
          <p:nvPr/>
        </p:nvSpPr>
        <p:spPr>
          <a:xfrm>
            <a:off x="586231" y="3662298"/>
            <a:ext cx="5358130" cy="940435"/>
          </a:xfrm>
          <a:prstGeom prst="rect">
            <a:avLst/>
          </a:prstGeom>
        </p:spPr>
        <p:txBody>
          <a:bodyPr vert="horz" wrap="square" lIns="0" tIns="12700" rIns="0" bIns="0" rtlCol="0">
            <a:spAutoFit/>
          </a:bodyPr>
          <a:lstStyle/>
          <a:p>
            <a:pPr marL="12700" marR="5080">
              <a:lnSpc>
                <a:spcPct val="100000"/>
              </a:lnSpc>
              <a:spcBef>
                <a:spcPts val="100"/>
              </a:spcBef>
            </a:pPr>
            <a:r>
              <a:rPr sz="2000">
                <a:latin typeface="Calibri"/>
                <a:cs typeface="Calibri"/>
                <a:hlinkClick r:id="rId3"/>
              </a:rPr>
              <a:t>See</a:t>
            </a:r>
            <a:r>
              <a:rPr sz="2000" spc="-45">
                <a:latin typeface="Calibri"/>
                <a:cs typeface="Calibri"/>
                <a:hlinkClick r:id="rId3"/>
              </a:rPr>
              <a:t> </a:t>
            </a:r>
            <a:r>
              <a:rPr sz="2000">
                <a:latin typeface="Calibri"/>
                <a:cs typeface="Calibri"/>
                <a:hlinkClick r:id="rId3"/>
              </a:rPr>
              <a:t>RTU</a:t>
            </a:r>
            <a:r>
              <a:rPr sz="2000" spc="-55">
                <a:latin typeface="Calibri"/>
                <a:cs typeface="Calibri"/>
                <a:hlinkClick r:id="rId3"/>
              </a:rPr>
              <a:t> </a:t>
            </a:r>
            <a:r>
              <a:rPr sz="2000">
                <a:latin typeface="Calibri"/>
                <a:cs typeface="Calibri"/>
                <a:hlinkClick r:id="rId3"/>
              </a:rPr>
              <a:t>and</a:t>
            </a:r>
            <a:r>
              <a:rPr sz="2000" spc="-45">
                <a:latin typeface="Calibri"/>
                <a:cs typeface="Calibri"/>
                <a:hlinkClick r:id="rId3"/>
              </a:rPr>
              <a:t> </a:t>
            </a:r>
            <a:r>
              <a:rPr sz="2000">
                <a:latin typeface="Calibri"/>
                <a:cs typeface="Calibri"/>
                <a:hlinkClick r:id="rId3"/>
              </a:rPr>
              <a:t>telemetry</a:t>
            </a:r>
            <a:r>
              <a:rPr sz="2000" spc="-30">
                <a:latin typeface="Calibri"/>
                <a:cs typeface="Calibri"/>
                <a:hlinkClick r:id="rId3"/>
              </a:rPr>
              <a:t> </a:t>
            </a:r>
            <a:r>
              <a:rPr sz="2000" spc="-10">
                <a:latin typeface="Calibri"/>
                <a:cs typeface="Calibri"/>
                <a:hlinkClick r:id="rId3"/>
              </a:rPr>
              <a:t>requirements</a:t>
            </a:r>
            <a:r>
              <a:rPr sz="2000" spc="-30">
                <a:latin typeface="Calibri"/>
                <a:cs typeface="Calibri"/>
                <a:hlinkClick r:id="rId3"/>
              </a:rPr>
              <a:t> </a:t>
            </a:r>
            <a:r>
              <a:rPr sz="2000">
                <a:latin typeface="Calibri"/>
                <a:cs typeface="Calibri"/>
                <a:hlinkClick r:id="rId3"/>
              </a:rPr>
              <a:t>in</a:t>
            </a:r>
            <a:r>
              <a:rPr sz="2000" spc="-55">
                <a:latin typeface="Calibri"/>
                <a:cs typeface="Calibri"/>
                <a:hlinkClick r:id="rId3"/>
              </a:rPr>
              <a:t> </a:t>
            </a:r>
            <a:r>
              <a:rPr sz="2000" u="sng" spc="-10">
                <a:solidFill>
                  <a:srgbClr val="1794D2"/>
                </a:solidFill>
                <a:uFill>
                  <a:solidFill>
                    <a:srgbClr val="1794D2"/>
                  </a:solidFill>
                </a:uFill>
                <a:latin typeface="Calibri"/>
                <a:cs typeface="Calibri"/>
                <a:hlinkClick r:id="rId3"/>
              </a:rPr>
              <a:t>ISO‐NE</a:t>
            </a:r>
            <a:r>
              <a:rPr sz="2000" u="none" spc="-10">
                <a:solidFill>
                  <a:srgbClr val="1794D2"/>
                </a:solidFill>
                <a:latin typeface="Calibri"/>
                <a:cs typeface="Calibri"/>
                <a:hlinkClick r:id="rId3"/>
              </a:rPr>
              <a:t> </a:t>
            </a:r>
            <a:r>
              <a:rPr sz="2000" u="sng" spc="-10">
                <a:solidFill>
                  <a:srgbClr val="1794D2"/>
                </a:solidFill>
                <a:uFill>
                  <a:solidFill>
                    <a:srgbClr val="1794D2"/>
                  </a:solidFill>
                </a:uFill>
                <a:latin typeface="Calibri"/>
                <a:cs typeface="Calibri"/>
                <a:hlinkClick r:id="rId3"/>
              </a:rPr>
              <a:t>Operating</a:t>
            </a:r>
            <a:r>
              <a:rPr sz="2000" u="sng" spc="-25">
                <a:solidFill>
                  <a:srgbClr val="1794D2"/>
                </a:solidFill>
                <a:uFill>
                  <a:solidFill>
                    <a:srgbClr val="1794D2"/>
                  </a:solidFill>
                </a:uFill>
                <a:latin typeface="Calibri"/>
                <a:cs typeface="Calibri"/>
                <a:hlinkClick r:id="rId3"/>
              </a:rPr>
              <a:t> </a:t>
            </a:r>
            <a:r>
              <a:rPr sz="2000" u="sng" spc="-10">
                <a:solidFill>
                  <a:srgbClr val="1794D2"/>
                </a:solidFill>
                <a:uFill>
                  <a:solidFill>
                    <a:srgbClr val="1794D2"/>
                  </a:solidFill>
                </a:uFill>
                <a:latin typeface="Calibri"/>
                <a:cs typeface="Calibri"/>
                <a:hlinkClick r:id="rId3"/>
              </a:rPr>
              <a:t>Procedures</a:t>
            </a:r>
            <a:r>
              <a:rPr sz="2000" u="none" spc="-25">
                <a:solidFill>
                  <a:srgbClr val="1794D2"/>
                </a:solidFill>
                <a:latin typeface="Calibri"/>
                <a:cs typeface="Calibri"/>
                <a:hlinkClick r:id="rId3"/>
              </a:rPr>
              <a:t> </a:t>
            </a:r>
            <a:r>
              <a:rPr sz="2000" u="none">
                <a:latin typeface="Calibri"/>
                <a:cs typeface="Calibri"/>
                <a:hlinkClick r:id="rId3"/>
              </a:rPr>
              <a:t>No.</a:t>
            </a:r>
            <a:r>
              <a:rPr sz="2000" u="none" spc="-40">
                <a:latin typeface="Calibri"/>
                <a:cs typeface="Calibri"/>
                <a:hlinkClick r:id="rId3"/>
              </a:rPr>
              <a:t> </a:t>
            </a:r>
            <a:r>
              <a:rPr sz="2000" u="none">
                <a:latin typeface="Calibri"/>
                <a:cs typeface="Calibri"/>
                <a:hlinkClick r:id="rId3"/>
              </a:rPr>
              <a:t>18</a:t>
            </a:r>
            <a:r>
              <a:rPr sz="2000" u="none" spc="-40">
                <a:latin typeface="Calibri"/>
                <a:cs typeface="Calibri"/>
                <a:hlinkClick r:id="rId3"/>
              </a:rPr>
              <a:t> </a:t>
            </a:r>
            <a:r>
              <a:rPr sz="2000" u="none">
                <a:latin typeface="Calibri"/>
                <a:cs typeface="Calibri"/>
                <a:hlinkClick r:id="rId3"/>
              </a:rPr>
              <a:t>(OP</a:t>
            </a:r>
            <a:r>
              <a:rPr sz="2000" u="none" spc="-25">
                <a:latin typeface="Calibri"/>
                <a:cs typeface="Calibri"/>
                <a:hlinkClick r:id="rId3"/>
              </a:rPr>
              <a:t> </a:t>
            </a:r>
            <a:r>
              <a:rPr sz="2000" u="none">
                <a:latin typeface="Calibri"/>
                <a:cs typeface="Calibri"/>
                <a:hlinkClick r:id="rId3"/>
              </a:rPr>
              <a:t>18):</a:t>
            </a:r>
            <a:r>
              <a:rPr sz="2000" u="none" spc="-30">
                <a:latin typeface="Calibri"/>
                <a:cs typeface="Calibri"/>
                <a:hlinkClick r:id="rId3"/>
              </a:rPr>
              <a:t> </a:t>
            </a:r>
            <a:r>
              <a:rPr sz="2000" i="1" u="none">
                <a:latin typeface="Calibri"/>
                <a:cs typeface="Calibri"/>
                <a:hlinkClick r:id="rId3"/>
              </a:rPr>
              <a:t>Metering</a:t>
            </a:r>
            <a:r>
              <a:rPr sz="2000" i="1" u="none" spc="-45">
                <a:latin typeface="Calibri"/>
                <a:cs typeface="Calibri"/>
              </a:rPr>
              <a:t> </a:t>
            </a:r>
            <a:r>
              <a:rPr sz="2000" i="1" u="none" spc="-25">
                <a:latin typeface="Calibri"/>
                <a:cs typeface="Calibri"/>
              </a:rPr>
              <a:t>and </a:t>
            </a:r>
            <a:r>
              <a:rPr sz="2000" i="1" u="none" spc="-20">
                <a:latin typeface="Calibri"/>
                <a:cs typeface="Calibri"/>
              </a:rPr>
              <a:t>Telemetering </a:t>
            </a:r>
            <a:r>
              <a:rPr sz="2000" i="1" u="none" spc="-10">
                <a:latin typeface="Calibri"/>
                <a:cs typeface="Calibri"/>
              </a:rPr>
              <a:t>Criteria.</a:t>
            </a:r>
            <a:endParaRPr sz="2000">
              <a:latin typeface="Calibri"/>
              <a:cs typeface="Calibri"/>
            </a:endParaRPr>
          </a:p>
        </p:txBody>
      </p:sp>
      <p:sp>
        <p:nvSpPr>
          <p:cNvPr id="8" name="object 8"/>
          <p:cNvSpPr/>
          <p:nvPr/>
        </p:nvSpPr>
        <p:spPr>
          <a:xfrm>
            <a:off x="533400" y="2362200"/>
            <a:ext cx="1219200" cy="1167765"/>
          </a:xfrm>
          <a:custGeom>
            <a:avLst/>
            <a:gdLst/>
            <a:ahLst/>
            <a:cxnLst/>
            <a:rect l="l" t="t" r="r" b="b"/>
            <a:pathLst>
              <a:path w="1219200" h="1167764">
                <a:moveTo>
                  <a:pt x="609600" y="0"/>
                </a:moveTo>
                <a:lnTo>
                  <a:pt x="0" y="1167384"/>
                </a:lnTo>
                <a:lnTo>
                  <a:pt x="1219200" y="1167384"/>
                </a:lnTo>
                <a:lnTo>
                  <a:pt x="609600" y="0"/>
                </a:lnTo>
                <a:close/>
              </a:path>
            </a:pathLst>
          </a:custGeom>
          <a:solidFill>
            <a:srgbClr val="FAB82E"/>
          </a:solidFill>
        </p:spPr>
        <p:txBody>
          <a:bodyPr wrap="square" lIns="0" tIns="0" rIns="0" bIns="0" rtlCol="0"/>
          <a:lstStyle/>
          <a:p>
            <a:endParaRPr/>
          </a:p>
        </p:txBody>
      </p:sp>
      <p:sp>
        <p:nvSpPr>
          <p:cNvPr id="9" name="object 9"/>
          <p:cNvSpPr txBox="1"/>
          <p:nvPr/>
        </p:nvSpPr>
        <p:spPr>
          <a:xfrm>
            <a:off x="1029106" y="2723464"/>
            <a:ext cx="228600" cy="757555"/>
          </a:xfrm>
          <a:prstGeom prst="rect">
            <a:avLst/>
          </a:prstGeom>
        </p:spPr>
        <p:txBody>
          <a:bodyPr vert="horz" wrap="square" lIns="0" tIns="12700" rIns="0" bIns="0" rtlCol="0">
            <a:spAutoFit/>
          </a:bodyPr>
          <a:lstStyle/>
          <a:p>
            <a:pPr marL="12700">
              <a:lnSpc>
                <a:spcPct val="100000"/>
              </a:lnSpc>
              <a:spcBef>
                <a:spcPts val="100"/>
              </a:spcBef>
            </a:pPr>
            <a:r>
              <a:rPr sz="4800" b="1" spc="-50">
                <a:solidFill>
                  <a:srgbClr val="FFFFFF"/>
                </a:solidFill>
                <a:latin typeface="Arial"/>
                <a:cs typeface="Arial"/>
              </a:rPr>
              <a:t>!</a:t>
            </a:r>
            <a:endParaRPr sz="4800">
              <a:latin typeface="Arial"/>
              <a:cs typeface="Arial"/>
            </a:endParaRPr>
          </a:p>
        </p:txBody>
      </p:sp>
      <p:pic>
        <p:nvPicPr>
          <p:cNvPr id="10" name="object 10"/>
          <p:cNvPicPr/>
          <p:nvPr/>
        </p:nvPicPr>
        <p:blipFill>
          <a:blip r:embed="rId4" cstate="print"/>
          <a:stretch>
            <a:fillRect/>
          </a:stretch>
        </p:blipFill>
        <p:spPr>
          <a:xfrm>
            <a:off x="7720583" y="890016"/>
            <a:ext cx="4242816" cy="5077968"/>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23</a:t>
            </a:fld>
            <a:endParaRPr spc="-25"/>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30">
                <a:solidFill>
                  <a:srgbClr val="116F9D"/>
                </a:solidFill>
              </a:rPr>
              <a:t>Real-</a:t>
            </a:r>
            <a:r>
              <a:rPr>
                <a:solidFill>
                  <a:srgbClr val="116F9D"/>
                </a:solidFill>
              </a:rPr>
              <a:t>Time</a:t>
            </a:r>
            <a:r>
              <a:rPr spc="-75">
                <a:solidFill>
                  <a:srgbClr val="116F9D"/>
                </a:solidFill>
              </a:rPr>
              <a:t> </a:t>
            </a:r>
            <a:r>
              <a:rPr>
                <a:solidFill>
                  <a:srgbClr val="116F9D"/>
                </a:solidFill>
              </a:rPr>
              <a:t>Energy</a:t>
            </a:r>
            <a:r>
              <a:rPr spc="-114">
                <a:solidFill>
                  <a:srgbClr val="116F9D"/>
                </a:solidFill>
              </a:rPr>
              <a:t> </a:t>
            </a:r>
            <a:r>
              <a:rPr>
                <a:solidFill>
                  <a:srgbClr val="116F9D"/>
                </a:solidFill>
              </a:rPr>
              <a:t>Market,</a:t>
            </a:r>
            <a:r>
              <a:rPr spc="-70">
                <a:solidFill>
                  <a:srgbClr val="116F9D"/>
                </a:solidFill>
              </a:rPr>
              <a:t> </a:t>
            </a:r>
            <a:r>
              <a:rPr sz="2400" b="0" i="1" spc="-10">
                <a:latin typeface="Calibri"/>
                <a:cs typeface="Calibri"/>
              </a:rPr>
              <a:t>continued</a:t>
            </a:r>
            <a:endParaRPr sz="2400">
              <a:latin typeface="Calibri"/>
              <a:cs typeface="Calibri"/>
            </a:endParaRPr>
          </a:p>
        </p:txBody>
      </p:sp>
      <p:sp>
        <p:nvSpPr>
          <p:cNvPr id="3" name="object 3"/>
          <p:cNvSpPr txBox="1"/>
          <p:nvPr/>
        </p:nvSpPr>
        <p:spPr>
          <a:xfrm>
            <a:off x="367080" y="672070"/>
            <a:ext cx="6212205" cy="3705225"/>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CSF</a:t>
            </a:r>
            <a:r>
              <a:rPr sz="2400" spc="-75">
                <a:latin typeface="Calibri"/>
                <a:cs typeface="Calibri"/>
              </a:rPr>
              <a:t> </a:t>
            </a:r>
            <a:r>
              <a:rPr sz="2400">
                <a:latin typeface="Calibri"/>
                <a:cs typeface="Calibri"/>
              </a:rPr>
              <a:t>assets</a:t>
            </a:r>
            <a:r>
              <a:rPr sz="2400" spc="-50">
                <a:latin typeface="Calibri"/>
                <a:cs typeface="Calibri"/>
              </a:rPr>
              <a:t> </a:t>
            </a:r>
            <a:r>
              <a:rPr sz="2400" spc="-10">
                <a:latin typeface="Calibri"/>
                <a:cs typeface="Calibri"/>
              </a:rPr>
              <a:t>dispatched</a:t>
            </a:r>
            <a:r>
              <a:rPr sz="2400" spc="-60">
                <a:latin typeface="Calibri"/>
                <a:cs typeface="Calibri"/>
              </a:rPr>
              <a:t> </a:t>
            </a:r>
            <a:r>
              <a:rPr sz="2400">
                <a:latin typeface="Calibri"/>
                <a:cs typeface="Calibri"/>
              </a:rPr>
              <a:t>based</a:t>
            </a:r>
            <a:r>
              <a:rPr sz="2400" spc="-50">
                <a:latin typeface="Calibri"/>
                <a:cs typeface="Calibri"/>
              </a:rPr>
              <a:t> </a:t>
            </a:r>
            <a:r>
              <a:rPr sz="2400">
                <a:latin typeface="Calibri"/>
                <a:cs typeface="Calibri"/>
              </a:rPr>
              <a:t>on</a:t>
            </a:r>
            <a:r>
              <a:rPr sz="2400" spc="-45">
                <a:latin typeface="Calibri"/>
                <a:cs typeface="Calibri"/>
              </a:rPr>
              <a:t> </a:t>
            </a:r>
            <a:r>
              <a:rPr sz="2400">
                <a:latin typeface="Calibri"/>
                <a:cs typeface="Calibri"/>
              </a:rPr>
              <a:t>charge</a:t>
            </a:r>
            <a:r>
              <a:rPr sz="2400" spc="-45">
                <a:latin typeface="Calibri"/>
                <a:cs typeface="Calibri"/>
              </a:rPr>
              <a:t> </a:t>
            </a:r>
            <a:r>
              <a:rPr sz="2400" spc="-10">
                <a:latin typeface="Calibri"/>
                <a:cs typeface="Calibri"/>
              </a:rPr>
              <a:t>status:</a:t>
            </a:r>
            <a:endParaRPr sz="2400">
              <a:latin typeface="Calibri"/>
              <a:cs typeface="Calibri"/>
            </a:endParaRPr>
          </a:p>
          <a:p>
            <a:pPr marL="516890" marR="5080" indent="-224790">
              <a:lnSpc>
                <a:spcPct val="120000"/>
              </a:lnSpc>
              <a:spcBef>
                <a:spcPts val="65"/>
              </a:spcBef>
            </a:pPr>
            <a:r>
              <a:rPr sz="2000">
                <a:latin typeface="Calibri"/>
                <a:cs typeface="Calibri"/>
              </a:rPr>
              <a:t>‒</a:t>
            </a:r>
            <a:r>
              <a:rPr sz="2000" spc="270">
                <a:latin typeface="Calibri"/>
                <a:cs typeface="Calibri"/>
              </a:rPr>
              <a:t> </a:t>
            </a:r>
            <a:r>
              <a:rPr sz="2000" b="1">
                <a:latin typeface="Calibri"/>
                <a:cs typeface="Calibri"/>
              </a:rPr>
              <a:t>When</a:t>
            </a:r>
            <a:r>
              <a:rPr sz="2000" b="1" spc="-15">
                <a:latin typeface="Calibri"/>
                <a:cs typeface="Calibri"/>
              </a:rPr>
              <a:t> </a:t>
            </a:r>
            <a:r>
              <a:rPr sz="2000" b="1">
                <a:latin typeface="Calibri"/>
                <a:cs typeface="Calibri"/>
              </a:rPr>
              <a:t>fully</a:t>
            </a:r>
            <a:r>
              <a:rPr sz="2000" b="1" spc="-30">
                <a:latin typeface="Calibri"/>
                <a:cs typeface="Calibri"/>
              </a:rPr>
              <a:t> </a:t>
            </a:r>
            <a:r>
              <a:rPr sz="2000" b="1" i="1">
                <a:latin typeface="Calibri"/>
                <a:cs typeface="Calibri"/>
              </a:rPr>
              <a:t>discharged</a:t>
            </a:r>
            <a:r>
              <a:rPr sz="2000" b="1" i="1" spc="-65">
                <a:latin typeface="Calibri"/>
                <a:cs typeface="Calibri"/>
              </a:rPr>
              <a:t> </a:t>
            </a:r>
            <a:r>
              <a:rPr sz="2000">
                <a:latin typeface="Calibri"/>
                <a:cs typeface="Calibri"/>
              </a:rPr>
              <a:t>(i.e.,</a:t>
            </a:r>
            <a:r>
              <a:rPr sz="2000" spc="-15">
                <a:latin typeface="Calibri"/>
                <a:cs typeface="Calibri"/>
              </a:rPr>
              <a:t> </a:t>
            </a:r>
            <a:r>
              <a:rPr sz="2000" spc="-10">
                <a:latin typeface="Calibri"/>
                <a:cs typeface="Calibri"/>
              </a:rPr>
              <a:t>available</a:t>
            </a:r>
            <a:r>
              <a:rPr sz="2000" spc="-5">
                <a:latin typeface="Calibri"/>
                <a:cs typeface="Calibri"/>
              </a:rPr>
              <a:t> </a:t>
            </a:r>
            <a:r>
              <a:rPr sz="2000">
                <a:latin typeface="Calibri"/>
                <a:cs typeface="Calibri"/>
              </a:rPr>
              <a:t>energy</a:t>
            </a:r>
            <a:r>
              <a:rPr sz="2000" spc="-30">
                <a:latin typeface="Calibri"/>
                <a:cs typeface="Calibri"/>
              </a:rPr>
              <a:t> </a:t>
            </a:r>
            <a:r>
              <a:rPr sz="2000">
                <a:latin typeface="Calibri"/>
                <a:cs typeface="Calibri"/>
              </a:rPr>
              <a:t>=</a:t>
            </a:r>
            <a:r>
              <a:rPr sz="2000" spc="-15">
                <a:latin typeface="Calibri"/>
                <a:cs typeface="Calibri"/>
              </a:rPr>
              <a:t> </a:t>
            </a:r>
            <a:r>
              <a:rPr sz="2000">
                <a:latin typeface="Calibri"/>
                <a:cs typeface="Calibri"/>
              </a:rPr>
              <a:t>0</a:t>
            </a:r>
            <a:r>
              <a:rPr sz="2000" spc="-15">
                <a:latin typeface="Calibri"/>
                <a:cs typeface="Calibri"/>
              </a:rPr>
              <a:t> </a:t>
            </a:r>
            <a:r>
              <a:rPr sz="2000" spc="-20">
                <a:latin typeface="Calibri"/>
                <a:cs typeface="Calibri"/>
              </a:rPr>
              <a:t>MWh) </a:t>
            </a:r>
            <a:r>
              <a:rPr sz="2000">
                <a:latin typeface="Calibri"/>
                <a:cs typeface="Calibri"/>
              </a:rPr>
              <a:t>only</a:t>
            </a:r>
            <a:r>
              <a:rPr sz="2000" spc="-55">
                <a:latin typeface="Calibri"/>
                <a:cs typeface="Calibri"/>
              </a:rPr>
              <a:t> </a:t>
            </a:r>
            <a:r>
              <a:rPr sz="2000">
                <a:latin typeface="Calibri"/>
                <a:cs typeface="Calibri"/>
              </a:rPr>
              <a:t>DARD</a:t>
            </a:r>
            <a:r>
              <a:rPr sz="2000" spc="-55">
                <a:latin typeface="Calibri"/>
                <a:cs typeface="Calibri"/>
              </a:rPr>
              <a:t> </a:t>
            </a:r>
            <a:r>
              <a:rPr sz="2000">
                <a:latin typeface="Calibri"/>
                <a:cs typeface="Calibri"/>
              </a:rPr>
              <a:t>is</a:t>
            </a:r>
            <a:r>
              <a:rPr sz="2000" spc="-45">
                <a:latin typeface="Calibri"/>
                <a:cs typeface="Calibri"/>
              </a:rPr>
              <a:t> </a:t>
            </a:r>
            <a:r>
              <a:rPr sz="2000" spc="-10">
                <a:latin typeface="Calibri"/>
                <a:cs typeface="Calibri"/>
              </a:rPr>
              <a:t>available </a:t>
            </a:r>
            <a:r>
              <a:rPr sz="2000">
                <a:latin typeface="Calibri"/>
                <a:cs typeface="Calibri"/>
              </a:rPr>
              <a:t>for</a:t>
            </a:r>
            <a:r>
              <a:rPr sz="2000" spc="-45">
                <a:latin typeface="Calibri"/>
                <a:cs typeface="Calibri"/>
              </a:rPr>
              <a:t> </a:t>
            </a:r>
            <a:r>
              <a:rPr sz="2000" spc="-10">
                <a:latin typeface="Calibri"/>
                <a:cs typeface="Calibri"/>
              </a:rPr>
              <a:t>dispatch</a:t>
            </a:r>
            <a:endParaRPr sz="2000">
              <a:latin typeface="Calibri"/>
              <a:cs typeface="Calibri"/>
            </a:endParaRPr>
          </a:p>
          <a:p>
            <a:pPr marL="516890" marR="243204" indent="-224790">
              <a:lnSpc>
                <a:spcPct val="120000"/>
              </a:lnSpc>
            </a:pPr>
            <a:r>
              <a:rPr sz="2000">
                <a:latin typeface="Calibri"/>
                <a:cs typeface="Calibri"/>
              </a:rPr>
              <a:t>‒</a:t>
            </a:r>
            <a:r>
              <a:rPr sz="2000" spc="270">
                <a:latin typeface="Calibri"/>
                <a:cs typeface="Calibri"/>
              </a:rPr>
              <a:t> </a:t>
            </a:r>
            <a:r>
              <a:rPr sz="2000" b="1">
                <a:latin typeface="Calibri"/>
                <a:cs typeface="Calibri"/>
              </a:rPr>
              <a:t>When</a:t>
            </a:r>
            <a:r>
              <a:rPr sz="2000" b="1" spc="-10">
                <a:latin typeface="Calibri"/>
                <a:cs typeface="Calibri"/>
              </a:rPr>
              <a:t> </a:t>
            </a:r>
            <a:r>
              <a:rPr sz="2000" b="1">
                <a:latin typeface="Calibri"/>
                <a:cs typeface="Calibri"/>
              </a:rPr>
              <a:t>fully</a:t>
            </a:r>
            <a:r>
              <a:rPr sz="2000" b="1" spc="-30">
                <a:latin typeface="Calibri"/>
                <a:cs typeface="Calibri"/>
              </a:rPr>
              <a:t> </a:t>
            </a:r>
            <a:r>
              <a:rPr sz="2000" b="1" i="1">
                <a:latin typeface="Calibri"/>
                <a:cs typeface="Calibri"/>
              </a:rPr>
              <a:t>charged</a:t>
            </a:r>
            <a:r>
              <a:rPr sz="2000" b="1" i="1" spc="-50">
                <a:latin typeface="Calibri"/>
                <a:cs typeface="Calibri"/>
              </a:rPr>
              <a:t> </a:t>
            </a:r>
            <a:r>
              <a:rPr sz="2000">
                <a:latin typeface="Calibri"/>
                <a:cs typeface="Calibri"/>
              </a:rPr>
              <a:t>(i.e.,</a:t>
            </a:r>
            <a:r>
              <a:rPr sz="2000" spc="-25">
                <a:latin typeface="Calibri"/>
                <a:cs typeface="Calibri"/>
              </a:rPr>
              <a:t> </a:t>
            </a:r>
            <a:r>
              <a:rPr sz="2000" spc="-10">
                <a:latin typeface="Calibri"/>
                <a:cs typeface="Calibri"/>
              </a:rPr>
              <a:t>available</a:t>
            </a:r>
            <a:r>
              <a:rPr sz="2000" spc="-5">
                <a:latin typeface="Calibri"/>
                <a:cs typeface="Calibri"/>
              </a:rPr>
              <a:t> </a:t>
            </a:r>
            <a:r>
              <a:rPr sz="2000" spc="-10">
                <a:latin typeface="Calibri"/>
                <a:cs typeface="Calibri"/>
              </a:rPr>
              <a:t>storage</a:t>
            </a:r>
            <a:r>
              <a:rPr sz="2000" spc="-15">
                <a:latin typeface="Calibri"/>
                <a:cs typeface="Calibri"/>
              </a:rPr>
              <a:t> </a:t>
            </a:r>
            <a:r>
              <a:rPr sz="2000">
                <a:latin typeface="Calibri"/>
                <a:cs typeface="Calibri"/>
              </a:rPr>
              <a:t>=</a:t>
            </a:r>
            <a:r>
              <a:rPr sz="2000" spc="-10">
                <a:latin typeface="Calibri"/>
                <a:cs typeface="Calibri"/>
              </a:rPr>
              <a:t> </a:t>
            </a:r>
            <a:r>
              <a:rPr sz="2000">
                <a:latin typeface="Calibri"/>
                <a:cs typeface="Calibri"/>
              </a:rPr>
              <a:t>0</a:t>
            </a:r>
            <a:r>
              <a:rPr sz="2000" spc="-15">
                <a:latin typeface="Calibri"/>
                <a:cs typeface="Calibri"/>
              </a:rPr>
              <a:t> </a:t>
            </a:r>
            <a:r>
              <a:rPr sz="2000" spc="-20">
                <a:latin typeface="Calibri"/>
                <a:cs typeface="Calibri"/>
              </a:rPr>
              <a:t>MWh) </a:t>
            </a:r>
            <a:r>
              <a:rPr sz="2000">
                <a:latin typeface="Calibri"/>
                <a:cs typeface="Calibri"/>
              </a:rPr>
              <a:t>only</a:t>
            </a:r>
            <a:r>
              <a:rPr sz="2000" spc="-65">
                <a:latin typeface="Calibri"/>
                <a:cs typeface="Calibri"/>
              </a:rPr>
              <a:t> </a:t>
            </a:r>
            <a:r>
              <a:rPr sz="2000" spc="-10">
                <a:latin typeface="Calibri"/>
                <a:cs typeface="Calibri"/>
              </a:rPr>
              <a:t>generator</a:t>
            </a:r>
            <a:r>
              <a:rPr sz="2000" spc="-40">
                <a:latin typeface="Calibri"/>
                <a:cs typeface="Calibri"/>
              </a:rPr>
              <a:t> </a:t>
            </a:r>
            <a:r>
              <a:rPr sz="2000">
                <a:latin typeface="Calibri"/>
                <a:cs typeface="Calibri"/>
              </a:rPr>
              <a:t>asset</a:t>
            </a:r>
            <a:r>
              <a:rPr sz="2000" spc="-35">
                <a:latin typeface="Calibri"/>
                <a:cs typeface="Calibri"/>
              </a:rPr>
              <a:t> </a:t>
            </a:r>
            <a:r>
              <a:rPr sz="2000">
                <a:latin typeface="Calibri"/>
                <a:cs typeface="Calibri"/>
              </a:rPr>
              <a:t>is</a:t>
            </a:r>
            <a:r>
              <a:rPr sz="2000" spc="-40">
                <a:latin typeface="Calibri"/>
                <a:cs typeface="Calibri"/>
              </a:rPr>
              <a:t> </a:t>
            </a:r>
            <a:r>
              <a:rPr sz="2000" spc="-10">
                <a:latin typeface="Calibri"/>
                <a:cs typeface="Calibri"/>
              </a:rPr>
              <a:t>available</a:t>
            </a:r>
            <a:r>
              <a:rPr sz="2000" spc="-35">
                <a:latin typeface="Calibri"/>
                <a:cs typeface="Calibri"/>
              </a:rPr>
              <a:t> </a:t>
            </a:r>
            <a:r>
              <a:rPr sz="2000">
                <a:latin typeface="Calibri"/>
                <a:cs typeface="Calibri"/>
              </a:rPr>
              <a:t>for</a:t>
            </a:r>
            <a:r>
              <a:rPr sz="2000" spc="-55">
                <a:latin typeface="Calibri"/>
                <a:cs typeface="Calibri"/>
              </a:rPr>
              <a:t> </a:t>
            </a:r>
            <a:r>
              <a:rPr sz="2000" spc="-10">
                <a:latin typeface="Calibri"/>
                <a:cs typeface="Calibri"/>
              </a:rPr>
              <a:t>dispatch</a:t>
            </a:r>
            <a:endParaRPr sz="2000">
              <a:latin typeface="Calibri"/>
              <a:cs typeface="Calibri"/>
            </a:endParaRPr>
          </a:p>
          <a:p>
            <a:pPr marL="516890" marR="76200" indent="-224790">
              <a:lnSpc>
                <a:spcPct val="120000"/>
              </a:lnSpc>
            </a:pPr>
            <a:r>
              <a:rPr sz="2000">
                <a:latin typeface="Calibri"/>
                <a:cs typeface="Calibri"/>
              </a:rPr>
              <a:t>‒</a:t>
            </a:r>
            <a:r>
              <a:rPr sz="2000" spc="229">
                <a:latin typeface="Calibri"/>
                <a:cs typeface="Calibri"/>
              </a:rPr>
              <a:t> </a:t>
            </a:r>
            <a:r>
              <a:rPr sz="2000" b="1">
                <a:latin typeface="Calibri"/>
                <a:cs typeface="Calibri"/>
              </a:rPr>
              <a:t>When</a:t>
            </a:r>
            <a:r>
              <a:rPr sz="2000" b="1" spc="-50">
                <a:latin typeface="Calibri"/>
                <a:cs typeface="Calibri"/>
              </a:rPr>
              <a:t> </a:t>
            </a:r>
            <a:r>
              <a:rPr sz="2000" b="1" i="1">
                <a:latin typeface="Calibri"/>
                <a:cs typeface="Calibri"/>
              </a:rPr>
              <a:t>partially</a:t>
            </a:r>
            <a:r>
              <a:rPr sz="2000" b="1" i="1" spc="-75">
                <a:latin typeface="Calibri"/>
                <a:cs typeface="Calibri"/>
              </a:rPr>
              <a:t> </a:t>
            </a:r>
            <a:r>
              <a:rPr sz="2000" b="1">
                <a:latin typeface="Calibri"/>
                <a:cs typeface="Calibri"/>
              </a:rPr>
              <a:t>charged</a:t>
            </a:r>
            <a:r>
              <a:rPr sz="2000" b="1" spc="-35">
                <a:latin typeface="Calibri"/>
                <a:cs typeface="Calibri"/>
              </a:rPr>
              <a:t> </a:t>
            </a:r>
            <a:r>
              <a:rPr sz="2000" b="1">
                <a:latin typeface="Calibri"/>
                <a:cs typeface="Calibri"/>
              </a:rPr>
              <a:t>or</a:t>
            </a:r>
            <a:r>
              <a:rPr sz="2000" b="1" spc="-50">
                <a:latin typeface="Calibri"/>
                <a:cs typeface="Calibri"/>
              </a:rPr>
              <a:t> </a:t>
            </a:r>
            <a:r>
              <a:rPr sz="2000" b="1">
                <a:latin typeface="Calibri"/>
                <a:cs typeface="Calibri"/>
              </a:rPr>
              <a:t>discharged,</a:t>
            </a:r>
            <a:r>
              <a:rPr sz="2000" b="1" spc="-35">
                <a:latin typeface="Calibri"/>
                <a:cs typeface="Calibri"/>
              </a:rPr>
              <a:t> </a:t>
            </a:r>
            <a:r>
              <a:rPr sz="2000">
                <a:latin typeface="Calibri"/>
                <a:cs typeface="Calibri"/>
              </a:rPr>
              <a:t>dispatch</a:t>
            </a:r>
            <a:r>
              <a:rPr sz="2000" spc="-40">
                <a:latin typeface="Calibri"/>
                <a:cs typeface="Calibri"/>
              </a:rPr>
              <a:t> </a:t>
            </a:r>
            <a:r>
              <a:rPr sz="2000" spc="-10">
                <a:latin typeface="Calibri"/>
                <a:cs typeface="Calibri"/>
              </a:rPr>
              <a:t>based </a:t>
            </a:r>
            <a:r>
              <a:rPr sz="2000">
                <a:latin typeface="Calibri"/>
                <a:cs typeface="Calibri"/>
              </a:rPr>
              <a:t>on</a:t>
            </a:r>
            <a:r>
              <a:rPr sz="2000" spc="-75">
                <a:latin typeface="Calibri"/>
                <a:cs typeface="Calibri"/>
              </a:rPr>
              <a:t> </a:t>
            </a:r>
            <a:r>
              <a:rPr sz="2000">
                <a:latin typeface="Calibri"/>
                <a:cs typeface="Calibri"/>
              </a:rPr>
              <a:t>offer</a:t>
            </a:r>
            <a:r>
              <a:rPr sz="2000" spc="-55">
                <a:latin typeface="Calibri"/>
                <a:cs typeface="Calibri"/>
              </a:rPr>
              <a:t> </a:t>
            </a:r>
            <a:r>
              <a:rPr sz="2000" spc="-10">
                <a:latin typeface="Calibri"/>
                <a:cs typeface="Calibri"/>
              </a:rPr>
              <a:t>parameters,</a:t>
            </a:r>
            <a:r>
              <a:rPr sz="2000" spc="-35">
                <a:latin typeface="Calibri"/>
                <a:cs typeface="Calibri"/>
              </a:rPr>
              <a:t> </a:t>
            </a:r>
            <a:r>
              <a:rPr sz="2000" spc="-10">
                <a:latin typeface="Calibri"/>
                <a:cs typeface="Calibri"/>
              </a:rPr>
              <a:t>availability</a:t>
            </a:r>
            <a:r>
              <a:rPr sz="2000" spc="-25">
                <a:latin typeface="Calibri"/>
                <a:cs typeface="Calibri"/>
              </a:rPr>
              <a:t> </a:t>
            </a:r>
            <a:r>
              <a:rPr sz="2000" spc="-10">
                <a:latin typeface="Calibri"/>
                <a:cs typeface="Calibri"/>
              </a:rPr>
              <a:t>status,</a:t>
            </a:r>
            <a:r>
              <a:rPr sz="2000" spc="-45">
                <a:latin typeface="Calibri"/>
                <a:cs typeface="Calibri"/>
              </a:rPr>
              <a:t> </a:t>
            </a:r>
            <a:r>
              <a:rPr sz="2000">
                <a:latin typeface="Calibri"/>
                <a:cs typeface="Calibri"/>
              </a:rPr>
              <a:t>and</a:t>
            </a:r>
            <a:r>
              <a:rPr sz="2000" spc="-65">
                <a:latin typeface="Calibri"/>
                <a:cs typeface="Calibri"/>
              </a:rPr>
              <a:t> </a:t>
            </a:r>
            <a:r>
              <a:rPr sz="2000" spc="-10">
                <a:latin typeface="Calibri"/>
                <a:cs typeface="Calibri"/>
              </a:rPr>
              <a:t>dispatch </a:t>
            </a:r>
            <a:r>
              <a:rPr sz="2000">
                <a:latin typeface="Calibri"/>
                <a:cs typeface="Calibri"/>
              </a:rPr>
              <a:t>limits</a:t>
            </a:r>
            <a:r>
              <a:rPr sz="2000" spc="-50">
                <a:latin typeface="Calibri"/>
                <a:cs typeface="Calibri"/>
              </a:rPr>
              <a:t> </a:t>
            </a:r>
            <a:r>
              <a:rPr sz="2000" spc="-10">
                <a:latin typeface="Calibri"/>
                <a:cs typeface="Calibri"/>
              </a:rPr>
              <a:t>economically</a:t>
            </a:r>
            <a:endParaRPr sz="2000">
              <a:latin typeface="Calibri"/>
              <a:cs typeface="Calibri"/>
            </a:endParaRPr>
          </a:p>
          <a:p>
            <a:pPr marL="810895" lvl="1" indent="-240665">
              <a:lnSpc>
                <a:spcPct val="100000"/>
              </a:lnSpc>
              <a:spcBef>
                <a:spcPts val="465"/>
              </a:spcBef>
              <a:buFont typeface="Arial"/>
              <a:buChar char="•"/>
              <a:tabLst>
                <a:tab pos="810895" algn="l"/>
              </a:tabLst>
            </a:pPr>
            <a:r>
              <a:rPr sz="1800" spc="-10">
                <a:latin typeface="Calibri"/>
                <a:cs typeface="Calibri"/>
              </a:rPr>
              <a:t>Dispatch</a:t>
            </a:r>
            <a:r>
              <a:rPr sz="1800" spc="-40">
                <a:latin typeface="Calibri"/>
                <a:cs typeface="Calibri"/>
              </a:rPr>
              <a:t> </a:t>
            </a:r>
            <a:r>
              <a:rPr sz="1800">
                <a:latin typeface="Calibri"/>
                <a:cs typeface="Calibri"/>
              </a:rPr>
              <a:t>limits</a:t>
            </a:r>
            <a:r>
              <a:rPr sz="1800" spc="-35">
                <a:latin typeface="Calibri"/>
                <a:cs typeface="Calibri"/>
              </a:rPr>
              <a:t> </a:t>
            </a:r>
            <a:r>
              <a:rPr sz="1800">
                <a:latin typeface="Calibri"/>
                <a:cs typeface="Calibri"/>
              </a:rPr>
              <a:t>updated</a:t>
            </a:r>
            <a:r>
              <a:rPr sz="1800" spc="-30">
                <a:latin typeface="Calibri"/>
                <a:cs typeface="Calibri"/>
              </a:rPr>
              <a:t> </a:t>
            </a:r>
            <a:r>
              <a:rPr sz="1800">
                <a:latin typeface="Calibri"/>
                <a:cs typeface="Calibri"/>
              </a:rPr>
              <a:t>based</a:t>
            </a:r>
            <a:r>
              <a:rPr sz="1800" spc="-50">
                <a:latin typeface="Calibri"/>
                <a:cs typeface="Calibri"/>
              </a:rPr>
              <a:t> </a:t>
            </a:r>
            <a:r>
              <a:rPr sz="1800">
                <a:latin typeface="Calibri"/>
                <a:cs typeface="Calibri"/>
              </a:rPr>
              <a:t>on</a:t>
            </a:r>
            <a:r>
              <a:rPr sz="1800" spc="-40">
                <a:latin typeface="Calibri"/>
                <a:cs typeface="Calibri"/>
              </a:rPr>
              <a:t> </a:t>
            </a:r>
            <a:r>
              <a:rPr sz="1800" spc="-10">
                <a:latin typeface="Calibri"/>
                <a:cs typeface="Calibri"/>
              </a:rPr>
              <a:t>telemetered</a:t>
            </a:r>
            <a:endParaRPr sz="1800">
              <a:latin typeface="Calibri"/>
              <a:cs typeface="Calibri"/>
            </a:endParaRPr>
          </a:p>
          <a:p>
            <a:pPr marL="811530">
              <a:lnSpc>
                <a:spcPct val="100000"/>
              </a:lnSpc>
              <a:spcBef>
                <a:spcPts val="434"/>
              </a:spcBef>
            </a:pPr>
            <a:r>
              <a:rPr sz="1800">
                <a:latin typeface="Calibri"/>
                <a:cs typeface="Calibri"/>
              </a:rPr>
              <a:t>available</a:t>
            </a:r>
            <a:r>
              <a:rPr sz="1800" spc="-65">
                <a:latin typeface="Calibri"/>
                <a:cs typeface="Calibri"/>
              </a:rPr>
              <a:t> </a:t>
            </a:r>
            <a:r>
              <a:rPr sz="1800">
                <a:latin typeface="Calibri"/>
                <a:cs typeface="Calibri"/>
              </a:rPr>
              <a:t>energy</a:t>
            </a:r>
            <a:r>
              <a:rPr sz="1800" spc="-60">
                <a:latin typeface="Calibri"/>
                <a:cs typeface="Calibri"/>
              </a:rPr>
              <a:t> </a:t>
            </a:r>
            <a:r>
              <a:rPr sz="1800">
                <a:latin typeface="Calibri"/>
                <a:cs typeface="Calibri"/>
              </a:rPr>
              <a:t>and</a:t>
            </a:r>
            <a:r>
              <a:rPr sz="1800" spc="-55">
                <a:latin typeface="Calibri"/>
                <a:cs typeface="Calibri"/>
              </a:rPr>
              <a:t> </a:t>
            </a:r>
            <a:r>
              <a:rPr sz="1800" spc="-10">
                <a:latin typeface="Calibri"/>
                <a:cs typeface="Calibri"/>
              </a:rPr>
              <a:t>storage</a:t>
            </a:r>
            <a:endParaRPr sz="18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7720583" y="890016"/>
            <a:ext cx="4242816" cy="507796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24</a:t>
            </a:fld>
            <a:endParaRPr spc="-25"/>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a:solidFill>
                  <a:srgbClr val="8554A0"/>
                </a:solidFill>
              </a:rPr>
              <a:t>Reserve</a:t>
            </a:r>
            <a:r>
              <a:rPr spc="-145">
                <a:solidFill>
                  <a:srgbClr val="8554A0"/>
                </a:solidFill>
              </a:rPr>
              <a:t> </a:t>
            </a:r>
            <a:r>
              <a:rPr spc="-10">
                <a:solidFill>
                  <a:srgbClr val="8554A0"/>
                </a:solidFill>
              </a:rPr>
              <a:t>Markets</a:t>
            </a:r>
          </a:p>
        </p:txBody>
      </p:sp>
      <p:sp>
        <p:nvSpPr>
          <p:cNvPr id="3" name="object 3"/>
          <p:cNvSpPr txBox="1"/>
          <p:nvPr/>
        </p:nvSpPr>
        <p:spPr>
          <a:xfrm>
            <a:off x="367080" y="681101"/>
            <a:ext cx="5942330" cy="4354830"/>
          </a:xfrm>
          <a:prstGeom prst="rect">
            <a:avLst/>
          </a:prstGeom>
        </p:spPr>
        <p:txBody>
          <a:bodyPr vert="horz" wrap="square" lIns="0" tIns="85725" rIns="0" bIns="0" rtlCol="0">
            <a:spAutoFit/>
          </a:bodyPr>
          <a:lstStyle/>
          <a:p>
            <a:pPr marL="229235" indent="-216535" algn="just">
              <a:lnSpc>
                <a:spcPct val="100000"/>
              </a:lnSpc>
              <a:spcBef>
                <a:spcPts val="675"/>
              </a:spcBef>
              <a:buFont typeface="Arial"/>
              <a:buChar char="•"/>
              <a:tabLst>
                <a:tab pos="229235" algn="l"/>
              </a:tabLst>
            </a:pPr>
            <a:r>
              <a:rPr sz="2400">
                <a:latin typeface="Calibri"/>
                <a:cs typeface="Calibri"/>
              </a:rPr>
              <a:t>CSF</a:t>
            </a:r>
            <a:r>
              <a:rPr sz="2400" spc="-85">
                <a:latin typeface="Calibri"/>
                <a:cs typeface="Calibri"/>
              </a:rPr>
              <a:t> </a:t>
            </a:r>
            <a:r>
              <a:rPr sz="2400">
                <a:latin typeface="Calibri"/>
                <a:cs typeface="Calibri"/>
              </a:rPr>
              <a:t>can</a:t>
            </a:r>
            <a:r>
              <a:rPr sz="2400" spc="-60">
                <a:latin typeface="Calibri"/>
                <a:cs typeface="Calibri"/>
              </a:rPr>
              <a:t> </a:t>
            </a:r>
            <a:r>
              <a:rPr sz="2400">
                <a:latin typeface="Calibri"/>
                <a:cs typeface="Calibri"/>
              </a:rPr>
              <a:t>provide</a:t>
            </a:r>
            <a:r>
              <a:rPr sz="2400" spc="-50">
                <a:latin typeface="Calibri"/>
                <a:cs typeface="Calibri"/>
              </a:rPr>
              <a:t> </a:t>
            </a:r>
            <a:r>
              <a:rPr sz="2400" b="1" spc="-10">
                <a:latin typeface="Calibri"/>
                <a:cs typeface="Calibri"/>
              </a:rPr>
              <a:t>10-</a:t>
            </a:r>
            <a:r>
              <a:rPr sz="2400" b="1">
                <a:latin typeface="Calibri"/>
                <a:cs typeface="Calibri"/>
              </a:rPr>
              <a:t>minute</a:t>
            </a:r>
            <a:r>
              <a:rPr sz="2400" b="1" spc="-60">
                <a:latin typeface="Calibri"/>
                <a:cs typeface="Calibri"/>
              </a:rPr>
              <a:t> </a:t>
            </a:r>
            <a:r>
              <a:rPr sz="2400" b="1">
                <a:latin typeface="Calibri"/>
                <a:cs typeface="Calibri"/>
              </a:rPr>
              <a:t>spinning</a:t>
            </a:r>
            <a:r>
              <a:rPr sz="2400" b="1" spc="-55">
                <a:latin typeface="Calibri"/>
                <a:cs typeface="Calibri"/>
              </a:rPr>
              <a:t> </a:t>
            </a:r>
            <a:r>
              <a:rPr sz="2400" b="1" spc="-10">
                <a:latin typeface="Calibri"/>
                <a:cs typeface="Calibri"/>
              </a:rPr>
              <a:t>reserves</a:t>
            </a:r>
            <a:endParaRPr sz="2400">
              <a:latin typeface="Calibri"/>
              <a:cs typeface="Calibri"/>
            </a:endParaRPr>
          </a:p>
          <a:p>
            <a:pPr marL="230504" algn="just">
              <a:lnSpc>
                <a:spcPct val="100000"/>
              </a:lnSpc>
              <a:spcBef>
                <a:spcPts val="580"/>
              </a:spcBef>
            </a:pPr>
            <a:r>
              <a:rPr sz="2400">
                <a:latin typeface="Calibri"/>
                <a:cs typeface="Calibri"/>
              </a:rPr>
              <a:t>with</a:t>
            </a:r>
            <a:r>
              <a:rPr sz="2400" spc="-65">
                <a:latin typeface="Calibri"/>
                <a:cs typeface="Calibri"/>
              </a:rPr>
              <a:t> </a:t>
            </a:r>
            <a:r>
              <a:rPr sz="2400" spc="-10">
                <a:latin typeface="Calibri"/>
                <a:cs typeface="Calibri"/>
              </a:rPr>
              <a:t>generator</a:t>
            </a:r>
            <a:r>
              <a:rPr sz="2400" spc="-45">
                <a:latin typeface="Calibri"/>
                <a:cs typeface="Calibri"/>
              </a:rPr>
              <a:t> </a:t>
            </a:r>
            <a:r>
              <a:rPr sz="2400">
                <a:latin typeface="Calibri"/>
                <a:cs typeface="Calibri"/>
              </a:rPr>
              <a:t>asset</a:t>
            </a:r>
            <a:r>
              <a:rPr sz="2400" spc="-60">
                <a:latin typeface="Calibri"/>
                <a:cs typeface="Calibri"/>
              </a:rPr>
              <a:t> </a:t>
            </a:r>
            <a:r>
              <a:rPr sz="2400">
                <a:latin typeface="Calibri"/>
                <a:cs typeface="Calibri"/>
              </a:rPr>
              <a:t>and</a:t>
            </a:r>
            <a:r>
              <a:rPr sz="2400" spc="-50">
                <a:latin typeface="Calibri"/>
                <a:cs typeface="Calibri"/>
              </a:rPr>
              <a:t> </a:t>
            </a:r>
            <a:r>
              <a:rPr sz="2400" spc="-10">
                <a:latin typeface="Calibri"/>
                <a:cs typeface="Calibri"/>
              </a:rPr>
              <a:t>DARD,</a:t>
            </a:r>
            <a:r>
              <a:rPr sz="2400" spc="-65">
                <a:latin typeface="Calibri"/>
                <a:cs typeface="Calibri"/>
              </a:rPr>
              <a:t> </a:t>
            </a:r>
            <a:r>
              <a:rPr sz="2400">
                <a:latin typeface="Calibri"/>
                <a:cs typeface="Calibri"/>
              </a:rPr>
              <a:t>not</a:t>
            </a:r>
            <a:r>
              <a:rPr sz="2400" spc="-55">
                <a:latin typeface="Calibri"/>
                <a:cs typeface="Calibri"/>
              </a:rPr>
              <a:t> </a:t>
            </a:r>
            <a:r>
              <a:rPr sz="2400" spc="-20">
                <a:latin typeface="Calibri"/>
                <a:cs typeface="Calibri"/>
              </a:rPr>
              <a:t>ATRR</a:t>
            </a:r>
            <a:endParaRPr sz="2400">
              <a:latin typeface="Calibri"/>
              <a:cs typeface="Calibri"/>
            </a:endParaRPr>
          </a:p>
          <a:p>
            <a:pPr marL="516890" marR="5080" indent="-224790" algn="just">
              <a:lnSpc>
                <a:spcPct val="120000"/>
              </a:lnSpc>
              <a:spcBef>
                <a:spcPts val="65"/>
              </a:spcBef>
            </a:pPr>
            <a:r>
              <a:rPr sz="2000">
                <a:latin typeface="Calibri"/>
                <a:cs typeface="Calibri"/>
              </a:rPr>
              <a:t>‒</a:t>
            </a:r>
            <a:r>
              <a:rPr sz="2000" spc="204">
                <a:latin typeface="Calibri"/>
                <a:cs typeface="Calibri"/>
              </a:rPr>
              <a:t> </a:t>
            </a:r>
            <a:r>
              <a:rPr sz="2000" i="1">
                <a:latin typeface="Calibri"/>
                <a:cs typeface="Calibri"/>
              </a:rPr>
              <a:t>Generator</a:t>
            </a:r>
            <a:r>
              <a:rPr sz="2000" i="1" spc="-85">
                <a:latin typeface="Calibri"/>
                <a:cs typeface="Calibri"/>
              </a:rPr>
              <a:t> </a:t>
            </a:r>
            <a:r>
              <a:rPr sz="2000" i="1">
                <a:latin typeface="Calibri"/>
                <a:cs typeface="Calibri"/>
              </a:rPr>
              <a:t>asset:</a:t>
            </a:r>
            <a:r>
              <a:rPr sz="2000" i="1" spc="-70">
                <a:latin typeface="Calibri"/>
                <a:cs typeface="Calibri"/>
              </a:rPr>
              <a:t> </a:t>
            </a:r>
            <a:r>
              <a:rPr sz="2000">
                <a:latin typeface="Calibri"/>
                <a:cs typeface="Calibri"/>
              </a:rPr>
              <a:t>reserves</a:t>
            </a:r>
            <a:r>
              <a:rPr sz="2000" spc="-35">
                <a:latin typeface="Calibri"/>
                <a:cs typeface="Calibri"/>
              </a:rPr>
              <a:t> </a:t>
            </a:r>
            <a:r>
              <a:rPr sz="2000">
                <a:latin typeface="Calibri"/>
                <a:cs typeface="Calibri"/>
              </a:rPr>
              <a:t>counted</a:t>
            </a:r>
            <a:r>
              <a:rPr sz="2000" spc="-70">
                <a:latin typeface="Calibri"/>
                <a:cs typeface="Calibri"/>
              </a:rPr>
              <a:t> </a:t>
            </a:r>
            <a:r>
              <a:rPr sz="2000">
                <a:latin typeface="Calibri"/>
                <a:cs typeface="Calibri"/>
              </a:rPr>
              <a:t>from</a:t>
            </a:r>
            <a:r>
              <a:rPr sz="2000" spc="-55">
                <a:latin typeface="Calibri"/>
                <a:cs typeface="Calibri"/>
              </a:rPr>
              <a:t> </a:t>
            </a:r>
            <a:r>
              <a:rPr sz="2000">
                <a:latin typeface="Calibri"/>
                <a:cs typeface="Calibri"/>
              </a:rPr>
              <a:t>current</a:t>
            </a:r>
            <a:r>
              <a:rPr sz="2000" spc="-50">
                <a:latin typeface="Calibri"/>
                <a:cs typeface="Calibri"/>
              </a:rPr>
              <a:t> </a:t>
            </a:r>
            <a:r>
              <a:rPr sz="2000" spc="-25">
                <a:latin typeface="Calibri"/>
                <a:cs typeface="Calibri"/>
              </a:rPr>
              <a:t>MW </a:t>
            </a:r>
            <a:r>
              <a:rPr sz="2000">
                <a:latin typeface="Calibri"/>
                <a:cs typeface="Calibri"/>
              </a:rPr>
              <a:t>to</a:t>
            </a:r>
            <a:r>
              <a:rPr sz="2000" spc="-40">
                <a:latin typeface="Calibri"/>
                <a:cs typeface="Calibri"/>
              </a:rPr>
              <a:t> </a:t>
            </a:r>
            <a:r>
              <a:rPr sz="2000">
                <a:latin typeface="Calibri"/>
                <a:cs typeface="Calibri"/>
              </a:rPr>
              <a:t>economic</a:t>
            </a:r>
            <a:r>
              <a:rPr sz="2000" spc="-60">
                <a:latin typeface="Calibri"/>
                <a:cs typeface="Calibri"/>
              </a:rPr>
              <a:t> </a:t>
            </a:r>
            <a:r>
              <a:rPr sz="2000">
                <a:latin typeface="Calibri"/>
                <a:cs typeface="Calibri"/>
              </a:rPr>
              <a:t>max</a:t>
            </a:r>
            <a:r>
              <a:rPr sz="2000" spc="-30">
                <a:latin typeface="Calibri"/>
                <a:cs typeface="Calibri"/>
              </a:rPr>
              <a:t> </a:t>
            </a:r>
            <a:r>
              <a:rPr sz="2000" spc="-10">
                <a:latin typeface="Calibri"/>
                <a:cs typeface="Calibri"/>
              </a:rPr>
              <a:t>parameter</a:t>
            </a:r>
            <a:endParaRPr sz="2000">
              <a:latin typeface="Calibri"/>
              <a:cs typeface="Calibri"/>
            </a:endParaRPr>
          </a:p>
          <a:p>
            <a:pPr marL="811530" marR="113664" lvl="1" indent="-241300" algn="just">
              <a:lnSpc>
                <a:spcPct val="120100"/>
              </a:lnSpc>
              <a:spcBef>
                <a:spcPts val="30"/>
              </a:spcBef>
              <a:buFont typeface="Arial"/>
              <a:buChar char="•"/>
              <a:tabLst>
                <a:tab pos="811530" algn="l"/>
              </a:tabLst>
            </a:pPr>
            <a:r>
              <a:rPr sz="1800">
                <a:latin typeface="Calibri"/>
                <a:cs typeface="Calibri"/>
              </a:rPr>
              <a:t>Economic</a:t>
            </a:r>
            <a:r>
              <a:rPr sz="1800" spc="-30">
                <a:latin typeface="Calibri"/>
                <a:cs typeface="Calibri"/>
              </a:rPr>
              <a:t> </a:t>
            </a:r>
            <a:r>
              <a:rPr sz="1800">
                <a:latin typeface="Calibri"/>
                <a:cs typeface="Calibri"/>
              </a:rPr>
              <a:t>max</a:t>
            </a:r>
            <a:r>
              <a:rPr sz="1800" spc="-60">
                <a:latin typeface="Calibri"/>
                <a:cs typeface="Calibri"/>
              </a:rPr>
              <a:t> </a:t>
            </a:r>
            <a:r>
              <a:rPr sz="1800">
                <a:latin typeface="Calibri"/>
                <a:cs typeface="Calibri"/>
              </a:rPr>
              <a:t>may</a:t>
            </a:r>
            <a:r>
              <a:rPr sz="1800" spc="-40">
                <a:latin typeface="Calibri"/>
                <a:cs typeface="Calibri"/>
              </a:rPr>
              <a:t> </a:t>
            </a:r>
            <a:r>
              <a:rPr sz="1800">
                <a:latin typeface="Calibri"/>
                <a:cs typeface="Calibri"/>
              </a:rPr>
              <a:t>be</a:t>
            </a:r>
            <a:r>
              <a:rPr sz="1800" spc="-30">
                <a:latin typeface="Calibri"/>
                <a:cs typeface="Calibri"/>
              </a:rPr>
              <a:t> </a:t>
            </a:r>
            <a:r>
              <a:rPr sz="1800" spc="-10">
                <a:latin typeface="Calibri"/>
                <a:cs typeface="Calibri"/>
              </a:rPr>
              <a:t>recalculated</a:t>
            </a:r>
            <a:r>
              <a:rPr sz="1800" spc="-20">
                <a:latin typeface="Calibri"/>
                <a:cs typeface="Calibri"/>
              </a:rPr>
              <a:t> </a:t>
            </a:r>
            <a:r>
              <a:rPr sz="1800">
                <a:latin typeface="Calibri"/>
                <a:cs typeface="Calibri"/>
              </a:rPr>
              <a:t>by</a:t>
            </a:r>
            <a:r>
              <a:rPr sz="1800" spc="-45">
                <a:latin typeface="Calibri"/>
                <a:cs typeface="Calibri"/>
              </a:rPr>
              <a:t> </a:t>
            </a:r>
            <a:r>
              <a:rPr sz="1800" spc="-10">
                <a:latin typeface="Calibri"/>
                <a:cs typeface="Calibri"/>
              </a:rPr>
              <a:t>system</a:t>
            </a:r>
            <a:r>
              <a:rPr sz="1800" spc="-50">
                <a:latin typeface="Calibri"/>
                <a:cs typeface="Calibri"/>
              </a:rPr>
              <a:t> </a:t>
            </a:r>
            <a:r>
              <a:rPr sz="1800">
                <a:latin typeface="Calibri"/>
                <a:cs typeface="Calibri"/>
              </a:rPr>
              <a:t>to</a:t>
            </a:r>
            <a:r>
              <a:rPr sz="1800" spc="-50">
                <a:latin typeface="Calibri"/>
                <a:cs typeface="Calibri"/>
              </a:rPr>
              <a:t> </a:t>
            </a:r>
            <a:r>
              <a:rPr sz="1800" spc="-20">
                <a:latin typeface="Calibri"/>
                <a:cs typeface="Calibri"/>
              </a:rPr>
              <a:t>meet </a:t>
            </a:r>
            <a:r>
              <a:rPr sz="1800">
                <a:latin typeface="Calibri"/>
                <a:cs typeface="Calibri"/>
              </a:rPr>
              <a:t>reliability</a:t>
            </a:r>
            <a:r>
              <a:rPr sz="1800" spc="-35">
                <a:latin typeface="Calibri"/>
                <a:cs typeface="Calibri"/>
              </a:rPr>
              <a:t> </a:t>
            </a:r>
            <a:r>
              <a:rPr sz="1800" spc="-10">
                <a:latin typeface="Calibri"/>
                <a:cs typeface="Calibri"/>
              </a:rPr>
              <a:t>requirements</a:t>
            </a:r>
            <a:r>
              <a:rPr sz="1800" spc="-55">
                <a:latin typeface="Calibri"/>
                <a:cs typeface="Calibri"/>
              </a:rPr>
              <a:t> </a:t>
            </a:r>
            <a:r>
              <a:rPr sz="1800">
                <a:latin typeface="Calibri"/>
                <a:cs typeface="Calibri"/>
              </a:rPr>
              <a:t>based</a:t>
            </a:r>
            <a:r>
              <a:rPr sz="1800" spc="-50">
                <a:latin typeface="Calibri"/>
                <a:cs typeface="Calibri"/>
              </a:rPr>
              <a:t> </a:t>
            </a:r>
            <a:r>
              <a:rPr sz="1800">
                <a:latin typeface="Calibri"/>
                <a:cs typeface="Calibri"/>
              </a:rPr>
              <a:t>on</a:t>
            </a:r>
            <a:r>
              <a:rPr sz="1800" spc="-45">
                <a:latin typeface="Calibri"/>
                <a:cs typeface="Calibri"/>
              </a:rPr>
              <a:t> </a:t>
            </a:r>
            <a:r>
              <a:rPr sz="1800" spc="-10">
                <a:latin typeface="Calibri"/>
                <a:cs typeface="Calibri"/>
              </a:rPr>
              <a:t>telemetered</a:t>
            </a:r>
            <a:r>
              <a:rPr sz="1800" spc="-30">
                <a:latin typeface="Calibri"/>
                <a:cs typeface="Calibri"/>
              </a:rPr>
              <a:t> </a:t>
            </a:r>
            <a:r>
              <a:rPr sz="1800" spc="-10">
                <a:latin typeface="Calibri"/>
                <a:cs typeface="Calibri"/>
              </a:rPr>
              <a:t>output </a:t>
            </a:r>
            <a:r>
              <a:rPr sz="1800">
                <a:latin typeface="Calibri"/>
                <a:cs typeface="Calibri"/>
              </a:rPr>
              <a:t>(details</a:t>
            </a:r>
            <a:r>
              <a:rPr sz="1800" spc="-30">
                <a:latin typeface="Calibri"/>
                <a:cs typeface="Calibri"/>
              </a:rPr>
              <a:t> </a:t>
            </a:r>
            <a:r>
              <a:rPr sz="1800">
                <a:latin typeface="Calibri"/>
                <a:cs typeface="Calibri"/>
              </a:rPr>
              <a:t>on</a:t>
            </a:r>
            <a:r>
              <a:rPr sz="1800" spc="-60">
                <a:latin typeface="Calibri"/>
                <a:cs typeface="Calibri"/>
              </a:rPr>
              <a:t> </a:t>
            </a:r>
            <a:r>
              <a:rPr sz="1800">
                <a:latin typeface="Calibri"/>
                <a:cs typeface="Calibri"/>
              </a:rPr>
              <a:t>later</a:t>
            </a:r>
            <a:r>
              <a:rPr sz="1800" spc="-40">
                <a:latin typeface="Calibri"/>
                <a:cs typeface="Calibri"/>
              </a:rPr>
              <a:t> </a:t>
            </a:r>
            <a:r>
              <a:rPr sz="1800" spc="-10">
                <a:latin typeface="Calibri"/>
                <a:cs typeface="Calibri"/>
              </a:rPr>
              <a:t>slide)</a:t>
            </a:r>
            <a:endParaRPr sz="1800">
              <a:latin typeface="Calibri"/>
              <a:cs typeface="Calibri"/>
            </a:endParaRPr>
          </a:p>
          <a:p>
            <a:pPr marL="810895" lvl="1" indent="-240665" algn="just">
              <a:lnSpc>
                <a:spcPct val="100000"/>
              </a:lnSpc>
              <a:spcBef>
                <a:spcPts val="430"/>
              </a:spcBef>
              <a:buFont typeface="Arial"/>
              <a:buChar char="•"/>
              <a:tabLst>
                <a:tab pos="810895" algn="l"/>
              </a:tabLst>
            </a:pPr>
            <a:r>
              <a:rPr sz="1800" spc="-10">
                <a:latin typeface="Calibri"/>
                <a:cs typeface="Calibri"/>
              </a:rPr>
              <a:t>Participant</a:t>
            </a:r>
            <a:r>
              <a:rPr sz="1800" spc="-40">
                <a:latin typeface="Calibri"/>
                <a:cs typeface="Calibri"/>
              </a:rPr>
              <a:t> </a:t>
            </a:r>
            <a:r>
              <a:rPr sz="1800">
                <a:latin typeface="Calibri"/>
                <a:cs typeface="Calibri"/>
              </a:rPr>
              <a:t>required</a:t>
            </a:r>
            <a:r>
              <a:rPr sz="1800" spc="-15">
                <a:latin typeface="Calibri"/>
                <a:cs typeface="Calibri"/>
              </a:rPr>
              <a:t> </a:t>
            </a:r>
            <a:r>
              <a:rPr sz="1800">
                <a:latin typeface="Calibri"/>
                <a:cs typeface="Calibri"/>
              </a:rPr>
              <a:t>to</a:t>
            </a:r>
            <a:r>
              <a:rPr sz="1800" spc="-45">
                <a:latin typeface="Calibri"/>
                <a:cs typeface="Calibri"/>
              </a:rPr>
              <a:t> </a:t>
            </a:r>
            <a:r>
              <a:rPr sz="1800">
                <a:latin typeface="Calibri"/>
                <a:cs typeface="Calibri"/>
              </a:rPr>
              <a:t>bid</a:t>
            </a:r>
            <a:r>
              <a:rPr sz="1800" spc="-20">
                <a:latin typeface="Calibri"/>
                <a:cs typeface="Calibri"/>
              </a:rPr>
              <a:t> </a:t>
            </a:r>
            <a:r>
              <a:rPr sz="1800">
                <a:latin typeface="Calibri"/>
                <a:cs typeface="Calibri"/>
              </a:rPr>
              <a:t>Eco</a:t>
            </a:r>
            <a:r>
              <a:rPr sz="1800" spc="-30">
                <a:latin typeface="Calibri"/>
                <a:cs typeface="Calibri"/>
              </a:rPr>
              <a:t> </a:t>
            </a:r>
            <a:r>
              <a:rPr sz="1800">
                <a:latin typeface="Calibri"/>
                <a:cs typeface="Calibri"/>
              </a:rPr>
              <a:t>Min</a:t>
            </a:r>
            <a:r>
              <a:rPr sz="1800" spc="-20">
                <a:latin typeface="Calibri"/>
                <a:cs typeface="Calibri"/>
              </a:rPr>
              <a:t> </a:t>
            </a:r>
            <a:r>
              <a:rPr sz="1800">
                <a:latin typeface="Calibri"/>
                <a:cs typeface="Calibri"/>
              </a:rPr>
              <a:t>at</a:t>
            </a:r>
            <a:r>
              <a:rPr sz="1800" spc="-45">
                <a:latin typeface="Calibri"/>
                <a:cs typeface="Calibri"/>
              </a:rPr>
              <a:t> </a:t>
            </a:r>
            <a:r>
              <a:rPr sz="1800">
                <a:latin typeface="Calibri"/>
                <a:cs typeface="Calibri"/>
              </a:rPr>
              <a:t>0</a:t>
            </a:r>
            <a:r>
              <a:rPr sz="1800" spc="-45">
                <a:latin typeface="Calibri"/>
                <a:cs typeface="Calibri"/>
              </a:rPr>
              <a:t> </a:t>
            </a:r>
            <a:r>
              <a:rPr sz="1800" spc="-25">
                <a:latin typeface="Calibri"/>
                <a:cs typeface="Calibri"/>
              </a:rPr>
              <a:t>MW</a:t>
            </a:r>
            <a:endParaRPr sz="1800">
              <a:latin typeface="Calibri"/>
              <a:cs typeface="Calibri"/>
            </a:endParaRPr>
          </a:p>
          <a:p>
            <a:pPr marL="292735" algn="just">
              <a:lnSpc>
                <a:spcPct val="100000"/>
              </a:lnSpc>
              <a:spcBef>
                <a:spcPts val="450"/>
              </a:spcBef>
            </a:pPr>
            <a:r>
              <a:rPr sz="2000">
                <a:latin typeface="Calibri"/>
                <a:cs typeface="Calibri"/>
              </a:rPr>
              <a:t>‒</a:t>
            </a:r>
            <a:r>
              <a:rPr sz="2000" spc="210">
                <a:latin typeface="Calibri"/>
                <a:cs typeface="Calibri"/>
              </a:rPr>
              <a:t> </a:t>
            </a:r>
            <a:r>
              <a:rPr sz="2000" i="1">
                <a:latin typeface="Calibri"/>
                <a:cs typeface="Calibri"/>
              </a:rPr>
              <a:t>DARD</a:t>
            </a:r>
            <a:r>
              <a:rPr sz="2000" i="1" spc="-70">
                <a:latin typeface="Calibri"/>
                <a:cs typeface="Calibri"/>
              </a:rPr>
              <a:t> </a:t>
            </a:r>
            <a:r>
              <a:rPr sz="2000" i="1">
                <a:latin typeface="Calibri"/>
                <a:cs typeface="Calibri"/>
              </a:rPr>
              <a:t>asset:</a:t>
            </a:r>
            <a:r>
              <a:rPr sz="2000" i="1" spc="-75">
                <a:latin typeface="Calibri"/>
                <a:cs typeface="Calibri"/>
              </a:rPr>
              <a:t> </a:t>
            </a:r>
            <a:r>
              <a:rPr sz="2000">
                <a:latin typeface="Calibri"/>
                <a:cs typeface="Calibri"/>
              </a:rPr>
              <a:t>reserves</a:t>
            </a:r>
            <a:r>
              <a:rPr sz="2000" spc="-30">
                <a:latin typeface="Calibri"/>
                <a:cs typeface="Calibri"/>
              </a:rPr>
              <a:t> </a:t>
            </a:r>
            <a:r>
              <a:rPr sz="2000">
                <a:latin typeface="Calibri"/>
                <a:cs typeface="Calibri"/>
              </a:rPr>
              <a:t>counted</a:t>
            </a:r>
            <a:r>
              <a:rPr sz="2000" spc="-65">
                <a:latin typeface="Calibri"/>
                <a:cs typeface="Calibri"/>
              </a:rPr>
              <a:t> </a:t>
            </a:r>
            <a:r>
              <a:rPr sz="2000">
                <a:latin typeface="Calibri"/>
                <a:cs typeface="Calibri"/>
              </a:rPr>
              <a:t>from</a:t>
            </a:r>
            <a:r>
              <a:rPr sz="2000" spc="-50">
                <a:latin typeface="Calibri"/>
                <a:cs typeface="Calibri"/>
              </a:rPr>
              <a:t> </a:t>
            </a:r>
            <a:r>
              <a:rPr sz="2000">
                <a:latin typeface="Calibri"/>
                <a:cs typeface="Calibri"/>
              </a:rPr>
              <a:t>current</a:t>
            </a:r>
            <a:r>
              <a:rPr sz="2000" spc="-50">
                <a:latin typeface="Calibri"/>
                <a:cs typeface="Calibri"/>
              </a:rPr>
              <a:t> </a:t>
            </a:r>
            <a:r>
              <a:rPr sz="2000">
                <a:latin typeface="Calibri"/>
                <a:cs typeface="Calibri"/>
              </a:rPr>
              <a:t>MW</a:t>
            </a:r>
            <a:r>
              <a:rPr sz="2000" spc="-65">
                <a:latin typeface="Calibri"/>
                <a:cs typeface="Calibri"/>
              </a:rPr>
              <a:t> </a:t>
            </a:r>
            <a:r>
              <a:rPr sz="2000" spc="-25">
                <a:latin typeface="Calibri"/>
                <a:cs typeface="Calibri"/>
              </a:rPr>
              <a:t>to</a:t>
            </a:r>
            <a:endParaRPr sz="2000">
              <a:latin typeface="Calibri"/>
              <a:cs typeface="Calibri"/>
            </a:endParaRPr>
          </a:p>
          <a:p>
            <a:pPr marL="516890">
              <a:lnSpc>
                <a:spcPct val="100000"/>
              </a:lnSpc>
              <a:spcBef>
                <a:spcPts val="480"/>
              </a:spcBef>
            </a:pPr>
            <a:r>
              <a:rPr sz="2000">
                <a:latin typeface="Calibri"/>
                <a:cs typeface="Calibri"/>
              </a:rPr>
              <a:t>Minimum</a:t>
            </a:r>
            <a:r>
              <a:rPr sz="2000" spc="-40">
                <a:latin typeface="Calibri"/>
                <a:cs typeface="Calibri"/>
              </a:rPr>
              <a:t> </a:t>
            </a:r>
            <a:r>
              <a:rPr sz="2000">
                <a:latin typeface="Calibri"/>
                <a:cs typeface="Calibri"/>
              </a:rPr>
              <a:t>Consumption</a:t>
            </a:r>
            <a:r>
              <a:rPr sz="2000" spc="-50">
                <a:latin typeface="Calibri"/>
                <a:cs typeface="Calibri"/>
              </a:rPr>
              <a:t> </a:t>
            </a:r>
            <a:r>
              <a:rPr sz="2000" spc="-10">
                <a:latin typeface="Calibri"/>
                <a:cs typeface="Calibri"/>
              </a:rPr>
              <a:t>parameter</a:t>
            </a:r>
            <a:endParaRPr sz="2000">
              <a:latin typeface="Calibri"/>
              <a:cs typeface="Calibri"/>
            </a:endParaRPr>
          </a:p>
          <a:p>
            <a:pPr marL="810895" lvl="1" indent="-240665">
              <a:lnSpc>
                <a:spcPct val="100000"/>
              </a:lnSpc>
              <a:spcBef>
                <a:spcPts val="465"/>
              </a:spcBef>
              <a:buFont typeface="Arial"/>
              <a:buChar char="•"/>
              <a:tabLst>
                <a:tab pos="810895" algn="l"/>
              </a:tabLst>
            </a:pPr>
            <a:r>
              <a:rPr sz="1800">
                <a:latin typeface="Calibri"/>
                <a:cs typeface="Calibri"/>
              </a:rPr>
              <a:t>Based</a:t>
            </a:r>
            <a:r>
              <a:rPr sz="1800" spc="-55">
                <a:latin typeface="Calibri"/>
                <a:cs typeface="Calibri"/>
              </a:rPr>
              <a:t> </a:t>
            </a:r>
            <a:r>
              <a:rPr sz="1800">
                <a:latin typeface="Calibri"/>
                <a:cs typeface="Calibri"/>
              </a:rPr>
              <a:t>on</a:t>
            </a:r>
            <a:r>
              <a:rPr sz="1800" spc="-30">
                <a:latin typeface="Calibri"/>
                <a:cs typeface="Calibri"/>
              </a:rPr>
              <a:t> </a:t>
            </a:r>
            <a:r>
              <a:rPr sz="1800">
                <a:latin typeface="Calibri"/>
                <a:cs typeface="Calibri"/>
              </a:rPr>
              <a:t>absolute</a:t>
            </a:r>
            <a:r>
              <a:rPr sz="1800" spc="-30">
                <a:latin typeface="Calibri"/>
                <a:cs typeface="Calibri"/>
              </a:rPr>
              <a:t> </a:t>
            </a:r>
            <a:r>
              <a:rPr sz="1800">
                <a:latin typeface="Calibri"/>
                <a:cs typeface="Calibri"/>
              </a:rPr>
              <a:t>value</a:t>
            </a:r>
            <a:r>
              <a:rPr sz="1800" spc="-40">
                <a:latin typeface="Calibri"/>
                <a:cs typeface="Calibri"/>
              </a:rPr>
              <a:t> </a:t>
            </a:r>
            <a:r>
              <a:rPr sz="1800">
                <a:latin typeface="Calibri"/>
                <a:cs typeface="Calibri"/>
              </a:rPr>
              <a:t>of</a:t>
            </a:r>
            <a:r>
              <a:rPr sz="1800" spc="-40">
                <a:latin typeface="Calibri"/>
                <a:cs typeface="Calibri"/>
              </a:rPr>
              <a:t> </a:t>
            </a:r>
            <a:r>
              <a:rPr sz="1800" spc="-10">
                <a:latin typeface="Calibri"/>
                <a:cs typeface="Calibri"/>
              </a:rPr>
              <a:t>telemetered</a:t>
            </a:r>
            <a:r>
              <a:rPr sz="1800" spc="-20">
                <a:latin typeface="Calibri"/>
                <a:cs typeface="Calibri"/>
              </a:rPr>
              <a:t> </a:t>
            </a:r>
            <a:r>
              <a:rPr sz="1800" spc="-10">
                <a:latin typeface="Calibri"/>
                <a:cs typeface="Calibri"/>
              </a:rPr>
              <a:t>output</a:t>
            </a:r>
            <a:endParaRPr sz="1800">
              <a:latin typeface="Calibri"/>
              <a:cs typeface="Calibri"/>
            </a:endParaRPr>
          </a:p>
          <a:p>
            <a:pPr marL="810895" lvl="1" indent="-240665">
              <a:lnSpc>
                <a:spcPct val="100000"/>
              </a:lnSpc>
              <a:spcBef>
                <a:spcPts val="430"/>
              </a:spcBef>
              <a:buFont typeface="Arial"/>
              <a:buChar char="•"/>
              <a:tabLst>
                <a:tab pos="810895" algn="l"/>
              </a:tabLst>
            </a:pPr>
            <a:r>
              <a:rPr sz="1800" spc="-10">
                <a:latin typeface="Calibri"/>
                <a:cs typeface="Calibri"/>
              </a:rPr>
              <a:t>Participant</a:t>
            </a:r>
            <a:r>
              <a:rPr sz="1800" spc="-35">
                <a:latin typeface="Calibri"/>
                <a:cs typeface="Calibri"/>
              </a:rPr>
              <a:t> </a:t>
            </a:r>
            <a:r>
              <a:rPr sz="1800">
                <a:latin typeface="Calibri"/>
                <a:cs typeface="Calibri"/>
              </a:rPr>
              <a:t>required</a:t>
            </a:r>
            <a:r>
              <a:rPr sz="1800" spc="-5">
                <a:latin typeface="Calibri"/>
                <a:cs typeface="Calibri"/>
              </a:rPr>
              <a:t> </a:t>
            </a:r>
            <a:r>
              <a:rPr sz="1800">
                <a:latin typeface="Calibri"/>
                <a:cs typeface="Calibri"/>
              </a:rPr>
              <a:t>to</a:t>
            </a:r>
            <a:r>
              <a:rPr sz="1800" spc="-30">
                <a:latin typeface="Calibri"/>
                <a:cs typeface="Calibri"/>
              </a:rPr>
              <a:t> </a:t>
            </a:r>
            <a:r>
              <a:rPr sz="1800">
                <a:latin typeface="Calibri"/>
                <a:cs typeface="Calibri"/>
              </a:rPr>
              <a:t>bid</a:t>
            </a:r>
            <a:r>
              <a:rPr sz="1800" spc="-20">
                <a:latin typeface="Calibri"/>
                <a:cs typeface="Calibri"/>
              </a:rPr>
              <a:t> </a:t>
            </a:r>
            <a:r>
              <a:rPr sz="1800">
                <a:latin typeface="Calibri"/>
                <a:cs typeface="Calibri"/>
              </a:rPr>
              <a:t>Min</a:t>
            </a:r>
            <a:r>
              <a:rPr sz="1800" spc="-25">
                <a:latin typeface="Calibri"/>
                <a:cs typeface="Calibri"/>
              </a:rPr>
              <a:t> </a:t>
            </a:r>
            <a:r>
              <a:rPr sz="1800" spc="-10">
                <a:latin typeface="Calibri"/>
                <a:cs typeface="Calibri"/>
              </a:rPr>
              <a:t>Consumption</a:t>
            </a:r>
            <a:r>
              <a:rPr sz="1800" spc="-20">
                <a:latin typeface="Calibri"/>
                <a:cs typeface="Calibri"/>
              </a:rPr>
              <a:t> </a:t>
            </a:r>
            <a:r>
              <a:rPr sz="1800">
                <a:latin typeface="Calibri"/>
                <a:cs typeface="Calibri"/>
              </a:rPr>
              <a:t>at</a:t>
            </a:r>
            <a:r>
              <a:rPr sz="1800" spc="-40">
                <a:latin typeface="Calibri"/>
                <a:cs typeface="Calibri"/>
              </a:rPr>
              <a:t> </a:t>
            </a:r>
            <a:r>
              <a:rPr sz="1800">
                <a:latin typeface="Calibri"/>
                <a:cs typeface="Calibri"/>
              </a:rPr>
              <a:t>0</a:t>
            </a:r>
            <a:r>
              <a:rPr sz="1800" spc="-25">
                <a:latin typeface="Calibri"/>
                <a:cs typeface="Calibri"/>
              </a:rPr>
              <a:t> MW</a:t>
            </a:r>
            <a:endParaRPr sz="18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7741919" y="1048511"/>
            <a:ext cx="4145279" cy="476097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25</a:t>
            </a:fld>
            <a:endParaRPr spc="-25"/>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a:solidFill>
                  <a:srgbClr val="8554A0"/>
                </a:solidFill>
              </a:rPr>
              <a:t>Reserve</a:t>
            </a:r>
            <a:r>
              <a:rPr spc="-114">
                <a:solidFill>
                  <a:srgbClr val="8554A0"/>
                </a:solidFill>
              </a:rPr>
              <a:t> </a:t>
            </a:r>
            <a:r>
              <a:rPr spc="-10">
                <a:solidFill>
                  <a:srgbClr val="8554A0"/>
                </a:solidFill>
              </a:rPr>
              <a:t>Markets,</a:t>
            </a:r>
            <a:r>
              <a:rPr spc="-105">
                <a:solidFill>
                  <a:srgbClr val="8554A0"/>
                </a:solidFill>
              </a:rPr>
              <a:t> </a:t>
            </a:r>
            <a:r>
              <a:rPr sz="2400" b="0" i="1" spc="-10">
                <a:latin typeface="Calibri"/>
                <a:cs typeface="Calibri"/>
              </a:rPr>
              <a:t>continued</a:t>
            </a:r>
            <a:endParaRPr sz="2400">
              <a:latin typeface="Calibri"/>
              <a:cs typeface="Calibri"/>
            </a:endParaRPr>
          </a:p>
        </p:txBody>
      </p:sp>
      <p:sp>
        <p:nvSpPr>
          <p:cNvPr id="3" name="object 3"/>
          <p:cNvSpPr txBox="1"/>
          <p:nvPr/>
        </p:nvSpPr>
        <p:spPr>
          <a:xfrm>
            <a:off x="367080" y="672070"/>
            <a:ext cx="4712970" cy="3406775"/>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CSFs</a:t>
            </a:r>
            <a:r>
              <a:rPr sz="2400" spc="-45">
                <a:latin typeface="Calibri"/>
                <a:cs typeface="Calibri"/>
              </a:rPr>
              <a:t> </a:t>
            </a:r>
            <a:r>
              <a:rPr sz="2400">
                <a:latin typeface="Calibri"/>
                <a:cs typeface="Calibri"/>
              </a:rPr>
              <a:t>do</a:t>
            </a:r>
            <a:r>
              <a:rPr sz="2400" spc="-25">
                <a:latin typeface="Calibri"/>
                <a:cs typeface="Calibri"/>
              </a:rPr>
              <a:t> </a:t>
            </a:r>
            <a:r>
              <a:rPr sz="2400">
                <a:latin typeface="Calibri"/>
                <a:cs typeface="Calibri"/>
              </a:rPr>
              <a:t>not</a:t>
            </a:r>
            <a:r>
              <a:rPr sz="2400" spc="-25">
                <a:latin typeface="Calibri"/>
                <a:cs typeface="Calibri"/>
              </a:rPr>
              <a:t> </a:t>
            </a:r>
            <a:r>
              <a:rPr sz="2400" spc="-10">
                <a:latin typeface="Calibri"/>
                <a:cs typeface="Calibri"/>
              </a:rPr>
              <a:t>provide:</a:t>
            </a:r>
            <a:endParaRPr sz="2400">
              <a:latin typeface="Calibri"/>
              <a:cs typeface="Calibri"/>
            </a:endParaRPr>
          </a:p>
          <a:p>
            <a:pPr marL="516890" marR="106680" indent="-224790">
              <a:lnSpc>
                <a:spcPct val="120000"/>
              </a:lnSpc>
              <a:spcBef>
                <a:spcPts val="65"/>
              </a:spcBef>
            </a:pPr>
            <a:r>
              <a:rPr sz="2000">
                <a:latin typeface="Calibri"/>
                <a:cs typeface="Calibri"/>
              </a:rPr>
              <a:t>‒</a:t>
            </a:r>
            <a:r>
              <a:rPr sz="2000" spc="250">
                <a:latin typeface="Calibri"/>
                <a:cs typeface="Calibri"/>
              </a:rPr>
              <a:t> </a:t>
            </a:r>
            <a:r>
              <a:rPr sz="2000">
                <a:latin typeface="Calibri"/>
                <a:cs typeface="Calibri"/>
              </a:rPr>
              <a:t>Offline</a:t>
            </a:r>
            <a:r>
              <a:rPr sz="2000" spc="-30">
                <a:latin typeface="Calibri"/>
                <a:cs typeface="Calibri"/>
              </a:rPr>
              <a:t> </a:t>
            </a:r>
            <a:r>
              <a:rPr sz="2000">
                <a:latin typeface="Calibri"/>
                <a:cs typeface="Calibri"/>
              </a:rPr>
              <a:t>10-minute</a:t>
            </a:r>
            <a:r>
              <a:rPr sz="2000" spc="-35">
                <a:latin typeface="Calibri"/>
                <a:cs typeface="Calibri"/>
              </a:rPr>
              <a:t> </a:t>
            </a:r>
            <a:r>
              <a:rPr sz="2000">
                <a:latin typeface="Calibri"/>
                <a:cs typeface="Calibri"/>
              </a:rPr>
              <a:t>nonspinning</a:t>
            </a:r>
            <a:r>
              <a:rPr sz="2000" spc="-55">
                <a:latin typeface="Calibri"/>
                <a:cs typeface="Calibri"/>
              </a:rPr>
              <a:t> </a:t>
            </a:r>
            <a:r>
              <a:rPr sz="2000" spc="-10">
                <a:latin typeface="Calibri"/>
                <a:cs typeface="Calibri"/>
              </a:rPr>
              <a:t>reserves </a:t>
            </a:r>
            <a:r>
              <a:rPr sz="2000">
                <a:latin typeface="Calibri"/>
                <a:cs typeface="Calibri"/>
              </a:rPr>
              <a:t>(aka,</a:t>
            </a:r>
            <a:r>
              <a:rPr sz="2000" spc="-65">
                <a:latin typeface="Calibri"/>
                <a:cs typeface="Calibri"/>
              </a:rPr>
              <a:t> </a:t>
            </a:r>
            <a:r>
              <a:rPr sz="2000" spc="-10">
                <a:latin typeface="Calibri"/>
                <a:cs typeface="Calibri"/>
              </a:rPr>
              <a:t>CLAIM10)</a:t>
            </a:r>
            <a:endParaRPr sz="2000">
              <a:latin typeface="Calibri"/>
              <a:cs typeface="Calibri"/>
            </a:endParaRPr>
          </a:p>
          <a:p>
            <a:pPr marL="516890" marR="481965" indent="-224790">
              <a:lnSpc>
                <a:spcPct val="120000"/>
              </a:lnSpc>
            </a:pPr>
            <a:r>
              <a:rPr sz="2000">
                <a:latin typeface="Calibri"/>
                <a:cs typeface="Calibri"/>
              </a:rPr>
              <a:t>‒</a:t>
            </a:r>
            <a:r>
              <a:rPr sz="2000" spc="225">
                <a:latin typeface="Calibri"/>
                <a:cs typeface="Calibri"/>
              </a:rPr>
              <a:t> </a:t>
            </a:r>
            <a:r>
              <a:rPr sz="2000">
                <a:latin typeface="Calibri"/>
                <a:cs typeface="Calibri"/>
              </a:rPr>
              <a:t>Offline</a:t>
            </a:r>
            <a:r>
              <a:rPr sz="2000" spc="-45">
                <a:latin typeface="Calibri"/>
                <a:cs typeface="Calibri"/>
              </a:rPr>
              <a:t> </a:t>
            </a:r>
            <a:r>
              <a:rPr sz="2000">
                <a:latin typeface="Calibri"/>
                <a:cs typeface="Calibri"/>
              </a:rPr>
              <a:t>30-minute</a:t>
            </a:r>
            <a:r>
              <a:rPr sz="2000" spc="-50">
                <a:latin typeface="Calibri"/>
                <a:cs typeface="Calibri"/>
              </a:rPr>
              <a:t> </a:t>
            </a:r>
            <a:r>
              <a:rPr sz="2000">
                <a:latin typeface="Calibri"/>
                <a:cs typeface="Calibri"/>
              </a:rPr>
              <a:t>operating</a:t>
            </a:r>
            <a:r>
              <a:rPr sz="2000" spc="-50">
                <a:latin typeface="Calibri"/>
                <a:cs typeface="Calibri"/>
              </a:rPr>
              <a:t> </a:t>
            </a:r>
            <a:r>
              <a:rPr sz="2000" spc="-10">
                <a:latin typeface="Calibri"/>
                <a:cs typeface="Calibri"/>
              </a:rPr>
              <a:t>reserve </a:t>
            </a:r>
            <a:r>
              <a:rPr sz="2000">
                <a:latin typeface="Calibri"/>
                <a:cs typeface="Calibri"/>
              </a:rPr>
              <a:t>(aka,</a:t>
            </a:r>
            <a:r>
              <a:rPr sz="2000" spc="-65">
                <a:latin typeface="Calibri"/>
                <a:cs typeface="Calibri"/>
              </a:rPr>
              <a:t> </a:t>
            </a:r>
            <a:r>
              <a:rPr sz="2000" spc="-10">
                <a:latin typeface="Calibri"/>
                <a:cs typeface="Calibri"/>
              </a:rPr>
              <a:t>CLAIM30)</a:t>
            </a:r>
            <a:endParaRPr sz="2000">
              <a:latin typeface="Calibri"/>
              <a:cs typeface="Calibri"/>
            </a:endParaRPr>
          </a:p>
          <a:p>
            <a:pPr marL="228600" marR="5080" indent="-216535">
              <a:lnSpc>
                <a:spcPct val="120000"/>
              </a:lnSpc>
              <a:spcBef>
                <a:spcPts val="1140"/>
              </a:spcBef>
              <a:buFont typeface="Arial"/>
              <a:buChar char="•"/>
              <a:tabLst>
                <a:tab pos="230504" algn="l"/>
              </a:tabLst>
            </a:pPr>
            <a:r>
              <a:rPr sz="2400">
                <a:latin typeface="Calibri"/>
                <a:cs typeface="Calibri"/>
              </a:rPr>
              <a:t>This</a:t>
            </a:r>
            <a:r>
              <a:rPr sz="2400" spc="-45">
                <a:latin typeface="Calibri"/>
                <a:cs typeface="Calibri"/>
              </a:rPr>
              <a:t> </a:t>
            </a:r>
            <a:r>
              <a:rPr sz="2400">
                <a:latin typeface="Calibri"/>
                <a:cs typeface="Calibri"/>
              </a:rPr>
              <a:t>is</a:t>
            </a:r>
            <a:r>
              <a:rPr sz="2400" spc="-45">
                <a:latin typeface="Calibri"/>
                <a:cs typeface="Calibri"/>
              </a:rPr>
              <a:t> </a:t>
            </a:r>
            <a:r>
              <a:rPr sz="2400">
                <a:latin typeface="Calibri"/>
                <a:cs typeface="Calibri"/>
              </a:rPr>
              <a:t>due</a:t>
            </a:r>
            <a:r>
              <a:rPr sz="2400" spc="-40">
                <a:latin typeface="Calibri"/>
                <a:cs typeface="Calibri"/>
              </a:rPr>
              <a:t> </a:t>
            </a:r>
            <a:r>
              <a:rPr sz="2400">
                <a:latin typeface="Calibri"/>
                <a:cs typeface="Calibri"/>
              </a:rPr>
              <a:t>to</a:t>
            </a:r>
            <a:r>
              <a:rPr sz="2400" spc="-50">
                <a:latin typeface="Calibri"/>
                <a:cs typeface="Calibri"/>
              </a:rPr>
              <a:t> </a:t>
            </a:r>
            <a:r>
              <a:rPr sz="2400" spc="-10">
                <a:latin typeface="Calibri"/>
                <a:cs typeface="Calibri"/>
              </a:rPr>
              <a:t>requirement</a:t>
            </a:r>
            <a:r>
              <a:rPr sz="2400" spc="-50">
                <a:latin typeface="Calibri"/>
                <a:cs typeface="Calibri"/>
              </a:rPr>
              <a:t> </a:t>
            </a:r>
            <a:r>
              <a:rPr sz="2400">
                <a:latin typeface="Calibri"/>
                <a:cs typeface="Calibri"/>
              </a:rPr>
              <a:t>to</a:t>
            </a:r>
            <a:r>
              <a:rPr sz="2400" spc="-50">
                <a:latin typeface="Calibri"/>
                <a:cs typeface="Calibri"/>
              </a:rPr>
              <a:t> </a:t>
            </a:r>
            <a:r>
              <a:rPr sz="2400" spc="-10">
                <a:latin typeface="Calibri"/>
                <a:cs typeface="Calibri"/>
              </a:rPr>
              <a:t>always 	</a:t>
            </a:r>
            <a:r>
              <a:rPr sz="2400">
                <a:latin typeface="Calibri"/>
                <a:cs typeface="Calibri"/>
              </a:rPr>
              <a:t>be</a:t>
            </a:r>
            <a:r>
              <a:rPr sz="2400" spc="-30">
                <a:latin typeface="Calibri"/>
                <a:cs typeface="Calibri"/>
              </a:rPr>
              <a:t> </a:t>
            </a:r>
            <a:r>
              <a:rPr sz="2400" spc="-10">
                <a:latin typeface="Calibri"/>
                <a:cs typeface="Calibri"/>
              </a:rPr>
              <a:t>operational</a:t>
            </a:r>
            <a:r>
              <a:rPr sz="2400" spc="-45">
                <a:latin typeface="Calibri"/>
                <a:cs typeface="Calibri"/>
              </a:rPr>
              <a:t> </a:t>
            </a:r>
            <a:r>
              <a:rPr sz="2400">
                <a:latin typeface="Calibri"/>
                <a:cs typeface="Calibri"/>
              </a:rPr>
              <a:t>and</a:t>
            </a:r>
            <a:r>
              <a:rPr sz="2400" spc="-25">
                <a:latin typeface="Calibri"/>
                <a:cs typeface="Calibri"/>
              </a:rPr>
              <a:t> </a:t>
            </a:r>
            <a:r>
              <a:rPr sz="2400">
                <a:latin typeface="Calibri"/>
                <a:cs typeface="Calibri"/>
              </a:rPr>
              <a:t>on</a:t>
            </a:r>
            <a:r>
              <a:rPr sz="2400" spc="-35">
                <a:latin typeface="Calibri"/>
                <a:cs typeface="Calibri"/>
              </a:rPr>
              <a:t> </a:t>
            </a:r>
            <a:r>
              <a:rPr sz="2400">
                <a:latin typeface="Calibri"/>
                <a:cs typeface="Calibri"/>
              </a:rPr>
              <a:t>line,</a:t>
            </a:r>
            <a:r>
              <a:rPr sz="2400" spc="-40">
                <a:latin typeface="Calibri"/>
                <a:cs typeface="Calibri"/>
              </a:rPr>
              <a:t> </a:t>
            </a:r>
            <a:r>
              <a:rPr sz="2400" spc="-10">
                <a:latin typeface="Calibri"/>
                <a:cs typeface="Calibri"/>
              </a:rPr>
              <a:t>unless 	declared</a:t>
            </a:r>
            <a:r>
              <a:rPr sz="2400" spc="-55">
                <a:latin typeface="Calibri"/>
                <a:cs typeface="Calibri"/>
              </a:rPr>
              <a:t> </a:t>
            </a:r>
            <a:r>
              <a:rPr sz="2400" spc="-10">
                <a:latin typeface="Calibri"/>
                <a:cs typeface="Calibri"/>
              </a:rPr>
              <a:t>unavailable</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7741919" y="1048511"/>
            <a:ext cx="4145279" cy="476097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26</a:t>
            </a:fld>
            <a:endParaRPr spc="-25"/>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solidFill>
                  <a:srgbClr val="8554A0"/>
                </a:solidFill>
              </a:rPr>
              <a:t>Regulation</a:t>
            </a:r>
            <a:r>
              <a:rPr spc="-95">
                <a:solidFill>
                  <a:srgbClr val="8554A0"/>
                </a:solidFill>
              </a:rPr>
              <a:t> </a:t>
            </a:r>
            <a:r>
              <a:rPr spc="-10">
                <a:solidFill>
                  <a:srgbClr val="8554A0"/>
                </a:solidFill>
              </a:rPr>
              <a:t>Market</a:t>
            </a:r>
          </a:p>
        </p:txBody>
      </p:sp>
      <p:sp>
        <p:nvSpPr>
          <p:cNvPr id="3" name="object 3"/>
          <p:cNvSpPr txBox="1"/>
          <p:nvPr/>
        </p:nvSpPr>
        <p:spPr>
          <a:xfrm>
            <a:off x="367080" y="681101"/>
            <a:ext cx="5551805" cy="3702685"/>
          </a:xfrm>
          <a:prstGeom prst="rect">
            <a:avLst/>
          </a:prstGeom>
        </p:spPr>
        <p:txBody>
          <a:bodyPr vert="horz" wrap="square" lIns="0" tIns="12700" rIns="0" bIns="0" rtlCol="0">
            <a:spAutoFit/>
          </a:bodyPr>
          <a:lstStyle/>
          <a:p>
            <a:pPr marL="228600" marR="1085850" indent="-216535">
              <a:lnSpc>
                <a:spcPct val="120100"/>
              </a:lnSpc>
              <a:spcBef>
                <a:spcPts val="100"/>
              </a:spcBef>
              <a:buFont typeface="Arial"/>
              <a:buChar char="•"/>
              <a:tabLst>
                <a:tab pos="230504" algn="l"/>
              </a:tabLst>
            </a:pPr>
            <a:r>
              <a:rPr sz="2400" spc="-20">
                <a:latin typeface="Calibri"/>
                <a:cs typeface="Calibri"/>
              </a:rPr>
              <a:t>CSF’s</a:t>
            </a:r>
            <a:r>
              <a:rPr sz="2400" spc="-85">
                <a:latin typeface="Calibri"/>
                <a:cs typeface="Calibri"/>
              </a:rPr>
              <a:t> </a:t>
            </a:r>
            <a:r>
              <a:rPr sz="2400" spc="-35">
                <a:latin typeface="Calibri"/>
                <a:cs typeface="Calibri"/>
              </a:rPr>
              <a:t>ATRR</a:t>
            </a:r>
            <a:r>
              <a:rPr sz="2400" spc="-70">
                <a:latin typeface="Calibri"/>
                <a:cs typeface="Calibri"/>
              </a:rPr>
              <a:t> </a:t>
            </a:r>
            <a:r>
              <a:rPr sz="2400">
                <a:latin typeface="Calibri"/>
                <a:cs typeface="Calibri"/>
              </a:rPr>
              <a:t>asset</a:t>
            </a:r>
            <a:r>
              <a:rPr sz="2400" spc="-75">
                <a:latin typeface="Calibri"/>
                <a:cs typeface="Calibri"/>
              </a:rPr>
              <a:t> </a:t>
            </a:r>
            <a:r>
              <a:rPr sz="2400">
                <a:latin typeface="Calibri"/>
                <a:cs typeface="Calibri"/>
              </a:rPr>
              <a:t>can</a:t>
            </a:r>
            <a:r>
              <a:rPr sz="2400" spc="-70">
                <a:latin typeface="Calibri"/>
                <a:cs typeface="Calibri"/>
              </a:rPr>
              <a:t> </a:t>
            </a:r>
            <a:r>
              <a:rPr sz="2400">
                <a:latin typeface="Calibri"/>
                <a:cs typeface="Calibri"/>
              </a:rPr>
              <a:t>participate</a:t>
            </a:r>
            <a:r>
              <a:rPr sz="2400" spc="-85">
                <a:latin typeface="Calibri"/>
                <a:cs typeface="Calibri"/>
              </a:rPr>
              <a:t> </a:t>
            </a:r>
            <a:r>
              <a:rPr sz="2400" spc="-25">
                <a:latin typeface="Calibri"/>
                <a:cs typeface="Calibri"/>
              </a:rPr>
              <a:t>in 	</a:t>
            </a:r>
            <a:r>
              <a:rPr sz="2400" spc="-10">
                <a:latin typeface="Calibri"/>
                <a:cs typeface="Calibri"/>
              </a:rPr>
              <a:t>Regulation</a:t>
            </a:r>
            <a:r>
              <a:rPr sz="2400" spc="-90">
                <a:latin typeface="Calibri"/>
                <a:cs typeface="Calibri"/>
              </a:rPr>
              <a:t> </a:t>
            </a:r>
            <a:r>
              <a:rPr sz="2400">
                <a:latin typeface="Calibri"/>
                <a:cs typeface="Calibri"/>
              </a:rPr>
              <a:t>Market</a:t>
            </a:r>
            <a:r>
              <a:rPr sz="2400" spc="-85">
                <a:latin typeface="Calibri"/>
                <a:cs typeface="Calibri"/>
              </a:rPr>
              <a:t> </a:t>
            </a:r>
            <a:r>
              <a:rPr sz="2400">
                <a:latin typeface="Calibri"/>
                <a:cs typeface="Calibri"/>
              </a:rPr>
              <a:t>in</a:t>
            </a:r>
            <a:r>
              <a:rPr sz="2400" spc="-55">
                <a:latin typeface="Calibri"/>
                <a:cs typeface="Calibri"/>
              </a:rPr>
              <a:t> </a:t>
            </a:r>
            <a:r>
              <a:rPr sz="2400">
                <a:latin typeface="Calibri"/>
                <a:cs typeface="Calibri"/>
              </a:rPr>
              <a:t>real</a:t>
            </a:r>
            <a:r>
              <a:rPr sz="2400" spc="-55">
                <a:latin typeface="Calibri"/>
                <a:cs typeface="Calibri"/>
              </a:rPr>
              <a:t> </a:t>
            </a:r>
            <a:r>
              <a:rPr sz="2400" spc="-20">
                <a:latin typeface="Calibri"/>
                <a:cs typeface="Calibri"/>
              </a:rPr>
              <a:t>time</a:t>
            </a:r>
            <a:endParaRPr sz="2400">
              <a:latin typeface="Calibri"/>
              <a:cs typeface="Calibri"/>
            </a:endParaRPr>
          </a:p>
          <a:p>
            <a:pPr marL="228600" marR="107950" indent="-216535">
              <a:lnSpc>
                <a:spcPct val="120000"/>
              </a:lnSpc>
              <a:spcBef>
                <a:spcPts val="1200"/>
              </a:spcBef>
              <a:buFont typeface="Arial"/>
              <a:buChar char="•"/>
              <a:tabLst>
                <a:tab pos="230504" algn="l"/>
              </a:tabLst>
            </a:pPr>
            <a:r>
              <a:rPr sz="2400" spc="-10">
                <a:latin typeface="Calibri"/>
                <a:cs typeface="Calibri"/>
              </a:rPr>
              <a:t>Average</a:t>
            </a:r>
            <a:r>
              <a:rPr sz="2400" spc="-75">
                <a:latin typeface="Calibri"/>
                <a:cs typeface="Calibri"/>
              </a:rPr>
              <a:t> </a:t>
            </a:r>
            <a:r>
              <a:rPr sz="2400">
                <a:latin typeface="Calibri"/>
                <a:cs typeface="Calibri"/>
              </a:rPr>
              <a:t>net</a:t>
            </a:r>
            <a:r>
              <a:rPr sz="2400" spc="-80">
                <a:latin typeface="Calibri"/>
                <a:cs typeface="Calibri"/>
              </a:rPr>
              <a:t> </a:t>
            </a:r>
            <a:r>
              <a:rPr sz="2400">
                <a:latin typeface="Calibri"/>
                <a:cs typeface="Calibri"/>
              </a:rPr>
              <a:t>energy</a:t>
            </a:r>
            <a:r>
              <a:rPr sz="2400" spc="-85">
                <a:latin typeface="Calibri"/>
                <a:cs typeface="Calibri"/>
              </a:rPr>
              <a:t> </a:t>
            </a:r>
            <a:r>
              <a:rPr sz="2400">
                <a:latin typeface="Calibri"/>
                <a:cs typeface="Calibri"/>
              </a:rPr>
              <a:t>consumption</a:t>
            </a:r>
            <a:r>
              <a:rPr sz="2400" spc="-85">
                <a:latin typeface="Calibri"/>
                <a:cs typeface="Calibri"/>
              </a:rPr>
              <a:t> </a:t>
            </a:r>
            <a:r>
              <a:rPr sz="2400">
                <a:latin typeface="Calibri"/>
                <a:cs typeface="Calibri"/>
              </a:rPr>
              <a:t>for</a:t>
            </a:r>
            <a:r>
              <a:rPr sz="2400" spc="-70">
                <a:latin typeface="Calibri"/>
                <a:cs typeface="Calibri"/>
              </a:rPr>
              <a:t> </a:t>
            </a:r>
            <a:r>
              <a:rPr sz="2400" spc="-20">
                <a:latin typeface="Calibri"/>
                <a:cs typeface="Calibri"/>
              </a:rPr>
              <a:t>ATRR 	</a:t>
            </a:r>
            <a:r>
              <a:rPr sz="2400">
                <a:latin typeface="Calibri"/>
                <a:cs typeface="Calibri"/>
              </a:rPr>
              <a:t>generally</a:t>
            </a:r>
            <a:r>
              <a:rPr sz="2400" spc="-85">
                <a:latin typeface="Calibri"/>
                <a:cs typeface="Calibri"/>
              </a:rPr>
              <a:t> </a:t>
            </a:r>
            <a:r>
              <a:rPr sz="2400">
                <a:latin typeface="Calibri"/>
                <a:cs typeface="Calibri"/>
              </a:rPr>
              <a:t>around</a:t>
            </a:r>
            <a:r>
              <a:rPr sz="2400" spc="-85">
                <a:latin typeface="Calibri"/>
                <a:cs typeface="Calibri"/>
              </a:rPr>
              <a:t> </a:t>
            </a:r>
            <a:r>
              <a:rPr sz="2400">
                <a:latin typeface="Calibri"/>
                <a:cs typeface="Calibri"/>
              </a:rPr>
              <a:t>0</a:t>
            </a:r>
            <a:r>
              <a:rPr sz="2400" spc="-80">
                <a:latin typeface="Calibri"/>
                <a:cs typeface="Calibri"/>
              </a:rPr>
              <a:t> </a:t>
            </a:r>
            <a:r>
              <a:rPr sz="2400">
                <a:latin typeface="Calibri"/>
                <a:cs typeface="Calibri"/>
              </a:rPr>
              <a:t>MWh</a:t>
            </a:r>
            <a:r>
              <a:rPr sz="2400" spc="-80">
                <a:latin typeface="Calibri"/>
                <a:cs typeface="Calibri"/>
              </a:rPr>
              <a:t> </a:t>
            </a:r>
            <a:r>
              <a:rPr sz="2400" spc="-10">
                <a:latin typeface="Calibri"/>
                <a:cs typeface="Calibri"/>
              </a:rPr>
              <a:t>because:</a:t>
            </a:r>
            <a:endParaRPr sz="2400">
              <a:latin typeface="Calibri"/>
              <a:cs typeface="Calibri"/>
            </a:endParaRPr>
          </a:p>
          <a:p>
            <a:pPr marL="292735">
              <a:lnSpc>
                <a:spcPct val="100000"/>
              </a:lnSpc>
              <a:spcBef>
                <a:spcPts val="545"/>
              </a:spcBef>
            </a:pPr>
            <a:r>
              <a:rPr sz="2000">
                <a:latin typeface="Calibri"/>
                <a:cs typeface="Calibri"/>
              </a:rPr>
              <a:t>‒</a:t>
            </a:r>
            <a:r>
              <a:rPr sz="2000" spc="220">
                <a:latin typeface="Calibri"/>
                <a:cs typeface="Calibri"/>
              </a:rPr>
              <a:t> </a:t>
            </a:r>
            <a:r>
              <a:rPr sz="2000" spc="-20">
                <a:latin typeface="Calibri"/>
                <a:cs typeface="Calibri"/>
              </a:rPr>
              <a:t>ATRR</a:t>
            </a:r>
            <a:r>
              <a:rPr sz="2000" spc="-45">
                <a:latin typeface="Calibri"/>
                <a:cs typeface="Calibri"/>
              </a:rPr>
              <a:t> </a:t>
            </a:r>
            <a:r>
              <a:rPr sz="2000" spc="-10">
                <a:latin typeface="Calibri"/>
                <a:cs typeface="Calibri"/>
              </a:rPr>
              <a:t>regulates</a:t>
            </a:r>
            <a:r>
              <a:rPr sz="2000" spc="-40">
                <a:latin typeface="Calibri"/>
                <a:cs typeface="Calibri"/>
              </a:rPr>
              <a:t> </a:t>
            </a:r>
            <a:r>
              <a:rPr sz="2000">
                <a:latin typeface="Calibri"/>
                <a:cs typeface="Calibri"/>
              </a:rPr>
              <a:t>via</a:t>
            </a:r>
            <a:r>
              <a:rPr sz="2000" spc="-40">
                <a:latin typeface="Calibri"/>
                <a:cs typeface="Calibri"/>
              </a:rPr>
              <a:t> </a:t>
            </a:r>
            <a:r>
              <a:rPr sz="2000">
                <a:latin typeface="Calibri"/>
                <a:cs typeface="Calibri"/>
              </a:rPr>
              <a:t>an</a:t>
            </a:r>
            <a:r>
              <a:rPr sz="2000" spc="-40">
                <a:latin typeface="Calibri"/>
                <a:cs typeface="Calibri"/>
              </a:rPr>
              <a:t> </a:t>
            </a:r>
            <a:r>
              <a:rPr sz="2000">
                <a:latin typeface="Calibri"/>
                <a:cs typeface="Calibri"/>
              </a:rPr>
              <a:t>energy</a:t>
            </a:r>
            <a:r>
              <a:rPr sz="2000" spc="-65">
                <a:latin typeface="Calibri"/>
                <a:cs typeface="Calibri"/>
              </a:rPr>
              <a:t> </a:t>
            </a:r>
            <a:r>
              <a:rPr sz="2000">
                <a:latin typeface="Calibri"/>
                <a:cs typeface="Calibri"/>
              </a:rPr>
              <a:t>neutral</a:t>
            </a:r>
            <a:r>
              <a:rPr sz="2000" spc="-45">
                <a:latin typeface="Calibri"/>
                <a:cs typeface="Calibri"/>
              </a:rPr>
              <a:t> </a:t>
            </a:r>
            <a:r>
              <a:rPr sz="2000" spc="-10">
                <a:latin typeface="Calibri"/>
                <a:cs typeface="Calibri"/>
              </a:rPr>
              <a:t>signal</a:t>
            </a:r>
            <a:endParaRPr sz="2000">
              <a:latin typeface="Calibri"/>
              <a:cs typeface="Calibri"/>
            </a:endParaRPr>
          </a:p>
          <a:p>
            <a:pPr marL="516890" marR="44450" indent="-224790">
              <a:lnSpc>
                <a:spcPct val="120000"/>
              </a:lnSpc>
            </a:pPr>
            <a:r>
              <a:rPr sz="2000">
                <a:latin typeface="Calibri"/>
                <a:cs typeface="Calibri"/>
              </a:rPr>
              <a:t>‒</a:t>
            </a:r>
            <a:r>
              <a:rPr sz="2000" spc="245">
                <a:latin typeface="Calibri"/>
                <a:cs typeface="Calibri"/>
              </a:rPr>
              <a:t> </a:t>
            </a:r>
            <a:r>
              <a:rPr sz="2000" spc="-10">
                <a:latin typeface="Calibri"/>
                <a:cs typeface="Calibri"/>
              </a:rPr>
              <a:t>Regulation</a:t>
            </a:r>
            <a:r>
              <a:rPr sz="2000" spc="-35">
                <a:latin typeface="Calibri"/>
                <a:cs typeface="Calibri"/>
              </a:rPr>
              <a:t> </a:t>
            </a:r>
            <a:r>
              <a:rPr sz="2000">
                <a:latin typeface="Calibri"/>
                <a:cs typeface="Calibri"/>
              </a:rPr>
              <a:t>limits must</a:t>
            </a:r>
            <a:r>
              <a:rPr sz="2000" spc="-25">
                <a:latin typeface="Calibri"/>
                <a:cs typeface="Calibri"/>
              </a:rPr>
              <a:t> </a:t>
            </a:r>
            <a:r>
              <a:rPr sz="2000">
                <a:latin typeface="Calibri"/>
                <a:cs typeface="Calibri"/>
              </a:rPr>
              <a:t>be</a:t>
            </a:r>
            <a:r>
              <a:rPr sz="2000" spc="-40">
                <a:latin typeface="Calibri"/>
                <a:cs typeface="Calibri"/>
              </a:rPr>
              <a:t> </a:t>
            </a:r>
            <a:r>
              <a:rPr sz="2000">
                <a:latin typeface="Calibri"/>
                <a:cs typeface="Calibri"/>
              </a:rPr>
              <a:t>set</a:t>
            </a:r>
            <a:r>
              <a:rPr sz="2000" spc="-15">
                <a:latin typeface="Calibri"/>
                <a:cs typeface="Calibri"/>
              </a:rPr>
              <a:t> </a:t>
            </a:r>
            <a:r>
              <a:rPr sz="2000">
                <a:latin typeface="Calibri"/>
                <a:cs typeface="Calibri"/>
              </a:rPr>
              <a:t>close</a:t>
            </a:r>
            <a:r>
              <a:rPr sz="2000" spc="-35">
                <a:latin typeface="Calibri"/>
                <a:cs typeface="Calibri"/>
              </a:rPr>
              <a:t> </a:t>
            </a:r>
            <a:r>
              <a:rPr sz="2000">
                <a:latin typeface="Calibri"/>
                <a:cs typeface="Calibri"/>
              </a:rPr>
              <a:t>to</a:t>
            </a:r>
            <a:r>
              <a:rPr sz="2000" spc="-25">
                <a:latin typeface="Calibri"/>
                <a:cs typeface="Calibri"/>
              </a:rPr>
              <a:t> </a:t>
            </a:r>
            <a:r>
              <a:rPr sz="2000" spc="-10">
                <a:latin typeface="Calibri"/>
                <a:cs typeface="Calibri"/>
              </a:rPr>
              <a:t>symmetric </a:t>
            </a:r>
            <a:r>
              <a:rPr sz="2000">
                <a:latin typeface="Calibri"/>
                <a:cs typeface="Calibri"/>
              </a:rPr>
              <a:t>limits</a:t>
            </a:r>
            <a:r>
              <a:rPr sz="2000" spc="-30">
                <a:latin typeface="Calibri"/>
                <a:cs typeface="Calibri"/>
              </a:rPr>
              <a:t> </a:t>
            </a:r>
            <a:r>
              <a:rPr sz="2000">
                <a:latin typeface="Calibri"/>
                <a:cs typeface="Calibri"/>
              </a:rPr>
              <a:t>around</a:t>
            </a:r>
            <a:r>
              <a:rPr sz="2000" spc="-40">
                <a:latin typeface="Calibri"/>
                <a:cs typeface="Calibri"/>
              </a:rPr>
              <a:t> </a:t>
            </a:r>
            <a:r>
              <a:rPr sz="2000">
                <a:latin typeface="Calibri"/>
                <a:cs typeface="Calibri"/>
              </a:rPr>
              <a:t>0</a:t>
            </a:r>
            <a:r>
              <a:rPr sz="2000" spc="-50">
                <a:latin typeface="Calibri"/>
                <a:cs typeface="Calibri"/>
              </a:rPr>
              <a:t> </a:t>
            </a:r>
            <a:r>
              <a:rPr sz="2000" spc="-25">
                <a:latin typeface="Calibri"/>
                <a:cs typeface="Calibri"/>
              </a:rPr>
              <a:t>MW</a:t>
            </a:r>
            <a:endParaRPr sz="2000">
              <a:latin typeface="Calibri"/>
              <a:cs typeface="Calibri"/>
            </a:endParaRPr>
          </a:p>
          <a:p>
            <a:pPr marL="810895" lvl="1" indent="-240665">
              <a:lnSpc>
                <a:spcPct val="100000"/>
              </a:lnSpc>
              <a:spcBef>
                <a:spcPts val="465"/>
              </a:spcBef>
              <a:buFont typeface="Arial"/>
              <a:buChar char="•"/>
              <a:tabLst>
                <a:tab pos="810895" algn="l"/>
              </a:tabLst>
            </a:pPr>
            <a:r>
              <a:rPr sz="1800">
                <a:latin typeface="Calibri"/>
                <a:cs typeface="Calibri"/>
              </a:rPr>
              <a:t>Can</a:t>
            </a:r>
            <a:r>
              <a:rPr sz="1800" spc="-30">
                <a:latin typeface="Calibri"/>
                <a:cs typeface="Calibri"/>
              </a:rPr>
              <a:t> </a:t>
            </a:r>
            <a:r>
              <a:rPr sz="1800">
                <a:latin typeface="Calibri"/>
                <a:cs typeface="Calibri"/>
              </a:rPr>
              <a:t>include</a:t>
            </a:r>
            <a:r>
              <a:rPr sz="1800" spc="-25">
                <a:latin typeface="Calibri"/>
                <a:cs typeface="Calibri"/>
              </a:rPr>
              <a:t> </a:t>
            </a:r>
            <a:r>
              <a:rPr sz="1800">
                <a:latin typeface="Calibri"/>
                <a:cs typeface="Calibri"/>
              </a:rPr>
              <a:t>small</a:t>
            </a:r>
            <a:r>
              <a:rPr sz="1800" spc="-50">
                <a:latin typeface="Calibri"/>
                <a:cs typeface="Calibri"/>
              </a:rPr>
              <a:t> </a:t>
            </a:r>
            <a:r>
              <a:rPr sz="1800">
                <a:latin typeface="Calibri"/>
                <a:cs typeface="Calibri"/>
              </a:rPr>
              <a:t>bias</a:t>
            </a:r>
            <a:r>
              <a:rPr sz="1800" spc="-50">
                <a:latin typeface="Calibri"/>
                <a:cs typeface="Calibri"/>
              </a:rPr>
              <a:t> </a:t>
            </a:r>
            <a:r>
              <a:rPr sz="1800" spc="-10">
                <a:latin typeface="Calibri"/>
                <a:cs typeface="Calibri"/>
              </a:rPr>
              <a:t>towards</a:t>
            </a:r>
            <a:r>
              <a:rPr sz="1800" spc="-30">
                <a:latin typeface="Calibri"/>
                <a:cs typeface="Calibri"/>
              </a:rPr>
              <a:t> </a:t>
            </a:r>
            <a:r>
              <a:rPr sz="1800">
                <a:latin typeface="Calibri"/>
                <a:cs typeface="Calibri"/>
              </a:rPr>
              <a:t>charging</a:t>
            </a:r>
            <a:r>
              <a:rPr sz="1800" spc="-30">
                <a:latin typeface="Calibri"/>
                <a:cs typeface="Calibri"/>
              </a:rPr>
              <a:t> </a:t>
            </a:r>
            <a:r>
              <a:rPr sz="1800">
                <a:latin typeface="Calibri"/>
                <a:cs typeface="Calibri"/>
              </a:rPr>
              <a:t>to</a:t>
            </a:r>
            <a:r>
              <a:rPr sz="1800" spc="-45">
                <a:latin typeface="Calibri"/>
                <a:cs typeface="Calibri"/>
              </a:rPr>
              <a:t> </a:t>
            </a:r>
            <a:r>
              <a:rPr sz="1800" spc="-10">
                <a:latin typeface="Calibri"/>
                <a:cs typeface="Calibri"/>
              </a:rPr>
              <a:t>account</a:t>
            </a:r>
            <a:endParaRPr sz="1800">
              <a:latin typeface="Calibri"/>
              <a:cs typeface="Calibri"/>
            </a:endParaRPr>
          </a:p>
          <a:p>
            <a:pPr marL="811530">
              <a:lnSpc>
                <a:spcPct val="100000"/>
              </a:lnSpc>
              <a:spcBef>
                <a:spcPts val="430"/>
              </a:spcBef>
            </a:pPr>
            <a:r>
              <a:rPr sz="1800">
                <a:latin typeface="Calibri"/>
                <a:cs typeface="Calibri"/>
              </a:rPr>
              <a:t>for</a:t>
            </a:r>
            <a:r>
              <a:rPr sz="1800" spc="-75">
                <a:latin typeface="Calibri"/>
                <a:cs typeface="Calibri"/>
              </a:rPr>
              <a:t> </a:t>
            </a:r>
            <a:r>
              <a:rPr sz="1800">
                <a:latin typeface="Calibri"/>
                <a:cs typeface="Calibri"/>
              </a:rPr>
              <a:t>efficiency</a:t>
            </a:r>
            <a:r>
              <a:rPr sz="1800" spc="-55">
                <a:latin typeface="Calibri"/>
                <a:cs typeface="Calibri"/>
              </a:rPr>
              <a:t> </a:t>
            </a:r>
            <a:r>
              <a:rPr sz="1800" spc="-20">
                <a:latin typeface="Calibri"/>
                <a:cs typeface="Calibri"/>
              </a:rPr>
              <a:t>loss</a:t>
            </a:r>
            <a:endParaRPr sz="18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8001000" y="1048511"/>
            <a:ext cx="3505200" cy="476097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27</a:t>
            </a:fld>
            <a:endParaRPr spc="-25"/>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Simultaneous</a:t>
            </a:r>
            <a:r>
              <a:rPr spc="-70"/>
              <a:t> </a:t>
            </a:r>
            <a:r>
              <a:rPr spc="-10"/>
              <a:t>Dispatch</a:t>
            </a:r>
            <a:r>
              <a:rPr spc="-85"/>
              <a:t> </a:t>
            </a:r>
            <a:r>
              <a:t>of</a:t>
            </a:r>
            <a:r>
              <a:rPr spc="-90"/>
              <a:t> </a:t>
            </a:r>
            <a:r>
              <a:rPr spc="-25"/>
              <a:t>CSF</a:t>
            </a:r>
          </a:p>
        </p:txBody>
      </p:sp>
      <p:sp>
        <p:nvSpPr>
          <p:cNvPr id="3" name="object 3"/>
          <p:cNvSpPr txBox="1"/>
          <p:nvPr/>
        </p:nvSpPr>
        <p:spPr>
          <a:xfrm>
            <a:off x="302768" y="681101"/>
            <a:ext cx="5239385" cy="5645150"/>
          </a:xfrm>
          <a:prstGeom prst="rect">
            <a:avLst/>
          </a:prstGeom>
        </p:spPr>
        <p:txBody>
          <a:bodyPr vert="horz" wrap="square" lIns="0" tIns="12700" rIns="0" bIns="0" rtlCol="0">
            <a:spAutoFit/>
          </a:bodyPr>
          <a:lstStyle/>
          <a:p>
            <a:pPr marL="292735" marR="5080" indent="-216535">
              <a:lnSpc>
                <a:spcPct val="120000"/>
              </a:lnSpc>
              <a:spcBef>
                <a:spcPts val="100"/>
              </a:spcBef>
              <a:buFont typeface="Arial"/>
              <a:buChar char="•"/>
              <a:tabLst>
                <a:tab pos="294640" algn="l"/>
              </a:tabLst>
            </a:pPr>
            <a:r>
              <a:rPr sz="2400">
                <a:latin typeface="Calibri"/>
                <a:cs typeface="Calibri"/>
              </a:rPr>
              <a:t>Dispatch</a:t>
            </a:r>
            <a:r>
              <a:rPr sz="2400" spc="-65">
                <a:latin typeface="Calibri"/>
                <a:cs typeface="Calibri"/>
              </a:rPr>
              <a:t> </a:t>
            </a:r>
            <a:r>
              <a:rPr sz="2400">
                <a:latin typeface="Calibri"/>
                <a:cs typeface="Calibri"/>
              </a:rPr>
              <a:t>software</a:t>
            </a:r>
            <a:r>
              <a:rPr sz="2400" spc="-65">
                <a:latin typeface="Calibri"/>
                <a:cs typeface="Calibri"/>
              </a:rPr>
              <a:t> </a:t>
            </a:r>
            <a:r>
              <a:rPr sz="2400">
                <a:latin typeface="Calibri"/>
                <a:cs typeface="Calibri"/>
              </a:rPr>
              <a:t>treats</a:t>
            </a:r>
            <a:r>
              <a:rPr sz="2400" spc="-60">
                <a:latin typeface="Calibri"/>
                <a:cs typeface="Calibri"/>
              </a:rPr>
              <a:t> </a:t>
            </a:r>
            <a:r>
              <a:rPr sz="2400">
                <a:latin typeface="Calibri"/>
                <a:cs typeface="Calibri"/>
              </a:rPr>
              <a:t>CSF</a:t>
            </a:r>
            <a:r>
              <a:rPr sz="2400" spc="-70">
                <a:latin typeface="Calibri"/>
                <a:cs typeface="Calibri"/>
              </a:rPr>
              <a:t> </a:t>
            </a:r>
            <a:r>
              <a:rPr sz="2400">
                <a:latin typeface="Calibri"/>
                <a:cs typeface="Calibri"/>
              </a:rPr>
              <a:t>as</a:t>
            </a:r>
            <a:r>
              <a:rPr sz="2400" spc="-60">
                <a:latin typeface="Calibri"/>
                <a:cs typeface="Calibri"/>
              </a:rPr>
              <a:t> </a:t>
            </a:r>
            <a:r>
              <a:rPr sz="2400" spc="-10">
                <a:latin typeface="Calibri"/>
                <a:cs typeface="Calibri"/>
              </a:rPr>
              <a:t>three 	</a:t>
            </a:r>
            <a:r>
              <a:rPr sz="2400" spc="-20">
                <a:latin typeface="Calibri"/>
                <a:cs typeface="Calibri"/>
              </a:rPr>
              <a:t>different</a:t>
            </a:r>
            <a:r>
              <a:rPr sz="2400" spc="-45">
                <a:latin typeface="Calibri"/>
                <a:cs typeface="Calibri"/>
              </a:rPr>
              <a:t> </a:t>
            </a:r>
            <a:r>
              <a:rPr sz="2400">
                <a:latin typeface="Calibri"/>
                <a:cs typeface="Calibri"/>
              </a:rPr>
              <a:t>assets,</a:t>
            </a:r>
            <a:r>
              <a:rPr sz="2400" spc="-45">
                <a:latin typeface="Calibri"/>
                <a:cs typeface="Calibri"/>
              </a:rPr>
              <a:t> </a:t>
            </a:r>
            <a:r>
              <a:rPr sz="2400">
                <a:latin typeface="Calibri"/>
                <a:cs typeface="Calibri"/>
              </a:rPr>
              <a:t>and</a:t>
            </a:r>
            <a:r>
              <a:rPr sz="2400" spc="-45">
                <a:latin typeface="Calibri"/>
                <a:cs typeface="Calibri"/>
              </a:rPr>
              <a:t> </a:t>
            </a:r>
            <a:r>
              <a:rPr sz="2400" spc="-10">
                <a:latin typeface="Calibri"/>
                <a:cs typeface="Calibri"/>
              </a:rPr>
              <a:t>calculates</a:t>
            </a:r>
            <a:r>
              <a:rPr sz="2400" spc="-70">
                <a:latin typeface="Calibri"/>
                <a:cs typeface="Calibri"/>
              </a:rPr>
              <a:t> </a:t>
            </a:r>
            <a:r>
              <a:rPr sz="2400" spc="-10">
                <a:latin typeface="Calibri"/>
                <a:cs typeface="Calibri"/>
              </a:rPr>
              <a:t>separate 	</a:t>
            </a:r>
            <a:r>
              <a:rPr sz="2400">
                <a:latin typeface="Calibri"/>
                <a:cs typeface="Calibri"/>
              </a:rPr>
              <a:t>dispatch</a:t>
            </a:r>
            <a:r>
              <a:rPr sz="2400" spc="-70">
                <a:latin typeface="Calibri"/>
                <a:cs typeface="Calibri"/>
              </a:rPr>
              <a:t> </a:t>
            </a:r>
            <a:r>
              <a:rPr sz="2400">
                <a:latin typeface="Calibri"/>
                <a:cs typeface="Calibri"/>
              </a:rPr>
              <a:t>signal</a:t>
            </a:r>
            <a:r>
              <a:rPr sz="2400" spc="-75">
                <a:latin typeface="Calibri"/>
                <a:cs typeface="Calibri"/>
              </a:rPr>
              <a:t> </a:t>
            </a:r>
            <a:r>
              <a:rPr sz="2400">
                <a:latin typeface="Calibri"/>
                <a:cs typeface="Calibri"/>
              </a:rPr>
              <a:t>for</a:t>
            </a:r>
            <a:r>
              <a:rPr sz="2400" spc="-65">
                <a:latin typeface="Calibri"/>
                <a:cs typeface="Calibri"/>
              </a:rPr>
              <a:t> </a:t>
            </a:r>
            <a:r>
              <a:rPr sz="2400" spc="-20">
                <a:latin typeface="Calibri"/>
                <a:cs typeface="Calibri"/>
              </a:rPr>
              <a:t>each</a:t>
            </a:r>
            <a:endParaRPr sz="2400">
              <a:latin typeface="Calibri"/>
              <a:cs typeface="Calibri"/>
            </a:endParaRPr>
          </a:p>
          <a:p>
            <a:pPr marL="293370" indent="-216535">
              <a:lnSpc>
                <a:spcPct val="100000"/>
              </a:lnSpc>
              <a:spcBef>
                <a:spcPts val="1775"/>
              </a:spcBef>
              <a:buFont typeface="Arial"/>
              <a:buChar char="•"/>
              <a:tabLst>
                <a:tab pos="293370" algn="l"/>
              </a:tabLst>
            </a:pPr>
            <a:r>
              <a:rPr sz="2400">
                <a:latin typeface="Calibri"/>
                <a:cs typeface="Calibri"/>
              </a:rPr>
              <a:t>CSF</a:t>
            </a:r>
            <a:r>
              <a:rPr sz="2400" spc="-75">
                <a:latin typeface="Calibri"/>
                <a:cs typeface="Calibri"/>
              </a:rPr>
              <a:t> </a:t>
            </a:r>
            <a:r>
              <a:rPr sz="2400">
                <a:latin typeface="Calibri"/>
                <a:cs typeface="Calibri"/>
              </a:rPr>
              <a:t>gets</a:t>
            </a:r>
            <a:r>
              <a:rPr sz="2400" spc="-55">
                <a:latin typeface="Calibri"/>
                <a:cs typeface="Calibri"/>
              </a:rPr>
              <a:t> </a:t>
            </a:r>
            <a:r>
              <a:rPr sz="2400">
                <a:latin typeface="Calibri"/>
                <a:cs typeface="Calibri"/>
              </a:rPr>
              <a:t>single</a:t>
            </a:r>
            <a:r>
              <a:rPr sz="2400" spc="-45">
                <a:latin typeface="Calibri"/>
                <a:cs typeface="Calibri"/>
              </a:rPr>
              <a:t> </a:t>
            </a:r>
            <a:r>
              <a:rPr sz="2400">
                <a:latin typeface="Calibri"/>
                <a:cs typeface="Calibri"/>
              </a:rPr>
              <a:t>dispatch</a:t>
            </a:r>
            <a:r>
              <a:rPr sz="2400" spc="-65">
                <a:latin typeface="Calibri"/>
                <a:cs typeface="Calibri"/>
              </a:rPr>
              <a:t> </a:t>
            </a:r>
            <a:r>
              <a:rPr sz="2400">
                <a:latin typeface="Calibri"/>
                <a:cs typeface="Calibri"/>
              </a:rPr>
              <a:t>signal</a:t>
            </a:r>
            <a:r>
              <a:rPr sz="2400" spc="-45">
                <a:latin typeface="Calibri"/>
                <a:cs typeface="Calibri"/>
              </a:rPr>
              <a:t> </a:t>
            </a:r>
            <a:r>
              <a:rPr sz="2400">
                <a:latin typeface="Calibri"/>
                <a:cs typeface="Calibri"/>
              </a:rPr>
              <a:t>equal</a:t>
            </a:r>
            <a:r>
              <a:rPr sz="2400" spc="-45">
                <a:latin typeface="Calibri"/>
                <a:cs typeface="Calibri"/>
              </a:rPr>
              <a:t> </a:t>
            </a:r>
            <a:r>
              <a:rPr sz="2400" spc="-25">
                <a:latin typeface="Calibri"/>
                <a:cs typeface="Calibri"/>
              </a:rPr>
              <a:t>to:</a:t>
            </a:r>
            <a:endParaRPr sz="2400">
              <a:latin typeface="Calibri"/>
              <a:cs typeface="Calibri"/>
            </a:endParaRPr>
          </a:p>
          <a:p>
            <a:pPr marL="356870">
              <a:lnSpc>
                <a:spcPct val="100000"/>
              </a:lnSpc>
              <a:spcBef>
                <a:spcPts val="550"/>
              </a:spcBef>
            </a:pPr>
            <a:r>
              <a:rPr sz="2000">
                <a:latin typeface="Calibri"/>
                <a:cs typeface="Calibri"/>
              </a:rPr>
              <a:t>‒</a:t>
            </a:r>
            <a:r>
              <a:rPr sz="2000" spc="225">
                <a:latin typeface="Calibri"/>
                <a:cs typeface="Calibri"/>
              </a:rPr>
              <a:t> </a:t>
            </a:r>
            <a:r>
              <a:rPr sz="2000">
                <a:latin typeface="Calibri"/>
                <a:cs typeface="Calibri"/>
              </a:rPr>
              <a:t>Desired</a:t>
            </a:r>
            <a:r>
              <a:rPr sz="2000" spc="-45">
                <a:latin typeface="Calibri"/>
                <a:cs typeface="Calibri"/>
              </a:rPr>
              <a:t> </a:t>
            </a:r>
            <a:r>
              <a:rPr sz="2000">
                <a:latin typeface="Calibri"/>
                <a:cs typeface="Calibri"/>
              </a:rPr>
              <a:t>dispatch</a:t>
            </a:r>
            <a:r>
              <a:rPr sz="2000" spc="-35">
                <a:latin typeface="Calibri"/>
                <a:cs typeface="Calibri"/>
              </a:rPr>
              <a:t> </a:t>
            </a:r>
            <a:r>
              <a:rPr sz="2000">
                <a:latin typeface="Calibri"/>
                <a:cs typeface="Calibri"/>
              </a:rPr>
              <a:t>point</a:t>
            </a:r>
            <a:r>
              <a:rPr sz="2000" spc="-50">
                <a:latin typeface="Calibri"/>
                <a:cs typeface="Calibri"/>
              </a:rPr>
              <a:t> </a:t>
            </a:r>
            <a:r>
              <a:rPr sz="2000">
                <a:latin typeface="Calibri"/>
                <a:cs typeface="Calibri"/>
              </a:rPr>
              <a:t>of</a:t>
            </a:r>
            <a:r>
              <a:rPr sz="2000" spc="-50">
                <a:latin typeface="Calibri"/>
                <a:cs typeface="Calibri"/>
              </a:rPr>
              <a:t> </a:t>
            </a:r>
            <a:r>
              <a:rPr sz="2000" spc="-10">
                <a:latin typeface="Calibri"/>
                <a:cs typeface="Calibri"/>
              </a:rPr>
              <a:t>generator</a:t>
            </a:r>
            <a:r>
              <a:rPr sz="2000" spc="-45">
                <a:latin typeface="Calibri"/>
                <a:cs typeface="Calibri"/>
              </a:rPr>
              <a:t> </a:t>
            </a:r>
            <a:r>
              <a:rPr sz="2000" spc="-10">
                <a:latin typeface="Calibri"/>
                <a:cs typeface="Calibri"/>
              </a:rPr>
              <a:t>asset</a:t>
            </a:r>
            <a:endParaRPr sz="2000">
              <a:latin typeface="Calibri"/>
              <a:cs typeface="Calibri"/>
            </a:endParaRPr>
          </a:p>
          <a:p>
            <a:pPr marL="875665" marR="479425" lvl="1" indent="-241300">
              <a:lnSpc>
                <a:spcPct val="120000"/>
              </a:lnSpc>
              <a:spcBef>
                <a:spcPts val="30"/>
              </a:spcBef>
              <a:buFont typeface="Arial"/>
              <a:buChar char="•"/>
              <a:tabLst>
                <a:tab pos="875665" algn="l"/>
              </a:tabLst>
            </a:pPr>
            <a:r>
              <a:rPr sz="1800" spc="-10">
                <a:latin typeface="Calibri"/>
                <a:cs typeface="Calibri"/>
              </a:rPr>
              <a:t>Generating</a:t>
            </a:r>
            <a:r>
              <a:rPr sz="1800" spc="-40">
                <a:latin typeface="Calibri"/>
                <a:cs typeface="Calibri"/>
              </a:rPr>
              <a:t> </a:t>
            </a:r>
            <a:r>
              <a:rPr sz="1800">
                <a:latin typeface="Calibri"/>
                <a:cs typeface="Calibri"/>
              </a:rPr>
              <a:t>output</a:t>
            </a:r>
            <a:r>
              <a:rPr sz="1800" spc="-35">
                <a:latin typeface="Calibri"/>
                <a:cs typeface="Calibri"/>
              </a:rPr>
              <a:t> </a:t>
            </a:r>
            <a:r>
              <a:rPr sz="1800">
                <a:latin typeface="Calibri"/>
                <a:cs typeface="Calibri"/>
              </a:rPr>
              <a:t>level</a:t>
            </a:r>
            <a:r>
              <a:rPr sz="1800" spc="-35">
                <a:latin typeface="Calibri"/>
                <a:cs typeface="Calibri"/>
              </a:rPr>
              <a:t> </a:t>
            </a:r>
            <a:r>
              <a:rPr sz="1800">
                <a:latin typeface="Calibri"/>
                <a:cs typeface="Calibri"/>
              </a:rPr>
              <a:t>to</a:t>
            </a:r>
            <a:r>
              <a:rPr sz="1800" spc="-45">
                <a:latin typeface="Calibri"/>
                <a:cs typeface="Calibri"/>
              </a:rPr>
              <a:t> </a:t>
            </a:r>
            <a:r>
              <a:rPr sz="1800">
                <a:latin typeface="Calibri"/>
                <a:cs typeface="Calibri"/>
              </a:rPr>
              <a:t>which</a:t>
            </a:r>
            <a:r>
              <a:rPr sz="1800" spc="-20">
                <a:latin typeface="Calibri"/>
                <a:cs typeface="Calibri"/>
              </a:rPr>
              <a:t> </a:t>
            </a:r>
            <a:r>
              <a:rPr sz="1800">
                <a:latin typeface="Calibri"/>
                <a:cs typeface="Calibri"/>
              </a:rPr>
              <a:t>they</a:t>
            </a:r>
            <a:r>
              <a:rPr sz="1800" spc="-40">
                <a:latin typeface="Calibri"/>
                <a:cs typeface="Calibri"/>
              </a:rPr>
              <a:t> </a:t>
            </a:r>
            <a:r>
              <a:rPr sz="1800" spc="-25">
                <a:latin typeface="Calibri"/>
                <a:cs typeface="Calibri"/>
              </a:rPr>
              <a:t>are </a:t>
            </a:r>
            <a:r>
              <a:rPr sz="1800" spc="-10">
                <a:latin typeface="Calibri"/>
                <a:cs typeface="Calibri"/>
              </a:rPr>
              <a:t>expected</a:t>
            </a:r>
            <a:r>
              <a:rPr sz="1800" spc="-20">
                <a:latin typeface="Calibri"/>
                <a:cs typeface="Calibri"/>
              </a:rPr>
              <a:t> </a:t>
            </a:r>
            <a:r>
              <a:rPr sz="1800">
                <a:latin typeface="Calibri"/>
                <a:cs typeface="Calibri"/>
              </a:rPr>
              <a:t>to</a:t>
            </a:r>
            <a:r>
              <a:rPr sz="1800" spc="-35">
                <a:latin typeface="Calibri"/>
                <a:cs typeface="Calibri"/>
              </a:rPr>
              <a:t> </a:t>
            </a:r>
            <a:r>
              <a:rPr sz="1800" spc="-20">
                <a:latin typeface="Calibri"/>
                <a:cs typeface="Calibri"/>
              </a:rPr>
              <a:t>move</a:t>
            </a:r>
            <a:endParaRPr sz="1800">
              <a:latin typeface="Calibri"/>
              <a:cs typeface="Calibri"/>
            </a:endParaRPr>
          </a:p>
          <a:p>
            <a:pPr marL="356870">
              <a:lnSpc>
                <a:spcPct val="100000"/>
              </a:lnSpc>
              <a:spcBef>
                <a:spcPts val="450"/>
              </a:spcBef>
            </a:pPr>
            <a:r>
              <a:rPr sz="2000">
                <a:latin typeface="Calibri"/>
                <a:cs typeface="Calibri"/>
              </a:rPr>
              <a:t>‒</a:t>
            </a:r>
            <a:r>
              <a:rPr sz="2000" spc="229">
                <a:latin typeface="Calibri"/>
                <a:cs typeface="Calibri"/>
              </a:rPr>
              <a:t> </a:t>
            </a:r>
            <a:r>
              <a:rPr sz="2000">
                <a:latin typeface="Calibri"/>
                <a:cs typeface="Calibri"/>
              </a:rPr>
              <a:t>Minus</a:t>
            </a:r>
            <a:r>
              <a:rPr sz="2000" spc="-50">
                <a:latin typeface="Calibri"/>
                <a:cs typeface="Calibri"/>
              </a:rPr>
              <a:t> </a:t>
            </a:r>
            <a:r>
              <a:rPr sz="2000">
                <a:latin typeface="Calibri"/>
                <a:cs typeface="Calibri"/>
              </a:rPr>
              <a:t>desired</a:t>
            </a:r>
            <a:r>
              <a:rPr sz="2000" spc="-30">
                <a:latin typeface="Calibri"/>
                <a:cs typeface="Calibri"/>
              </a:rPr>
              <a:t> </a:t>
            </a:r>
            <a:r>
              <a:rPr sz="2000">
                <a:latin typeface="Calibri"/>
                <a:cs typeface="Calibri"/>
              </a:rPr>
              <a:t>dispatch</a:t>
            </a:r>
            <a:r>
              <a:rPr sz="2000" spc="-35">
                <a:latin typeface="Calibri"/>
                <a:cs typeface="Calibri"/>
              </a:rPr>
              <a:t> </a:t>
            </a:r>
            <a:r>
              <a:rPr sz="2000">
                <a:latin typeface="Calibri"/>
                <a:cs typeface="Calibri"/>
              </a:rPr>
              <a:t>point</a:t>
            </a:r>
            <a:r>
              <a:rPr sz="2000" spc="-45">
                <a:latin typeface="Calibri"/>
                <a:cs typeface="Calibri"/>
              </a:rPr>
              <a:t> </a:t>
            </a:r>
            <a:r>
              <a:rPr sz="2000">
                <a:latin typeface="Calibri"/>
                <a:cs typeface="Calibri"/>
              </a:rPr>
              <a:t>of</a:t>
            </a:r>
            <a:r>
              <a:rPr sz="2000" spc="-50">
                <a:latin typeface="Calibri"/>
                <a:cs typeface="Calibri"/>
              </a:rPr>
              <a:t> </a:t>
            </a:r>
            <a:r>
              <a:rPr sz="2000" spc="-20">
                <a:latin typeface="Calibri"/>
                <a:cs typeface="Calibri"/>
              </a:rPr>
              <a:t>DARD</a:t>
            </a:r>
            <a:endParaRPr sz="2000">
              <a:latin typeface="Calibri"/>
              <a:cs typeface="Calibri"/>
            </a:endParaRPr>
          </a:p>
          <a:p>
            <a:pPr marL="875665" lvl="1" indent="-240665">
              <a:lnSpc>
                <a:spcPct val="100000"/>
              </a:lnSpc>
              <a:spcBef>
                <a:spcPts val="459"/>
              </a:spcBef>
              <a:buFont typeface="Arial"/>
              <a:buChar char="•"/>
              <a:tabLst>
                <a:tab pos="875665" algn="l"/>
              </a:tabLst>
            </a:pPr>
            <a:r>
              <a:rPr sz="1800">
                <a:latin typeface="Calibri"/>
                <a:cs typeface="Calibri"/>
              </a:rPr>
              <a:t>Amount</a:t>
            </a:r>
            <a:r>
              <a:rPr sz="1800" spc="-50">
                <a:latin typeface="Calibri"/>
                <a:cs typeface="Calibri"/>
              </a:rPr>
              <a:t> </a:t>
            </a:r>
            <a:r>
              <a:rPr sz="1800">
                <a:latin typeface="Calibri"/>
                <a:cs typeface="Calibri"/>
              </a:rPr>
              <a:t>to</a:t>
            </a:r>
            <a:r>
              <a:rPr sz="1800" spc="-55">
                <a:latin typeface="Calibri"/>
                <a:cs typeface="Calibri"/>
              </a:rPr>
              <a:t> </a:t>
            </a:r>
            <a:r>
              <a:rPr sz="1800">
                <a:latin typeface="Calibri"/>
                <a:cs typeface="Calibri"/>
              </a:rPr>
              <a:t>reduce</a:t>
            </a:r>
            <a:r>
              <a:rPr sz="1800" spc="-40">
                <a:latin typeface="Calibri"/>
                <a:cs typeface="Calibri"/>
              </a:rPr>
              <a:t> </a:t>
            </a:r>
            <a:r>
              <a:rPr sz="1800" spc="-10">
                <a:latin typeface="Calibri"/>
                <a:cs typeface="Calibri"/>
              </a:rPr>
              <a:t>consumption</a:t>
            </a:r>
            <a:r>
              <a:rPr sz="1800" spc="-30">
                <a:latin typeface="Calibri"/>
                <a:cs typeface="Calibri"/>
              </a:rPr>
              <a:t> </a:t>
            </a:r>
            <a:r>
              <a:rPr sz="1800" spc="-20">
                <a:latin typeface="Calibri"/>
                <a:cs typeface="Calibri"/>
              </a:rPr>
              <a:t>from</a:t>
            </a:r>
            <a:endParaRPr sz="1800">
              <a:latin typeface="Calibri"/>
              <a:cs typeface="Calibri"/>
            </a:endParaRPr>
          </a:p>
          <a:p>
            <a:pPr marL="875665">
              <a:lnSpc>
                <a:spcPct val="100000"/>
              </a:lnSpc>
              <a:spcBef>
                <a:spcPts val="434"/>
              </a:spcBef>
            </a:pPr>
            <a:r>
              <a:rPr sz="1800" spc="-10">
                <a:latin typeface="Calibri"/>
                <a:cs typeface="Calibri"/>
              </a:rPr>
              <a:t>adjusted</a:t>
            </a:r>
            <a:r>
              <a:rPr sz="1800" spc="-25">
                <a:latin typeface="Calibri"/>
                <a:cs typeface="Calibri"/>
              </a:rPr>
              <a:t> </a:t>
            </a:r>
            <a:r>
              <a:rPr sz="1800" spc="-10">
                <a:latin typeface="Calibri"/>
                <a:cs typeface="Calibri"/>
              </a:rPr>
              <a:t>baseline</a:t>
            </a:r>
            <a:endParaRPr sz="1800">
              <a:latin typeface="Calibri"/>
              <a:cs typeface="Calibri"/>
            </a:endParaRPr>
          </a:p>
          <a:p>
            <a:pPr marL="356870">
              <a:lnSpc>
                <a:spcPct val="100000"/>
              </a:lnSpc>
              <a:spcBef>
                <a:spcPts val="450"/>
              </a:spcBef>
            </a:pPr>
            <a:r>
              <a:rPr sz="2000">
                <a:latin typeface="Calibri"/>
                <a:cs typeface="Calibri"/>
              </a:rPr>
              <a:t>‒</a:t>
            </a:r>
            <a:r>
              <a:rPr sz="2000" spc="245">
                <a:latin typeface="Calibri"/>
                <a:cs typeface="Calibri"/>
              </a:rPr>
              <a:t> </a:t>
            </a:r>
            <a:r>
              <a:rPr sz="2000">
                <a:latin typeface="Calibri"/>
                <a:cs typeface="Calibri"/>
              </a:rPr>
              <a:t>Plus</a:t>
            </a:r>
            <a:r>
              <a:rPr sz="2000" spc="-25">
                <a:latin typeface="Calibri"/>
                <a:cs typeface="Calibri"/>
              </a:rPr>
              <a:t> </a:t>
            </a:r>
            <a:r>
              <a:rPr sz="2000">
                <a:latin typeface="Calibri"/>
                <a:cs typeface="Calibri"/>
              </a:rPr>
              <a:t>AGC</a:t>
            </a:r>
            <a:r>
              <a:rPr sz="2000" spc="-40">
                <a:latin typeface="Calibri"/>
                <a:cs typeface="Calibri"/>
              </a:rPr>
              <a:t> </a:t>
            </a:r>
            <a:r>
              <a:rPr sz="2000">
                <a:latin typeface="Calibri"/>
                <a:cs typeface="Calibri"/>
              </a:rPr>
              <a:t>setpoint</a:t>
            </a:r>
            <a:r>
              <a:rPr sz="2000" spc="-30">
                <a:latin typeface="Calibri"/>
                <a:cs typeface="Calibri"/>
              </a:rPr>
              <a:t> </a:t>
            </a:r>
            <a:r>
              <a:rPr sz="2000">
                <a:latin typeface="Calibri"/>
                <a:cs typeface="Calibri"/>
              </a:rPr>
              <a:t>of</a:t>
            </a:r>
            <a:r>
              <a:rPr sz="2000" spc="-30">
                <a:latin typeface="Calibri"/>
                <a:cs typeface="Calibri"/>
              </a:rPr>
              <a:t> </a:t>
            </a:r>
            <a:r>
              <a:rPr sz="2000" spc="-20">
                <a:latin typeface="Calibri"/>
                <a:cs typeface="Calibri"/>
              </a:rPr>
              <a:t>ATRR</a:t>
            </a:r>
            <a:endParaRPr sz="2000">
              <a:latin typeface="Calibri"/>
              <a:cs typeface="Calibri"/>
            </a:endParaRPr>
          </a:p>
          <a:p>
            <a:pPr marL="293370" indent="-216535">
              <a:lnSpc>
                <a:spcPct val="100000"/>
              </a:lnSpc>
              <a:spcBef>
                <a:spcPts val="1710"/>
              </a:spcBef>
              <a:buFont typeface="Arial"/>
              <a:buChar char="•"/>
              <a:tabLst>
                <a:tab pos="293370" algn="l"/>
              </a:tabLst>
            </a:pPr>
            <a:r>
              <a:rPr sz="2400">
                <a:latin typeface="Calibri"/>
                <a:cs typeface="Calibri"/>
              </a:rPr>
              <a:t>Signal</a:t>
            </a:r>
            <a:r>
              <a:rPr sz="2400" spc="-50">
                <a:latin typeface="Calibri"/>
                <a:cs typeface="Calibri"/>
              </a:rPr>
              <a:t> </a:t>
            </a:r>
            <a:r>
              <a:rPr sz="2400">
                <a:latin typeface="Calibri"/>
                <a:cs typeface="Calibri"/>
              </a:rPr>
              <a:t>sent</a:t>
            </a:r>
            <a:r>
              <a:rPr sz="2400" spc="-30">
                <a:latin typeface="Calibri"/>
                <a:cs typeface="Calibri"/>
              </a:rPr>
              <a:t> </a:t>
            </a:r>
            <a:r>
              <a:rPr sz="2400">
                <a:latin typeface="Calibri"/>
                <a:cs typeface="Calibri"/>
              </a:rPr>
              <a:t>at</a:t>
            </a:r>
            <a:r>
              <a:rPr sz="2400" spc="-50">
                <a:latin typeface="Calibri"/>
                <a:cs typeface="Calibri"/>
              </a:rPr>
              <a:t> </a:t>
            </a:r>
            <a:r>
              <a:rPr sz="2400">
                <a:latin typeface="Calibri"/>
                <a:cs typeface="Calibri"/>
              </a:rPr>
              <a:t>4</a:t>
            </a:r>
            <a:r>
              <a:rPr sz="2400" spc="-40">
                <a:latin typeface="Calibri"/>
                <a:cs typeface="Calibri"/>
              </a:rPr>
              <a:t> </a:t>
            </a:r>
            <a:r>
              <a:rPr sz="2400">
                <a:latin typeface="Calibri"/>
                <a:cs typeface="Calibri"/>
              </a:rPr>
              <a:t>second</a:t>
            </a:r>
            <a:r>
              <a:rPr sz="2400" spc="-35">
                <a:latin typeface="Calibri"/>
                <a:cs typeface="Calibri"/>
              </a:rPr>
              <a:t> </a:t>
            </a:r>
            <a:r>
              <a:rPr sz="2400" spc="-10">
                <a:latin typeface="Calibri"/>
                <a:cs typeface="Calibri"/>
              </a:rPr>
              <a:t>intervals</a:t>
            </a:r>
            <a:endParaRPr sz="2400">
              <a:latin typeface="Calibri"/>
              <a:cs typeface="Calibri"/>
            </a:endParaRPr>
          </a:p>
          <a:p>
            <a:pPr>
              <a:lnSpc>
                <a:spcPct val="100000"/>
              </a:lnSpc>
              <a:spcBef>
                <a:spcPts val="700"/>
              </a:spcBef>
            </a:pPr>
            <a:endParaRPr sz="2400">
              <a:latin typeface="Calibri"/>
              <a:cs typeface="Calibri"/>
            </a:endParaRPr>
          </a:p>
          <a:p>
            <a:pPr marL="12700">
              <a:lnSpc>
                <a:spcPct val="100000"/>
              </a:lnSpc>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6342888" y="566927"/>
            <a:ext cx="5492495" cy="556564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28</a:t>
            </a:fld>
            <a:endParaRPr spc="-25"/>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82423"/>
            <a:ext cx="5107305" cy="452120"/>
          </a:xfrm>
          <a:prstGeom prst="rect">
            <a:avLst/>
          </a:prstGeom>
        </p:spPr>
        <p:txBody>
          <a:bodyPr vert="horz" wrap="square" lIns="0" tIns="12065" rIns="0" bIns="0" rtlCol="0">
            <a:spAutoFit/>
          </a:bodyPr>
          <a:lstStyle/>
          <a:p>
            <a:pPr marL="12700">
              <a:lnSpc>
                <a:spcPct val="100000"/>
              </a:lnSpc>
              <a:spcBef>
                <a:spcPts val="95"/>
              </a:spcBef>
            </a:pPr>
            <a:r>
              <a:rPr spc="-10"/>
              <a:t>Example</a:t>
            </a:r>
            <a:r>
              <a:rPr spc="-50"/>
              <a:t> </a:t>
            </a:r>
            <a:r>
              <a:t>of</a:t>
            </a:r>
            <a:r>
              <a:rPr spc="-45"/>
              <a:t> </a:t>
            </a:r>
            <a:r>
              <a:rPr spc="-10"/>
              <a:t>Simultaneous</a:t>
            </a:r>
            <a:r>
              <a:rPr spc="-45"/>
              <a:t> </a:t>
            </a:r>
            <a:r>
              <a:rPr spc="-10"/>
              <a:t>Dispatch</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4" name="object 4"/>
          <p:cNvSpPr/>
          <p:nvPr/>
        </p:nvSpPr>
        <p:spPr>
          <a:xfrm>
            <a:off x="2590800" y="1141475"/>
            <a:ext cx="731520" cy="2364105"/>
          </a:xfrm>
          <a:custGeom>
            <a:avLst/>
            <a:gdLst/>
            <a:ahLst/>
            <a:cxnLst/>
            <a:rect l="l" t="t" r="r" b="b"/>
            <a:pathLst>
              <a:path w="731520" h="2364104">
                <a:moveTo>
                  <a:pt x="0" y="2363724"/>
                </a:moveTo>
                <a:lnTo>
                  <a:pt x="731520" y="2363724"/>
                </a:lnTo>
                <a:lnTo>
                  <a:pt x="731520" y="0"/>
                </a:lnTo>
                <a:lnTo>
                  <a:pt x="0" y="0"/>
                </a:lnTo>
                <a:lnTo>
                  <a:pt x="0" y="2363724"/>
                </a:lnTo>
                <a:close/>
              </a:path>
            </a:pathLst>
          </a:custGeom>
          <a:solidFill>
            <a:srgbClr val="FAB82E"/>
          </a:solidFill>
        </p:spPr>
        <p:txBody>
          <a:bodyPr wrap="square" lIns="0" tIns="0" rIns="0" bIns="0" rtlCol="0"/>
          <a:lstStyle/>
          <a:p>
            <a:endParaRPr/>
          </a:p>
        </p:txBody>
      </p:sp>
      <p:sp>
        <p:nvSpPr>
          <p:cNvPr id="5" name="object 5"/>
          <p:cNvSpPr txBox="1"/>
          <p:nvPr/>
        </p:nvSpPr>
        <p:spPr>
          <a:xfrm>
            <a:off x="2774060" y="2191638"/>
            <a:ext cx="365760" cy="269240"/>
          </a:xfrm>
          <a:prstGeom prst="rect">
            <a:avLst/>
          </a:prstGeom>
        </p:spPr>
        <p:txBody>
          <a:bodyPr vert="horz" wrap="square" lIns="0" tIns="12065" rIns="0" bIns="0" rtlCol="0">
            <a:spAutoFit/>
          </a:bodyPr>
          <a:lstStyle/>
          <a:p>
            <a:pPr marL="12700">
              <a:lnSpc>
                <a:spcPct val="100000"/>
              </a:lnSpc>
              <a:spcBef>
                <a:spcPts val="95"/>
              </a:spcBef>
            </a:pPr>
            <a:r>
              <a:rPr sz="1600" b="1" spc="-25">
                <a:solidFill>
                  <a:srgbClr val="FFFFFF"/>
                </a:solidFill>
                <a:latin typeface="Calibri"/>
                <a:cs typeface="Calibri"/>
              </a:rPr>
              <a:t>Gen</a:t>
            </a:r>
            <a:endParaRPr sz="1600">
              <a:latin typeface="Calibri"/>
              <a:cs typeface="Calibri"/>
            </a:endParaRPr>
          </a:p>
        </p:txBody>
      </p:sp>
      <p:sp>
        <p:nvSpPr>
          <p:cNvPr id="6" name="object 6"/>
          <p:cNvSpPr/>
          <p:nvPr/>
        </p:nvSpPr>
        <p:spPr>
          <a:xfrm>
            <a:off x="2590800" y="3505200"/>
            <a:ext cx="731520" cy="2391410"/>
          </a:xfrm>
          <a:custGeom>
            <a:avLst/>
            <a:gdLst/>
            <a:ahLst/>
            <a:cxnLst/>
            <a:rect l="l" t="t" r="r" b="b"/>
            <a:pathLst>
              <a:path w="731520" h="2391410">
                <a:moveTo>
                  <a:pt x="731520" y="0"/>
                </a:moveTo>
                <a:lnTo>
                  <a:pt x="0" y="0"/>
                </a:lnTo>
                <a:lnTo>
                  <a:pt x="0" y="2391156"/>
                </a:lnTo>
                <a:lnTo>
                  <a:pt x="731520" y="2391156"/>
                </a:lnTo>
                <a:lnTo>
                  <a:pt x="731520" y="0"/>
                </a:lnTo>
                <a:close/>
              </a:path>
            </a:pathLst>
          </a:custGeom>
          <a:solidFill>
            <a:srgbClr val="EB3324"/>
          </a:solidFill>
        </p:spPr>
        <p:txBody>
          <a:bodyPr wrap="square" lIns="0" tIns="0" rIns="0" bIns="0" rtlCol="0"/>
          <a:lstStyle/>
          <a:p>
            <a:endParaRPr/>
          </a:p>
        </p:txBody>
      </p:sp>
      <p:sp>
        <p:nvSpPr>
          <p:cNvPr id="7" name="object 7"/>
          <p:cNvSpPr txBox="1"/>
          <p:nvPr/>
        </p:nvSpPr>
        <p:spPr>
          <a:xfrm>
            <a:off x="2699385" y="4555363"/>
            <a:ext cx="514350" cy="269240"/>
          </a:xfrm>
          <a:prstGeom prst="rect">
            <a:avLst/>
          </a:prstGeom>
        </p:spPr>
        <p:txBody>
          <a:bodyPr vert="horz" wrap="square" lIns="0" tIns="12065" rIns="0" bIns="0" rtlCol="0">
            <a:spAutoFit/>
          </a:bodyPr>
          <a:lstStyle/>
          <a:p>
            <a:pPr marL="12700">
              <a:lnSpc>
                <a:spcPct val="100000"/>
              </a:lnSpc>
              <a:spcBef>
                <a:spcPts val="95"/>
              </a:spcBef>
            </a:pPr>
            <a:r>
              <a:rPr sz="1600" b="1" spc="-20">
                <a:solidFill>
                  <a:srgbClr val="FFFFFF"/>
                </a:solidFill>
                <a:latin typeface="Calibri"/>
                <a:cs typeface="Calibri"/>
              </a:rPr>
              <a:t>DARD</a:t>
            </a:r>
            <a:endParaRPr sz="1600">
              <a:latin typeface="Calibri"/>
              <a:cs typeface="Calibri"/>
            </a:endParaRPr>
          </a:p>
        </p:txBody>
      </p:sp>
      <p:sp>
        <p:nvSpPr>
          <p:cNvPr id="8" name="object 8"/>
          <p:cNvSpPr txBox="1"/>
          <p:nvPr/>
        </p:nvSpPr>
        <p:spPr>
          <a:xfrm>
            <a:off x="2634233" y="859281"/>
            <a:ext cx="639445"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404040"/>
                </a:solidFill>
                <a:latin typeface="Calibri"/>
                <a:cs typeface="Calibri"/>
              </a:rPr>
              <a:t>10</a:t>
            </a:r>
            <a:r>
              <a:rPr sz="1600" b="1" spc="-10">
                <a:solidFill>
                  <a:srgbClr val="404040"/>
                </a:solidFill>
                <a:latin typeface="Calibri"/>
                <a:cs typeface="Calibri"/>
              </a:rPr>
              <a:t> </a:t>
            </a:r>
            <a:r>
              <a:rPr sz="1600" b="1" spc="-35">
                <a:solidFill>
                  <a:srgbClr val="404040"/>
                </a:solidFill>
                <a:latin typeface="Calibri"/>
                <a:cs typeface="Calibri"/>
              </a:rPr>
              <a:t>MW</a:t>
            </a:r>
            <a:endParaRPr sz="1600">
              <a:latin typeface="Calibri"/>
              <a:cs typeface="Calibri"/>
            </a:endParaRPr>
          </a:p>
        </p:txBody>
      </p:sp>
      <p:sp>
        <p:nvSpPr>
          <p:cNvPr id="9" name="object 9"/>
          <p:cNvSpPr txBox="1"/>
          <p:nvPr/>
        </p:nvSpPr>
        <p:spPr>
          <a:xfrm>
            <a:off x="2593594" y="5965647"/>
            <a:ext cx="739775"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404040"/>
                </a:solidFill>
                <a:latin typeface="Calibri"/>
                <a:cs typeface="Calibri"/>
              </a:rPr>
              <a:t>−10</a:t>
            </a:r>
            <a:r>
              <a:rPr sz="1600" b="1" spc="-20">
                <a:solidFill>
                  <a:srgbClr val="404040"/>
                </a:solidFill>
                <a:latin typeface="Calibri"/>
                <a:cs typeface="Calibri"/>
              </a:rPr>
              <a:t> </a:t>
            </a:r>
            <a:r>
              <a:rPr sz="1600" b="1" spc="-35">
                <a:solidFill>
                  <a:srgbClr val="404040"/>
                </a:solidFill>
                <a:latin typeface="Calibri"/>
                <a:cs typeface="Calibri"/>
              </a:rPr>
              <a:t>MW</a:t>
            </a:r>
            <a:endParaRPr sz="1600">
              <a:latin typeface="Calibri"/>
              <a:cs typeface="Calibri"/>
            </a:endParaRPr>
          </a:p>
        </p:txBody>
      </p:sp>
      <p:sp>
        <p:nvSpPr>
          <p:cNvPr id="10" name="object 10"/>
          <p:cNvSpPr/>
          <p:nvPr/>
        </p:nvSpPr>
        <p:spPr>
          <a:xfrm>
            <a:off x="1859279" y="2427732"/>
            <a:ext cx="731520" cy="2232660"/>
          </a:xfrm>
          <a:custGeom>
            <a:avLst/>
            <a:gdLst/>
            <a:ahLst/>
            <a:cxnLst/>
            <a:rect l="l" t="t" r="r" b="b"/>
            <a:pathLst>
              <a:path w="731519" h="2232660">
                <a:moveTo>
                  <a:pt x="731519" y="0"/>
                </a:moveTo>
                <a:lnTo>
                  <a:pt x="0" y="0"/>
                </a:lnTo>
                <a:lnTo>
                  <a:pt x="0" y="2232660"/>
                </a:lnTo>
                <a:lnTo>
                  <a:pt x="731519" y="2232660"/>
                </a:lnTo>
                <a:lnTo>
                  <a:pt x="731519" y="0"/>
                </a:lnTo>
                <a:close/>
              </a:path>
            </a:pathLst>
          </a:custGeom>
          <a:solidFill>
            <a:srgbClr val="37C7C1"/>
          </a:solidFill>
        </p:spPr>
        <p:txBody>
          <a:bodyPr wrap="square" lIns="0" tIns="0" rIns="0" bIns="0" rtlCol="0"/>
          <a:lstStyle/>
          <a:p>
            <a:endParaRPr/>
          </a:p>
        </p:txBody>
      </p:sp>
      <p:sp>
        <p:nvSpPr>
          <p:cNvPr id="11" name="object 11"/>
          <p:cNvSpPr txBox="1"/>
          <p:nvPr/>
        </p:nvSpPr>
        <p:spPr>
          <a:xfrm>
            <a:off x="1993519" y="3397072"/>
            <a:ext cx="462915" cy="269240"/>
          </a:xfrm>
          <a:prstGeom prst="rect">
            <a:avLst/>
          </a:prstGeom>
        </p:spPr>
        <p:txBody>
          <a:bodyPr vert="horz" wrap="square" lIns="0" tIns="12065" rIns="0" bIns="0" rtlCol="0">
            <a:spAutoFit/>
          </a:bodyPr>
          <a:lstStyle/>
          <a:p>
            <a:pPr marL="12700">
              <a:lnSpc>
                <a:spcPct val="100000"/>
              </a:lnSpc>
              <a:spcBef>
                <a:spcPts val="95"/>
              </a:spcBef>
            </a:pPr>
            <a:r>
              <a:rPr sz="1600" b="1" spc="-25">
                <a:solidFill>
                  <a:srgbClr val="FFFFFF"/>
                </a:solidFill>
                <a:latin typeface="Calibri"/>
                <a:cs typeface="Calibri"/>
              </a:rPr>
              <a:t>ATRR</a:t>
            </a:r>
            <a:endParaRPr sz="1600">
              <a:latin typeface="Calibri"/>
              <a:cs typeface="Calibri"/>
            </a:endParaRPr>
          </a:p>
        </p:txBody>
      </p:sp>
      <p:sp>
        <p:nvSpPr>
          <p:cNvPr id="12" name="object 12"/>
          <p:cNvSpPr txBox="1"/>
          <p:nvPr/>
        </p:nvSpPr>
        <p:spPr>
          <a:xfrm>
            <a:off x="1968754" y="2103500"/>
            <a:ext cx="535940"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404040"/>
                </a:solidFill>
                <a:latin typeface="Calibri"/>
                <a:cs typeface="Calibri"/>
              </a:rPr>
              <a:t>4</a:t>
            </a:r>
            <a:r>
              <a:rPr sz="1600" b="1" spc="-10">
                <a:solidFill>
                  <a:srgbClr val="404040"/>
                </a:solidFill>
                <a:latin typeface="Calibri"/>
                <a:cs typeface="Calibri"/>
              </a:rPr>
              <a:t> </a:t>
            </a:r>
            <a:r>
              <a:rPr sz="1600" b="1" spc="-25">
                <a:solidFill>
                  <a:srgbClr val="404040"/>
                </a:solidFill>
                <a:latin typeface="Calibri"/>
                <a:cs typeface="Calibri"/>
              </a:rPr>
              <a:t>MW</a:t>
            </a:r>
            <a:endParaRPr sz="1600">
              <a:latin typeface="Calibri"/>
              <a:cs typeface="Calibri"/>
            </a:endParaRPr>
          </a:p>
        </p:txBody>
      </p:sp>
      <p:sp>
        <p:nvSpPr>
          <p:cNvPr id="13" name="object 13"/>
          <p:cNvSpPr txBox="1"/>
          <p:nvPr/>
        </p:nvSpPr>
        <p:spPr>
          <a:xfrm>
            <a:off x="1923033" y="4669612"/>
            <a:ext cx="637540" cy="269240"/>
          </a:xfrm>
          <a:prstGeom prst="rect">
            <a:avLst/>
          </a:prstGeom>
        </p:spPr>
        <p:txBody>
          <a:bodyPr vert="horz" wrap="square" lIns="0" tIns="12065" rIns="0" bIns="0" rtlCol="0">
            <a:spAutoFit/>
          </a:bodyPr>
          <a:lstStyle/>
          <a:p>
            <a:pPr marL="12700">
              <a:lnSpc>
                <a:spcPct val="100000"/>
              </a:lnSpc>
              <a:spcBef>
                <a:spcPts val="95"/>
              </a:spcBef>
            </a:pPr>
            <a:r>
              <a:rPr sz="1600" b="1">
                <a:solidFill>
                  <a:srgbClr val="404040"/>
                </a:solidFill>
                <a:latin typeface="Calibri"/>
                <a:cs typeface="Calibri"/>
              </a:rPr>
              <a:t>−4</a:t>
            </a:r>
            <a:r>
              <a:rPr sz="1600" b="1" spc="-15">
                <a:solidFill>
                  <a:srgbClr val="404040"/>
                </a:solidFill>
                <a:latin typeface="Calibri"/>
                <a:cs typeface="Calibri"/>
              </a:rPr>
              <a:t> </a:t>
            </a:r>
            <a:r>
              <a:rPr sz="1600" b="1" spc="-25">
                <a:solidFill>
                  <a:srgbClr val="404040"/>
                </a:solidFill>
                <a:latin typeface="Calibri"/>
                <a:cs typeface="Calibri"/>
              </a:rPr>
              <a:t>MW</a:t>
            </a:r>
            <a:endParaRPr sz="1600">
              <a:latin typeface="Calibri"/>
              <a:cs typeface="Calibri"/>
            </a:endParaRPr>
          </a:p>
        </p:txBody>
      </p:sp>
      <p:sp>
        <p:nvSpPr>
          <p:cNvPr id="14" name="object 14"/>
          <p:cNvSpPr/>
          <p:nvPr/>
        </p:nvSpPr>
        <p:spPr>
          <a:xfrm>
            <a:off x="1197863" y="1141475"/>
            <a:ext cx="486409" cy="4803775"/>
          </a:xfrm>
          <a:custGeom>
            <a:avLst/>
            <a:gdLst/>
            <a:ahLst/>
            <a:cxnLst/>
            <a:rect l="l" t="t" r="r" b="b"/>
            <a:pathLst>
              <a:path w="486410" h="4803775">
                <a:moveTo>
                  <a:pt x="405384" y="1286256"/>
                </a:moveTo>
                <a:lnTo>
                  <a:pt x="326511" y="1283602"/>
                </a:lnTo>
                <a:lnTo>
                  <a:pt x="262080" y="1276365"/>
                </a:lnTo>
                <a:lnTo>
                  <a:pt x="218628" y="1265628"/>
                </a:lnTo>
                <a:lnTo>
                  <a:pt x="202692" y="1252474"/>
                </a:lnTo>
                <a:lnTo>
                  <a:pt x="202692" y="676910"/>
                </a:lnTo>
                <a:lnTo>
                  <a:pt x="186755" y="663755"/>
                </a:lnTo>
                <a:lnTo>
                  <a:pt x="143303" y="653018"/>
                </a:lnTo>
                <a:lnTo>
                  <a:pt x="78872" y="645781"/>
                </a:lnTo>
                <a:lnTo>
                  <a:pt x="0" y="643127"/>
                </a:lnTo>
                <a:lnTo>
                  <a:pt x="78872" y="640474"/>
                </a:lnTo>
                <a:lnTo>
                  <a:pt x="143303" y="633237"/>
                </a:lnTo>
                <a:lnTo>
                  <a:pt x="186755" y="622500"/>
                </a:lnTo>
                <a:lnTo>
                  <a:pt x="202692" y="609346"/>
                </a:lnTo>
                <a:lnTo>
                  <a:pt x="202692" y="33782"/>
                </a:lnTo>
                <a:lnTo>
                  <a:pt x="218628" y="20627"/>
                </a:lnTo>
                <a:lnTo>
                  <a:pt x="262080" y="9890"/>
                </a:lnTo>
                <a:lnTo>
                  <a:pt x="326511" y="2653"/>
                </a:lnTo>
                <a:lnTo>
                  <a:pt x="405384" y="0"/>
                </a:lnTo>
              </a:path>
              <a:path w="486410" h="4803775">
                <a:moveTo>
                  <a:pt x="405384" y="4803648"/>
                </a:moveTo>
                <a:lnTo>
                  <a:pt x="326511" y="4800993"/>
                </a:lnTo>
                <a:lnTo>
                  <a:pt x="262080" y="4793753"/>
                </a:lnTo>
                <a:lnTo>
                  <a:pt x="218628" y="4783015"/>
                </a:lnTo>
                <a:lnTo>
                  <a:pt x="202692" y="4769866"/>
                </a:lnTo>
                <a:lnTo>
                  <a:pt x="202692" y="4195064"/>
                </a:lnTo>
                <a:lnTo>
                  <a:pt x="186755" y="4181909"/>
                </a:lnTo>
                <a:lnTo>
                  <a:pt x="143303" y="4171172"/>
                </a:lnTo>
                <a:lnTo>
                  <a:pt x="78872" y="4163935"/>
                </a:lnTo>
                <a:lnTo>
                  <a:pt x="0" y="4161282"/>
                </a:lnTo>
                <a:lnTo>
                  <a:pt x="78872" y="4158628"/>
                </a:lnTo>
                <a:lnTo>
                  <a:pt x="143303" y="4151391"/>
                </a:lnTo>
                <a:lnTo>
                  <a:pt x="186755" y="4140654"/>
                </a:lnTo>
                <a:lnTo>
                  <a:pt x="202692" y="4127500"/>
                </a:lnTo>
                <a:lnTo>
                  <a:pt x="202692" y="3552698"/>
                </a:lnTo>
                <a:lnTo>
                  <a:pt x="218628" y="3539543"/>
                </a:lnTo>
                <a:lnTo>
                  <a:pt x="262080" y="3528806"/>
                </a:lnTo>
                <a:lnTo>
                  <a:pt x="326511" y="3521569"/>
                </a:lnTo>
                <a:lnTo>
                  <a:pt x="405384" y="3518916"/>
                </a:lnTo>
              </a:path>
              <a:path w="486410" h="4803775">
                <a:moveTo>
                  <a:pt x="486156" y="3518916"/>
                </a:moveTo>
                <a:lnTo>
                  <a:pt x="409328" y="3516848"/>
                </a:lnTo>
                <a:lnTo>
                  <a:pt x="342601" y="3511092"/>
                </a:lnTo>
                <a:lnTo>
                  <a:pt x="289980" y="3502319"/>
                </a:lnTo>
                <a:lnTo>
                  <a:pt x="243078" y="3478403"/>
                </a:lnTo>
                <a:lnTo>
                  <a:pt x="243078" y="2443099"/>
                </a:lnTo>
                <a:lnTo>
                  <a:pt x="230684" y="2430302"/>
                </a:lnTo>
                <a:lnTo>
                  <a:pt x="196175" y="2419182"/>
                </a:lnTo>
                <a:lnTo>
                  <a:pt x="143554" y="2410409"/>
                </a:lnTo>
                <a:lnTo>
                  <a:pt x="76827" y="2404653"/>
                </a:lnTo>
                <a:lnTo>
                  <a:pt x="0" y="2402586"/>
                </a:lnTo>
                <a:lnTo>
                  <a:pt x="76827" y="2400518"/>
                </a:lnTo>
                <a:lnTo>
                  <a:pt x="143554" y="2394762"/>
                </a:lnTo>
                <a:lnTo>
                  <a:pt x="196175" y="2385989"/>
                </a:lnTo>
                <a:lnTo>
                  <a:pt x="230684" y="2374869"/>
                </a:lnTo>
                <a:lnTo>
                  <a:pt x="243078" y="2362073"/>
                </a:lnTo>
                <a:lnTo>
                  <a:pt x="243078" y="1326769"/>
                </a:lnTo>
                <a:lnTo>
                  <a:pt x="255471" y="1313972"/>
                </a:lnTo>
                <a:lnTo>
                  <a:pt x="289980" y="1302852"/>
                </a:lnTo>
                <a:lnTo>
                  <a:pt x="342601" y="1294079"/>
                </a:lnTo>
                <a:lnTo>
                  <a:pt x="409328" y="1288323"/>
                </a:lnTo>
                <a:lnTo>
                  <a:pt x="486156" y="1286256"/>
                </a:lnTo>
              </a:path>
            </a:pathLst>
          </a:custGeom>
          <a:ln w="9144">
            <a:solidFill>
              <a:srgbClr val="585858"/>
            </a:solidFill>
          </a:ln>
        </p:spPr>
        <p:txBody>
          <a:bodyPr wrap="square" lIns="0" tIns="0" rIns="0" bIns="0" rtlCol="0"/>
          <a:lstStyle/>
          <a:p>
            <a:endParaRPr/>
          </a:p>
        </p:txBody>
      </p:sp>
      <p:sp>
        <p:nvSpPr>
          <p:cNvPr id="15" name="object 15"/>
          <p:cNvSpPr txBox="1"/>
          <p:nvPr/>
        </p:nvSpPr>
        <p:spPr>
          <a:xfrm>
            <a:off x="515823" y="1612773"/>
            <a:ext cx="595630" cy="513080"/>
          </a:xfrm>
          <a:prstGeom prst="rect">
            <a:avLst/>
          </a:prstGeom>
        </p:spPr>
        <p:txBody>
          <a:bodyPr vert="horz" wrap="square" lIns="0" tIns="12065" rIns="0" bIns="0" rtlCol="0">
            <a:spAutoFit/>
          </a:bodyPr>
          <a:lstStyle/>
          <a:p>
            <a:pPr marL="42545">
              <a:lnSpc>
                <a:spcPct val="100000"/>
              </a:lnSpc>
              <a:spcBef>
                <a:spcPts val="95"/>
              </a:spcBef>
            </a:pPr>
            <a:r>
              <a:rPr sz="1600" b="1">
                <a:solidFill>
                  <a:srgbClr val="404040"/>
                </a:solidFill>
                <a:latin typeface="Calibri"/>
                <a:cs typeface="Calibri"/>
              </a:rPr>
              <a:t>6</a:t>
            </a:r>
            <a:r>
              <a:rPr sz="1600" b="1" spc="-10">
                <a:solidFill>
                  <a:srgbClr val="404040"/>
                </a:solidFill>
                <a:latin typeface="Calibri"/>
                <a:cs typeface="Calibri"/>
              </a:rPr>
              <a:t> </a:t>
            </a:r>
            <a:r>
              <a:rPr sz="1600" b="1" spc="-25">
                <a:solidFill>
                  <a:srgbClr val="404040"/>
                </a:solidFill>
                <a:latin typeface="Calibri"/>
                <a:cs typeface="Calibri"/>
              </a:rPr>
              <a:t>MW</a:t>
            </a:r>
            <a:endParaRPr sz="1600">
              <a:latin typeface="Calibri"/>
              <a:cs typeface="Calibri"/>
            </a:endParaRPr>
          </a:p>
          <a:p>
            <a:pPr marL="12700">
              <a:lnSpc>
                <a:spcPct val="100000"/>
              </a:lnSpc>
            </a:pPr>
            <a:r>
              <a:rPr sz="1600" b="1" spc="-10">
                <a:solidFill>
                  <a:srgbClr val="404040"/>
                </a:solidFill>
                <a:latin typeface="Calibri"/>
                <a:cs typeface="Calibri"/>
              </a:rPr>
              <a:t>Energy</a:t>
            </a:r>
            <a:endParaRPr sz="1600">
              <a:latin typeface="Calibri"/>
              <a:cs typeface="Calibri"/>
            </a:endParaRPr>
          </a:p>
        </p:txBody>
      </p:sp>
      <p:sp>
        <p:nvSpPr>
          <p:cNvPr id="16" name="object 16"/>
          <p:cNvSpPr txBox="1"/>
          <p:nvPr/>
        </p:nvSpPr>
        <p:spPr>
          <a:xfrm>
            <a:off x="515823" y="5131053"/>
            <a:ext cx="595630" cy="513080"/>
          </a:xfrm>
          <a:prstGeom prst="rect">
            <a:avLst/>
          </a:prstGeom>
        </p:spPr>
        <p:txBody>
          <a:bodyPr vert="horz" wrap="square" lIns="0" tIns="12065" rIns="0" bIns="0" rtlCol="0">
            <a:spAutoFit/>
          </a:bodyPr>
          <a:lstStyle/>
          <a:p>
            <a:pPr marL="42545">
              <a:lnSpc>
                <a:spcPct val="100000"/>
              </a:lnSpc>
              <a:spcBef>
                <a:spcPts val="95"/>
              </a:spcBef>
            </a:pPr>
            <a:r>
              <a:rPr sz="1600" b="1">
                <a:solidFill>
                  <a:srgbClr val="404040"/>
                </a:solidFill>
                <a:latin typeface="Calibri"/>
                <a:cs typeface="Calibri"/>
              </a:rPr>
              <a:t>6</a:t>
            </a:r>
            <a:r>
              <a:rPr sz="1600" b="1" spc="-10">
                <a:solidFill>
                  <a:srgbClr val="404040"/>
                </a:solidFill>
                <a:latin typeface="Calibri"/>
                <a:cs typeface="Calibri"/>
              </a:rPr>
              <a:t> </a:t>
            </a:r>
            <a:r>
              <a:rPr sz="1600" b="1" spc="-25">
                <a:solidFill>
                  <a:srgbClr val="404040"/>
                </a:solidFill>
                <a:latin typeface="Calibri"/>
                <a:cs typeface="Calibri"/>
              </a:rPr>
              <a:t>MW</a:t>
            </a:r>
            <a:endParaRPr sz="1600">
              <a:latin typeface="Calibri"/>
              <a:cs typeface="Calibri"/>
            </a:endParaRPr>
          </a:p>
          <a:p>
            <a:pPr marL="12700">
              <a:lnSpc>
                <a:spcPct val="100000"/>
              </a:lnSpc>
            </a:pPr>
            <a:r>
              <a:rPr sz="1600" b="1" spc="-10">
                <a:solidFill>
                  <a:srgbClr val="404040"/>
                </a:solidFill>
                <a:latin typeface="Calibri"/>
                <a:cs typeface="Calibri"/>
              </a:rPr>
              <a:t>Energy</a:t>
            </a:r>
            <a:endParaRPr sz="1600">
              <a:latin typeface="Calibri"/>
              <a:cs typeface="Calibri"/>
            </a:endParaRPr>
          </a:p>
        </p:txBody>
      </p:sp>
      <p:sp>
        <p:nvSpPr>
          <p:cNvPr id="17" name="object 17"/>
          <p:cNvSpPr txBox="1"/>
          <p:nvPr/>
        </p:nvSpPr>
        <p:spPr>
          <a:xfrm>
            <a:off x="311911" y="3350133"/>
            <a:ext cx="931544" cy="513080"/>
          </a:xfrm>
          <a:prstGeom prst="rect">
            <a:avLst/>
          </a:prstGeom>
        </p:spPr>
        <p:txBody>
          <a:bodyPr vert="horz" wrap="square" lIns="0" tIns="12065" rIns="0" bIns="0" rtlCol="0">
            <a:spAutoFit/>
          </a:bodyPr>
          <a:lstStyle/>
          <a:p>
            <a:pPr algn="ctr">
              <a:lnSpc>
                <a:spcPct val="100000"/>
              </a:lnSpc>
              <a:spcBef>
                <a:spcPts val="95"/>
              </a:spcBef>
            </a:pPr>
            <a:r>
              <a:rPr sz="1600" b="1">
                <a:solidFill>
                  <a:srgbClr val="404040"/>
                </a:solidFill>
                <a:latin typeface="Calibri"/>
                <a:cs typeface="Calibri"/>
              </a:rPr>
              <a:t>8</a:t>
            </a:r>
            <a:r>
              <a:rPr sz="1600" b="1" spc="-10">
                <a:solidFill>
                  <a:srgbClr val="404040"/>
                </a:solidFill>
                <a:latin typeface="Calibri"/>
                <a:cs typeface="Calibri"/>
              </a:rPr>
              <a:t> </a:t>
            </a:r>
            <a:r>
              <a:rPr sz="1600" b="1" spc="-25">
                <a:solidFill>
                  <a:srgbClr val="404040"/>
                </a:solidFill>
                <a:latin typeface="Calibri"/>
                <a:cs typeface="Calibri"/>
              </a:rPr>
              <a:t>MW</a:t>
            </a:r>
            <a:endParaRPr sz="1600">
              <a:latin typeface="Calibri"/>
              <a:cs typeface="Calibri"/>
            </a:endParaRPr>
          </a:p>
          <a:p>
            <a:pPr algn="ctr">
              <a:lnSpc>
                <a:spcPct val="100000"/>
              </a:lnSpc>
            </a:pPr>
            <a:r>
              <a:rPr sz="1600" b="1" spc="-10">
                <a:solidFill>
                  <a:srgbClr val="404040"/>
                </a:solidFill>
                <a:latin typeface="Calibri"/>
                <a:cs typeface="Calibri"/>
              </a:rPr>
              <a:t>Regulation</a:t>
            </a:r>
            <a:endParaRPr sz="1600">
              <a:latin typeface="Calibri"/>
              <a:cs typeface="Calibri"/>
            </a:endParaRPr>
          </a:p>
        </p:txBody>
      </p:sp>
      <p:grpSp>
        <p:nvGrpSpPr>
          <p:cNvPr id="18" name="object 18"/>
          <p:cNvGrpSpPr/>
          <p:nvPr/>
        </p:nvGrpSpPr>
        <p:grpSpPr>
          <a:xfrm>
            <a:off x="6483096" y="256031"/>
            <a:ext cx="5201920" cy="2537460"/>
            <a:chOff x="6483096" y="256031"/>
            <a:chExt cx="5201920" cy="2537460"/>
          </a:xfrm>
        </p:grpSpPr>
        <p:sp>
          <p:nvSpPr>
            <p:cNvPr id="19" name="object 19"/>
            <p:cNvSpPr/>
            <p:nvPr/>
          </p:nvSpPr>
          <p:spPr>
            <a:xfrm>
              <a:off x="6495288" y="260603"/>
              <a:ext cx="5175885" cy="2528570"/>
            </a:xfrm>
            <a:custGeom>
              <a:avLst/>
              <a:gdLst/>
              <a:ahLst/>
              <a:cxnLst/>
              <a:rect l="l" t="t" r="r" b="b"/>
              <a:pathLst>
                <a:path w="5175884" h="2528570">
                  <a:moveTo>
                    <a:pt x="0" y="2528316"/>
                  </a:moveTo>
                  <a:lnTo>
                    <a:pt x="5175504" y="2528316"/>
                  </a:lnTo>
                </a:path>
                <a:path w="5175884" h="2528570">
                  <a:moveTo>
                    <a:pt x="0" y="1897380"/>
                  </a:moveTo>
                  <a:lnTo>
                    <a:pt x="5175504" y="1897380"/>
                  </a:lnTo>
                </a:path>
                <a:path w="5175884" h="2528570">
                  <a:moveTo>
                    <a:pt x="0" y="632460"/>
                  </a:moveTo>
                  <a:lnTo>
                    <a:pt x="5175504" y="632460"/>
                  </a:lnTo>
                </a:path>
                <a:path w="5175884" h="2528570">
                  <a:moveTo>
                    <a:pt x="0" y="0"/>
                  </a:moveTo>
                  <a:lnTo>
                    <a:pt x="5175504" y="0"/>
                  </a:lnTo>
                </a:path>
              </a:pathLst>
            </a:custGeom>
            <a:ln w="9144">
              <a:solidFill>
                <a:srgbClr val="D9D9D9"/>
              </a:solidFill>
            </a:ln>
          </p:spPr>
          <p:txBody>
            <a:bodyPr wrap="square" lIns="0" tIns="0" rIns="0" bIns="0" rtlCol="0"/>
            <a:lstStyle/>
            <a:p>
              <a:endParaRPr/>
            </a:p>
          </p:txBody>
        </p:sp>
        <p:sp>
          <p:nvSpPr>
            <p:cNvPr id="20" name="object 20"/>
            <p:cNvSpPr/>
            <p:nvPr/>
          </p:nvSpPr>
          <p:spPr>
            <a:xfrm>
              <a:off x="6495288" y="260603"/>
              <a:ext cx="5175885" cy="2528570"/>
            </a:xfrm>
            <a:custGeom>
              <a:avLst/>
              <a:gdLst/>
              <a:ahLst/>
              <a:cxnLst/>
              <a:rect l="l" t="t" r="r" b="b"/>
              <a:pathLst>
                <a:path w="5175884" h="2528570">
                  <a:moveTo>
                    <a:pt x="0" y="2528316"/>
                  </a:moveTo>
                  <a:lnTo>
                    <a:pt x="0" y="0"/>
                  </a:lnTo>
                </a:path>
                <a:path w="5175884" h="2528570">
                  <a:moveTo>
                    <a:pt x="0" y="1264920"/>
                  </a:moveTo>
                  <a:lnTo>
                    <a:pt x="5175504" y="1264920"/>
                  </a:lnTo>
                </a:path>
                <a:path w="5175884" h="2528570">
                  <a:moveTo>
                    <a:pt x="0" y="1216152"/>
                  </a:moveTo>
                  <a:lnTo>
                    <a:pt x="0" y="1313688"/>
                  </a:lnTo>
                </a:path>
                <a:path w="5175884" h="2528570">
                  <a:moveTo>
                    <a:pt x="708660" y="1216152"/>
                  </a:moveTo>
                  <a:lnTo>
                    <a:pt x="708660" y="1313688"/>
                  </a:lnTo>
                </a:path>
                <a:path w="5175884" h="2528570">
                  <a:moveTo>
                    <a:pt x="1418843" y="1216152"/>
                  </a:moveTo>
                  <a:lnTo>
                    <a:pt x="1418843" y="1313688"/>
                  </a:lnTo>
                </a:path>
                <a:path w="5175884" h="2528570">
                  <a:moveTo>
                    <a:pt x="2127504" y="1216152"/>
                  </a:moveTo>
                  <a:lnTo>
                    <a:pt x="2127504" y="1313688"/>
                  </a:lnTo>
                </a:path>
                <a:path w="5175884" h="2528570">
                  <a:moveTo>
                    <a:pt x="2836164" y="1216152"/>
                  </a:moveTo>
                  <a:lnTo>
                    <a:pt x="2836164" y="1313688"/>
                  </a:lnTo>
                </a:path>
                <a:path w="5175884" h="2528570">
                  <a:moveTo>
                    <a:pt x="3544823" y="1216152"/>
                  </a:moveTo>
                  <a:lnTo>
                    <a:pt x="3544823" y="1313688"/>
                  </a:lnTo>
                </a:path>
                <a:path w="5175884" h="2528570">
                  <a:moveTo>
                    <a:pt x="4255008" y="1216152"/>
                  </a:moveTo>
                  <a:lnTo>
                    <a:pt x="4255008" y="1313688"/>
                  </a:lnTo>
                </a:path>
                <a:path w="5175884" h="2528570">
                  <a:moveTo>
                    <a:pt x="4963668" y="1216152"/>
                  </a:moveTo>
                  <a:lnTo>
                    <a:pt x="4963668" y="1313688"/>
                  </a:lnTo>
                </a:path>
              </a:pathLst>
            </a:custGeom>
            <a:ln w="9144">
              <a:solidFill>
                <a:srgbClr val="BEBEBE"/>
              </a:solidFill>
            </a:ln>
          </p:spPr>
          <p:txBody>
            <a:bodyPr wrap="square" lIns="0" tIns="0" rIns="0" bIns="0" rtlCol="0"/>
            <a:lstStyle/>
            <a:p>
              <a:endParaRPr/>
            </a:p>
          </p:txBody>
        </p:sp>
        <p:sp>
          <p:nvSpPr>
            <p:cNvPr id="21" name="object 21"/>
            <p:cNvSpPr/>
            <p:nvPr/>
          </p:nvSpPr>
          <p:spPr>
            <a:xfrm>
              <a:off x="8551926" y="1189481"/>
              <a:ext cx="70485" cy="128270"/>
            </a:xfrm>
            <a:custGeom>
              <a:avLst/>
              <a:gdLst/>
              <a:ahLst/>
              <a:cxnLst/>
              <a:rect l="l" t="t" r="r" b="b"/>
              <a:pathLst>
                <a:path w="70484" h="128269">
                  <a:moveTo>
                    <a:pt x="0" y="0"/>
                  </a:moveTo>
                  <a:lnTo>
                    <a:pt x="70103" y="128015"/>
                  </a:lnTo>
                </a:path>
              </a:pathLst>
            </a:custGeom>
            <a:ln w="25908">
              <a:solidFill>
                <a:srgbClr val="37C7C1"/>
              </a:solidFill>
            </a:ln>
          </p:spPr>
          <p:txBody>
            <a:bodyPr wrap="square" lIns="0" tIns="0" rIns="0" bIns="0" rtlCol="0"/>
            <a:lstStyle/>
            <a:p>
              <a:endParaRPr/>
            </a:p>
          </p:txBody>
        </p:sp>
        <p:sp>
          <p:nvSpPr>
            <p:cNvPr id="22" name="object 22"/>
            <p:cNvSpPr/>
            <p:nvPr/>
          </p:nvSpPr>
          <p:spPr>
            <a:xfrm>
              <a:off x="6496050" y="1020318"/>
              <a:ext cx="5175885" cy="1009015"/>
            </a:xfrm>
            <a:custGeom>
              <a:avLst/>
              <a:gdLst/>
              <a:ahLst/>
              <a:cxnLst/>
              <a:rect l="l" t="t" r="r" b="b"/>
              <a:pathLst>
                <a:path w="5175884" h="1009014">
                  <a:moveTo>
                    <a:pt x="0" y="504444"/>
                  </a:moveTo>
                  <a:lnTo>
                    <a:pt x="70103" y="355092"/>
                  </a:lnTo>
                  <a:lnTo>
                    <a:pt x="141731" y="219456"/>
                  </a:lnTo>
                  <a:lnTo>
                    <a:pt x="211835" y="108204"/>
                  </a:lnTo>
                  <a:lnTo>
                    <a:pt x="283464" y="33528"/>
                  </a:lnTo>
                  <a:lnTo>
                    <a:pt x="353568" y="0"/>
                  </a:lnTo>
                  <a:lnTo>
                    <a:pt x="425196" y="12192"/>
                  </a:lnTo>
                  <a:lnTo>
                    <a:pt x="495300" y="68580"/>
                  </a:lnTo>
                  <a:lnTo>
                    <a:pt x="566927" y="163068"/>
                  </a:lnTo>
                  <a:lnTo>
                    <a:pt x="637031" y="289560"/>
                  </a:lnTo>
                  <a:lnTo>
                    <a:pt x="708659" y="434340"/>
                  </a:lnTo>
                  <a:lnTo>
                    <a:pt x="780288" y="585216"/>
                  </a:lnTo>
                  <a:lnTo>
                    <a:pt x="850392" y="728472"/>
                  </a:lnTo>
                  <a:lnTo>
                    <a:pt x="922020" y="853440"/>
                  </a:lnTo>
                  <a:lnTo>
                    <a:pt x="992124" y="946404"/>
                  </a:lnTo>
                  <a:lnTo>
                    <a:pt x="1063752" y="999744"/>
                  </a:lnTo>
                  <a:lnTo>
                    <a:pt x="1133855" y="1008888"/>
                  </a:lnTo>
                  <a:lnTo>
                    <a:pt x="1205483" y="973836"/>
                  </a:lnTo>
                  <a:lnTo>
                    <a:pt x="1275588" y="896112"/>
                  </a:lnTo>
                  <a:lnTo>
                    <a:pt x="1347216" y="783336"/>
                  </a:lnTo>
                  <a:lnTo>
                    <a:pt x="1417320" y="646176"/>
                  </a:lnTo>
                  <a:lnTo>
                    <a:pt x="1488948" y="496824"/>
                  </a:lnTo>
                  <a:lnTo>
                    <a:pt x="1559052" y="347472"/>
                  </a:lnTo>
                  <a:lnTo>
                    <a:pt x="1630679" y="211836"/>
                  </a:lnTo>
                  <a:lnTo>
                    <a:pt x="1700783" y="103632"/>
                  </a:lnTo>
                  <a:lnTo>
                    <a:pt x="1772411" y="30480"/>
                  </a:lnTo>
                  <a:lnTo>
                    <a:pt x="1842516" y="0"/>
                  </a:lnTo>
                  <a:lnTo>
                    <a:pt x="1914144" y="15240"/>
                  </a:lnTo>
                  <a:lnTo>
                    <a:pt x="1984248" y="73152"/>
                  </a:lnTo>
                  <a:lnTo>
                    <a:pt x="2055876" y="169164"/>
                  </a:lnTo>
                </a:path>
                <a:path w="5175884" h="1009014">
                  <a:moveTo>
                    <a:pt x="2125979" y="297180"/>
                  </a:moveTo>
                  <a:lnTo>
                    <a:pt x="2197607" y="441960"/>
                  </a:lnTo>
                  <a:lnTo>
                    <a:pt x="2267711" y="592836"/>
                  </a:lnTo>
                  <a:lnTo>
                    <a:pt x="2339340" y="736092"/>
                  </a:lnTo>
                  <a:lnTo>
                    <a:pt x="2409444" y="859536"/>
                  </a:lnTo>
                  <a:lnTo>
                    <a:pt x="2481072" y="949452"/>
                  </a:lnTo>
                  <a:lnTo>
                    <a:pt x="2552700" y="1001268"/>
                  </a:lnTo>
                  <a:lnTo>
                    <a:pt x="2622804" y="1007364"/>
                  </a:lnTo>
                  <a:lnTo>
                    <a:pt x="2694431" y="969264"/>
                  </a:lnTo>
                  <a:lnTo>
                    <a:pt x="2764535" y="890016"/>
                  </a:lnTo>
                  <a:lnTo>
                    <a:pt x="2836164" y="775716"/>
                  </a:lnTo>
                  <a:lnTo>
                    <a:pt x="2906268" y="638556"/>
                  </a:lnTo>
                  <a:lnTo>
                    <a:pt x="2977896" y="487680"/>
                  </a:lnTo>
                  <a:lnTo>
                    <a:pt x="3048000" y="339852"/>
                  </a:lnTo>
                  <a:lnTo>
                    <a:pt x="3119628" y="205740"/>
                  </a:lnTo>
                  <a:lnTo>
                    <a:pt x="3189731" y="99060"/>
                  </a:lnTo>
                  <a:lnTo>
                    <a:pt x="3261359" y="27432"/>
                  </a:lnTo>
                  <a:lnTo>
                    <a:pt x="3331464" y="0"/>
                  </a:lnTo>
                  <a:lnTo>
                    <a:pt x="3403092" y="16764"/>
                  </a:lnTo>
                  <a:lnTo>
                    <a:pt x="3473196" y="77724"/>
                  </a:lnTo>
                  <a:lnTo>
                    <a:pt x="3544824" y="176784"/>
                  </a:lnTo>
                  <a:lnTo>
                    <a:pt x="3614928" y="304800"/>
                  </a:lnTo>
                  <a:lnTo>
                    <a:pt x="3686555" y="451104"/>
                  </a:lnTo>
                  <a:lnTo>
                    <a:pt x="3756659" y="601980"/>
                  </a:lnTo>
                  <a:lnTo>
                    <a:pt x="3828288" y="743712"/>
                  </a:lnTo>
                  <a:lnTo>
                    <a:pt x="3898392" y="865632"/>
                  </a:lnTo>
                  <a:lnTo>
                    <a:pt x="3970020" y="954024"/>
                  </a:lnTo>
                  <a:lnTo>
                    <a:pt x="4040124" y="1002792"/>
                  </a:lnTo>
                  <a:lnTo>
                    <a:pt x="4111752" y="1007364"/>
                  </a:lnTo>
                  <a:lnTo>
                    <a:pt x="4183379" y="966216"/>
                  </a:lnTo>
                  <a:lnTo>
                    <a:pt x="4253483" y="885444"/>
                  </a:lnTo>
                  <a:lnTo>
                    <a:pt x="4325111" y="769620"/>
                  </a:lnTo>
                  <a:lnTo>
                    <a:pt x="4395216" y="629412"/>
                  </a:lnTo>
                  <a:lnTo>
                    <a:pt x="4466844" y="480060"/>
                  </a:lnTo>
                  <a:lnTo>
                    <a:pt x="4536948" y="330708"/>
                  </a:lnTo>
                  <a:lnTo>
                    <a:pt x="4608576" y="198120"/>
                  </a:lnTo>
                  <a:lnTo>
                    <a:pt x="4678680" y="92964"/>
                  </a:lnTo>
                  <a:lnTo>
                    <a:pt x="4750308" y="24384"/>
                  </a:lnTo>
                  <a:lnTo>
                    <a:pt x="4820411" y="0"/>
                  </a:lnTo>
                  <a:lnTo>
                    <a:pt x="4892040" y="18287"/>
                  </a:lnTo>
                  <a:lnTo>
                    <a:pt x="4962144" y="82296"/>
                  </a:lnTo>
                  <a:lnTo>
                    <a:pt x="5033772" y="182880"/>
                  </a:lnTo>
                  <a:lnTo>
                    <a:pt x="5103876" y="312420"/>
                  </a:lnTo>
                  <a:lnTo>
                    <a:pt x="5175504" y="458724"/>
                  </a:lnTo>
                </a:path>
              </a:pathLst>
            </a:custGeom>
            <a:ln w="25908">
              <a:solidFill>
                <a:srgbClr val="37C7C1"/>
              </a:solidFill>
            </a:ln>
          </p:spPr>
          <p:txBody>
            <a:bodyPr wrap="square" lIns="0" tIns="0" rIns="0" bIns="0" rtlCol="0"/>
            <a:lstStyle/>
            <a:p>
              <a:endParaRPr/>
            </a:p>
          </p:txBody>
        </p:sp>
        <p:sp>
          <p:nvSpPr>
            <p:cNvPr id="23" name="object 23"/>
            <p:cNvSpPr/>
            <p:nvPr/>
          </p:nvSpPr>
          <p:spPr>
            <a:xfrm>
              <a:off x="6496050" y="767333"/>
              <a:ext cx="5175885" cy="757555"/>
            </a:xfrm>
            <a:custGeom>
              <a:avLst/>
              <a:gdLst/>
              <a:ahLst/>
              <a:cxnLst/>
              <a:rect l="l" t="t" r="r" b="b"/>
              <a:pathLst>
                <a:path w="5175884" h="757555">
                  <a:moveTo>
                    <a:pt x="0" y="757427"/>
                  </a:moveTo>
                  <a:lnTo>
                    <a:pt x="0" y="757427"/>
                  </a:lnTo>
                  <a:lnTo>
                    <a:pt x="708659" y="757427"/>
                  </a:lnTo>
                  <a:lnTo>
                    <a:pt x="780288" y="379475"/>
                  </a:lnTo>
                  <a:lnTo>
                    <a:pt x="1488948" y="379475"/>
                  </a:lnTo>
                  <a:lnTo>
                    <a:pt x="1559052" y="0"/>
                  </a:lnTo>
                  <a:lnTo>
                    <a:pt x="2552700" y="0"/>
                  </a:lnTo>
                  <a:lnTo>
                    <a:pt x="2622804" y="757427"/>
                  </a:lnTo>
                  <a:lnTo>
                    <a:pt x="5103876" y="757427"/>
                  </a:lnTo>
                  <a:lnTo>
                    <a:pt x="5175504" y="757427"/>
                  </a:lnTo>
                </a:path>
              </a:pathLst>
            </a:custGeom>
            <a:ln w="25908">
              <a:solidFill>
                <a:srgbClr val="FAB82E"/>
              </a:solidFill>
            </a:ln>
          </p:spPr>
          <p:txBody>
            <a:bodyPr wrap="square" lIns="0" tIns="0" rIns="0" bIns="0" rtlCol="0"/>
            <a:lstStyle/>
            <a:p>
              <a:endParaRPr/>
            </a:p>
          </p:txBody>
        </p:sp>
        <p:sp>
          <p:nvSpPr>
            <p:cNvPr id="24" name="object 24"/>
            <p:cNvSpPr/>
            <p:nvPr/>
          </p:nvSpPr>
          <p:spPr>
            <a:xfrm>
              <a:off x="6496050" y="1524762"/>
              <a:ext cx="5175885" cy="759460"/>
            </a:xfrm>
            <a:custGeom>
              <a:avLst/>
              <a:gdLst/>
              <a:ahLst/>
              <a:cxnLst/>
              <a:rect l="l" t="t" r="r" b="b"/>
              <a:pathLst>
                <a:path w="5175884" h="759460">
                  <a:moveTo>
                    <a:pt x="0" y="0"/>
                  </a:moveTo>
                  <a:lnTo>
                    <a:pt x="0" y="0"/>
                  </a:lnTo>
                  <a:lnTo>
                    <a:pt x="2552700" y="0"/>
                  </a:lnTo>
                  <a:lnTo>
                    <a:pt x="2622804" y="252984"/>
                  </a:lnTo>
                  <a:lnTo>
                    <a:pt x="3261359" y="252984"/>
                  </a:lnTo>
                  <a:lnTo>
                    <a:pt x="3331464" y="505967"/>
                  </a:lnTo>
                  <a:lnTo>
                    <a:pt x="4183379" y="505967"/>
                  </a:lnTo>
                  <a:lnTo>
                    <a:pt x="4253483" y="758951"/>
                  </a:lnTo>
                  <a:lnTo>
                    <a:pt x="4325111" y="758951"/>
                  </a:lnTo>
                  <a:lnTo>
                    <a:pt x="4395216" y="758951"/>
                  </a:lnTo>
                  <a:lnTo>
                    <a:pt x="4466844" y="758951"/>
                  </a:lnTo>
                  <a:lnTo>
                    <a:pt x="4536948" y="0"/>
                  </a:lnTo>
                  <a:lnTo>
                    <a:pt x="5103876" y="0"/>
                  </a:lnTo>
                  <a:lnTo>
                    <a:pt x="5175504" y="0"/>
                  </a:lnTo>
                </a:path>
              </a:pathLst>
            </a:custGeom>
            <a:ln w="25908">
              <a:solidFill>
                <a:srgbClr val="EB3324"/>
              </a:solidFill>
            </a:ln>
          </p:spPr>
          <p:txBody>
            <a:bodyPr wrap="square" lIns="0" tIns="0" rIns="0" bIns="0" rtlCol="0"/>
            <a:lstStyle/>
            <a:p>
              <a:endParaRPr/>
            </a:p>
          </p:txBody>
        </p:sp>
      </p:grpSp>
      <p:sp>
        <p:nvSpPr>
          <p:cNvPr id="25" name="object 25"/>
          <p:cNvSpPr txBox="1"/>
          <p:nvPr/>
        </p:nvSpPr>
        <p:spPr>
          <a:xfrm>
            <a:off x="6084189" y="2649727"/>
            <a:ext cx="260985"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404040"/>
                </a:solidFill>
                <a:latin typeface="Calibri"/>
                <a:cs typeface="Calibri"/>
              </a:rPr>
              <a:t>-</a:t>
            </a:r>
            <a:r>
              <a:rPr sz="1400" b="1" spc="-25">
                <a:solidFill>
                  <a:srgbClr val="404040"/>
                </a:solidFill>
                <a:latin typeface="Calibri"/>
                <a:cs typeface="Calibri"/>
              </a:rPr>
              <a:t>10</a:t>
            </a:r>
            <a:endParaRPr sz="1400">
              <a:latin typeface="Calibri"/>
              <a:cs typeface="Calibri"/>
            </a:endParaRPr>
          </a:p>
        </p:txBody>
      </p:sp>
      <p:sp>
        <p:nvSpPr>
          <p:cNvPr id="26" name="object 26"/>
          <p:cNvSpPr txBox="1"/>
          <p:nvPr/>
        </p:nvSpPr>
        <p:spPr>
          <a:xfrm>
            <a:off x="6174485" y="2017522"/>
            <a:ext cx="171450"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404040"/>
                </a:solidFill>
                <a:latin typeface="Calibri"/>
                <a:cs typeface="Calibri"/>
              </a:rPr>
              <a:t>-</a:t>
            </a:r>
            <a:r>
              <a:rPr sz="1400" b="1" spc="-50">
                <a:solidFill>
                  <a:srgbClr val="404040"/>
                </a:solidFill>
                <a:latin typeface="Calibri"/>
                <a:cs typeface="Calibri"/>
              </a:rPr>
              <a:t>5</a:t>
            </a:r>
            <a:endParaRPr sz="1400">
              <a:latin typeface="Calibri"/>
              <a:cs typeface="Calibri"/>
            </a:endParaRPr>
          </a:p>
        </p:txBody>
      </p:sp>
      <p:sp>
        <p:nvSpPr>
          <p:cNvPr id="27" name="object 27"/>
          <p:cNvSpPr txBox="1"/>
          <p:nvPr/>
        </p:nvSpPr>
        <p:spPr>
          <a:xfrm>
            <a:off x="6228715" y="1385443"/>
            <a:ext cx="116205" cy="239395"/>
          </a:xfrm>
          <a:prstGeom prst="rect">
            <a:avLst/>
          </a:prstGeom>
        </p:spPr>
        <p:txBody>
          <a:bodyPr vert="horz" wrap="square" lIns="0" tIns="13335" rIns="0" bIns="0" rtlCol="0">
            <a:spAutoFit/>
          </a:bodyPr>
          <a:lstStyle/>
          <a:p>
            <a:pPr marL="12700">
              <a:lnSpc>
                <a:spcPct val="100000"/>
              </a:lnSpc>
              <a:spcBef>
                <a:spcPts val="105"/>
              </a:spcBef>
            </a:pPr>
            <a:r>
              <a:rPr sz="1400" b="1" spc="-50">
                <a:solidFill>
                  <a:srgbClr val="404040"/>
                </a:solidFill>
                <a:latin typeface="Calibri"/>
                <a:cs typeface="Calibri"/>
              </a:rPr>
              <a:t>0</a:t>
            </a:r>
            <a:endParaRPr sz="1400">
              <a:latin typeface="Calibri"/>
              <a:cs typeface="Calibri"/>
            </a:endParaRPr>
          </a:p>
        </p:txBody>
      </p:sp>
      <p:sp>
        <p:nvSpPr>
          <p:cNvPr id="28" name="object 28"/>
          <p:cNvSpPr txBox="1"/>
          <p:nvPr/>
        </p:nvSpPr>
        <p:spPr>
          <a:xfrm>
            <a:off x="6228715" y="753237"/>
            <a:ext cx="116205" cy="239395"/>
          </a:xfrm>
          <a:prstGeom prst="rect">
            <a:avLst/>
          </a:prstGeom>
        </p:spPr>
        <p:txBody>
          <a:bodyPr vert="horz" wrap="square" lIns="0" tIns="13335" rIns="0" bIns="0" rtlCol="0">
            <a:spAutoFit/>
          </a:bodyPr>
          <a:lstStyle/>
          <a:p>
            <a:pPr marL="12700">
              <a:lnSpc>
                <a:spcPct val="100000"/>
              </a:lnSpc>
              <a:spcBef>
                <a:spcPts val="105"/>
              </a:spcBef>
            </a:pPr>
            <a:r>
              <a:rPr sz="1400" b="1" spc="-50">
                <a:solidFill>
                  <a:srgbClr val="404040"/>
                </a:solidFill>
                <a:latin typeface="Calibri"/>
                <a:cs typeface="Calibri"/>
              </a:rPr>
              <a:t>5</a:t>
            </a:r>
            <a:endParaRPr sz="1400">
              <a:latin typeface="Calibri"/>
              <a:cs typeface="Calibri"/>
            </a:endParaRPr>
          </a:p>
        </p:txBody>
      </p:sp>
      <p:sp>
        <p:nvSpPr>
          <p:cNvPr id="29" name="object 29"/>
          <p:cNvSpPr txBox="1"/>
          <p:nvPr/>
        </p:nvSpPr>
        <p:spPr>
          <a:xfrm>
            <a:off x="6138798" y="121158"/>
            <a:ext cx="205740" cy="239395"/>
          </a:xfrm>
          <a:prstGeom prst="rect">
            <a:avLst/>
          </a:prstGeom>
        </p:spPr>
        <p:txBody>
          <a:bodyPr vert="horz" wrap="square" lIns="0" tIns="12700" rIns="0" bIns="0" rtlCol="0">
            <a:spAutoFit/>
          </a:bodyPr>
          <a:lstStyle/>
          <a:p>
            <a:pPr marL="12700">
              <a:lnSpc>
                <a:spcPct val="100000"/>
              </a:lnSpc>
              <a:spcBef>
                <a:spcPts val="100"/>
              </a:spcBef>
            </a:pPr>
            <a:r>
              <a:rPr sz="1400" b="1" spc="-25">
                <a:solidFill>
                  <a:srgbClr val="404040"/>
                </a:solidFill>
                <a:latin typeface="Calibri"/>
                <a:cs typeface="Calibri"/>
              </a:rPr>
              <a:t>10</a:t>
            </a:r>
            <a:endParaRPr sz="1400">
              <a:latin typeface="Calibri"/>
              <a:cs typeface="Calibri"/>
            </a:endParaRPr>
          </a:p>
        </p:txBody>
      </p:sp>
      <p:sp>
        <p:nvSpPr>
          <p:cNvPr id="30" name="object 30"/>
          <p:cNvSpPr/>
          <p:nvPr/>
        </p:nvSpPr>
        <p:spPr>
          <a:xfrm>
            <a:off x="6706361" y="3036570"/>
            <a:ext cx="243840" cy="0"/>
          </a:xfrm>
          <a:custGeom>
            <a:avLst/>
            <a:gdLst/>
            <a:ahLst/>
            <a:cxnLst/>
            <a:rect l="l" t="t" r="r" b="b"/>
            <a:pathLst>
              <a:path w="243840">
                <a:moveTo>
                  <a:pt x="0" y="0"/>
                </a:moveTo>
                <a:lnTo>
                  <a:pt x="243840" y="0"/>
                </a:lnTo>
              </a:path>
            </a:pathLst>
          </a:custGeom>
          <a:ln w="25908">
            <a:solidFill>
              <a:srgbClr val="37C7C1"/>
            </a:solidFill>
          </a:ln>
        </p:spPr>
        <p:txBody>
          <a:bodyPr wrap="square" lIns="0" tIns="0" rIns="0" bIns="0" rtlCol="0"/>
          <a:lstStyle/>
          <a:p>
            <a:endParaRPr/>
          </a:p>
        </p:txBody>
      </p:sp>
      <p:sp>
        <p:nvSpPr>
          <p:cNvPr id="31" name="object 31"/>
          <p:cNvSpPr txBox="1"/>
          <p:nvPr/>
        </p:nvSpPr>
        <p:spPr>
          <a:xfrm>
            <a:off x="6964806" y="2897505"/>
            <a:ext cx="1301750"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37C7C1"/>
                </a:solidFill>
                <a:latin typeface="Calibri"/>
                <a:cs typeface="Calibri"/>
              </a:rPr>
              <a:t>Regulation</a:t>
            </a:r>
            <a:r>
              <a:rPr sz="1400" b="1" spc="-60">
                <a:solidFill>
                  <a:srgbClr val="37C7C1"/>
                </a:solidFill>
                <a:latin typeface="Calibri"/>
                <a:cs typeface="Calibri"/>
              </a:rPr>
              <a:t> </a:t>
            </a:r>
            <a:r>
              <a:rPr sz="1400" b="1" spc="-10">
                <a:solidFill>
                  <a:srgbClr val="37C7C1"/>
                </a:solidFill>
                <a:latin typeface="Calibri"/>
                <a:cs typeface="Calibri"/>
              </a:rPr>
              <a:t>Signal</a:t>
            </a:r>
            <a:endParaRPr sz="1400">
              <a:latin typeface="Calibri"/>
              <a:cs typeface="Calibri"/>
            </a:endParaRPr>
          </a:p>
        </p:txBody>
      </p:sp>
      <p:sp>
        <p:nvSpPr>
          <p:cNvPr id="32" name="object 32"/>
          <p:cNvSpPr/>
          <p:nvPr/>
        </p:nvSpPr>
        <p:spPr>
          <a:xfrm>
            <a:off x="8492490" y="3036570"/>
            <a:ext cx="243840" cy="0"/>
          </a:xfrm>
          <a:custGeom>
            <a:avLst/>
            <a:gdLst/>
            <a:ahLst/>
            <a:cxnLst/>
            <a:rect l="l" t="t" r="r" b="b"/>
            <a:pathLst>
              <a:path w="243840">
                <a:moveTo>
                  <a:pt x="0" y="0"/>
                </a:moveTo>
                <a:lnTo>
                  <a:pt x="243839" y="0"/>
                </a:lnTo>
              </a:path>
            </a:pathLst>
          </a:custGeom>
          <a:ln w="25908">
            <a:solidFill>
              <a:srgbClr val="FAB82E"/>
            </a:solidFill>
          </a:ln>
        </p:spPr>
        <p:txBody>
          <a:bodyPr wrap="square" lIns="0" tIns="0" rIns="0" bIns="0" rtlCol="0"/>
          <a:lstStyle/>
          <a:p>
            <a:endParaRPr/>
          </a:p>
        </p:txBody>
      </p:sp>
      <p:sp>
        <p:nvSpPr>
          <p:cNvPr id="33" name="object 33"/>
          <p:cNvSpPr txBox="1"/>
          <p:nvPr/>
        </p:nvSpPr>
        <p:spPr>
          <a:xfrm>
            <a:off x="8750934" y="2897505"/>
            <a:ext cx="1143635"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FAB82E"/>
                </a:solidFill>
                <a:latin typeface="Calibri"/>
                <a:cs typeface="Calibri"/>
              </a:rPr>
              <a:t>Generator</a:t>
            </a:r>
            <a:r>
              <a:rPr sz="1400" b="1" spc="-45">
                <a:solidFill>
                  <a:srgbClr val="FAB82E"/>
                </a:solidFill>
                <a:latin typeface="Calibri"/>
                <a:cs typeface="Calibri"/>
              </a:rPr>
              <a:t> </a:t>
            </a:r>
            <a:r>
              <a:rPr sz="1400" b="1" spc="-25">
                <a:solidFill>
                  <a:srgbClr val="FAB82E"/>
                </a:solidFill>
                <a:latin typeface="Calibri"/>
                <a:cs typeface="Calibri"/>
              </a:rPr>
              <a:t>DDP</a:t>
            </a:r>
            <a:endParaRPr sz="1400">
              <a:latin typeface="Calibri"/>
              <a:cs typeface="Calibri"/>
            </a:endParaRPr>
          </a:p>
        </p:txBody>
      </p:sp>
      <p:sp>
        <p:nvSpPr>
          <p:cNvPr id="34" name="object 34"/>
          <p:cNvSpPr/>
          <p:nvPr/>
        </p:nvSpPr>
        <p:spPr>
          <a:xfrm>
            <a:off x="10121645" y="3036570"/>
            <a:ext cx="243840" cy="0"/>
          </a:xfrm>
          <a:custGeom>
            <a:avLst/>
            <a:gdLst/>
            <a:ahLst/>
            <a:cxnLst/>
            <a:rect l="l" t="t" r="r" b="b"/>
            <a:pathLst>
              <a:path w="243840">
                <a:moveTo>
                  <a:pt x="0" y="0"/>
                </a:moveTo>
                <a:lnTo>
                  <a:pt x="243839" y="0"/>
                </a:lnTo>
              </a:path>
            </a:pathLst>
          </a:custGeom>
          <a:ln w="25908">
            <a:solidFill>
              <a:srgbClr val="EB3324"/>
            </a:solidFill>
          </a:ln>
        </p:spPr>
        <p:txBody>
          <a:bodyPr wrap="square" lIns="0" tIns="0" rIns="0" bIns="0" rtlCol="0"/>
          <a:lstStyle/>
          <a:p>
            <a:endParaRPr/>
          </a:p>
        </p:txBody>
      </p:sp>
      <p:sp>
        <p:nvSpPr>
          <p:cNvPr id="35" name="object 35"/>
          <p:cNvSpPr txBox="1"/>
          <p:nvPr/>
        </p:nvSpPr>
        <p:spPr>
          <a:xfrm>
            <a:off x="10379202" y="2897505"/>
            <a:ext cx="816610"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EB3324"/>
                </a:solidFill>
                <a:latin typeface="Calibri"/>
                <a:cs typeface="Calibri"/>
              </a:rPr>
              <a:t>DARD</a:t>
            </a:r>
            <a:r>
              <a:rPr sz="1400" b="1" spc="-40">
                <a:solidFill>
                  <a:srgbClr val="EB3324"/>
                </a:solidFill>
                <a:latin typeface="Calibri"/>
                <a:cs typeface="Calibri"/>
              </a:rPr>
              <a:t> </a:t>
            </a:r>
            <a:r>
              <a:rPr sz="1400" b="1" spc="-25">
                <a:solidFill>
                  <a:srgbClr val="EB3324"/>
                </a:solidFill>
                <a:latin typeface="Calibri"/>
                <a:cs typeface="Calibri"/>
              </a:rPr>
              <a:t>DDP</a:t>
            </a:r>
            <a:endParaRPr sz="1400">
              <a:latin typeface="Calibri"/>
              <a:cs typeface="Calibri"/>
            </a:endParaRPr>
          </a:p>
        </p:txBody>
      </p:sp>
      <p:grpSp>
        <p:nvGrpSpPr>
          <p:cNvPr id="36" name="object 36"/>
          <p:cNvGrpSpPr/>
          <p:nvPr/>
        </p:nvGrpSpPr>
        <p:grpSpPr>
          <a:xfrm>
            <a:off x="6499859" y="3552444"/>
            <a:ext cx="5396865" cy="2546985"/>
            <a:chOff x="6499859" y="3552444"/>
            <a:chExt cx="5396865" cy="2546985"/>
          </a:xfrm>
        </p:grpSpPr>
        <p:sp>
          <p:nvSpPr>
            <p:cNvPr id="37" name="object 37"/>
            <p:cNvSpPr/>
            <p:nvPr/>
          </p:nvSpPr>
          <p:spPr>
            <a:xfrm>
              <a:off x="6522719" y="3575304"/>
              <a:ext cx="5349240" cy="2505710"/>
            </a:xfrm>
            <a:custGeom>
              <a:avLst/>
              <a:gdLst/>
              <a:ahLst/>
              <a:cxnLst/>
              <a:rect l="l" t="t" r="r" b="b"/>
              <a:pathLst>
                <a:path w="5349240" h="2505710">
                  <a:moveTo>
                    <a:pt x="0" y="2505456"/>
                  </a:moveTo>
                  <a:lnTo>
                    <a:pt x="5349239" y="2505456"/>
                  </a:lnTo>
                </a:path>
                <a:path w="5349240" h="2505710">
                  <a:moveTo>
                    <a:pt x="0" y="1879092"/>
                  </a:moveTo>
                  <a:lnTo>
                    <a:pt x="5349239" y="1879092"/>
                  </a:lnTo>
                </a:path>
                <a:path w="5349240" h="2505710">
                  <a:moveTo>
                    <a:pt x="0" y="626364"/>
                  </a:moveTo>
                  <a:lnTo>
                    <a:pt x="5349239" y="626364"/>
                  </a:lnTo>
                </a:path>
                <a:path w="5349240" h="2505710">
                  <a:moveTo>
                    <a:pt x="0" y="0"/>
                  </a:moveTo>
                  <a:lnTo>
                    <a:pt x="5349239" y="0"/>
                  </a:lnTo>
                </a:path>
              </a:pathLst>
            </a:custGeom>
            <a:ln w="9144">
              <a:solidFill>
                <a:srgbClr val="D9D9D9"/>
              </a:solidFill>
            </a:ln>
          </p:spPr>
          <p:txBody>
            <a:bodyPr wrap="square" lIns="0" tIns="0" rIns="0" bIns="0" rtlCol="0"/>
            <a:lstStyle/>
            <a:p>
              <a:endParaRPr/>
            </a:p>
          </p:txBody>
        </p:sp>
        <p:sp>
          <p:nvSpPr>
            <p:cNvPr id="38" name="object 38"/>
            <p:cNvSpPr/>
            <p:nvPr/>
          </p:nvSpPr>
          <p:spPr>
            <a:xfrm>
              <a:off x="6522719" y="3575304"/>
              <a:ext cx="5349240" cy="2505710"/>
            </a:xfrm>
            <a:custGeom>
              <a:avLst/>
              <a:gdLst/>
              <a:ahLst/>
              <a:cxnLst/>
              <a:rect l="l" t="t" r="r" b="b"/>
              <a:pathLst>
                <a:path w="5349240" h="2505710">
                  <a:moveTo>
                    <a:pt x="0" y="2505456"/>
                  </a:moveTo>
                  <a:lnTo>
                    <a:pt x="0" y="0"/>
                  </a:lnTo>
                </a:path>
                <a:path w="5349240" h="2505710">
                  <a:moveTo>
                    <a:pt x="0" y="1252728"/>
                  </a:moveTo>
                  <a:lnTo>
                    <a:pt x="5349239" y="1252728"/>
                  </a:lnTo>
                </a:path>
                <a:path w="5349240" h="2505710">
                  <a:moveTo>
                    <a:pt x="0" y="1203960"/>
                  </a:moveTo>
                  <a:lnTo>
                    <a:pt x="0" y="1301496"/>
                  </a:lnTo>
                </a:path>
                <a:path w="5349240" h="2505710">
                  <a:moveTo>
                    <a:pt x="733044" y="1203960"/>
                  </a:moveTo>
                  <a:lnTo>
                    <a:pt x="733044" y="1301496"/>
                  </a:lnTo>
                </a:path>
                <a:path w="5349240" h="2505710">
                  <a:moveTo>
                    <a:pt x="1466087" y="1203960"/>
                  </a:moveTo>
                  <a:lnTo>
                    <a:pt x="1466087" y="1301496"/>
                  </a:lnTo>
                </a:path>
                <a:path w="5349240" h="2505710">
                  <a:moveTo>
                    <a:pt x="2199131" y="1203960"/>
                  </a:moveTo>
                  <a:lnTo>
                    <a:pt x="2199131" y="1301496"/>
                  </a:lnTo>
                </a:path>
                <a:path w="5349240" h="2505710">
                  <a:moveTo>
                    <a:pt x="2932176" y="1203960"/>
                  </a:moveTo>
                  <a:lnTo>
                    <a:pt x="2932176" y="1301496"/>
                  </a:lnTo>
                </a:path>
                <a:path w="5349240" h="2505710">
                  <a:moveTo>
                    <a:pt x="3663696" y="1203960"/>
                  </a:moveTo>
                  <a:lnTo>
                    <a:pt x="3663696" y="1301496"/>
                  </a:lnTo>
                </a:path>
                <a:path w="5349240" h="2505710">
                  <a:moveTo>
                    <a:pt x="4396739" y="1203960"/>
                  </a:moveTo>
                  <a:lnTo>
                    <a:pt x="4396739" y="1301496"/>
                  </a:lnTo>
                </a:path>
                <a:path w="5349240" h="2505710">
                  <a:moveTo>
                    <a:pt x="5129783" y="1203960"/>
                  </a:moveTo>
                  <a:lnTo>
                    <a:pt x="5129783" y="1301496"/>
                  </a:lnTo>
                </a:path>
              </a:pathLst>
            </a:custGeom>
            <a:ln w="9144">
              <a:solidFill>
                <a:srgbClr val="BEBEBE"/>
              </a:solidFill>
            </a:ln>
          </p:spPr>
          <p:txBody>
            <a:bodyPr wrap="square" lIns="0" tIns="0" rIns="0" bIns="0" rtlCol="0"/>
            <a:lstStyle/>
            <a:p>
              <a:endParaRPr/>
            </a:p>
          </p:txBody>
        </p:sp>
        <p:sp>
          <p:nvSpPr>
            <p:cNvPr id="39" name="object 39"/>
            <p:cNvSpPr/>
            <p:nvPr/>
          </p:nvSpPr>
          <p:spPr>
            <a:xfrm>
              <a:off x="6523481" y="3576066"/>
              <a:ext cx="5349240" cy="0"/>
            </a:xfrm>
            <a:custGeom>
              <a:avLst/>
              <a:gdLst/>
              <a:ahLst/>
              <a:cxnLst/>
              <a:rect l="l" t="t" r="r" b="b"/>
              <a:pathLst>
                <a:path w="5349240">
                  <a:moveTo>
                    <a:pt x="0" y="0"/>
                  </a:moveTo>
                  <a:lnTo>
                    <a:pt x="0" y="0"/>
                  </a:lnTo>
                  <a:lnTo>
                    <a:pt x="5276088" y="0"/>
                  </a:lnTo>
                  <a:lnTo>
                    <a:pt x="5349240" y="0"/>
                  </a:lnTo>
                </a:path>
              </a:pathLst>
            </a:custGeom>
            <a:ln w="38100">
              <a:solidFill>
                <a:srgbClr val="FAB82E"/>
              </a:solidFill>
            </a:ln>
          </p:spPr>
          <p:txBody>
            <a:bodyPr wrap="square" lIns="0" tIns="0" rIns="0" bIns="0" rtlCol="0"/>
            <a:lstStyle/>
            <a:p>
              <a:endParaRPr/>
            </a:p>
          </p:txBody>
        </p:sp>
        <p:sp>
          <p:nvSpPr>
            <p:cNvPr id="40" name="object 40"/>
            <p:cNvSpPr/>
            <p:nvPr/>
          </p:nvSpPr>
          <p:spPr>
            <a:xfrm>
              <a:off x="6523481" y="6079998"/>
              <a:ext cx="5349240" cy="0"/>
            </a:xfrm>
            <a:custGeom>
              <a:avLst/>
              <a:gdLst/>
              <a:ahLst/>
              <a:cxnLst/>
              <a:rect l="l" t="t" r="r" b="b"/>
              <a:pathLst>
                <a:path w="5349240">
                  <a:moveTo>
                    <a:pt x="0" y="0"/>
                  </a:moveTo>
                  <a:lnTo>
                    <a:pt x="0" y="0"/>
                  </a:lnTo>
                  <a:lnTo>
                    <a:pt x="5276088" y="0"/>
                  </a:lnTo>
                  <a:lnTo>
                    <a:pt x="5349240" y="0"/>
                  </a:lnTo>
                </a:path>
              </a:pathLst>
            </a:custGeom>
            <a:ln w="38100">
              <a:solidFill>
                <a:srgbClr val="EB3324"/>
              </a:solidFill>
            </a:ln>
          </p:spPr>
          <p:txBody>
            <a:bodyPr wrap="square" lIns="0" tIns="0" rIns="0" bIns="0" rtlCol="0"/>
            <a:lstStyle/>
            <a:p>
              <a:endParaRPr/>
            </a:p>
          </p:txBody>
        </p:sp>
        <p:sp>
          <p:nvSpPr>
            <p:cNvPr id="41" name="object 41"/>
            <p:cNvSpPr/>
            <p:nvPr/>
          </p:nvSpPr>
          <p:spPr>
            <a:xfrm>
              <a:off x="6523481" y="4327398"/>
              <a:ext cx="5349240" cy="0"/>
            </a:xfrm>
            <a:custGeom>
              <a:avLst/>
              <a:gdLst/>
              <a:ahLst/>
              <a:cxnLst/>
              <a:rect l="l" t="t" r="r" b="b"/>
              <a:pathLst>
                <a:path w="5349240">
                  <a:moveTo>
                    <a:pt x="0" y="0"/>
                  </a:moveTo>
                  <a:lnTo>
                    <a:pt x="0" y="0"/>
                  </a:lnTo>
                  <a:lnTo>
                    <a:pt x="5276088" y="0"/>
                  </a:lnTo>
                  <a:lnTo>
                    <a:pt x="5349240" y="0"/>
                  </a:lnTo>
                </a:path>
              </a:pathLst>
            </a:custGeom>
            <a:ln w="25908">
              <a:solidFill>
                <a:srgbClr val="37C7C1"/>
              </a:solidFill>
            </a:ln>
          </p:spPr>
          <p:txBody>
            <a:bodyPr wrap="square" lIns="0" tIns="0" rIns="0" bIns="0" rtlCol="0"/>
            <a:lstStyle/>
            <a:p>
              <a:endParaRPr/>
            </a:p>
          </p:txBody>
        </p:sp>
        <p:sp>
          <p:nvSpPr>
            <p:cNvPr id="42" name="object 42"/>
            <p:cNvSpPr/>
            <p:nvPr/>
          </p:nvSpPr>
          <p:spPr>
            <a:xfrm>
              <a:off x="6523481" y="5328666"/>
              <a:ext cx="5349240" cy="0"/>
            </a:xfrm>
            <a:custGeom>
              <a:avLst/>
              <a:gdLst/>
              <a:ahLst/>
              <a:cxnLst/>
              <a:rect l="l" t="t" r="r" b="b"/>
              <a:pathLst>
                <a:path w="5349240">
                  <a:moveTo>
                    <a:pt x="0" y="0"/>
                  </a:moveTo>
                  <a:lnTo>
                    <a:pt x="0" y="0"/>
                  </a:lnTo>
                  <a:lnTo>
                    <a:pt x="5276088" y="0"/>
                  </a:lnTo>
                  <a:lnTo>
                    <a:pt x="5349240" y="0"/>
                  </a:lnTo>
                </a:path>
              </a:pathLst>
            </a:custGeom>
            <a:ln w="25908">
              <a:solidFill>
                <a:srgbClr val="37C7C1"/>
              </a:solidFill>
              <a:prstDash val="sysDash"/>
            </a:ln>
          </p:spPr>
          <p:txBody>
            <a:bodyPr wrap="square" lIns="0" tIns="0" rIns="0" bIns="0" rtlCol="0"/>
            <a:lstStyle/>
            <a:p>
              <a:endParaRPr/>
            </a:p>
          </p:txBody>
        </p:sp>
        <p:sp>
          <p:nvSpPr>
            <p:cNvPr id="43" name="object 43"/>
            <p:cNvSpPr/>
            <p:nvPr/>
          </p:nvSpPr>
          <p:spPr>
            <a:xfrm>
              <a:off x="6523481" y="3576066"/>
              <a:ext cx="5349240" cy="2380615"/>
            </a:xfrm>
            <a:custGeom>
              <a:avLst/>
              <a:gdLst/>
              <a:ahLst/>
              <a:cxnLst/>
              <a:rect l="l" t="t" r="r" b="b"/>
              <a:pathLst>
                <a:path w="5349240" h="2380615">
                  <a:moveTo>
                    <a:pt x="0" y="1252728"/>
                  </a:moveTo>
                  <a:lnTo>
                    <a:pt x="73151" y="1103376"/>
                  </a:lnTo>
                  <a:lnTo>
                    <a:pt x="146303" y="969264"/>
                  </a:lnTo>
                  <a:lnTo>
                    <a:pt x="219456" y="859536"/>
                  </a:lnTo>
                  <a:lnTo>
                    <a:pt x="292608" y="784860"/>
                  </a:lnTo>
                  <a:lnTo>
                    <a:pt x="365760" y="752856"/>
                  </a:lnTo>
                  <a:lnTo>
                    <a:pt x="438912" y="763524"/>
                  </a:lnTo>
                  <a:lnTo>
                    <a:pt x="513588" y="819912"/>
                  </a:lnTo>
                  <a:lnTo>
                    <a:pt x="586740" y="914400"/>
                  </a:lnTo>
                  <a:lnTo>
                    <a:pt x="659892" y="1037844"/>
                  </a:lnTo>
                  <a:lnTo>
                    <a:pt x="733044" y="1181100"/>
                  </a:lnTo>
                  <a:lnTo>
                    <a:pt x="806196" y="955548"/>
                  </a:lnTo>
                  <a:lnTo>
                    <a:pt x="879348" y="1098804"/>
                  </a:lnTo>
                  <a:lnTo>
                    <a:pt x="952500" y="1220724"/>
                  </a:lnTo>
                  <a:lnTo>
                    <a:pt x="1025651" y="1313688"/>
                  </a:lnTo>
                  <a:lnTo>
                    <a:pt x="1098803" y="1365504"/>
                  </a:lnTo>
                  <a:lnTo>
                    <a:pt x="1171956" y="1376172"/>
                  </a:lnTo>
                  <a:lnTo>
                    <a:pt x="1245108" y="1339596"/>
                  </a:lnTo>
                  <a:lnTo>
                    <a:pt x="1318260" y="1263396"/>
                  </a:lnTo>
                  <a:lnTo>
                    <a:pt x="1391412" y="1152144"/>
                  </a:lnTo>
                  <a:lnTo>
                    <a:pt x="1466088" y="1016508"/>
                  </a:lnTo>
                  <a:lnTo>
                    <a:pt x="1539240" y="868680"/>
                  </a:lnTo>
                  <a:lnTo>
                    <a:pt x="1612392" y="344424"/>
                  </a:lnTo>
                  <a:lnTo>
                    <a:pt x="1685544" y="210312"/>
                  </a:lnTo>
                  <a:lnTo>
                    <a:pt x="1758696" y="103632"/>
                  </a:lnTo>
                  <a:lnTo>
                    <a:pt x="1831848" y="30480"/>
                  </a:lnTo>
                  <a:lnTo>
                    <a:pt x="1905000" y="0"/>
                  </a:lnTo>
                  <a:lnTo>
                    <a:pt x="1978152" y="15239"/>
                  </a:lnTo>
                  <a:lnTo>
                    <a:pt x="2051303" y="73152"/>
                  </a:lnTo>
                  <a:lnTo>
                    <a:pt x="2124456" y="169164"/>
                  </a:lnTo>
                  <a:lnTo>
                    <a:pt x="2197608" y="294132"/>
                  </a:lnTo>
                  <a:lnTo>
                    <a:pt x="2270760" y="438912"/>
                  </a:lnTo>
                  <a:lnTo>
                    <a:pt x="2343912" y="588264"/>
                  </a:lnTo>
                  <a:lnTo>
                    <a:pt x="2418588" y="729996"/>
                  </a:lnTo>
                  <a:lnTo>
                    <a:pt x="2491740" y="851916"/>
                  </a:lnTo>
                  <a:lnTo>
                    <a:pt x="2564892" y="941832"/>
                  </a:lnTo>
                  <a:lnTo>
                    <a:pt x="2638044" y="992124"/>
                  </a:lnTo>
                  <a:lnTo>
                    <a:pt x="2711196" y="2001012"/>
                  </a:lnTo>
                  <a:lnTo>
                    <a:pt x="2784348" y="1962912"/>
                  </a:lnTo>
                  <a:lnTo>
                    <a:pt x="2857500" y="1883664"/>
                  </a:lnTo>
                  <a:lnTo>
                    <a:pt x="2930652" y="1770888"/>
                  </a:lnTo>
                  <a:lnTo>
                    <a:pt x="3003804" y="1635252"/>
                  </a:lnTo>
                  <a:lnTo>
                    <a:pt x="3076956" y="1485900"/>
                  </a:lnTo>
                  <a:lnTo>
                    <a:pt x="3150108" y="1338072"/>
                  </a:lnTo>
                  <a:lnTo>
                    <a:pt x="3223260" y="1205484"/>
                  </a:lnTo>
                  <a:lnTo>
                    <a:pt x="3296412" y="1100328"/>
                  </a:lnTo>
                  <a:lnTo>
                    <a:pt x="3371088" y="1030224"/>
                  </a:lnTo>
                  <a:lnTo>
                    <a:pt x="3444240" y="1252728"/>
                  </a:lnTo>
                  <a:lnTo>
                    <a:pt x="3517392" y="1269492"/>
                  </a:lnTo>
                  <a:lnTo>
                    <a:pt x="3590544" y="1328928"/>
                  </a:lnTo>
                  <a:lnTo>
                    <a:pt x="3663696" y="1427988"/>
                  </a:lnTo>
                  <a:lnTo>
                    <a:pt x="3736848" y="1554480"/>
                  </a:lnTo>
                  <a:lnTo>
                    <a:pt x="3810000" y="1699260"/>
                  </a:lnTo>
                  <a:lnTo>
                    <a:pt x="3883152" y="1848612"/>
                  </a:lnTo>
                  <a:lnTo>
                    <a:pt x="3956304" y="1990344"/>
                  </a:lnTo>
                  <a:lnTo>
                    <a:pt x="4029456" y="2109216"/>
                  </a:lnTo>
                  <a:lnTo>
                    <a:pt x="4102608" y="2197608"/>
                  </a:lnTo>
                  <a:lnTo>
                    <a:pt x="4175760" y="2246376"/>
                  </a:lnTo>
                  <a:lnTo>
                    <a:pt x="4248912" y="2250948"/>
                  </a:lnTo>
                  <a:lnTo>
                    <a:pt x="4323588" y="2209800"/>
                  </a:lnTo>
                  <a:lnTo>
                    <a:pt x="4396740" y="2380488"/>
                  </a:lnTo>
                  <a:lnTo>
                    <a:pt x="4469892" y="2264664"/>
                  </a:lnTo>
                  <a:lnTo>
                    <a:pt x="4543044" y="2127504"/>
                  </a:lnTo>
                  <a:lnTo>
                    <a:pt x="4616196" y="1978152"/>
                  </a:lnTo>
                  <a:lnTo>
                    <a:pt x="4689348" y="1080516"/>
                  </a:lnTo>
                  <a:lnTo>
                    <a:pt x="4762500" y="949452"/>
                  </a:lnTo>
                  <a:lnTo>
                    <a:pt x="4835652" y="844296"/>
                  </a:lnTo>
                  <a:lnTo>
                    <a:pt x="4908804" y="777240"/>
                  </a:lnTo>
                  <a:lnTo>
                    <a:pt x="4981956" y="751332"/>
                  </a:lnTo>
                  <a:lnTo>
                    <a:pt x="5055108" y="771144"/>
                  </a:lnTo>
                  <a:lnTo>
                    <a:pt x="5128260" y="833628"/>
                  </a:lnTo>
                  <a:lnTo>
                    <a:pt x="5201412" y="932688"/>
                  </a:lnTo>
                  <a:lnTo>
                    <a:pt x="5276088" y="1060704"/>
                  </a:lnTo>
                  <a:lnTo>
                    <a:pt x="5349240" y="1207008"/>
                  </a:lnTo>
                </a:path>
              </a:pathLst>
            </a:custGeom>
            <a:ln w="47244">
              <a:solidFill>
                <a:srgbClr val="585858"/>
              </a:solidFill>
            </a:ln>
          </p:spPr>
          <p:txBody>
            <a:bodyPr wrap="square" lIns="0" tIns="0" rIns="0" bIns="0" rtlCol="0"/>
            <a:lstStyle/>
            <a:p>
              <a:endParaRPr/>
            </a:p>
          </p:txBody>
        </p:sp>
      </p:grpSp>
      <p:sp>
        <p:nvSpPr>
          <p:cNvPr id="44" name="object 44"/>
          <p:cNvSpPr txBox="1"/>
          <p:nvPr/>
        </p:nvSpPr>
        <p:spPr>
          <a:xfrm>
            <a:off x="6112002" y="5941872"/>
            <a:ext cx="260985" cy="239395"/>
          </a:xfrm>
          <a:prstGeom prst="rect">
            <a:avLst/>
          </a:prstGeom>
        </p:spPr>
        <p:txBody>
          <a:bodyPr vert="horz" wrap="square" lIns="0" tIns="12700" rIns="0" bIns="0" rtlCol="0">
            <a:spAutoFit/>
          </a:bodyPr>
          <a:lstStyle/>
          <a:p>
            <a:pPr marL="12700">
              <a:lnSpc>
                <a:spcPct val="100000"/>
              </a:lnSpc>
              <a:spcBef>
                <a:spcPts val="100"/>
              </a:spcBef>
            </a:pPr>
            <a:r>
              <a:rPr sz="1400" b="1">
                <a:solidFill>
                  <a:srgbClr val="404040"/>
                </a:solidFill>
                <a:latin typeface="Calibri"/>
                <a:cs typeface="Calibri"/>
              </a:rPr>
              <a:t>-</a:t>
            </a:r>
            <a:r>
              <a:rPr sz="1400" b="1" spc="-25">
                <a:solidFill>
                  <a:srgbClr val="404040"/>
                </a:solidFill>
                <a:latin typeface="Calibri"/>
                <a:cs typeface="Calibri"/>
              </a:rPr>
              <a:t>10</a:t>
            </a:r>
            <a:endParaRPr sz="1400">
              <a:latin typeface="Calibri"/>
              <a:cs typeface="Calibri"/>
            </a:endParaRPr>
          </a:p>
        </p:txBody>
      </p:sp>
      <p:sp>
        <p:nvSpPr>
          <p:cNvPr id="45" name="object 45"/>
          <p:cNvSpPr txBox="1"/>
          <p:nvPr/>
        </p:nvSpPr>
        <p:spPr>
          <a:xfrm>
            <a:off x="6202171" y="5315458"/>
            <a:ext cx="171450" cy="239395"/>
          </a:xfrm>
          <a:prstGeom prst="rect">
            <a:avLst/>
          </a:prstGeom>
        </p:spPr>
        <p:txBody>
          <a:bodyPr vert="horz" wrap="square" lIns="0" tIns="12700" rIns="0" bIns="0" rtlCol="0">
            <a:spAutoFit/>
          </a:bodyPr>
          <a:lstStyle/>
          <a:p>
            <a:pPr marL="12700">
              <a:lnSpc>
                <a:spcPct val="100000"/>
              </a:lnSpc>
              <a:spcBef>
                <a:spcPts val="100"/>
              </a:spcBef>
            </a:pPr>
            <a:r>
              <a:rPr sz="1400" b="1">
                <a:solidFill>
                  <a:srgbClr val="404040"/>
                </a:solidFill>
                <a:latin typeface="Calibri"/>
                <a:cs typeface="Calibri"/>
              </a:rPr>
              <a:t>-</a:t>
            </a:r>
            <a:r>
              <a:rPr sz="1400" b="1" spc="-50">
                <a:solidFill>
                  <a:srgbClr val="404040"/>
                </a:solidFill>
                <a:latin typeface="Calibri"/>
                <a:cs typeface="Calibri"/>
              </a:rPr>
              <a:t>5</a:t>
            </a:r>
            <a:endParaRPr sz="1400">
              <a:latin typeface="Calibri"/>
              <a:cs typeface="Calibri"/>
            </a:endParaRPr>
          </a:p>
        </p:txBody>
      </p:sp>
      <p:sp>
        <p:nvSpPr>
          <p:cNvPr id="46" name="object 46"/>
          <p:cNvSpPr txBox="1"/>
          <p:nvPr/>
        </p:nvSpPr>
        <p:spPr>
          <a:xfrm>
            <a:off x="6256401" y="4689094"/>
            <a:ext cx="116205" cy="239395"/>
          </a:xfrm>
          <a:prstGeom prst="rect">
            <a:avLst/>
          </a:prstGeom>
        </p:spPr>
        <p:txBody>
          <a:bodyPr vert="horz" wrap="square" lIns="0" tIns="12700" rIns="0" bIns="0" rtlCol="0">
            <a:spAutoFit/>
          </a:bodyPr>
          <a:lstStyle/>
          <a:p>
            <a:pPr marL="12700">
              <a:lnSpc>
                <a:spcPct val="100000"/>
              </a:lnSpc>
              <a:spcBef>
                <a:spcPts val="100"/>
              </a:spcBef>
            </a:pPr>
            <a:r>
              <a:rPr sz="1400" b="1" spc="-50">
                <a:solidFill>
                  <a:srgbClr val="404040"/>
                </a:solidFill>
                <a:latin typeface="Calibri"/>
                <a:cs typeface="Calibri"/>
              </a:rPr>
              <a:t>0</a:t>
            </a:r>
            <a:endParaRPr sz="1400">
              <a:latin typeface="Calibri"/>
              <a:cs typeface="Calibri"/>
            </a:endParaRPr>
          </a:p>
        </p:txBody>
      </p:sp>
      <p:sp>
        <p:nvSpPr>
          <p:cNvPr id="47" name="object 47"/>
          <p:cNvSpPr txBox="1"/>
          <p:nvPr/>
        </p:nvSpPr>
        <p:spPr>
          <a:xfrm>
            <a:off x="6256401" y="4062729"/>
            <a:ext cx="116205" cy="239395"/>
          </a:xfrm>
          <a:prstGeom prst="rect">
            <a:avLst/>
          </a:prstGeom>
        </p:spPr>
        <p:txBody>
          <a:bodyPr vert="horz" wrap="square" lIns="0" tIns="12700" rIns="0" bIns="0" rtlCol="0">
            <a:spAutoFit/>
          </a:bodyPr>
          <a:lstStyle/>
          <a:p>
            <a:pPr marL="12700">
              <a:lnSpc>
                <a:spcPct val="100000"/>
              </a:lnSpc>
              <a:spcBef>
                <a:spcPts val="100"/>
              </a:spcBef>
            </a:pPr>
            <a:r>
              <a:rPr sz="1400" b="1" spc="-50">
                <a:solidFill>
                  <a:srgbClr val="404040"/>
                </a:solidFill>
                <a:latin typeface="Calibri"/>
                <a:cs typeface="Calibri"/>
              </a:rPr>
              <a:t>5</a:t>
            </a:r>
            <a:endParaRPr sz="1400">
              <a:latin typeface="Calibri"/>
              <a:cs typeface="Calibri"/>
            </a:endParaRPr>
          </a:p>
        </p:txBody>
      </p:sp>
      <p:sp>
        <p:nvSpPr>
          <p:cNvPr id="48" name="object 48"/>
          <p:cNvSpPr txBox="1"/>
          <p:nvPr/>
        </p:nvSpPr>
        <p:spPr>
          <a:xfrm>
            <a:off x="6166484" y="3436365"/>
            <a:ext cx="205740" cy="239395"/>
          </a:xfrm>
          <a:prstGeom prst="rect">
            <a:avLst/>
          </a:prstGeom>
        </p:spPr>
        <p:txBody>
          <a:bodyPr vert="horz" wrap="square" lIns="0" tIns="13335" rIns="0" bIns="0" rtlCol="0">
            <a:spAutoFit/>
          </a:bodyPr>
          <a:lstStyle/>
          <a:p>
            <a:pPr marL="12700">
              <a:lnSpc>
                <a:spcPct val="100000"/>
              </a:lnSpc>
              <a:spcBef>
                <a:spcPts val="105"/>
              </a:spcBef>
            </a:pPr>
            <a:r>
              <a:rPr sz="1400" b="1" spc="-25">
                <a:solidFill>
                  <a:srgbClr val="404040"/>
                </a:solidFill>
                <a:latin typeface="Calibri"/>
                <a:cs typeface="Calibri"/>
              </a:rPr>
              <a:t>10</a:t>
            </a:r>
            <a:endParaRPr sz="1400">
              <a:latin typeface="Calibri"/>
              <a:cs typeface="Calibri"/>
            </a:endParaRPr>
          </a:p>
        </p:txBody>
      </p:sp>
      <p:sp>
        <p:nvSpPr>
          <p:cNvPr id="49" name="object 49"/>
          <p:cNvSpPr/>
          <p:nvPr/>
        </p:nvSpPr>
        <p:spPr>
          <a:xfrm>
            <a:off x="6428994" y="6297929"/>
            <a:ext cx="320040" cy="0"/>
          </a:xfrm>
          <a:custGeom>
            <a:avLst/>
            <a:gdLst/>
            <a:ahLst/>
            <a:cxnLst/>
            <a:rect l="l" t="t" r="r" b="b"/>
            <a:pathLst>
              <a:path w="320040">
                <a:moveTo>
                  <a:pt x="0" y="0"/>
                </a:moveTo>
                <a:lnTo>
                  <a:pt x="320039" y="0"/>
                </a:lnTo>
              </a:path>
            </a:pathLst>
          </a:custGeom>
          <a:ln w="38100">
            <a:solidFill>
              <a:srgbClr val="FAB82E"/>
            </a:solidFill>
          </a:ln>
        </p:spPr>
        <p:txBody>
          <a:bodyPr wrap="square" lIns="0" tIns="0" rIns="0" bIns="0" rtlCol="0"/>
          <a:lstStyle/>
          <a:p>
            <a:endParaRPr/>
          </a:p>
        </p:txBody>
      </p:sp>
      <p:sp>
        <p:nvSpPr>
          <p:cNvPr id="50" name="object 50"/>
          <p:cNvSpPr txBox="1"/>
          <p:nvPr/>
        </p:nvSpPr>
        <p:spPr>
          <a:xfrm>
            <a:off x="6772147" y="6185712"/>
            <a:ext cx="483234" cy="193675"/>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FAB82E"/>
                </a:solidFill>
                <a:latin typeface="Calibri"/>
                <a:cs typeface="Calibri"/>
              </a:rPr>
              <a:t>EcoMax</a:t>
            </a:r>
            <a:endParaRPr sz="1100">
              <a:latin typeface="Calibri"/>
              <a:cs typeface="Calibri"/>
            </a:endParaRPr>
          </a:p>
        </p:txBody>
      </p:sp>
      <p:sp>
        <p:nvSpPr>
          <p:cNvPr id="51" name="object 51"/>
          <p:cNvSpPr/>
          <p:nvPr/>
        </p:nvSpPr>
        <p:spPr>
          <a:xfrm>
            <a:off x="7315961" y="6297929"/>
            <a:ext cx="320040" cy="0"/>
          </a:xfrm>
          <a:custGeom>
            <a:avLst/>
            <a:gdLst/>
            <a:ahLst/>
            <a:cxnLst/>
            <a:rect l="l" t="t" r="r" b="b"/>
            <a:pathLst>
              <a:path w="320040">
                <a:moveTo>
                  <a:pt x="0" y="0"/>
                </a:moveTo>
                <a:lnTo>
                  <a:pt x="320040" y="0"/>
                </a:lnTo>
              </a:path>
            </a:pathLst>
          </a:custGeom>
          <a:ln w="38100">
            <a:solidFill>
              <a:srgbClr val="EB3324"/>
            </a:solidFill>
          </a:ln>
        </p:spPr>
        <p:txBody>
          <a:bodyPr wrap="square" lIns="0" tIns="0" rIns="0" bIns="0" rtlCol="0"/>
          <a:lstStyle/>
          <a:p>
            <a:endParaRPr/>
          </a:p>
        </p:txBody>
      </p:sp>
      <p:sp>
        <p:nvSpPr>
          <p:cNvPr id="52" name="object 52"/>
          <p:cNvSpPr txBox="1"/>
          <p:nvPr/>
        </p:nvSpPr>
        <p:spPr>
          <a:xfrm>
            <a:off x="7659116" y="6185712"/>
            <a:ext cx="856615" cy="193675"/>
          </a:xfrm>
          <a:prstGeom prst="rect">
            <a:avLst/>
          </a:prstGeom>
        </p:spPr>
        <p:txBody>
          <a:bodyPr vert="horz" wrap="square" lIns="0" tIns="12700" rIns="0" bIns="0" rtlCol="0">
            <a:spAutoFit/>
          </a:bodyPr>
          <a:lstStyle/>
          <a:p>
            <a:pPr marL="12700">
              <a:lnSpc>
                <a:spcPct val="100000"/>
              </a:lnSpc>
              <a:spcBef>
                <a:spcPts val="100"/>
              </a:spcBef>
            </a:pPr>
            <a:r>
              <a:rPr sz="1100" b="1">
                <a:solidFill>
                  <a:srgbClr val="EB3324"/>
                </a:solidFill>
                <a:latin typeface="Calibri"/>
                <a:cs typeface="Calibri"/>
              </a:rPr>
              <a:t>Max</a:t>
            </a:r>
            <a:r>
              <a:rPr sz="1100" b="1" spc="-10">
                <a:solidFill>
                  <a:srgbClr val="EB3324"/>
                </a:solidFill>
                <a:latin typeface="Calibri"/>
                <a:cs typeface="Calibri"/>
              </a:rPr>
              <a:t> Consump</a:t>
            </a:r>
            <a:endParaRPr sz="1100">
              <a:latin typeface="Calibri"/>
              <a:cs typeface="Calibri"/>
            </a:endParaRPr>
          </a:p>
        </p:txBody>
      </p:sp>
      <p:sp>
        <p:nvSpPr>
          <p:cNvPr id="53" name="object 53"/>
          <p:cNvSpPr/>
          <p:nvPr/>
        </p:nvSpPr>
        <p:spPr>
          <a:xfrm>
            <a:off x="8574785" y="6297929"/>
            <a:ext cx="320040" cy="0"/>
          </a:xfrm>
          <a:custGeom>
            <a:avLst/>
            <a:gdLst/>
            <a:ahLst/>
            <a:cxnLst/>
            <a:rect l="l" t="t" r="r" b="b"/>
            <a:pathLst>
              <a:path w="320040">
                <a:moveTo>
                  <a:pt x="0" y="0"/>
                </a:moveTo>
                <a:lnTo>
                  <a:pt x="320040" y="0"/>
                </a:lnTo>
              </a:path>
            </a:pathLst>
          </a:custGeom>
          <a:ln w="25908">
            <a:solidFill>
              <a:srgbClr val="37C7C1"/>
            </a:solidFill>
          </a:ln>
        </p:spPr>
        <p:txBody>
          <a:bodyPr wrap="square" lIns="0" tIns="0" rIns="0" bIns="0" rtlCol="0"/>
          <a:lstStyle/>
          <a:p>
            <a:endParaRPr/>
          </a:p>
        </p:txBody>
      </p:sp>
      <p:sp>
        <p:nvSpPr>
          <p:cNvPr id="54" name="object 54"/>
          <p:cNvSpPr txBox="1"/>
          <p:nvPr/>
        </p:nvSpPr>
        <p:spPr>
          <a:xfrm>
            <a:off x="8919209" y="6185712"/>
            <a:ext cx="536575" cy="193675"/>
          </a:xfrm>
          <a:prstGeom prst="rect">
            <a:avLst/>
          </a:prstGeom>
        </p:spPr>
        <p:txBody>
          <a:bodyPr vert="horz" wrap="square" lIns="0" tIns="12700" rIns="0" bIns="0" rtlCol="0">
            <a:spAutoFit/>
          </a:bodyPr>
          <a:lstStyle/>
          <a:p>
            <a:pPr marL="12700">
              <a:lnSpc>
                <a:spcPct val="100000"/>
              </a:lnSpc>
              <a:spcBef>
                <a:spcPts val="100"/>
              </a:spcBef>
            </a:pPr>
            <a:r>
              <a:rPr sz="1100" b="1">
                <a:solidFill>
                  <a:srgbClr val="37C7C1"/>
                </a:solidFill>
                <a:latin typeface="Calibri"/>
                <a:cs typeface="Calibri"/>
              </a:rPr>
              <a:t>Reg</a:t>
            </a:r>
            <a:r>
              <a:rPr sz="1100" b="1" spc="-30">
                <a:solidFill>
                  <a:srgbClr val="37C7C1"/>
                </a:solidFill>
                <a:latin typeface="Calibri"/>
                <a:cs typeface="Calibri"/>
              </a:rPr>
              <a:t> </a:t>
            </a:r>
            <a:r>
              <a:rPr sz="1100" b="1" spc="-20">
                <a:solidFill>
                  <a:srgbClr val="37C7C1"/>
                </a:solidFill>
                <a:latin typeface="Calibri"/>
                <a:cs typeface="Calibri"/>
              </a:rPr>
              <a:t>High</a:t>
            </a:r>
            <a:endParaRPr sz="1100">
              <a:latin typeface="Calibri"/>
              <a:cs typeface="Calibri"/>
            </a:endParaRPr>
          </a:p>
        </p:txBody>
      </p:sp>
      <p:sp>
        <p:nvSpPr>
          <p:cNvPr id="55" name="object 55"/>
          <p:cNvSpPr/>
          <p:nvPr/>
        </p:nvSpPr>
        <p:spPr>
          <a:xfrm>
            <a:off x="9515093" y="6297929"/>
            <a:ext cx="320040" cy="0"/>
          </a:xfrm>
          <a:custGeom>
            <a:avLst/>
            <a:gdLst/>
            <a:ahLst/>
            <a:cxnLst/>
            <a:rect l="l" t="t" r="r" b="b"/>
            <a:pathLst>
              <a:path w="320040">
                <a:moveTo>
                  <a:pt x="0" y="0"/>
                </a:moveTo>
                <a:lnTo>
                  <a:pt x="320039" y="0"/>
                </a:lnTo>
              </a:path>
            </a:pathLst>
          </a:custGeom>
          <a:ln w="25908">
            <a:solidFill>
              <a:srgbClr val="37C7C1"/>
            </a:solidFill>
            <a:prstDash val="sysDash"/>
          </a:ln>
        </p:spPr>
        <p:txBody>
          <a:bodyPr wrap="square" lIns="0" tIns="0" rIns="0" bIns="0" rtlCol="0"/>
          <a:lstStyle/>
          <a:p>
            <a:endParaRPr/>
          </a:p>
        </p:txBody>
      </p:sp>
      <p:sp>
        <p:nvSpPr>
          <p:cNvPr id="56" name="object 56"/>
          <p:cNvSpPr txBox="1"/>
          <p:nvPr/>
        </p:nvSpPr>
        <p:spPr>
          <a:xfrm>
            <a:off x="9859771" y="6185712"/>
            <a:ext cx="511175" cy="193675"/>
          </a:xfrm>
          <a:prstGeom prst="rect">
            <a:avLst/>
          </a:prstGeom>
        </p:spPr>
        <p:txBody>
          <a:bodyPr vert="horz" wrap="square" lIns="0" tIns="12700" rIns="0" bIns="0" rtlCol="0">
            <a:spAutoFit/>
          </a:bodyPr>
          <a:lstStyle/>
          <a:p>
            <a:pPr marL="12700">
              <a:lnSpc>
                <a:spcPct val="100000"/>
              </a:lnSpc>
              <a:spcBef>
                <a:spcPts val="100"/>
              </a:spcBef>
            </a:pPr>
            <a:r>
              <a:rPr sz="1100" b="1">
                <a:solidFill>
                  <a:srgbClr val="37C7C1"/>
                </a:solidFill>
                <a:latin typeface="Calibri"/>
                <a:cs typeface="Calibri"/>
              </a:rPr>
              <a:t>Reg</a:t>
            </a:r>
            <a:r>
              <a:rPr sz="1100" b="1" spc="-20">
                <a:solidFill>
                  <a:srgbClr val="37C7C1"/>
                </a:solidFill>
                <a:latin typeface="Calibri"/>
                <a:cs typeface="Calibri"/>
              </a:rPr>
              <a:t> </a:t>
            </a:r>
            <a:r>
              <a:rPr sz="1100" b="1" spc="-25">
                <a:solidFill>
                  <a:srgbClr val="37C7C1"/>
                </a:solidFill>
                <a:latin typeface="Calibri"/>
                <a:cs typeface="Calibri"/>
              </a:rPr>
              <a:t>Low</a:t>
            </a:r>
            <a:endParaRPr sz="1100">
              <a:latin typeface="Calibri"/>
              <a:cs typeface="Calibri"/>
            </a:endParaRPr>
          </a:p>
        </p:txBody>
      </p:sp>
      <p:sp>
        <p:nvSpPr>
          <p:cNvPr id="57" name="object 57"/>
          <p:cNvSpPr/>
          <p:nvPr/>
        </p:nvSpPr>
        <p:spPr>
          <a:xfrm>
            <a:off x="10431018" y="6297929"/>
            <a:ext cx="320040" cy="0"/>
          </a:xfrm>
          <a:custGeom>
            <a:avLst/>
            <a:gdLst/>
            <a:ahLst/>
            <a:cxnLst/>
            <a:rect l="l" t="t" r="r" b="b"/>
            <a:pathLst>
              <a:path w="320040">
                <a:moveTo>
                  <a:pt x="0" y="0"/>
                </a:moveTo>
                <a:lnTo>
                  <a:pt x="320039" y="0"/>
                </a:lnTo>
              </a:path>
            </a:pathLst>
          </a:custGeom>
          <a:ln w="47244">
            <a:solidFill>
              <a:srgbClr val="585858"/>
            </a:solidFill>
          </a:ln>
        </p:spPr>
        <p:txBody>
          <a:bodyPr wrap="square" lIns="0" tIns="0" rIns="0" bIns="0" rtlCol="0"/>
          <a:lstStyle/>
          <a:p>
            <a:endParaRPr/>
          </a:p>
        </p:txBody>
      </p:sp>
      <p:sp>
        <p:nvSpPr>
          <p:cNvPr id="58" name="object 58"/>
          <p:cNvSpPr txBox="1"/>
          <p:nvPr/>
        </p:nvSpPr>
        <p:spPr>
          <a:xfrm>
            <a:off x="10774806" y="6185712"/>
            <a:ext cx="905510" cy="193675"/>
          </a:xfrm>
          <a:prstGeom prst="rect">
            <a:avLst/>
          </a:prstGeom>
        </p:spPr>
        <p:txBody>
          <a:bodyPr vert="horz" wrap="square" lIns="0" tIns="12700" rIns="0" bIns="0" rtlCol="0">
            <a:spAutoFit/>
          </a:bodyPr>
          <a:lstStyle/>
          <a:p>
            <a:pPr marL="12700">
              <a:lnSpc>
                <a:spcPct val="100000"/>
              </a:lnSpc>
              <a:spcBef>
                <a:spcPts val="100"/>
              </a:spcBef>
            </a:pPr>
            <a:r>
              <a:rPr sz="1100" b="1">
                <a:solidFill>
                  <a:srgbClr val="585858"/>
                </a:solidFill>
                <a:latin typeface="Calibri"/>
                <a:cs typeface="Calibri"/>
              </a:rPr>
              <a:t>Dispatch</a:t>
            </a:r>
            <a:r>
              <a:rPr sz="1100" b="1" spc="-45">
                <a:solidFill>
                  <a:srgbClr val="585858"/>
                </a:solidFill>
                <a:latin typeface="Calibri"/>
                <a:cs typeface="Calibri"/>
              </a:rPr>
              <a:t> </a:t>
            </a:r>
            <a:r>
              <a:rPr sz="1100" b="1" spc="-10">
                <a:solidFill>
                  <a:srgbClr val="585858"/>
                </a:solidFill>
                <a:latin typeface="Calibri"/>
                <a:cs typeface="Calibri"/>
              </a:rPr>
              <a:t>Signal</a:t>
            </a:r>
            <a:endParaRPr sz="1100">
              <a:latin typeface="Calibri"/>
              <a:cs typeface="Calibri"/>
            </a:endParaRPr>
          </a:p>
        </p:txBody>
      </p:sp>
      <p:sp>
        <p:nvSpPr>
          <p:cNvPr id="59" name="object 59"/>
          <p:cNvSpPr txBox="1"/>
          <p:nvPr/>
        </p:nvSpPr>
        <p:spPr>
          <a:xfrm>
            <a:off x="5139054" y="4316348"/>
            <a:ext cx="847725" cy="848994"/>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spc="-10">
                <a:solidFill>
                  <a:srgbClr val="404040"/>
                </a:solidFill>
                <a:latin typeface="Calibri"/>
                <a:cs typeface="Calibri"/>
              </a:rPr>
              <a:t>Single Dispatch Signal</a:t>
            </a:r>
            <a:endParaRPr sz="1800">
              <a:latin typeface="Calibri"/>
              <a:cs typeface="Calibri"/>
            </a:endParaRPr>
          </a:p>
        </p:txBody>
      </p:sp>
      <p:sp>
        <p:nvSpPr>
          <p:cNvPr id="60" name="object 60"/>
          <p:cNvSpPr txBox="1"/>
          <p:nvPr/>
        </p:nvSpPr>
        <p:spPr>
          <a:xfrm>
            <a:off x="5079619" y="1196721"/>
            <a:ext cx="967740" cy="574040"/>
          </a:xfrm>
          <a:prstGeom prst="rect">
            <a:avLst/>
          </a:prstGeom>
        </p:spPr>
        <p:txBody>
          <a:bodyPr vert="horz" wrap="square" lIns="0" tIns="12700" rIns="0" bIns="0" rtlCol="0">
            <a:spAutoFit/>
          </a:bodyPr>
          <a:lstStyle/>
          <a:p>
            <a:pPr marL="71755" marR="5080" indent="-59690">
              <a:lnSpc>
                <a:spcPct val="100000"/>
              </a:lnSpc>
              <a:spcBef>
                <a:spcPts val="100"/>
              </a:spcBef>
            </a:pPr>
            <a:r>
              <a:rPr sz="1800" b="1" spc="-10">
                <a:solidFill>
                  <a:srgbClr val="404040"/>
                </a:solidFill>
                <a:latin typeface="Calibri"/>
                <a:cs typeface="Calibri"/>
              </a:rPr>
              <a:t>Individual Dispatch</a:t>
            </a:r>
            <a:endParaRPr sz="1800">
              <a:latin typeface="Calibri"/>
              <a:cs typeface="Calibri"/>
            </a:endParaRPr>
          </a:p>
        </p:txBody>
      </p:sp>
      <p:pic>
        <p:nvPicPr>
          <p:cNvPr id="61" name="object 61"/>
          <p:cNvPicPr/>
          <p:nvPr/>
        </p:nvPicPr>
        <p:blipFill>
          <a:blip r:embed="rId3" cstate="print"/>
          <a:stretch>
            <a:fillRect/>
          </a:stretch>
        </p:blipFill>
        <p:spPr>
          <a:xfrm>
            <a:off x="4575047" y="4495800"/>
            <a:ext cx="457200" cy="504444"/>
          </a:xfrm>
          <a:prstGeom prst="rect">
            <a:avLst/>
          </a:prstGeom>
        </p:spPr>
      </p:pic>
      <p:sp>
        <p:nvSpPr>
          <p:cNvPr id="62" name="object 6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3" name="object 6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29</a:t>
            </a:fld>
            <a:endParaRPr spc="-25"/>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977" y="381761"/>
            <a:ext cx="11783695" cy="5652770"/>
          </a:xfrm>
          <a:custGeom>
            <a:avLst/>
            <a:gdLst/>
            <a:ahLst/>
            <a:cxnLst/>
            <a:rect l="l" t="t" r="r" b="b"/>
            <a:pathLst>
              <a:path w="11783695" h="5652770">
                <a:moveTo>
                  <a:pt x="0" y="5652516"/>
                </a:moveTo>
                <a:lnTo>
                  <a:pt x="11783568" y="5652516"/>
                </a:lnTo>
                <a:lnTo>
                  <a:pt x="11783568" y="0"/>
                </a:lnTo>
                <a:lnTo>
                  <a:pt x="0" y="0"/>
                </a:lnTo>
                <a:lnTo>
                  <a:pt x="0" y="5652516"/>
                </a:lnTo>
                <a:close/>
              </a:path>
            </a:pathLst>
          </a:custGeom>
          <a:ln w="19812">
            <a:solidFill>
              <a:srgbClr val="527E31"/>
            </a:solidFill>
          </a:ln>
        </p:spPr>
        <p:txBody>
          <a:bodyPr wrap="square" lIns="0" tIns="0" rIns="0" bIns="0" rtlCol="0"/>
          <a:lstStyle/>
          <a:p>
            <a:endParaRPr/>
          </a:p>
        </p:txBody>
      </p:sp>
      <p:sp>
        <p:nvSpPr>
          <p:cNvPr id="3" name="object 3"/>
          <p:cNvSpPr txBox="1">
            <a:spLocks noGrp="1"/>
          </p:cNvSpPr>
          <p:nvPr>
            <p:ph type="title"/>
          </p:nvPr>
        </p:nvSpPr>
        <p:spPr>
          <a:xfrm>
            <a:off x="374700" y="494129"/>
            <a:ext cx="11257280" cy="3519553"/>
          </a:xfrm>
          <a:prstGeom prst="rect">
            <a:avLst/>
          </a:prstGeom>
        </p:spPr>
        <p:txBody>
          <a:bodyPr vert="horz" wrap="square" lIns="0" tIns="46355" rIns="0" bIns="0" rtlCol="0">
            <a:spAutoFit/>
          </a:bodyPr>
          <a:lstStyle/>
          <a:p>
            <a:pPr marL="3315335" algn="l">
              <a:lnSpc>
                <a:spcPct val="100000"/>
              </a:lnSpc>
              <a:spcBef>
                <a:spcPts val="365"/>
              </a:spcBef>
            </a:pPr>
            <a:r>
              <a:rPr lang="en-US"/>
              <a:t>                </a:t>
            </a:r>
            <a:r>
              <a:t>Disclaimer</a:t>
            </a:r>
            <a:br>
              <a:rPr lang="en-US" spc="-10"/>
            </a:br>
            <a:endParaRPr spc="-10"/>
          </a:p>
          <a:p>
            <a:pPr marL="12700" marR="5080">
              <a:lnSpc>
                <a:spcPct val="100000"/>
              </a:lnSpc>
              <a:spcBef>
                <a:spcPts val="234"/>
              </a:spcBef>
            </a:pPr>
            <a:r>
              <a:rPr lang="en-US" sz="2400" b="0">
                <a:latin typeface="Calibri"/>
                <a:cs typeface="Calibri"/>
              </a:rPr>
              <a:t>This presentation demonstrates all the components of a Continuous Storage Facility.</a:t>
            </a:r>
            <a:br>
              <a:rPr lang="en-US" sz="2400" b="0">
                <a:latin typeface="Calibri"/>
                <a:cs typeface="Calibri"/>
              </a:rPr>
            </a:br>
            <a:br>
              <a:rPr lang="en-US" sz="2400" b="0">
                <a:latin typeface="Calibri"/>
                <a:cs typeface="Calibri"/>
              </a:rPr>
            </a:br>
            <a:r>
              <a:rPr lang="en-US" sz="2400" b="0">
                <a:latin typeface="Calibri"/>
                <a:cs typeface="Calibri"/>
              </a:rPr>
              <a:t>A storage facility incapable of receiving and storing electricity from the grid may participate in the New England Markets as a Continuous Storage Facility, so long as that facility satisfies all Continuous Storage Facility registration and participation requirements that are not solely related to consumption capability. As a result, the Asset Related Demand (ARD) portion, except for registration, can be disregarded.</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3</a:t>
            </a:fld>
            <a:endParaRPr spc="-50"/>
          </a:p>
        </p:txBody>
      </p:sp>
      <p:sp>
        <p:nvSpPr>
          <p:cNvPr id="4" name="Rectangle 3">
            <a:extLst>
              <a:ext uri="{FF2B5EF4-FFF2-40B4-BE49-F238E27FC236}">
                <a16:creationId xmlns:a16="http://schemas.microsoft.com/office/drawing/2014/main" id="{04467A4E-C17D-04D3-91C8-AFBDD33B613C}"/>
              </a:ext>
            </a:extLst>
          </p:cNvPr>
          <p:cNvSpPr/>
          <p:nvPr/>
        </p:nvSpPr>
        <p:spPr>
          <a:xfrm>
            <a:off x="91957" y="6325990"/>
            <a:ext cx="2438400" cy="395618"/>
          </a:xfrm>
          <a:prstGeom prst="rect">
            <a:avLst/>
          </a:prstGeom>
          <a:solidFill>
            <a:schemeClr val="bg1"/>
          </a:solidFill>
          <a:ln w="190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a:solidFill>
                  <a:srgbClr val="000000"/>
                </a:solidFill>
              </a:rPr>
              <a:t>Slide added on 12/31/2024.</a:t>
            </a:r>
          </a:p>
        </p:txBody>
      </p:sp>
      <p:pic>
        <p:nvPicPr>
          <p:cNvPr id="8" name="Important symbol" descr="caution.png">
            <a:extLst>
              <a:ext uri="{FF2B5EF4-FFF2-40B4-BE49-F238E27FC236}">
                <a16:creationId xmlns:a16="http://schemas.microsoft.com/office/drawing/2014/main" id="{17A92F78-9F7A-0EB4-F9FA-91B86847B87F}"/>
              </a:ext>
            </a:extLst>
          </p:cNvPr>
          <p:cNvPicPr>
            <a:picLocks noChangeAspect="1"/>
          </p:cNvPicPr>
          <p:nvPr>
            <p:custDataLst>
              <p:tags r:id="rId2"/>
            </p:custDataLst>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39798" y="6375499"/>
            <a:ext cx="305438" cy="310389"/>
          </a:xfrm>
          <a:prstGeom prst="rect">
            <a:avLst/>
          </a:prstGeom>
          <a:solidFill>
            <a:schemeClr val="bg1"/>
          </a:solidFill>
          <a:ln w="19050">
            <a:noFill/>
          </a:ln>
        </p:spPr>
      </p:pic>
    </p:spTree>
    <p:custDataLst>
      <p:tags r:id="rId1"/>
    </p:custDataLst>
    <p:extLst>
      <p:ext uri="{BB962C8B-B14F-4D97-AF65-F5344CB8AC3E}">
        <p14:creationId xmlns:p14="http://schemas.microsoft.com/office/powerpoint/2010/main" val="332005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30</a:t>
            </a:fld>
            <a:endParaRPr spc="-25"/>
          </a:p>
        </p:txBody>
      </p:sp>
      <p:sp>
        <p:nvSpPr>
          <p:cNvPr id="114" name="object 114"/>
          <p:cNvSpPr txBox="1"/>
          <p:nvPr/>
        </p:nvSpPr>
        <p:spPr>
          <a:xfrm>
            <a:off x="383540" y="4034993"/>
            <a:ext cx="6287770" cy="1672589"/>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Initial</a:t>
            </a:r>
            <a:r>
              <a:rPr sz="1800" i="1" spc="-35">
                <a:latin typeface="Calibri"/>
                <a:cs typeface="Calibri"/>
              </a:rPr>
              <a:t> </a:t>
            </a:r>
            <a:r>
              <a:rPr sz="1800" i="1">
                <a:latin typeface="Calibri"/>
                <a:cs typeface="Calibri"/>
              </a:rPr>
              <a:t>Modeling,</a:t>
            </a:r>
            <a:r>
              <a:rPr sz="1800" i="1" spc="-25">
                <a:latin typeface="Calibri"/>
                <a:cs typeface="Calibri"/>
              </a:rPr>
              <a:t> </a:t>
            </a:r>
            <a:r>
              <a:rPr sz="1800" i="1" spc="-10">
                <a:latin typeface="Calibri"/>
                <a:cs typeface="Calibri"/>
              </a:rPr>
              <a:t>Technical</a:t>
            </a:r>
            <a:r>
              <a:rPr sz="1800" i="1" spc="-20">
                <a:latin typeface="Calibri"/>
                <a:cs typeface="Calibri"/>
              </a:rPr>
              <a:t> </a:t>
            </a:r>
            <a:r>
              <a:rPr sz="1800" i="1" spc="-10">
                <a:latin typeface="Calibri"/>
                <a:cs typeface="Calibri"/>
              </a:rPr>
              <a:t>Requirements,</a:t>
            </a:r>
            <a:r>
              <a:rPr sz="1800" i="1" spc="-30">
                <a:latin typeface="Calibri"/>
                <a:cs typeface="Calibri"/>
              </a:rPr>
              <a:t> </a:t>
            </a:r>
            <a:r>
              <a:rPr sz="1800" i="1">
                <a:latin typeface="Calibri"/>
                <a:cs typeface="Calibri"/>
              </a:rPr>
              <a:t>and</a:t>
            </a:r>
            <a:r>
              <a:rPr sz="1800" i="1" spc="-35">
                <a:latin typeface="Calibri"/>
                <a:cs typeface="Calibri"/>
              </a:rPr>
              <a:t> </a:t>
            </a:r>
            <a:r>
              <a:rPr sz="1800" i="1">
                <a:latin typeface="Calibri"/>
                <a:cs typeface="Calibri"/>
              </a:rPr>
              <a:t>Asset</a:t>
            </a:r>
            <a:r>
              <a:rPr sz="1800" i="1" spc="-45">
                <a:latin typeface="Calibri"/>
                <a:cs typeface="Calibri"/>
              </a:rPr>
              <a:t> </a:t>
            </a:r>
            <a:r>
              <a:rPr sz="1800" i="1" spc="-10">
                <a:latin typeface="Calibri"/>
                <a:cs typeface="Calibri"/>
              </a:rPr>
              <a:t>Registration</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eMarket</a:t>
            </a:r>
            <a:r>
              <a:rPr sz="1800" i="1" spc="-95">
                <a:latin typeface="Calibri"/>
                <a:cs typeface="Calibri"/>
              </a:rPr>
              <a:t> </a:t>
            </a:r>
            <a:r>
              <a:rPr sz="1800" i="1" spc="-10">
                <a:latin typeface="Calibri"/>
                <a:cs typeface="Calibri"/>
              </a:rPr>
              <a:t>Requirements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4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4" cstate="print"/>
            <a:stretch>
              <a:fillRect/>
            </a:stretch>
          </p:blipFill>
          <p:spPr>
            <a:xfrm>
              <a:off x="3486911" y="6453377"/>
              <a:ext cx="246125" cy="76200"/>
            </a:xfrm>
            <a:prstGeom prst="rect">
              <a:avLst/>
            </a:prstGeom>
          </p:spPr>
        </p:pic>
        <p:pic>
          <p:nvPicPr>
            <p:cNvPr id="24" name="object 24"/>
            <p:cNvPicPr/>
            <p:nvPr/>
          </p:nvPicPr>
          <p:blipFill>
            <a:blip r:embed="rId5" cstate="print"/>
            <a:stretch>
              <a:fillRect/>
            </a:stretch>
          </p:blipFill>
          <p:spPr>
            <a:xfrm>
              <a:off x="2049017" y="6729221"/>
              <a:ext cx="76200" cy="108964"/>
            </a:xfrm>
            <a:prstGeom prst="rect">
              <a:avLst/>
            </a:prstGeom>
          </p:spPr>
        </p:pic>
        <p:pic>
          <p:nvPicPr>
            <p:cNvPr id="25" name="object 25"/>
            <p:cNvPicPr/>
            <p:nvPr/>
          </p:nvPicPr>
          <p:blipFill>
            <a:blip r:embed="rId6"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7"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8" cstate="print"/>
            <a:stretch>
              <a:fillRect/>
            </a:stretch>
          </p:blipFill>
          <p:spPr>
            <a:xfrm>
              <a:off x="9203435" y="6453377"/>
              <a:ext cx="244602" cy="76200"/>
            </a:xfrm>
            <a:prstGeom prst="rect">
              <a:avLst/>
            </a:prstGeom>
          </p:spPr>
        </p:pic>
        <p:pic>
          <p:nvPicPr>
            <p:cNvPr id="40" name="object 40"/>
            <p:cNvPicPr/>
            <p:nvPr/>
          </p:nvPicPr>
          <p:blipFill>
            <a:blip r:embed="rId5" cstate="print"/>
            <a:stretch>
              <a:fillRect/>
            </a:stretch>
          </p:blipFill>
          <p:spPr>
            <a:xfrm>
              <a:off x="7765542" y="6729221"/>
              <a:ext cx="76200" cy="108964"/>
            </a:xfrm>
            <a:prstGeom prst="rect">
              <a:avLst/>
            </a:prstGeom>
          </p:spPr>
        </p:pic>
        <p:pic>
          <p:nvPicPr>
            <p:cNvPr id="41" name="object 41"/>
            <p:cNvPicPr/>
            <p:nvPr/>
          </p:nvPicPr>
          <p:blipFill>
            <a:blip r:embed="rId6"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9"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7"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281173"/>
            <a:ext cx="7882255" cy="1597660"/>
          </a:xfrm>
          <a:prstGeom prst="rect">
            <a:avLst/>
          </a:prstGeom>
        </p:spPr>
        <p:txBody>
          <a:bodyPr vert="horz" wrap="square" lIns="0" tIns="12700" rIns="0" bIns="0" rtlCol="0">
            <a:spAutoFit/>
          </a:bodyPr>
          <a:lstStyle/>
          <a:p>
            <a:pPr marL="12700" marR="5080">
              <a:lnSpc>
                <a:spcPct val="100000"/>
              </a:lnSpc>
              <a:spcBef>
                <a:spcPts val="100"/>
              </a:spcBef>
            </a:pPr>
            <a:r>
              <a:rPr sz="3600">
                <a:solidFill>
                  <a:srgbClr val="6EA943"/>
                </a:solidFill>
              </a:rPr>
              <a:t>Initial</a:t>
            </a:r>
            <a:r>
              <a:rPr sz="3600" spc="-110">
                <a:solidFill>
                  <a:srgbClr val="6EA943"/>
                </a:solidFill>
              </a:rPr>
              <a:t> </a:t>
            </a:r>
            <a:r>
              <a:rPr sz="3600">
                <a:solidFill>
                  <a:srgbClr val="6EA943"/>
                </a:solidFill>
              </a:rPr>
              <a:t>Modeling,</a:t>
            </a:r>
            <a:r>
              <a:rPr sz="3600" spc="-95">
                <a:solidFill>
                  <a:srgbClr val="6EA943"/>
                </a:solidFill>
              </a:rPr>
              <a:t> </a:t>
            </a:r>
            <a:r>
              <a:rPr sz="3600" spc="-35">
                <a:solidFill>
                  <a:srgbClr val="6EA943"/>
                </a:solidFill>
              </a:rPr>
              <a:t>Technical</a:t>
            </a:r>
            <a:r>
              <a:rPr sz="3600" spc="-110">
                <a:solidFill>
                  <a:srgbClr val="6EA943"/>
                </a:solidFill>
              </a:rPr>
              <a:t> </a:t>
            </a:r>
            <a:r>
              <a:rPr sz="3600" spc="-10">
                <a:solidFill>
                  <a:srgbClr val="6EA943"/>
                </a:solidFill>
              </a:rPr>
              <a:t>Requirements, </a:t>
            </a:r>
            <a:r>
              <a:rPr sz="3600">
                <a:solidFill>
                  <a:srgbClr val="6EA943"/>
                </a:solidFill>
              </a:rPr>
              <a:t>and</a:t>
            </a:r>
            <a:r>
              <a:rPr sz="3600" spc="-85">
                <a:solidFill>
                  <a:srgbClr val="6EA943"/>
                </a:solidFill>
              </a:rPr>
              <a:t> </a:t>
            </a:r>
            <a:r>
              <a:rPr sz="3600">
                <a:solidFill>
                  <a:srgbClr val="6EA943"/>
                </a:solidFill>
              </a:rPr>
              <a:t>Asset</a:t>
            </a:r>
            <a:r>
              <a:rPr sz="3600" spc="-90">
                <a:solidFill>
                  <a:srgbClr val="6EA943"/>
                </a:solidFill>
              </a:rPr>
              <a:t> </a:t>
            </a:r>
            <a:r>
              <a:rPr sz="3600" spc="-10">
                <a:solidFill>
                  <a:srgbClr val="6EA943"/>
                </a:solidFill>
              </a:rPr>
              <a:t>Registration</a:t>
            </a:r>
            <a:endParaRPr sz="3600"/>
          </a:p>
          <a:p>
            <a:pPr marL="12700">
              <a:lnSpc>
                <a:spcPct val="100000"/>
              </a:lnSpc>
              <a:spcBef>
                <a:spcPts val="855"/>
              </a:spcBef>
            </a:pPr>
            <a:r>
              <a:rPr sz="2400" b="0" i="1" spc="-10">
                <a:latin typeface="Calibri"/>
                <a:cs typeface="Calibri"/>
              </a:rPr>
              <a:t>Market</a:t>
            </a:r>
            <a:r>
              <a:rPr sz="2400" b="0" i="1" spc="-85">
                <a:latin typeface="Calibri"/>
                <a:cs typeface="Calibri"/>
              </a:rPr>
              <a:t> </a:t>
            </a:r>
            <a:r>
              <a:rPr sz="2400" b="0" i="1" spc="-10">
                <a:latin typeface="Calibri"/>
                <a:cs typeface="Calibri"/>
              </a:rPr>
              <a:t>Integration</a:t>
            </a:r>
            <a:r>
              <a:rPr sz="2400" b="0" i="1" spc="-70">
                <a:latin typeface="Calibri"/>
                <a:cs typeface="Calibri"/>
              </a:rPr>
              <a:t> </a:t>
            </a:r>
            <a:r>
              <a:rPr sz="2400" b="0" i="1" spc="-10">
                <a:latin typeface="Calibri"/>
                <a:cs typeface="Calibri"/>
              </a:rPr>
              <a:t>Process</a:t>
            </a:r>
            <a:endParaRPr sz="2400">
              <a:latin typeface="Calibri"/>
              <a:cs typeface="Calibri"/>
            </a:endParaRPr>
          </a:p>
        </p:txBody>
      </p:sp>
      <p:sp>
        <p:nvSpPr>
          <p:cNvPr id="63" name="object 6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64" name="object 6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31</a:t>
            </a:fld>
            <a:endParaRPr spc="-25"/>
          </a:p>
        </p:txBody>
      </p:sp>
      <p:sp>
        <p:nvSpPr>
          <p:cNvPr id="62" name="object 62"/>
          <p:cNvSpPr txBox="1"/>
          <p:nvPr/>
        </p:nvSpPr>
        <p:spPr>
          <a:xfrm>
            <a:off x="305206" y="5001239"/>
            <a:ext cx="6009005" cy="669925"/>
          </a:xfrm>
          <a:prstGeom prst="rect">
            <a:avLst/>
          </a:prstGeom>
        </p:spPr>
        <p:txBody>
          <a:bodyPr vert="horz" wrap="square" lIns="0" tIns="46990" rIns="0" bIns="0" rtlCol="0">
            <a:spAutoFit/>
          </a:bodyPr>
          <a:lstStyle/>
          <a:p>
            <a:pPr marL="12700">
              <a:lnSpc>
                <a:spcPct val="100000"/>
              </a:lnSpc>
              <a:spcBef>
                <a:spcPts val="370"/>
              </a:spcBef>
            </a:pPr>
            <a:r>
              <a:rPr sz="2000" b="1">
                <a:latin typeface="Calibri"/>
                <a:cs typeface="Calibri"/>
              </a:rPr>
              <a:t>Jacques</a:t>
            </a:r>
            <a:r>
              <a:rPr sz="2000" b="1" spc="-45">
                <a:latin typeface="Calibri"/>
                <a:cs typeface="Calibri"/>
              </a:rPr>
              <a:t> </a:t>
            </a:r>
            <a:r>
              <a:rPr sz="2000" b="1" spc="-10">
                <a:latin typeface="Calibri"/>
                <a:cs typeface="Calibri"/>
              </a:rPr>
              <a:t>Asselin</a:t>
            </a:r>
            <a:endParaRPr sz="2000">
              <a:latin typeface="Calibri"/>
              <a:cs typeface="Calibri"/>
            </a:endParaRPr>
          </a:p>
          <a:p>
            <a:pPr marL="12700">
              <a:lnSpc>
                <a:spcPct val="100000"/>
              </a:lnSpc>
              <a:spcBef>
                <a:spcPts val="240"/>
              </a:spcBef>
            </a:pPr>
            <a:r>
              <a:rPr sz="1800">
                <a:latin typeface="Calibri"/>
                <a:cs typeface="Calibri"/>
              </a:rPr>
              <a:t>Lead</a:t>
            </a:r>
            <a:r>
              <a:rPr sz="1800" spc="-25">
                <a:latin typeface="Calibri"/>
                <a:cs typeface="Calibri"/>
              </a:rPr>
              <a:t> </a:t>
            </a:r>
            <a:r>
              <a:rPr sz="1800">
                <a:latin typeface="Calibri"/>
                <a:cs typeface="Calibri"/>
              </a:rPr>
              <a:t>Analyst,</a:t>
            </a:r>
            <a:r>
              <a:rPr sz="1800" spc="-45">
                <a:latin typeface="Calibri"/>
                <a:cs typeface="Calibri"/>
              </a:rPr>
              <a:t> </a:t>
            </a:r>
            <a:r>
              <a:rPr sz="1800">
                <a:latin typeface="Calibri"/>
                <a:cs typeface="Calibri"/>
              </a:rPr>
              <a:t>Asset</a:t>
            </a:r>
            <a:r>
              <a:rPr sz="1800" spc="-65">
                <a:latin typeface="Calibri"/>
                <a:cs typeface="Calibri"/>
              </a:rPr>
              <a:t> </a:t>
            </a:r>
            <a:r>
              <a:rPr sz="1800" spc="-10">
                <a:latin typeface="Calibri"/>
                <a:cs typeface="Calibri"/>
              </a:rPr>
              <a:t>Registration</a:t>
            </a:r>
            <a:r>
              <a:rPr sz="1800" spc="-20">
                <a:latin typeface="Calibri"/>
                <a:cs typeface="Calibri"/>
              </a:rPr>
              <a:t> </a:t>
            </a:r>
            <a:r>
              <a:rPr sz="1800">
                <a:latin typeface="Calibri"/>
                <a:cs typeface="Calibri"/>
              </a:rPr>
              <a:t>&amp;</a:t>
            </a:r>
            <a:r>
              <a:rPr sz="1800" spc="-40">
                <a:latin typeface="Calibri"/>
                <a:cs typeface="Calibri"/>
              </a:rPr>
              <a:t> </a:t>
            </a:r>
            <a:r>
              <a:rPr sz="1800">
                <a:latin typeface="Calibri"/>
                <a:cs typeface="Calibri"/>
              </a:rPr>
              <a:t>New</a:t>
            </a:r>
            <a:r>
              <a:rPr sz="1800" spc="-30">
                <a:latin typeface="Calibri"/>
                <a:cs typeface="Calibri"/>
              </a:rPr>
              <a:t> </a:t>
            </a:r>
            <a:r>
              <a:rPr sz="1800" spc="-10">
                <a:latin typeface="Calibri"/>
                <a:cs typeface="Calibri"/>
              </a:rPr>
              <a:t>Generation</a:t>
            </a:r>
            <a:r>
              <a:rPr sz="1800" spc="-40">
                <a:latin typeface="Calibri"/>
                <a:cs typeface="Calibri"/>
              </a:rPr>
              <a:t> </a:t>
            </a:r>
            <a:r>
              <a:rPr sz="1800" spc="-10">
                <a:latin typeface="Calibri"/>
                <a:cs typeface="Calibri"/>
              </a:rPr>
              <a:t>Coordination</a:t>
            </a:r>
            <a:endParaRPr sz="1800">
              <a:latin typeface="Calibri"/>
              <a:cs typeface="Calibri"/>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100"/>
              <a:t> </a:t>
            </a:r>
            <a:r>
              <a:rPr spc="-20"/>
              <a:t>Integration</a:t>
            </a:r>
            <a:r>
              <a:rPr spc="-100"/>
              <a:t> </a:t>
            </a:r>
            <a:r>
              <a:rPr spc="-10"/>
              <a:t>Process</a:t>
            </a:r>
          </a:p>
        </p:txBody>
      </p:sp>
      <p:sp>
        <p:nvSpPr>
          <p:cNvPr id="3" name="object 3"/>
          <p:cNvSpPr txBox="1"/>
          <p:nvPr/>
        </p:nvSpPr>
        <p:spPr>
          <a:xfrm>
            <a:off x="367080" y="681101"/>
            <a:ext cx="7296150" cy="1756058"/>
          </a:xfrm>
          <a:prstGeom prst="rect">
            <a:avLst/>
          </a:prstGeom>
        </p:spPr>
        <p:txBody>
          <a:bodyPr vert="horz" wrap="square" lIns="0" tIns="12700" rIns="0" bIns="0" rtlCol="0" anchor="t">
            <a:spAutoFit/>
          </a:bodyPr>
          <a:lstStyle/>
          <a:p>
            <a:pPr marL="228600" marR="285750" indent="-216535">
              <a:lnSpc>
                <a:spcPct val="120100"/>
              </a:lnSpc>
              <a:spcBef>
                <a:spcPts val="100"/>
              </a:spcBef>
              <a:buFont typeface="Arial"/>
              <a:buChar char="•"/>
              <a:tabLst>
                <a:tab pos="230504" algn="l"/>
              </a:tabLst>
            </a:pPr>
            <a:r>
              <a:rPr sz="2400" dirty="0">
                <a:solidFill>
                  <a:schemeClr val="tx1"/>
                </a:solidFill>
                <a:latin typeface="Calibri"/>
                <a:cs typeface="Calibri"/>
              </a:rPr>
              <a:t>Once</a:t>
            </a:r>
            <a:r>
              <a:rPr lang="en-US" sz="2400" spc="-35" dirty="0">
                <a:solidFill>
                  <a:schemeClr val="tx1"/>
                </a:solidFill>
                <a:latin typeface="Calibri"/>
                <a:cs typeface="Calibri"/>
              </a:rPr>
              <a:t> the </a:t>
            </a:r>
            <a:r>
              <a:rPr sz="2400" spc="-10" dirty="0">
                <a:solidFill>
                  <a:schemeClr val="tx1"/>
                </a:solidFill>
                <a:latin typeface="Calibri"/>
                <a:cs typeface="Calibri"/>
              </a:rPr>
              <a:t>interconnection</a:t>
            </a:r>
            <a:r>
              <a:rPr lang="en-US" sz="2400" spc="-55" dirty="0">
                <a:solidFill>
                  <a:schemeClr val="tx1"/>
                </a:solidFill>
                <a:latin typeface="Calibri"/>
                <a:cs typeface="Calibri"/>
              </a:rPr>
              <a:t> study </a:t>
            </a:r>
            <a:r>
              <a:rPr lang="en-US" sz="2400" dirty="0">
                <a:solidFill>
                  <a:schemeClr val="tx1"/>
                </a:solidFill>
                <a:latin typeface="Calibri"/>
                <a:cs typeface="Calibri"/>
              </a:rPr>
              <a:t>is</a:t>
            </a:r>
            <a:r>
              <a:rPr sz="2400" spc="-50" dirty="0">
                <a:solidFill>
                  <a:schemeClr val="tx1"/>
                </a:solidFill>
                <a:latin typeface="Calibri"/>
                <a:cs typeface="Calibri"/>
              </a:rPr>
              <a:t> </a:t>
            </a:r>
            <a:r>
              <a:rPr sz="2400" dirty="0">
                <a:solidFill>
                  <a:schemeClr val="tx1"/>
                </a:solidFill>
                <a:latin typeface="Calibri"/>
                <a:cs typeface="Calibri"/>
              </a:rPr>
              <a:t>complete,</a:t>
            </a:r>
            <a:r>
              <a:rPr sz="2400" spc="-40" dirty="0">
                <a:solidFill>
                  <a:schemeClr val="tx1"/>
                </a:solidFill>
                <a:latin typeface="Calibri"/>
                <a:cs typeface="Calibri"/>
              </a:rPr>
              <a:t> </a:t>
            </a:r>
            <a:r>
              <a:rPr lang="en-US" sz="2400" spc="-10" dirty="0">
                <a:solidFill>
                  <a:schemeClr val="tx1"/>
                </a:solidFill>
                <a:latin typeface="Calibri"/>
                <a:cs typeface="Calibri"/>
              </a:rPr>
              <a:t>the coordinated market integration process may begin</a:t>
            </a:r>
            <a:endParaRPr lang="en-US" sz="2400" dirty="0">
              <a:solidFill>
                <a:schemeClr val="tx1"/>
              </a:solidFill>
              <a:latin typeface="Calibri"/>
              <a:cs typeface="Calibri"/>
            </a:endParaRPr>
          </a:p>
          <a:p>
            <a:pPr marL="228600" marR="285750" indent="-216535">
              <a:lnSpc>
                <a:spcPct val="120100"/>
              </a:lnSpc>
              <a:spcBef>
                <a:spcPts val="100"/>
              </a:spcBef>
              <a:buFont typeface="Arial"/>
              <a:buChar char="•"/>
              <a:tabLst>
                <a:tab pos="230504" algn="l"/>
              </a:tabLst>
            </a:pPr>
            <a:r>
              <a:rPr lang="en-US" sz="2400" dirty="0">
                <a:solidFill>
                  <a:schemeClr val="tx1"/>
                </a:solidFill>
                <a:latin typeface="Calibri"/>
                <a:cs typeface="Calibri"/>
              </a:rPr>
              <a:t>There's a similar</a:t>
            </a:r>
            <a:r>
              <a:rPr sz="2400" spc="-75" dirty="0">
                <a:solidFill>
                  <a:schemeClr val="tx1"/>
                </a:solidFill>
                <a:latin typeface="Calibri"/>
                <a:cs typeface="Calibri"/>
              </a:rPr>
              <a:t> </a:t>
            </a:r>
            <a:r>
              <a:rPr sz="2400" dirty="0">
                <a:solidFill>
                  <a:schemeClr val="tx1"/>
                </a:solidFill>
                <a:latin typeface="Calibri"/>
                <a:cs typeface="Calibri"/>
              </a:rPr>
              <a:t>process</a:t>
            </a:r>
            <a:r>
              <a:rPr sz="2400" spc="-70" dirty="0">
                <a:solidFill>
                  <a:schemeClr val="tx1"/>
                </a:solidFill>
                <a:latin typeface="Calibri"/>
                <a:cs typeface="Calibri"/>
              </a:rPr>
              <a:t> </a:t>
            </a:r>
            <a:r>
              <a:rPr sz="2400" dirty="0">
                <a:solidFill>
                  <a:schemeClr val="tx1"/>
                </a:solidFill>
                <a:latin typeface="Calibri"/>
                <a:cs typeface="Calibri"/>
              </a:rPr>
              <a:t>for</a:t>
            </a:r>
            <a:r>
              <a:rPr sz="2400" spc="-50" dirty="0">
                <a:solidFill>
                  <a:schemeClr val="tx1"/>
                </a:solidFill>
                <a:latin typeface="Calibri"/>
                <a:cs typeface="Calibri"/>
              </a:rPr>
              <a:t> </a:t>
            </a:r>
            <a:r>
              <a:rPr sz="2400" dirty="0">
                <a:solidFill>
                  <a:schemeClr val="tx1"/>
                </a:solidFill>
                <a:latin typeface="Calibri"/>
                <a:cs typeface="Calibri"/>
              </a:rPr>
              <a:t>projects</a:t>
            </a:r>
            <a:r>
              <a:rPr sz="2400" spc="-65" dirty="0">
                <a:solidFill>
                  <a:schemeClr val="tx1"/>
                </a:solidFill>
                <a:latin typeface="Calibri"/>
                <a:cs typeface="Calibri"/>
              </a:rPr>
              <a:t> </a:t>
            </a:r>
            <a:r>
              <a:rPr sz="2400" spc="-20" dirty="0">
                <a:solidFill>
                  <a:schemeClr val="tx1"/>
                </a:solidFill>
                <a:latin typeface="Calibri"/>
                <a:cs typeface="Calibri"/>
              </a:rPr>
              <a:t>regardless</a:t>
            </a:r>
            <a:r>
              <a:rPr sz="2400" spc="-55" dirty="0">
                <a:solidFill>
                  <a:schemeClr val="tx1"/>
                </a:solidFill>
                <a:latin typeface="Calibri"/>
                <a:cs typeface="Calibri"/>
              </a:rPr>
              <a:t> </a:t>
            </a:r>
            <a:r>
              <a:rPr sz="2400" dirty="0">
                <a:solidFill>
                  <a:schemeClr val="tx1"/>
                </a:solidFill>
                <a:latin typeface="Calibri"/>
                <a:cs typeface="Calibri"/>
              </a:rPr>
              <a:t>of</a:t>
            </a:r>
            <a:r>
              <a:rPr sz="2400" spc="-50" dirty="0">
                <a:solidFill>
                  <a:schemeClr val="tx1"/>
                </a:solidFill>
                <a:latin typeface="Calibri"/>
                <a:cs typeface="Calibri"/>
              </a:rPr>
              <a:t> </a:t>
            </a:r>
            <a:r>
              <a:rPr sz="2400" dirty="0">
                <a:solidFill>
                  <a:schemeClr val="tx1"/>
                </a:solidFill>
                <a:latin typeface="Calibri"/>
                <a:cs typeface="Calibri"/>
              </a:rPr>
              <a:t>technology</a:t>
            </a:r>
            <a:r>
              <a:rPr sz="2400" spc="-65" dirty="0">
                <a:solidFill>
                  <a:schemeClr val="tx1"/>
                </a:solidFill>
                <a:latin typeface="Calibri"/>
                <a:cs typeface="Calibri"/>
              </a:rPr>
              <a:t> </a:t>
            </a:r>
            <a:r>
              <a:rPr sz="2400" spc="-20" dirty="0">
                <a:solidFill>
                  <a:schemeClr val="tx1"/>
                </a:solidFill>
                <a:latin typeface="Calibri"/>
                <a:cs typeface="Calibri"/>
              </a:rPr>
              <a:t>type</a:t>
            </a:r>
            <a:endParaRPr lang="en-US" sz="2400" dirty="0">
              <a:solidFill>
                <a:schemeClr val="tx1"/>
              </a:solidFill>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73152" y="3197351"/>
            <a:ext cx="1466850" cy="1466850"/>
          </a:xfrm>
          <a:prstGeom prst="rect">
            <a:avLst/>
          </a:prstGeom>
        </p:spPr>
      </p:pic>
      <p:sp>
        <p:nvSpPr>
          <p:cNvPr id="6" name="object 6"/>
          <p:cNvSpPr txBox="1"/>
          <p:nvPr/>
        </p:nvSpPr>
        <p:spPr>
          <a:xfrm>
            <a:off x="129031" y="3767785"/>
            <a:ext cx="1360170"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Calibri"/>
                <a:cs typeface="Calibri"/>
              </a:rPr>
              <a:t>Interconnection</a:t>
            </a:r>
            <a:endParaRPr sz="1600">
              <a:latin typeface="Calibri"/>
              <a:cs typeface="Calibri"/>
            </a:endParaRPr>
          </a:p>
        </p:txBody>
      </p:sp>
      <p:grpSp>
        <p:nvGrpSpPr>
          <p:cNvPr id="7" name="object 7"/>
          <p:cNvGrpSpPr/>
          <p:nvPr/>
        </p:nvGrpSpPr>
        <p:grpSpPr>
          <a:xfrm>
            <a:off x="1650492" y="1271338"/>
            <a:ext cx="10369183" cy="5169567"/>
            <a:chOff x="1650492" y="1371600"/>
            <a:chExt cx="10389235" cy="5029200"/>
          </a:xfrm>
        </p:grpSpPr>
        <p:sp>
          <p:nvSpPr>
            <p:cNvPr id="8" name="object 8"/>
            <p:cNvSpPr/>
            <p:nvPr/>
          </p:nvSpPr>
          <p:spPr>
            <a:xfrm>
              <a:off x="1650492" y="1371600"/>
              <a:ext cx="10389235" cy="5029200"/>
            </a:xfrm>
            <a:custGeom>
              <a:avLst/>
              <a:gdLst/>
              <a:ahLst/>
              <a:cxnLst/>
              <a:rect l="l" t="t" r="r" b="b"/>
              <a:pathLst>
                <a:path w="10389235" h="5029200">
                  <a:moveTo>
                    <a:pt x="7184771" y="0"/>
                  </a:moveTo>
                  <a:lnTo>
                    <a:pt x="7184771" y="1316482"/>
                  </a:lnTo>
                  <a:lnTo>
                    <a:pt x="0" y="1316482"/>
                  </a:lnTo>
                  <a:lnTo>
                    <a:pt x="0" y="3712718"/>
                  </a:lnTo>
                  <a:lnTo>
                    <a:pt x="7184771" y="3712718"/>
                  </a:lnTo>
                  <a:lnTo>
                    <a:pt x="7184771" y="5029200"/>
                  </a:lnTo>
                  <a:lnTo>
                    <a:pt x="10389108" y="2514600"/>
                  </a:lnTo>
                  <a:lnTo>
                    <a:pt x="7184771" y="0"/>
                  </a:lnTo>
                  <a:close/>
                </a:path>
              </a:pathLst>
            </a:custGeom>
            <a:solidFill>
              <a:srgbClr val="A7B3B7"/>
            </a:solidFill>
          </p:spPr>
          <p:txBody>
            <a:bodyPr wrap="square" lIns="0" tIns="0" rIns="0" bIns="0" rtlCol="0"/>
            <a:lstStyle/>
            <a:p>
              <a:endParaRPr/>
            </a:p>
          </p:txBody>
        </p:sp>
        <p:pic>
          <p:nvPicPr>
            <p:cNvPr id="9" name="object 9"/>
            <p:cNvPicPr/>
            <p:nvPr/>
          </p:nvPicPr>
          <p:blipFill>
            <a:blip r:embed="rId5" cstate="print"/>
            <a:stretch>
              <a:fillRect/>
            </a:stretch>
          </p:blipFill>
          <p:spPr>
            <a:xfrm>
              <a:off x="1807464" y="3326892"/>
              <a:ext cx="1376934" cy="1375410"/>
            </a:xfrm>
            <a:prstGeom prst="rect">
              <a:avLst/>
            </a:prstGeom>
          </p:spPr>
        </p:pic>
      </p:grpSp>
      <p:sp>
        <p:nvSpPr>
          <p:cNvPr id="10" name="object 10"/>
          <p:cNvSpPr txBox="1"/>
          <p:nvPr/>
        </p:nvSpPr>
        <p:spPr>
          <a:xfrm>
            <a:off x="2085213" y="3590925"/>
            <a:ext cx="822960" cy="793750"/>
          </a:xfrm>
          <a:prstGeom prst="rect">
            <a:avLst/>
          </a:prstGeom>
        </p:spPr>
        <p:txBody>
          <a:bodyPr vert="horz" wrap="square" lIns="0" tIns="43815" rIns="0" bIns="0" rtlCol="0">
            <a:spAutoFit/>
          </a:bodyPr>
          <a:lstStyle/>
          <a:p>
            <a:pPr marL="12700" marR="5080" indent="62230" algn="just">
              <a:lnSpc>
                <a:spcPts val="1939"/>
              </a:lnSpc>
              <a:spcBef>
                <a:spcPts val="345"/>
              </a:spcBef>
            </a:pPr>
            <a:r>
              <a:rPr sz="1800" b="1" spc="-10">
                <a:solidFill>
                  <a:srgbClr val="FFFFFF"/>
                </a:solidFill>
                <a:latin typeface="Calibri"/>
                <a:cs typeface="Calibri"/>
              </a:rPr>
              <a:t>Project Kickoff Meeting</a:t>
            </a:r>
            <a:endParaRPr sz="1800">
              <a:latin typeface="Calibri"/>
              <a:cs typeface="Calibri"/>
            </a:endParaRPr>
          </a:p>
        </p:txBody>
      </p:sp>
      <p:pic>
        <p:nvPicPr>
          <p:cNvPr id="11" name="object 11"/>
          <p:cNvPicPr/>
          <p:nvPr/>
        </p:nvPicPr>
        <p:blipFill>
          <a:blip r:embed="rId6" cstate="print"/>
          <a:stretch>
            <a:fillRect/>
          </a:stretch>
        </p:blipFill>
        <p:spPr>
          <a:xfrm>
            <a:off x="3337559" y="3325367"/>
            <a:ext cx="1376934" cy="1378458"/>
          </a:xfrm>
          <a:prstGeom prst="rect">
            <a:avLst/>
          </a:prstGeom>
        </p:spPr>
      </p:pic>
      <p:sp>
        <p:nvSpPr>
          <p:cNvPr id="12" name="object 12"/>
          <p:cNvSpPr txBox="1"/>
          <p:nvPr/>
        </p:nvSpPr>
        <p:spPr>
          <a:xfrm>
            <a:off x="3496817" y="3467480"/>
            <a:ext cx="1062355" cy="1040765"/>
          </a:xfrm>
          <a:prstGeom prst="rect">
            <a:avLst/>
          </a:prstGeom>
        </p:spPr>
        <p:txBody>
          <a:bodyPr vert="horz" wrap="square" lIns="0" tIns="43815" rIns="0" bIns="0" rtlCol="0">
            <a:spAutoFit/>
          </a:bodyPr>
          <a:lstStyle/>
          <a:p>
            <a:pPr marL="12700" marR="5080" indent="-1270" algn="ctr">
              <a:lnSpc>
                <a:spcPts val="1939"/>
              </a:lnSpc>
              <a:spcBef>
                <a:spcPts val="345"/>
              </a:spcBef>
            </a:pPr>
            <a:r>
              <a:rPr sz="1800" b="1" spc="-10">
                <a:solidFill>
                  <a:srgbClr val="FFFFFF"/>
                </a:solidFill>
                <a:latin typeface="Calibri"/>
                <a:cs typeface="Calibri"/>
              </a:rPr>
              <a:t>Assign Market Participant Roles</a:t>
            </a:r>
            <a:endParaRPr sz="1800">
              <a:latin typeface="Calibri"/>
              <a:cs typeface="Calibri"/>
            </a:endParaRPr>
          </a:p>
        </p:txBody>
      </p:sp>
      <p:pic>
        <p:nvPicPr>
          <p:cNvPr id="13" name="object 13"/>
          <p:cNvPicPr/>
          <p:nvPr/>
        </p:nvPicPr>
        <p:blipFill>
          <a:blip r:embed="rId7" cstate="print"/>
          <a:stretch>
            <a:fillRect/>
          </a:stretch>
        </p:blipFill>
        <p:spPr>
          <a:xfrm>
            <a:off x="4867655" y="3325367"/>
            <a:ext cx="1376934" cy="1378458"/>
          </a:xfrm>
          <a:prstGeom prst="rect">
            <a:avLst/>
          </a:prstGeom>
        </p:spPr>
      </p:pic>
      <p:sp>
        <p:nvSpPr>
          <p:cNvPr id="14" name="object 14"/>
          <p:cNvSpPr txBox="1"/>
          <p:nvPr/>
        </p:nvSpPr>
        <p:spPr>
          <a:xfrm>
            <a:off x="5013197" y="3590925"/>
            <a:ext cx="1088390" cy="1018869"/>
          </a:xfrm>
          <a:prstGeom prst="rect">
            <a:avLst/>
          </a:prstGeom>
        </p:spPr>
        <p:txBody>
          <a:bodyPr vert="horz" wrap="square" lIns="0" tIns="43815" rIns="0" bIns="0" rtlCol="0" anchor="t">
            <a:spAutoFit/>
          </a:bodyPr>
          <a:lstStyle/>
          <a:p>
            <a:pPr marL="12700" marR="5080" indent="635" algn="ctr">
              <a:lnSpc>
                <a:spcPts val="1939"/>
              </a:lnSpc>
              <a:spcBef>
                <a:spcPts val="345"/>
              </a:spcBef>
            </a:pPr>
            <a:r>
              <a:rPr sz="1800" b="1" spc="-10" dirty="0">
                <a:solidFill>
                  <a:srgbClr val="FFFFFF"/>
                </a:solidFill>
                <a:latin typeface="Calibri"/>
                <a:cs typeface="Calibri"/>
              </a:rPr>
              <a:t>Assign Designated Entity</a:t>
            </a:r>
            <a:r>
              <a:rPr lang="en-US" b="1" spc="-10" dirty="0">
                <a:solidFill>
                  <a:srgbClr val="FFFFFF"/>
                </a:solidFill>
                <a:latin typeface="Calibri"/>
                <a:cs typeface="Calibri"/>
              </a:rPr>
              <a:t> </a:t>
            </a:r>
            <a:r>
              <a:rPr lang="en-US" b="1" spc="-10" dirty="0">
                <a:solidFill>
                  <a:schemeClr val="bg1"/>
                </a:solidFill>
                <a:latin typeface="Calibri"/>
                <a:cs typeface="Calibri"/>
              </a:rPr>
              <a:t>and RTU</a:t>
            </a:r>
            <a:endParaRPr lang="en-US" sz="1800" dirty="0">
              <a:solidFill>
                <a:schemeClr val="bg1"/>
              </a:solidFill>
              <a:latin typeface="Calibri"/>
              <a:cs typeface="Calibri"/>
            </a:endParaRPr>
          </a:p>
        </p:txBody>
      </p:sp>
      <p:pic>
        <p:nvPicPr>
          <p:cNvPr id="15" name="object 15"/>
          <p:cNvPicPr/>
          <p:nvPr/>
        </p:nvPicPr>
        <p:blipFill>
          <a:blip r:embed="rId6" cstate="print"/>
          <a:stretch>
            <a:fillRect/>
          </a:stretch>
        </p:blipFill>
        <p:spPr>
          <a:xfrm>
            <a:off x="6397752" y="3325367"/>
            <a:ext cx="1376933" cy="1378458"/>
          </a:xfrm>
          <a:prstGeom prst="rect">
            <a:avLst/>
          </a:prstGeom>
        </p:spPr>
      </p:pic>
      <p:sp>
        <p:nvSpPr>
          <p:cNvPr id="16" name="object 16"/>
          <p:cNvSpPr txBox="1"/>
          <p:nvPr/>
        </p:nvSpPr>
        <p:spPr>
          <a:xfrm>
            <a:off x="6535928" y="3590925"/>
            <a:ext cx="1103630" cy="793750"/>
          </a:xfrm>
          <a:prstGeom prst="rect">
            <a:avLst/>
          </a:prstGeom>
        </p:spPr>
        <p:txBody>
          <a:bodyPr vert="horz" wrap="square" lIns="0" tIns="43815" rIns="0" bIns="0" rtlCol="0">
            <a:spAutoFit/>
          </a:bodyPr>
          <a:lstStyle/>
          <a:p>
            <a:pPr marL="12700" marR="5080" algn="ctr">
              <a:lnSpc>
                <a:spcPts val="1939"/>
              </a:lnSpc>
              <a:spcBef>
                <a:spcPts val="345"/>
              </a:spcBef>
            </a:pPr>
            <a:r>
              <a:rPr sz="1800" b="1" spc="-10">
                <a:solidFill>
                  <a:srgbClr val="FFFFFF"/>
                </a:solidFill>
                <a:latin typeface="Calibri"/>
                <a:cs typeface="Calibri"/>
              </a:rPr>
              <a:t>Submit Technical Documents</a:t>
            </a:r>
            <a:endParaRPr sz="1800">
              <a:latin typeface="Calibri"/>
              <a:cs typeface="Calibri"/>
            </a:endParaRPr>
          </a:p>
        </p:txBody>
      </p:sp>
      <p:pic>
        <p:nvPicPr>
          <p:cNvPr id="17" name="object 17"/>
          <p:cNvPicPr/>
          <p:nvPr/>
        </p:nvPicPr>
        <p:blipFill>
          <a:blip r:embed="rId5" cstate="print"/>
          <a:stretch>
            <a:fillRect/>
          </a:stretch>
        </p:blipFill>
        <p:spPr>
          <a:xfrm>
            <a:off x="7927847" y="3326891"/>
            <a:ext cx="1376933" cy="1375410"/>
          </a:xfrm>
          <a:prstGeom prst="rect">
            <a:avLst/>
          </a:prstGeom>
        </p:spPr>
      </p:pic>
      <p:sp>
        <p:nvSpPr>
          <p:cNvPr id="18" name="object 18"/>
          <p:cNvSpPr txBox="1"/>
          <p:nvPr/>
        </p:nvSpPr>
        <p:spPr>
          <a:xfrm>
            <a:off x="8265921" y="3467480"/>
            <a:ext cx="703580" cy="1040765"/>
          </a:xfrm>
          <a:prstGeom prst="rect">
            <a:avLst/>
          </a:prstGeom>
        </p:spPr>
        <p:txBody>
          <a:bodyPr vert="horz" wrap="square" lIns="0" tIns="43815" rIns="0" bIns="0" rtlCol="0">
            <a:spAutoFit/>
          </a:bodyPr>
          <a:lstStyle/>
          <a:p>
            <a:pPr marL="12700" marR="5080" indent="20955" algn="just">
              <a:lnSpc>
                <a:spcPts val="1939"/>
              </a:lnSpc>
              <a:spcBef>
                <a:spcPts val="345"/>
              </a:spcBef>
            </a:pPr>
            <a:r>
              <a:rPr sz="1800" b="1">
                <a:solidFill>
                  <a:srgbClr val="FFFFFF"/>
                </a:solidFill>
                <a:latin typeface="Calibri"/>
                <a:cs typeface="Calibri"/>
              </a:rPr>
              <a:t>Add</a:t>
            </a:r>
            <a:r>
              <a:rPr sz="1800" b="1" spc="-15">
                <a:solidFill>
                  <a:srgbClr val="FFFFFF"/>
                </a:solidFill>
                <a:latin typeface="Calibri"/>
                <a:cs typeface="Calibri"/>
              </a:rPr>
              <a:t> </a:t>
            </a:r>
            <a:r>
              <a:rPr sz="1800" b="1" spc="-25">
                <a:solidFill>
                  <a:srgbClr val="FFFFFF"/>
                </a:solidFill>
                <a:latin typeface="Calibri"/>
                <a:cs typeface="Calibri"/>
              </a:rPr>
              <a:t>to </a:t>
            </a:r>
            <a:r>
              <a:rPr sz="1800" b="1" spc="-10">
                <a:solidFill>
                  <a:srgbClr val="FFFFFF"/>
                </a:solidFill>
                <a:latin typeface="Calibri"/>
                <a:cs typeface="Calibri"/>
              </a:rPr>
              <a:t>Power </a:t>
            </a:r>
            <a:r>
              <a:rPr sz="1800" b="1" spc="-25">
                <a:solidFill>
                  <a:srgbClr val="FFFFFF"/>
                </a:solidFill>
                <a:latin typeface="Calibri"/>
                <a:cs typeface="Calibri"/>
              </a:rPr>
              <a:t>System </a:t>
            </a:r>
            <a:r>
              <a:rPr sz="1800" b="1" spc="-10">
                <a:solidFill>
                  <a:srgbClr val="FFFFFF"/>
                </a:solidFill>
                <a:latin typeface="Calibri"/>
                <a:cs typeface="Calibri"/>
              </a:rPr>
              <a:t>Model</a:t>
            </a:r>
            <a:endParaRPr sz="1800">
              <a:latin typeface="Calibri"/>
              <a:cs typeface="Calibri"/>
            </a:endParaRPr>
          </a:p>
        </p:txBody>
      </p:sp>
      <p:pic>
        <p:nvPicPr>
          <p:cNvPr id="19" name="object 19"/>
          <p:cNvPicPr/>
          <p:nvPr/>
        </p:nvPicPr>
        <p:blipFill>
          <a:blip r:embed="rId8" cstate="print"/>
          <a:stretch>
            <a:fillRect/>
          </a:stretch>
        </p:blipFill>
        <p:spPr>
          <a:xfrm>
            <a:off x="9457943" y="3326891"/>
            <a:ext cx="1376933" cy="1375410"/>
          </a:xfrm>
          <a:prstGeom prst="rect">
            <a:avLst/>
          </a:prstGeom>
        </p:spPr>
      </p:pic>
      <p:sp>
        <p:nvSpPr>
          <p:cNvPr id="20" name="object 20"/>
          <p:cNvSpPr txBox="1"/>
          <p:nvPr/>
        </p:nvSpPr>
        <p:spPr>
          <a:xfrm>
            <a:off x="9751821" y="3714369"/>
            <a:ext cx="792480" cy="546735"/>
          </a:xfrm>
          <a:prstGeom prst="rect">
            <a:avLst/>
          </a:prstGeom>
        </p:spPr>
        <p:txBody>
          <a:bodyPr vert="horz" wrap="square" lIns="0" tIns="43815" rIns="0" bIns="0" rtlCol="0">
            <a:spAutoFit/>
          </a:bodyPr>
          <a:lstStyle/>
          <a:p>
            <a:pPr marL="139065" marR="5080" indent="-127000">
              <a:lnSpc>
                <a:spcPts val="1939"/>
              </a:lnSpc>
              <a:spcBef>
                <a:spcPts val="345"/>
              </a:spcBef>
            </a:pPr>
            <a:r>
              <a:rPr sz="1800" b="1" spc="-10">
                <a:solidFill>
                  <a:srgbClr val="FFFFFF"/>
                </a:solidFill>
                <a:latin typeface="Calibri"/>
                <a:cs typeface="Calibri"/>
              </a:rPr>
              <a:t>Register Asset</a:t>
            </a:r>
            <a:endParaRPr sz="1800">
              <a:latin typeface="Calibri"/>
              <a:cs typeface="Calibri"/>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32</a:t>
            </a:fld>
            <a:endParaRPr spc="-25"/>
          </a:p>
        </p:txBody>
      </p:sp>
      <p:sp>
        <p:nvSpPr>
          <p:cNvPr id="21" name="object 21"/>
          <p:cNvSpPr txBox="1"/>
          <p:nvPr/>
        </p:nvSpPr>
        <p:spPr>
          <a:xfrm>
            <a:off x="1844420" y="2769235"/>
            <a:ext cx="4010660" cy="452120"/>
          </a:xfrm>
          <a:prstGeom prst="rect">
            <a:avLst/>
          </a:prstGeom>
        </p:spPr>
        <p:txBody>
          <a:bodyPr vert="horz" wrap="square" lIns="0" tIns="12065" rIns="0" bIns="0" rtlCol="0">
            <a:spAutoFit/>
          </a:bodyPr>
          <a:lstStyle/>
          <a:p>
            <a:pPr marL="12700">
              <a:lnSpc>
                <a:spcPct val="100000"/>
              </a:lnSpc>
              <a:spcBef>
                <a:spcPts val="95"/>
              </a:spcBef>
            </a:pPr>
            <a:r>
              <a:rPr sz="2800" b="1">
                <a:solidFill>
                  <a:srgbClr val="FFFFFF"/>
                </a:solidFill>
                <a:latin typeface="Calibri"/>
                <a:cs typeface="Calibri"/>
              </a:rPr>
              <a:t>Market</a:t>
            </a:r>
            <a:r>
              <a:rPr sz="2800" b="1" spc="-100">
                <a:solidFill>
                  <a:srgbClr val="FFFFFF"/>
                </a:solidFill>
                <a:latin typeface="Calibri"/>
                <a:cs typeface="Calibri"/>
              </a:rPr>
              <a:t> </a:t>
            </a:r>
            <a:r>
              <a:rPr sz="2800" b="1" spc="-20">
                <a:solidFill>
                  <a:srgbClr val="FFFFFF"/>
                </a:solidFill>
                <a:latin typeface="Calibri"/>
                <a:cs typeface="Calibri"/>
              </a:rPr>
              <a:t>Integration</a:t>
            </a:r>
            <a:r>
              <a:rPr sz="2800" b="1" spc="-100">
                <a:solidFill>
                  <a:srgbClr val="FFFFFF"/>
                </a:solidFill>
                <a:latin typeface="Calibri"/>
                <a:cs typeface="Calibri"/>
              </a:rPr>
              <a:t> </a:t>
            </a:r>
            <a:r>
              <a:rPr sz="2800" b="1" spc="-10">
                <a:solidFill>
                  <a:srgbClr val="FFFFFF"/>
                </a:solidFill>
                <a:latin typeface="Calibri"/>
                <a:cs typeface="Calibri"/>
              </a:rPr>
              <a:t>Process</a:t>
            </a:r>
            <a:endParaRPr sz="2800">
              <a:latin typeface="Calibri"/>
              <a:cs typeface="Calibri"/>
            </a:endParaRPr>
          </a:p>
        </p:txBody>
      </p:sp>
      <p:sp>
        <p:nvSpPr>
          <p:cNvPr id="24" name="Rectangle 23">
            <a:extLst>
              <a:ext uri="{FF2B5EF4-FFF2-40B4-BE49-F238E27FC236}">
                <a16:creationId xmlns:a16="http://schemas.microsoft.com/office/drawing/2014/main" id="{3CA3A81F-A845-2E4E-62FE-9CBAA018805A}"/>
              </a:ext>
            </a:extLst>
          </p:cNvPr>
          <p:cNvSpPr/>
          <p:nvPr/>
        </p:nvSpPr>
        <p:spPr>
          <a:xfrm>
            <a:off x="73152" y="6002641"/>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5" name="Important symbol" descr="caution.png">
            <a:extLst>
              <a:ext uri="{FF2B5EF4-FFF2-40B4-BE49-F238E27FC236}">
                <a16:creationId xmlns:a16="http://schemas.microsoft.com/office/drawing/2014/main" id="{2E8B33F0-C889-9093-D874-0A7CE02C53A5}"/>
              </a:ext>
            </a:extLst>
          </p:cNvPr>
          <p:cNvPicPr>
            <a:picLocks noChangeAspect="1"/>
          </p:cNvPicPr>
          <p:nvPr>
            <p:custDataLst>
              <p:tags r:id="rId2"/>
            </p:custDataLst>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20993" y="6052150"/>
            <a:ext cx="305438" cy="310389"/>
          </a:xfrm>
          <a:prstGeom prst="rect">
            <a:avLst/>
          </a:prstGeom>
          <a:solidFill>
            <a:schemeClr val="bg1"/>
          </a:solidFill>
          <a:ln w="19050">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The</a:t>
            </a:r>
            <a:r>
              <a:rPr spc="-105"/>
              <a:t> </a:t>
            </a:r>
            <a:r>
              <a:rPr spc="-10"/>
              <a:t>Interconnection</a:t>
            </a:r>
            <a:r>
              <a:rPr spc="-70"/>
              <a:t> </a:t>
            </a:r>
            <a:r>
              <a:rPr spc="-10"/>
              <a:t>Process</a:t>
            </a:r>
          </a:p>
        </p:txBody>
      </p:sp>
      <p:sp>
        <p:nvSpPr>
          <p:cNvPr id="3" name="object 3"/>
          <p:cNvSpPr txBox="1"/>
          <p:nvPr/>
        </p:nvSpPr>
        <p:spPr>
          <a:xfrm>
            <a:off x="303072" y="681101"/>
            <a:ext cx="10140315" cy="2620204"/>
          </a:xfrm>
          <a:prstGeom prst="rect">
            <a:avLst/>
          </a:prstGeom>
        </p:spPr>
        <p:txBody>
          <a:bodyPr vert="horz" wrap="square" lIns="0" tIns="12700" rIns="0" bIns="0" rtlCol="0" anchor="t">
            <a:spAutoFit/>
          </a:bodyPr>
          <a:lstStyle/>
          <a:p>
            <a:pPr marL="12700" marR="5080">
              <a:lnSpc>
                <a:spcPct val="120100"/>
              </a:lnSpc>
              <a:spcBef>
                <a:spcPts val="100"/>
              </a:spcBef>
            </a:pPr>
            <a:r>
              <a:rPr sz="2400" b="1" spc="-10" dirty="0">
                <a:latin typeface="Calibri"/>
                <a:cs typeface="Calibri"/>
              </a:rPr>
              <a:t>Before</a:t>
            </a:r>
            <a:r>
              <a:rPr sz="2400" b="1" spc="-65" dirty="0">
                <a:latin typeface="Calibri"/>
                <a:cs typeface="Calibri"/>
              </a:rPr>
              <a:t> </a:t>
            </a:r>
            <a:r>
              <a:rPr sz="2400" b="1" dirty="0">
                <a:latin typeface="Calibri"/>
                <a:cs typeface="Calibri"/>
              </a:rPr>
              <a:t>pursuing</a:t>
            </a:r>
            <a:r>
              <a:rPr sz="2400" b="1" spc="-45" dirty="0">
                <a:latin typeface="Calibri"/>
                <a:cs typeface="Calibri"/>
              </a:rPr>
              <a:t> </a:t>
            </a:r>
            <a:r>
              <a:rPr sz="2400" b="1" spc="-10" dirty="0">
                <a:latin typeface="Calibri"/>
                <a:cs typeface="Calibri"/>
              </a:rPr>
              <a:t>market</a:t>
            </a:r>
            <a:r>
              <a:rPr sz="2400" b="1" spc="-70" dirty="0">
                <a:latin typeface="Calibri"/>
                <a:cs typeface="Calibri"/>
              </a:rPr>
              <a:t> </a:t>
            </a:r>
            <a:r>
              <a:rPr sz="2400" b="1" spc="-10" dirty="0">
                <a:latin typeface="Calibri"/>
                <a:cs typeface="Calibri"/>
              </a:rPr>
              <a:t>participation,</a:t>
            </a:r>
            <a:r>
              <a:rPr sz="2400" b="1" spc="-45" dirty="0">
                <a:latin typeface="Calibri"/>
                <a:cs typeface="Calibri"/>
              </a:rPr>
              <a:t> </a:t>
            </a:r>
            <a:r>
              <a:rPr sz="2400" b="1" dirty="0">
                <a:latin typeface="Calibri"/>
                <a:cs typeface="Calibri"/>
              </a:rPr>
              <a:t>you</a:t>
            </a:r>
            <a:r>
              <a:rPr sz="2400" b="1" spc="-65" dirty="0">
                <a:latin typeface="Calibri"/>
                <a:cs typeface="Calibri"/>
              </a:rPr>
              <a:t> </a:t>
            </a:r>
            <a:r>
              <a:rPr sz="2400" b="1" dirty="0">
                <a:latin typeface="Calibri"/>
                <a:cs typeface="Calibri"/>
              </a:rPr>
              <a:t>must</a:t>
            </a:r>
            <a:r>
              <a:rPr sz="2400" b="1" spc="-50" dirty="0">
                <a:latin typeface="Calibri"/>
                <a:cs typeface="Calibri"/>
              </a:rPr>
              <a:t> </a:t>
            </a:r>
            <a:r>
              <a:rPr sz="2400" b="1" dirty="0">
                <a:latin typeface="Calibri"/>
                <a:cs typeface="Calibri"/>
              </a:rPr>
              <a:t>complete</a:t>
            </a:r>
            <a:r>
              <a:rPr sz="2400" b="1" spc="-70" dirty="0">
                <a:latin typeface="Calibri"/>
                <a:cs typeface="Calibri"/>
              </a:rPr>
              <a:t> </a:t>
            </a:r>
            <a:r>
              <a:rPr sz="2400" b="1" dirty="0">
                <a:latin typeface="Calibri"/>
                <a:cs typeface="Calibri"/>
              </a:rPr>
              <a:t>or</a:t>
            </a:r>
            <a:r>
              <a:rPr sz="2400" b="1" spc="-65" dirty="0">
                <a:latin typeface="Calibri"/>
                <a:cs typeface="Calibri"/>
              </a:rPr>
              <a:t> </a:t>
            </a:r>
            <a:r>
              <a:rPr sz="2400" b="1" dirty="0">
                <a:latin typeface="Calibri"/>
                <a:cs typeface="Calibri"/>
              </a:rPr>
              <a:t>be</a:t>
            </a:r>
            <a:r>
              <a:rPr sz="2400" b="1" spc="-55" dirty="0">
                <a:latin typeface="Calibri"/>
                <a:cs typeface="Calibri"/>
              </a:rPr>
              <a:t> </a:t>
            </a:r>
            <a:r>
              <a:rPr sz="2400" b="1" dirty="0">
                <a:latin typeface="Calibri"/>
                <a:cs typeface="Calibri"/>
              </a:rPr>
              <a:t>near</a:t>
            </a:r>
            <a:r>
              <a:rPr sz="2400" b="1" spc="-50" dirty="0">
                <a:latin typeface="Calibri"/>
                <a:cs typeface="Calibri"/>
              </a:rPr>
              <a:t> </a:t>
            </a:r>
            <a:r>
              <a:rPr sz="2400" b="1" spc="-10" dirty="0">
                <a:latin typeface="Calibri"/>
                <a:cs typeface="Calibri"/>
              </a:rPr>
              <a:t>completion </a:t>
            </a:r>
            <a:r>
              <a:rPr sz="2400" b="1" dirty="0">
                <a:latin typeface="Calibri"/>
                <a:cs typeface="Calibri"/>
              </a:rPr>
              <a:t>of</a:t>
            </a:r>
            <a:r>
              <a:rPr sz="2400" b="1" spc="-30" dirty="0">
                <a:latin typeface="Calibri"/>
                <a:cs typeface="Calibri"/>
              </a:rPr>
              <a:t> </a:t>
            </a:r>
            <a:r>
              <a:rPr sz="2400" b="1" dirty="0">
                <a:latin typeface="Calibri"/>
                <a:cs typeface="Calibri"/>
              </a:rPr>
              <a:t>the</a:t>
            </a:r>
            <a:r>
              <a:rPr sz="2400" b="1" spc="-10" dirty="0">
                <a:latin typeface="Calibri"/>
                <a:cs typeface="Calibri"/>
              </a:rPr>
              <a:t> interconnection</a:t>
            </a:r>
            <a:r>
              <a:rPr sz="2400" b="1" spc="-40" dirty="0">
                <a:latin typeface="Calibri"/>
                <a:cs typeface="Calibri"/>
              </a:rPr>
              <a:t> </a:t>
            </a:r>
            <a:r>
              <a:rPr sz="2400" b="1" spc="-10" dirty="0">
                <a:latin typeface="Calibri"/>
                <a:cs typeface="Calibri"/>
              </a:rPr>
              <a:t>process</a:t>
            </a:r>
            <a:endParaRPr sz="2400" dirty="0">
              <a:latin typeface="Calibri"/>
              <a:cs typeface="Calibri"/>
            </a:endParaRPr>
          </a:p>
          <a:p>
            <a:pPr marL="356870">
              <a:spcBef>
                <a:spcPts val="540"/>
              </a:spcBef>
            </a:pPr>
            <a:r>
              <a:rPr sz="2000" dirty="0">
                <a:latin typeface="Calibri"/>
                <a:cs typeface="Calibri"/>
              </a:rPr>
              <a:t>‒</a:t>
            </a:r>
            <a:r>
              <a:rPr sz="2000" spc="235" dirty="0">
                <a:latin typeface="Calibri"/>
                <a:cs typeface="Calibri"/>
              </a:rPr>
              <a:t> </a:t>
            </a:r>
            <a:r>
              <a:rPr sz="2000" dirty="0">
                <a:solidFill>
                  <a:schemeClr val="tx1"/>
                </a:solidFill>
                <a:latin typeface="Calibri"/>
                <a:cs typeface="Calibri"/>
              </a:rPr>
              <a:t>If</a:t>
            </a:r>
            <a:r>
              <a:rPr sz="2000" spc="-45" dirty="0">
                <a:solidFill>
                  <a:schemeClr val="tx1"/>
                </a:solidFill>
                <a:latin typeface="Calibri"/>
                <a:cs typeface="Calibri"/>
              </a:rPr>
              <a:t> </a:t>
            </a:r>
            <a:r>
              <a:rPr sz="2000" spc="-10" dirty="0">
                <a:solidFill>
                  <a:schemeClr val="tx1"/>
                </a:solidFill>
                <a:latin typeface="Calibri"/>
                <a:cs typeface="Calibri"/>
              </a:rPr>
              <a:t>required</a:t>
            </a:r>
            <a:r>
              <a:rPr sz="2000" spc="-40" dirty="0">
                <a:solidFill>
                  <a:schemeClr val="tx1"/>
                </a:solidFill>
                <a:latin typeface="Calibri"/>
                <a:cs typeface="Calibri"/>
              </a:rPr>
              <a:t> </a:t>
            </a:r>
            <a:r>
              <a:rPr sz="2000" dirty="0">
                <a:solidFill>
                  <a:schemeClr val="tx1"/>
                </a:solidFill>
                <a:latin typeface="Calibri"/>
                <a:cs typeface="Calibri"/>
              </a:rPr>
              <a:t>to</a:t>
            </a:r>
            <a:r>
              <a:rPr sz="2000" spc="-45" dirty="0">
                <a:solidFill>
                  <a:schemeClr val="tx1"/>
                </a:solidFill>
                <a:latin typeface="Calibri"/>
                <a:cs typeface="Calibri"/>
              </a:rPr>
              <a:t> </a:t>
            </a:r>
            <a:r>
              <a:rPr sz="2000" dirty="0">
                <a:solidFill>
                  <a:schemeClr val="tx1"/>
                </a:solidFill>
                <a:latin typeface="Calibri"/>
                <a:cs typeface="Calibri"/>
              </a:rPr>
              <a:t>follow</a:t>
            </a:r>
            <a:r>
              <a:rPr lang="en-US" sz="2000" spc="-35" dirty="0">
                <a:solidFill>
                  <a:schemeClr val="tx1"/>
                </a:solidFill>
                <a:latin typeface="Calibri"/>
                <a:cs typeface="Calibri"/>
              </a:rPr>
              <a:t> the </a:t>
            </a:r>
            <a:r>
              <a:rPr sz="2000" dirty="0">
                <a:solidFill>
                  <a:schemeClr val="tx1"/>
                </a:solidFill>
                <a:latin typeface="Calibri"/>
                <a:cs typeface="Calibri"/>
              </a:rPr>
              <a:t>ISO</a:t>
            </a:r>
            <a:r>
              <a:rPr sz="2000" spc="-55" dirty="0">
                <a:solidFill>
                  <a:schemeClr val="tx1"/>
                </a:solidFill>
                <a:latin typeface="Calibri"/>
                <a:cs typeface="Calibri"/>
              </a:rPr>
              <a:t> </a:t>
            </a:r>
            <a:r>
              <a:rPr sz="2000" dirty="0">
                <a:solidFill>
                  <a:schemeClr val="tx1"/>
                </a:solidFill>
                <a:latin typeface="Calibri"/>
                <a:cs typeface="Calibri"/>
              </a:rPr>
              <a:t>New</a:t>
            </a:r>
            <a:r>
              <a:rPr sz="2000" spc="-50" dirty="0">
                <a:solidFill>
                  <a:schemeClr val="tx1"/>
                </a:solidFill>
                <a:latin typeface="Calibri"/>
                <a:cs typeface="Calibri"/>
              </a:rPr>
              <a:t> </a:t>
            </a:r>
            <a:r>
              <a:rPr sz="2000" dirty="0">
                <a:solidFill>
                  <a:schemeClr val="tx1"/>
                </a:solidFill>
                <a:latin typeface="Calibri"/>
                <a:cs typeface="Calibri"/>
              </a:rPr>
              <a:t>England</a:t>
            </a:r>
            <a:r>
              <a:rPr sz="2000" spc="-65" dirty="0">
                <a:solidFill>
                  <a:schemeClr val="tx1"/>
                </a:solidFill>
                <a:latin typeface="Calibri"/>
                <a:cs typeface="Calibri"/>
              </a:rPr>
              <a:t> </a:t>
            </a:r>
            <a:r>
              <a:rPr sz="2000" spc="-10" dirty="0">
                <a:solidFill>
                  <a:schemeClr val="tx1"/>
                </a:solidFill>
                <a:latin typeface="Calibri"/>
                <a:cs typeface="Calibri"/>
              </a:rPr>
              <a:t>interconnection</a:t>
            </a:r>
            <a:r>
              <a:rPr sz="2000" spc="-45" dirty="0">
                <a:solidFill>
                  <a:schemeClr val="tx1"/>
                </a:solidFill>
                <a:latin typeface="Calibri"/>
                <a:cs typeface="Calibri"/>
              </a:rPr>
              <a:t> </a:t>
            </a:r>
            <a:r>
              <a:rPr sz="2000" dirty="0">
                <a:solidFill>
                  <a:schemeClr val="tx1"/>
                </a:solidFill>
                <a:latin typeface="Calibri"/>
                <a:cs typeface="Calibri"/>
              </a:rPr>
              <a:t>process,</a:t>
            </a:r>
            <a:r>
              <a:rPr sz="2000" spc="-40" dirty="0">
                <a:solidFill>
                  <a:schemeClr val="tx1"/>
                </a:solidFill>
                <a:latin typeface="Calibri"/>
                <a:cs typeface="Calibri"/>
              </a:rPr>
              <a:t> </a:t>
            </a:r>
            <a:r>
              <a:rPr sz="2000" dirty="0">
                <a:solidFill>
                  <a:schemeClr val="tx1"/>
                </a:solidFill>
                <a:latin typeface="Calibri"/>
                <a:cs typeface="Calibri"/>
              </a:rPr>
              <a:t>you</a:t>
            </a:r>
            <a:r>
              <a:rPr sz="2000" spc="-50" dirty="0">
                <a:solidFill>
                  <a:schemeClr val="tx1"/>
                </a:solidFill>
                <a:latin typeface="Calibri"/>
                <a:cs typeface="Calibri"/>
              </a:rPr>
              <a:t> </a:t>
            </a:r>
            <a:r>
              <a:rPr sz="2000" dirty="0">
                <a:solidFill>
                  <a:schemeClr val="tx1"/>
                </a:solidFill>
                <a:latin typeface="Calibri"/>
                <a:cs typeface="Calibri"/>
              </a:rPr>
              <a:t>must</a:t>
            </a:r>
            <a:r>
              <a:rPr sz="2000" spc="-40" dirty="0">
                <a:solidFill>
                  <a:schemeClr val="tx1"/>
                </a:solidFill>
                <a:latin typeface="Calibri"/>
                <a:cs typeface="Calibri"/>
              </a:rPr>
              <a:t> </a:t>
            </a:r>
            <a:r>
              <a:rPr sz="2000" dirty="0">
                <a:solidFill>
                  <a:schemeClr val="tx1"/>
                </a:solidFill>
                <a:latin typeface="Calibri"/>
                <a:cs typeface="Calibri"/>
              </a:rPr>
              <a:t>have</a:t>
            </a:r>
            <a:r>
              <a:rPr sz="2000" spc="-35" dirty="0">
                <a:solidFill>
                  <a:schemeClr val="tx1"/>
                </a:solidFill>
                <a:latin typeface="Calibri"/>
                <a:cs typeface="Calibri"/>
              </a:rPr>
              <a:t> </a:t>
            </a:r>
            <a:r>
              <a:rPr sz="2000" dirty="0">
                <a:solidFill>
                  <a:schemeClr val="tx1"/>
                </a:solidFill>
                <a:latin typeface="Calibri"/>
                <a:cs typeface="Calibri"/>
              </a:rPr>
              <a:t>at</a:t>
            </a:r>
            <a:r>
              <a:rPr sz="2000" spc="-25" dirty="0">
                <a:solidFill>
                  <a:schemeClr val="tx1"/>
                </a:solidFill>
                <a:latin typeface="Calibri"/>
                <a:cs typeface="Calibri"/>
              </a:rPr>
              <a:t> </a:t>
            </a:r>
            <a:r>
              <a:rPr sz="2000" spc="-10" dirty="0">
                <a:solidFill>
                  <a:schemeClr val="tx1"/>
                </a:solidFill>
                <a:latin typeface="Calibri"/>
                <a:cs typeface="Calibri"/>
              </a:rPr>
              <a:t>least:</a:t>
            </a:r>
            <a:endParaRPr lang="en-US" sz="2000" dirty="0">
              <a:solidFill>
                <a:schemeClr val="tx1"/>
              </a:solidFill>
              <a:latin typeface="Calibri"/>
              <a:cs typeface="Calibri"/>
            </a:endParaRPr>
          </a:p>
          <a:p>
            <a:pPr marL="875030" indent="-240665">
              <a:lnSpc>
                <a:spcPct val="100000"/>
              </a:lnSpc>
              <a:spcBef>
                <a:spcPts val="465"/>
              </a:spcBef>
              <a:buFont typeface="Arial"/>
              <a:buChar char="•"/>
              <a:tabLst>
                <a:tab pos="875030" algn="l"/>
              </a:tabLst>
            </a:pPr>
            <a:r>
              <a:rPr sz="1800" spc="-10" dirty="0">
                <a:solidFill>
                  <a:schemeClr val="tx1"/>
                </a:solidFill>
                <a:latin typeface="Calibri"/>
                <a:cs typeface="Calibri"/>
              </a:rPr>
              <a:t>Interconnection</a:t>
            </a:r>
            <a:r>
              <a:rPr sz="1800" spc="-35" dirty="0">
                <a:solidFill>
                  <a:schemeClr val="tx1"/>
                </a:solidFill>
                <a:latin typeface="Calibri"/>
                <a:cs typeface="Calibri"/>
              </a:rPr>
              <a:t> </a:t>
            </a:r>
            <a:r>
              <a:rPr sz="1800" dirty="0">
                <a:solidFill>
                  <a:schemeClr val="tx1"/>
                </a:solidFill>
                <a:latin typeface="Calibri"/>
                <a:cs typeface="Calibri"/>
              </a:rPr>
              <a:t>Study</a:t>
            </a:r>
            <a:r>
              <a:rPr sz="1800" spc="-50" dirty="0">
                <a:solidFill>
                  <a:schemeClr val="tx1"/>
                </a:solidFill>
                <a:latin typeface="Calibri"/>
                <a:cs typeface="Calibri"/>
              </a:rPr>
              <a:t> </a:t>
            </a:r>
            <a:r>
              <a:rPr sz="1800" spc="-10" dirty="0">
                <a:solidFill>
                  <a:schemeClr val="tx1"/>
                </a:solidFill>
                <a:latin typeface="Calibri"/>
                <a:cs typeface="Calibri"/>
              </a:rPr>
              <a:t>(System</a:t>
            </a:r>
            <a:r>
              <a:rPr sz="1800" spc="-45" dirty="0">
                <a:solidFill>
                  <a:schemeClr val="tx1"/>
                </a:solidFill>
                <a:latin typeface="Calibri"/>
                <a:cs typeface="Calibri"/>
              </a:rPr>
              <a:t> </a:t>
            </a:r>
            <a:r>
              <a:rPr sz="1800" dirty="0">
                <a:solidFill>
                  <a:schemeClr val="tx1"/>
                </a:solidFill>
                <a:latin typeface="Calibri"/>
                <a:cs typeface="Calibri"/>
              </a:rPr>
              <a:t>Impact</a:t>
            </a:r>
            <a:r>
              <a:rPr sz="1800" spc="-50" dirty="0">
                <a:solidFill>
                  <a:schemeClr val="tx1"/>
                </a:solidFill>
                <a:latin typeface="Calibri"/>
                <a:cs typeface="Calibri"/>
              </a:rPr>
              <a:t> </a:t>
            </a:r>
            <a:r>
              <a:rPr sz="1800" dirty="0">
                <a:solidFill>
                  <a:schemeClr val="tx1"/>
                </a:solidFill>
                <a:latin typeface="Calibri"/>
                <a:cs typeface="Calibri"/>
              </a:rPr>
              <a:t>Study)</a:t>
            </a:r>
            <a:r>
              <a:rPr sz="1800" spc="-50" dirty="0">
                <a:solidFill>
                  <a:schemeClr val="tx1"/>
                </a:solidFill>
                <a:latin typeface="Calibri"/>
                <a:cs typeface="Calibri"/>
              </a:rPr>
              <a:t> </a:t>
            </a:r>
            <a:r>
              <a:rPr sz="1800" spc="-10" dirty="0">
                <a:solidFill>
                  <a:schemeClr val="tx1"/>
                </a:solidFill>
                <a:latin typeface="Calibri"/>
                <a:cs typeface="Calibri"/>
              </a:rPr>
              <a:t>completed</a:t>
            </a:r>
            <a:endParaRPr sz="1800" dirty="0">
              <a:solidFill>
                <a:schemeClr val="tx1"/>
              </a:solidFill>
              <a:latin typeface="Calibri"/>
              <a:cs typeface="Calibri"/>
            </a:endParaRPr>
          </a:p>
          <a:p>
            <a:pPr marL="875030" indent="-240665">
              <a:spcBef>
                <a:spcPts val="434"/>
              </a:spcBef>
              <a:buFont typeface="Arial"/>
              <a:buChar char="•"/>
              <a:tabLst>
                <a:tab pos="875030" algn="l"/>
              </a:tabLst>
            </a:pPr>
            <a:r>
              <a:rPr sz="1800" spc="-10" dirty="0">
                <a:solidFill>
                  <a:schemeClr val="tx1"/>
                </a:solidFill>
                <a:latin typeface="Calibri"/>
                <a:cs typeface="Calibri"/>
              </a:rPr>
              <a:t>Proposed</a:t>
            </a:r>
            <a:r>
              <a:rPr sz="1800" spc="-30" dirty="0">
                <a:solidFill>
                  <a:schemeClr val="tx1"/>
                </a:solidFill>
                <a:latin typeface="Calibri"/>
                <a:cs typeface="Calibri"/>
              </a:rPr>
              <a:t> </a:t>
            </a:r>
            <a:r>
              <a:rPr sz="1800" dirty="0">
                <a:solidFill>
                  <a:schemeClr val="tx1"/>
                </a:solidFill>
                <a:latin typeface="Calibri"/>
                <a:cs typeface="Calibri"/>
              </a:rPr>
              <a:t>Plan</a:t>
            </a:r>
            <a:r>
              <a:rPr sz="1800" spc="-20" dirty="0">
                <a:solidFill>
                  <a:schemeClr val="tx1"/>
                </a:solidFill>
                <a:latin typeface="Calibri"/>
                <a:cs typeface="Calibri"/>
              </a:rPr>
              <a:t> </a:t>
            </a:r>
            <a:r>
              <a:rPr sz="1800" spc="-10" dirty="0">
                <a:solidFill>
                  <a:schemeClr val="tx1"/>
                </a:solidFill>
                <a:latin typeface="Calibri"/>
                <a:cs typeface="Calibri"/>
              </a:rPr>
              <a:t>Application</a:t>
            </a:r>
            <a:r>
              <a:rPr lang="en-US" spc="-20" dirty="0">
                <a:solidFill>
                  <a:schemeClr val="tx1"/>
                </a:solidFill>
                <a:latin typeface="Calibri"/>
                <a:cs typeface="Calibri"/>
              </a:rPr>
              <a:t> (PPA) </a:t>
            </a:r>
            <a:r>
              <a:rPr sz="1800" spc="-10" dirty="0">
                <a:solidFill>
                  <a:schemeClr val="tx1"/>
                </a:solidFill>
                <a:latin typeface="Calibri"/>
                <a:cs typeface="Calibri"/>
              </a:rPr>
              <a:t>submitted</a:t>
            </a:r>
            <a:endParaRPr lang="en-US" sz="1800" dirty="0">
              <a:solidFill>
                <a:schemeClr val="tx1"/>
              </a:solidFill>
              <a:latin typeface="Calibri"/>
              <a:cs typeface="Calibri"/>
            </a:endParaRPr>
          </a:p>
          <a:p>
            <a:pPr marL="356870">
              <a:spcBef>
                <a:spcPts val="450"/>
              </a:spcBef>
            </a:pPr>
            <a:r>
              <a:rPr sz="2000" dirty="0">
                <a:solidFill>
                  <a:schemeClr val="tx1"/>
                </a:solidFill>
                <a:latin typeface="Calibri"/>
                <a:cs typeface="Calibri"/>
              </a:rPr>
              <a:t>‒</a:t>
            </a:r>
            <a:r>
              <a:rPr sz="2000" spc="200" dirty="0">
                <a:solidFill>
                  <a:schemeClr val="tx1"/>
                </a:solidFill>
                <a:latin typeface="Calibri"/>
                <a:cs typeface="Calibri"/>
              </a:rPr>
              <a:t> </a:t>
            </a:r>
            <a:r>
              <a:rPr sz="2000" dirty="0">
                <a:solidFill>
                  <a:schemeClr val="tx1"/>
                </a:solidFill>
                <a:latin typeface="Calibri"/>
                <a:cs typeface="Calibri"/>
              </a:rPr>
              <a:t>Some</a:t>
            </a:r>
            <a:r>
              <a:rPr sz="2000" spc="-55" dirty="0">
                <a:solidFill>
                  <a:schemeClr val="tx1"/>
                </a:solidFill>
                <a:latin typeface="Calibri"/>
                <a:cs typeface="Calibri"/>
              </a:rPr>
              <a:t> </a:t>
            </a:r>
            <a:r>
              <a:rPr sz="2000" dirty="0">
                <a:solidFill>
                  <a:schemeClr val="tx1"/>
                </a:solidFill>
                <a:latin typeface="Calibri"/>
                <a:cs typeface="Calibri"/>
              </a:rPr>
              <a:t>facilities</a:t>
            </a:r>
            <a:r>
              <a:rPr sz="2000" spc="-40" dirty="0">
                <a:solidFill>
                  <a:schemeClr val="tx1"/>
                </a:solidFill>
                <a:latin typeface="Calibri"/>
                <a:cs typeface="Calibri"/>
              </a:rPr>
              <a:t> </a:t>
            </a:r>
            <a:r>
              <a:rPr sz="2000" dirty="0">
                <a:solidFill>
                  <a:schemeClr val="tx1"/>
                </a:solidFill>
                <a:latin typeface="Calibri"/>
                <a:cs typeface="Calibri"/>
              </a:rPr>
              <a:t>must</a:t>
            </a:r>
            <a:r>
              <a:rPr sz="2000" spc="-45" dirty="0">
                <a:solidFill>
                  <a:schemeClr val="tx1"/>
                </a:solidFill>
                <a:latin typeface="Calibri"/>
                <a:cs typeface="Calibri"/>
              </a:rPr>
              <a:t> </a:t>
            </a:r>
            <a:r>
              <a:rPr sz="2000" dirty="0">
                <a:solidFill>
                  <a:schemeClr val="tx1"/>
                </a:solidFill>
                <a:latin typeface="Calibri"/>
                <a:cs typeface="Calibri"/>
              </a:rPr>
              <a:t>follow</a:t>
            </a:r>
            <a:r>
              <a:rPr lang="en-US" sz="2000" spc="-70" dirty="0">
                <a:solidFill>
                  <a:schemeClr val="tx1"/>
                </a:solidFill>
                <a:latin typeface="Calibri"/>
                <a:cs typeface="Calibri"/>
              </a:rPr>
              <a:t> the </a:t>
            </a:r>
            <a:r>
              <a:rPr lang="en-US" sz="2000" spc="-10" dirty="0">
                <a:solidFill>
                  <a:schemeClr val="tx1"/>
                </a:solidFill>
                <a:latin typeface="Calibri"/>
                <a:cs typeface="Calibri"/>
              </a:rPr>
              <a:t>state</a:t>
            </a:r>
            <a:r>
              <a:rPr sz="2000" spc="-35" dirty="0">
                <a:solidFill>
                  <a:schemeClr val="tx1"/>
                </a:solidFill>
                <a:latin typeface="Calibri"/>
                <a:cs typeface="Calibri"/>
              </a:rPr>
              <a:t> </a:t>
            </a:r>
            <a:r>
              <a:rPr sz="2000" spc="-10" dirty="0">
                <a:solidFill>
                  <a:schemeClr val="tx1"/>
                </a:solidFill>
                <a:latin typeface="Calibri"/>
                <a:cs typeface="Calibri"/>
              </a:rPr>
              <a:t>interconnection</a:t>
            </a:r>
            <a:r>
              <a:rPr sz="2000" spc="-65" dirty="0">
                <a:solidFill>
                  <a:schemeClr val="tx1"/>
                </a:solidFill>
                <a:latin typeface="Calibri"/>
                <a:cs typeface="Calibri"/>
              </a:rPr>
              <a:t> </a:t>
            </a:r>
            <a:r>
              <a:rPr sz="2000" dirty="0">
                <a:solidFill>
                  <a:schemeClr val="tx1"/>
                </a:solidFill>
                <a:latin typeface="Calibri"/>
                <a:cs typeface="Calibri"/>
              </a:rPr>
              <a:t>process</a:t>
            </a:r>
            <a:r>
              <a:rPr sz="2000" spc="-55" dirty="0">
                <a:solidFill>
                  <a:schemeClr val="tx1"/>
                </a:solidFill>
                <a:latin typeface="Calibri"/>
                <a:cs typeface="Calibri"/>
              </a:rPr>
              <a:t> </a:t>
            </a:r>
            <a:r>
              <a:rPr lang="en-US" sz="2000" spc="-10" dirty="0">
                <a:solidFill>
                  <a:schemeClr val="tx1"/>
                </a:solidFill>
                <a:latin typeface="Calibri"/>
                <a:cs typeface="Calibri"/>
              </a:rPr>
              <a:t>instead, which still requires a study to be completed and a PPA submitted.</a:t>
            </a:r>
            <a:endParaRPr lang="en-US" sz="2000" dirty="0">
              <a:solidFill>
                <a:schemeClr val="tx1"/>
              </a:solidFill>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753600" y="4191000"/>
            <a:ext cx="2225040" cy="1752600"/>
          </a:xfrm>
          <a:prstGeom prst="rect">
            <a:avLst/>
          </a:prstGeom>
        </p:spPr>
      </p:pic>
      <p:sp>
        <p:nvSpPr>
          <p:cNvPr id="6" name="object 6"/>
          <p:cNvSpPr txBox="1"/>
          <p:nvPr/>
        </p:nvSpPr>
        <p:spPr>
          <a:xfrm>
            <a:off x="399288" y="4495800"/>
            <a:ext cx="8897620" cy="1066800"/>
          </a:xfrm>
          <a:prstGeom prst="rect">
            <a:avLst/>
          </a:prstGeom>
          <a:solidFill>
            <a:srgbClr val="CAEBF5"/>
          </a:solidFill>
        </p:spPr>
        <p:txBody>
          <a:bodyPr vert="horz" wrap="square" lIns="0" tIns="170815" rIns="0" bIns="0" rtlCol="0">
            <a:spAutoFit/>
          </a:bodyPr>
          <a:lstStyle/>
          <a:p>
            <a:pPr marL="182245" marR="236220">
              <a:lnSpc>
                <a:spcPct val="100000"/>
              </a:lnSpc>
              <a:spcBef>
                <a:spcPts val="1345"/>
              </a:spcBef>
            </a:pPr>
            <a:r>
              <a:rPr sz="1600">
                <a:latin typeface="Calibri"/>
                <a:cs typeface="Calibri"/>
              </a:rPr>
              <a:t>Per</a:t>
            </a:r>
            <a:r>
              <a:rPr sz="1600" spc="-25">
                <a:latin typeface="Calibri"/>
                <a:cs typeface="Calibri"/>
              </a:rPr>
              <a:t> </a:t>
            </a:r>
            <a:r>
              <a:rPr sz="1600" u="sng">
                <a:solidFill>
                  <a:srgbClr val="1794D2"/>
                </a:solidFill>
                <a:uFill>
                  <a:solidFill>
                    <a:srgbClr val="1794D2"/>
                  </a:solidFill>
                </a:uFill>
                <a:latin typeface="Calibri"/>
                <a:cs typeface="Calibri"/>
                <a:hlinkClick r:id="rId5"/>
              </a:rPr>
              <a:t>FERC</a:t>
            </a:r>
            <a:r>
              <a:rPr sz="1600" u="sng" spc="-15">
                <a:solidFill>
                  <a:srgbClr val="1794D2"/>
                </a:solidFill>
                <a:uFill>
                  <a:solidFill>
                    <a:srgbClr val="1794D2"/>
                  </a:solidFill>
                </a:uFill>
                <a:latin typeface="Calibri"/>
                <a:cs typeface="Calibri"/>
                <a:hlinkClick r:id="rId5"/>
              </a:rPr>
              <a:t> </a:t>
            </a:r>
            <a:r>
              <a:rPr sz="1600" u="sng">
                <a:solidFill>
                  <a:srgbClr val="1794D2"/>
                </a:solidFill>
                <a:uFill>
                  <a:solidFill>
                    <a:srgbClr val="1794D2"/>
                  </a:solidFill>
                </a:uFill>
                <a:latin typeface="Calibri"/>
                <a:cs typeface="Calibri"/>
                <a:hlinkClick r:id="rId5"/>
              </a:rPr>
              <a:t>Order</a:t>
            </a:r>
            <a:r>
              <a:rPr sz="1600" u="sng" spc="-10">
                <a:solidFill>
                  <a:srgbClr val="1794D2"/>
                </a:solidFill>
                <a:uFill>
                  <a:solidFill>
                    <a:srgbClr val="1794D2"/>
                  </a:solidFill>
                </a:uFill>
                <a:latin typeface="Calibri"/>
                <a:cs typeface="Calibri"/>
                <a:hlinkClick r:id="rId5"/>
              </a:rPr>
              <a:t> </a:t>
            </a:r>
            <a:r>
              <a:rPr sz="1600" u="sng">
                <a:solidFill>
                  <a:srgbClr val="1794D2"/>
                </a:solidFill>
                <a:uFill>
                  <a:solidFill>
                    <a:srgbClr val="1794D2"/>
                  </a:solidFill>
                </a:uFill>
                <a:latin typeface="Calibri"/>
                <a:cs typeface="Calibri"/>
                <a:hlinkClick r:id="rId5"/>
              </a:rPr>
              <a:t>No.</a:t>
            </a:r>
            <a:r>
              <a:rPr sz="1600" u="sng" spc="-25">
                <a:solidFill>
                  <a:srgbClr val="1794D2"/>
                </a:solidFill>
                <a:uFill>
                  <a:solidFill>
                    <a:srgbClr val="1794D2"/>
                  </a:solidFill>
                </a:uFill>
                <a:latin typeface="Calibri"/>
                <a:cs typeface="Calibri"/>
                <a:hlinkClick r:id="rId5"/>
              </a:rPr>
              <a:t> </a:t>
            </a:r>
            <a:r>
              <a:rPr sz="1600" u="sng" spc="-20">
                <a:solidFill>
                  <a:srgbClr val="1794D2"/>
                </a:solidFill>
                <a:uFill>
                  <a:solidFill>
                    <a:srgbClr val="1794D2"/>
                  </a:solidFill>
                </a:uFill>
                <a:latin typeface="Calibri"/>
                <a:cs typeface="Calibri"/>
                <a:hlinkClick r:id="rId5"/>
              </a:rPr>
              <a:t>2003-</a:t>
            </a:r>
            <a:r>
              <a:rPr sz="1600" u="sng">
                <a:solidFill>
                  <a:srgbClr val="1794D2"/>
                </a:solidFill>
                <a:uFill>
                  <a:solidFill>
                    <a:srgbClr val="1794D2"/>
                  </a:solidFill>
                </a:uFill>
                <a:latin typeface="Calibri"/>
                <a:cs typeface="Calibri"/>
                <a:hlinkClick r:id="rId5"/>
              </a:rPr>
              <a:t>A</a:t>
            </a:r>
            <a:r>
              <a:rPr sz="1600" u="none">
                <a:latin typeface="Calibri"/>
                <a:cs typeface="Calibri"/>
              </a:rPr>
              <a:t>,</a:t>
            </a:r>
            <a:r>
              <a:rPr sz="1600" u="none" spc="-10">
                <a:latin typeface="Calibri"/>
                <a:cs typeface="Calibri"/>
              </a:rPr>
              <a:t> “Facilities</a:t>
            </a:r>
            <a:r>
              <a:rPr sz="1600" u="none" spc="-50">
                <a:latin typeface="Calibri"/>
                <a:cs typeface="Calibri"/>
              </a:rPr>
              <a:t> </a:t>
            </a:r>
            <a:r>
              <a:rPr sz="1600" u="none">
                <a:latin typeface="Calibri"/>
                <a:cs typeface="Calibri"/>
              </a:rPr>
              <a:t>subject</a:t>
            </a:r>
            <a:r>
              <a:rPr sz="1600" u="none" spc="-25">
                <a:latin typeface="Calibri"/>
                <a:cs typeface="Calibri"/>
              </a:rPr>
              <a:t> </a:t>
            </a:r>
            <a:r>
              <a:rPr sz="1600" u="none">
                <a:latin typeface="Calibri"/>
                <a:cs typeface="Calibri"/>
              </a:rPr>
              <a:t>to</a:t>
            </a:r>
            <a:r>
              <a:rPr sz="1600" u="none" spc="-25">
                <a:latin typeface="Calibri"/>
                <a:cs typeface="Calibri"/>
              </a:rPr>
              <a:t> </a:t>
            </a:r>
            <a:r>
              <a:rPr sz="1600" u="none">
                <a:latin typeface="Calibri"/>
                <a:cs typeface="Calibri"/>
              </a:rPr>
              <a:t>the</a:t>
            </a:r>
            <a:r>
              <a:rPr sz="1600" u="none" spc="-35">
                <a:latin typeface="Calibri"/>
                <a:cs typeface="Calibri"/>
              </a:rPr>
              <a:t> </a:t>
            </a:r>
            <a:r>
              <a:rPr sz="1600" i="1" u="none">
                <a:latin typeface="Calibri"/>
                <a:cs typeface="Calibri"/>
              </a:rPr>
              <a:t>[open</a:t>
            </a:r>
            <a:r>
              <a:rPr sz="1600" i="1" u="none" spc="-20">
                <a:latin typeface="Calibri"/>
                <a:cs typeface="Calibri"/>
              </a:rPr>
              <a:t> </a:t>
            </a:r>
            <a:r>
              <a:rPr sz="1600" i="1" u="none">
                <a:latin typeface="Calibri"/>
                <a:cs typeface="Calibri"/>
              </a:rPr>
              <a:t>access</a:t>
            </a:r>
            <a:r>
              <a:rPr sz="1600" i="1" u="none" spc="-20">
                <a:latin typeface="Calibri"/>
                <a:cs typeface="Calibri"/>
              </a:rPr>
              <a:t> </a:t>
            </a:r>
            <a:r>
              <a:rPr sz="1600" i="1" u="none" spc="-10">
                <a:latin typeface="Calibri"/>
                <a:cs typeface="Calibri"/>
              </a:rPr>
              <a:t>transmission</a:t>
            </a:r>
            <a:r>
              <a:rPr sz="1600" i="1" u="none" spc="-5">
                <a:latin typeface="Calibri"/>
                <a:cs typeface="Calibri"/>
              </a:rPr>
              <a:t> </a:t>
            </a:r>
            <a:r>
              <a:rPr sz="1600" i="1" u="none">
                <a:latin typeface="Calibri"/>
                <a:cs typeface="Calibri"/>
              </a:rPr>
              <a:t>tariff]</a:t>
            </a:r>
            <a:r>
              <a:rPr sz="1600" i="1" u="none" spc="-50">
                <a:latin typeface="Calibri"/>
                <a:cs typeface="Calibri"/>
              </a:rPr>
              <a:t> </a:t>
            </a:r>
            <a:r>
              <a:rPr sz="1600" u="none">
                <a:latin typeface="Calibri"/>
                <a:cs typeface="Calibri"/>
              </a:rPr>
              <a:t>are:</a:t>
            </a:r>
            <a:r>
              <a:rPr sz="1600" u="none" spc="-25">
                <a:latin typeface="Calibri"/>
                <a:cs typeface="Calibri"/>
              </a:rPr>
              <a:t> </a:t>
            </a:r>
            <a:r>
              <a:rPr sz="1600" u="none" spc="-10">
                <a:latin typeface="Calibri"/>
                <a:cs typeface="Calibri"/>
              </a:rPr>
              <a:t>transmission facilities</a:t>
            </a:r>
            <a:r>
              <a:rPr sz="1600" u="none" spc="-65">
                <a:latin typeface="Calibri"/>
                <a:cs typeface="Calibri"/>
              </a:rPr>
              <a:t> </a:t>
            </a:r>
            <a:r>
              <a:rPr sz="1600" u="none">
                <a:latin typeface="Calibri"/>
                <a:cs typeface="Calibri"/>
              </a:rPr>
              <a:t>used</a:t>
            </a:r>
            <a:r>
              <a:rPr sz="1600" u="none" spc="-20">
                <a:latin typeface="Calibri"/>
                <a:cs typeface="Calibri"/>
              </a:rPr>
              <a:t> </a:t>
            </a:r>
            <a:r>
              <a:rPr sz="1600" u="none">
                <a:latin typeface="Calibri"/>
                <a:cs typeface="Calibri"/>
              </a:rPr>
              <a:t>to</a:t>
            </a:r>
            <a:r>
              <a:rPr sz="1600" u="none" spc="-40">
                <a:latin typeface="Calibri"/>
                <a:cs typeface="Calibri"/>
              </a:rPr>
              <a:t> </a:t>
            </a:r>
            <a:r>
              <a:rPr sz="1600" u="none">
                <a:latin typeface="Calibri"/>
                <a:cs typeface="Calibri"/>
              </a:rPr>
              <a:t>transmit</a:t>
            </a:r>
            <a:r>
              <a:rPr sz="1600" u="none" spc="-40">
                <a:latin typeface="Calibri"/>
                <a:cs typeface="Calibri"/>
              </a:rPr>
              <a:t> </a:t>
            </a:r>
            <a:r>
              <a:rPr sz="1600" u="none">
                <a:latin typeface="Calibri"/>
                <a:cs typeface="Calibri"/>
              </a:rPr>
              <a:t>electric</a:t>
            </a:r>
            <a:r>
              <a:rPr sz="1600" u="none" spc="-30">
                <a:latin typeface="Calibri"/>
                <a:cs typeface="Calibri"/>
              </a:rPr>
              <a:t> </a:t>
            </a:r>
            <a:r>
              <a:rPr sz="1600" u="none">
                <a:latin typeface="Calibri"/>
                <a:cs typeface="Calibri"/>
              </a:rPr>
              <a:t>energy</a:t>
            </a:r>
            <a:r>
              <a:rPr sz="1600" u="none" spc="-10">
                <a:latin typeface="Calibri"/>
                <a:cs typeface="Calibri"/>
              </a:rPr>
              <a:t> </a:t>
            </a:r>
            <a:r>
              <a:rPr sz="1600" u="none">
                <a:latin typeface="Calibri"/>
                <a:cs typeface="Calibri"/>
              </a:rPr>
              <a:t>in</a:t>
            </a:r>
            <a:r>
              <a:rPr sz="1600" u="none" spc="-50">
                <a:latin typeface="Calibri"/>
                <a:cs typeface="Calibri"/>
              </a:rPr>
              <a:t> </a:t>
            </a:r>
            <a:r>
              <a:rPr sz="1600" u="none" spc="-10">
                <a:latin typeface="Calibri"/>
                <a:cs typeface="Calibri"/>
              </a:rPr>
              <a:t>interstate</a:t>
            </a:r>
            <a:r>
              <a:rPr sz="1600" u="none" spc="-55">
                <a:latin typeface="Calibri"/>
                <a:cs typeface="Calibri"/>
              </a:rPr>
              <a:t> </a:t>
            </a:r>
            <a:r>
              <a:rPr sz="1600" u="none" spc="-10">
                <a:latin typeface="Calibri"/>
                <a:cs typeface="Calibri"/>
              </a:rPr>
              <a:t>commerce</a:t>
            </a:r>
            <a:r>
              <a:rPr sz="1600" u="none" spc="-5">
                <a:latin typeface="Calibri"/>
                <a:cs typeface="Calibri"/>
              </a:rPr>
              <a:t> </a:t>
            </a:r>
            <a:r>
              <a:rPr sz="1600" u="none">
                <a:latin typeface="Calibri"/>
                <a:cs typeface="Calibri"/>
              </a:rPr>
              <a:t>either</a:t>
            </a:r>
            <a:r>
              <a:rPr sz="1600" u="none" spc="-40">
                <a:latin typeface="Calibri"/>
                <a:cs typeface="Calibri"/>
              </a:rPr>
              <a:t> </a:t>
            </a:r>
            <a:r>
              <a:rPr sz="1600" u="none">
                <a:latin typeface="Calibri"/>
                <a:cs typeface="Calibri"/>
              </a:rPr>
              <a:t>at</a:t>
            </a:r>
            <a:r>
              <a:rPr sz="1600" u="none" spc="-50">
                <a:latin typeface="Calibri"/>
                <a:cs typeface="Calibri"/>
              </a:rPr>
              <a:t> </a:t>
            </a:r>
            <a:r>
              <a:rPr sz="1600" u="none">
                <a:latin typeface="Calibri"/>
                <a:cs typeface="Calibri"/>
              </a:rPr>
              <a:t>wholesale</a:t>
            </a:r>
            <a:r>
              <a:rPr sz="1600" u="none" spc="-30">
                <a:latin typeface="Calibri"/>
                <a:cs typeface="Calibri"/>
              </a:rPr>
              <a:t> </a:t>
            </a:r>
            <a:r>
              <a:rPr sz="1600" u="none">
                <a:latin typeface="Calibri"/>
                <a:cs typeface="Calibri"/>
              </a:rPr>
              <a:t>or</a:t>
            </a:r>
            <a:r>
              <a:rPr sz="1600" u="none" spc="-10">
                <a:latin typeface="Calibri"/>
                <a:cs typeface="Calibri"/>
              </a:rPr>
              <a:t> </a:t>
            </a:r>
            <a:r>
              <a:rPr sz="1600" u="none">
                <a:latin typeface="Calibri"/>
                <a:cs typeface="Calibri"/>
              </a:rPr>
              <a:t>for</a:t>
            </a:r>
            <a:r>
              <a:rPr sz="1600" u="none" spc="-20">
                <a:latin typeface="Calibri"/>
                <a:cs typeface="Calibri"/>
              </a:rPr>
              <a:t> </a:t>
            </a:r>
            <a:r>
              <a:rPr sz="1600" u="none" spc="-10">
                <a:latin typeface="Calibri"/>
                <a:cs typeface="Calibri"/>
              </a:rPr>
              <a:t>unbundled </a:t>
            </a:r>
            <a:r>
              <a:rPr sz="1600" u="none">
                <a:latin typeface="Calibri"/>
                <a:cs typeface="Calibri"/>
              </a:rPr>
              <a:t>retail</a:t>
            </a:r>
            <a:r>
              <a:rPr sz="1600" u="none" spc="-40">
                <a:latin typeface="Calibri"/>
                <a:cs typeface="Calibri"/>
              </a:rPr>
              <a:t> </a:t>
            </a:r>
            <a:r>
              <a:rPr sz="1600" u="none">
                <a:latin typeface="Calibri"/>
                <a:cs typeface="Calibri"/>
              </a:rPr>
              <a:t>sales;</a:t>
            </a:r>
            <a:r>
              <a:rPr sz="1600" u="none" spc="-40">
                <a:latin typeface="Calibri"/>
                <a:cs typeface="Calibri"/>
              </a:rPr>
              <a:t> </a:t>
            </a:r>
            <a:r>
              <a:rPr sz="1600" u="none">
                <a:latin typeface="Calibri"/>
                <a:cs typeface="Calibri"/>
              </a:rPr>
              <a:t>and</a:t>
            </a:r>
            <a:r>
              <a:rPr sz="1600" u="none" spc="-45">
                <a:latin typeface="Calibri"/>
                <a:cs typeface="Calibri"/>
              </a:rPr>
              <a:t> </a:t>
            </a:r>
            <a:r>
              <a:rPr sz="1600" u="none" spc="-10">
                <a:latin typeface="Calibri"/>
                <a:cs typeface="Calibri"/>
              </a:rPr>
              <a:t>‘distribution’</a:t>
            </a:r>
            <a:r>
              <a:rPr sz="1600" u="none" spc="-60">
                <a:latin typeface="Calibri"/>
                <a:cs typeface="Calibri"/>
              </a:rPr>
              <a:t> </a:t>
            </a:r>
            <a:r>
              <a:rPr sz="1600" u="none">
                <a:latin typeface="Calibri"/>
                <a:cs typeface="Calibri"/>
              </a:rPr>
              <a:t>facilities</a:t>
            </a:r>
            <a:r>
              <a:rPr sz="1600" u="none" spc="-60">
                <a:latin typeface="Calibri"/>
                <a:cs typeface="Calibri"/>
              </a:rPr>
              <a:t> </a:t>
            </a:r>
            <a:r>
              <a:rPr sz="1600" u="none">
                <a:latin typeface="Calibri"/>
                <a:cs typeface="Calibri"/>
              </a:rPr>
              <a:t>that</a:t>
            </a:r>
            <a:r>
              <a:rPr sz="1600" u="none" spc="-50">
                <a:latin typeface="Calibri"/>
                <a:cs typeface="Calibri"/>
              </a:rPr>
              <a:t> </a:t>
            </a:r>
            <a:r>
              <a:rPr sz="1600" u="none">
                <a:latin typeface="Calibri"/>
                <a:cs typeface="Calibri"/>
              </a:rPr>
              <a:t>are</a:t>
            </a:r>
            <a:r>
              <a:rPr sz="1600" u="none" spc="-35">
                <a:latin typeface="Calibri"/>
                <a:cs typeface="Calibri"/>
              </a:rPr>
              <a:t> </a:t>
            </a:r>
            <a:r>
              <a:rPr sz="1600" u="none">
                <a:latin typeface="Calibri"/>
                <a:cs typeface="Calibri"/>
              </a:rPr>
              <a:t>used</a:t>
            </a:r>
            <a:r>
              <a:rPr sz="1600" u="none" spc="-30">
                <a:latin typeface="Calibri"/>
                <a:cs typeface="Calibri"/>
              </a:rPr>
              <a:t> </a:t>
            </a:r>
            <a:r>
              <a:rPr sz="1600" u="none">
                <a:latin typeface="Calibri"/>
                <a:cs typeface="Calibri"/>
              </a:rPr>
              <a:t>for</a:t>
            </a:r>
            <a:r>
              <a:rPr sz="1600" u="none" spc="-25">
                <a:latin typeface="Calibri"/>
                <a:cs typeface="Calibri"/>
              </a:rPr>
              <a:t> </a:t>
            </a:r>
            <a:r>
              <a:rPr sz="1600" u="none">
                <a:latin typeface="Calibri"/>
                <a:cs typeface="Calibri"/>
              </a:rPr>
              <a:t>wholesale</a:t>
            </a:r>
            <a:r>
              <a:rPr sz="1600" u="none" spc="-30">
                <a:latin typeface="Calibri"/>
                <a:cs typeface="Calibri"/>
              </a:rPr>
              <a:t> </a:t>
            </a:r>
            <a:r>
              <a:rPr sz="1600" u="none">
                <a:latin typeface="Calibri"/>
                <a:cs typeface="Calibri"/>
              </a:rPr>
              <a:t>sales</a:t>
            </a:r>
            <a:r>
              <a:rPr sz="1600" u="none" spc="-35">
                <a:latin typeface="Calibri"/>
                <a:cs typeface="Calibri"/>
              </a:rPr>
              <a:t> </a:t>
            </a:r>
            <a:r>
              <a:rPr sz="1600" u="none">
                <a:latin typeface="Calibri"/>
                <a:cs typeface="Calibri"/>
              </a:rPr>
              <a:t>in</a:t>
            </a:r>
            <a:r>
              <a:rPr sz="1600" u="none" spc="-40">
                <a:latin typeface="Calibri"/>
                <a:cs typeface="Calibri"/>
              </a:rPr>
              <a:t> </a:t>
            </a:r>
            <a:r>
              <a:rPr sz="1600" u="none" spc="-10">
                <a:latin typeface="Calibri"/>
                <a:cs typeface="Calibri"/>
              </a:rPr>
              <a:t>interstate</a:t>
            </a:r>
            <a:r>
              <a:rPr sz="1600" u="none" spc="-60">
                <a:latin typeface="Calibri"/>
                <a:cs typeface="Calibri"/>
              </a:rPr>
              <a:t> </a:t>
            </a:r>
            <a:r>
              <a:rPr sz="1600" u="none" spc="-10">
                <a:latin typeface="Calibri"/>
                <a:cs typeface="Calibri"/>
              </a:rPr>
              <a:t>commerce.”</a:t>
            </a:r>
            <a:endParaRPr sz="160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33</a:t>
            </a:fld>
            <a:endParaRPr spc="-25"/>
          </a:p>
        </p:txBody>
      </p:sp>
      <p:sp>
        <p:nvSpPr>
          <p:cNvPr id="9" name="Rectangle 8">
            <a:extLst>
              <a:ext uri="{FF2B5EF4-FFF2-40B4-BE49-F238E27FC236}">
                <a16:creationId xmlns:a16="http://schemas.microsoft.com/office/drawing/2014/main" id="{5C3B3A7B-6B05-B995-C8FC-32CF81AEADF5}"/>
              </a:ext>
            </a:extLst>
          </p:cNvPr>
          <p:cNvSpPr/>
          <p:nvPr/>
        </p:nvSpPr>
        <p:spPr>
          <a:xfrm>
            <a:off x="78739" y="597909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0" name="Important symbol" descr="caution.png">
            <a:extLst>
              <a:ext uri="{FF2B5EF4-FFF2-40B4-BE49-F238E27FC236}">
                <a16:creationId xmlns:a16="http://schemas.microsoft.com/office/drawing/2014/main" id="{F5E15F53-5CE0-867B-F049-8F50027E5D07}"/>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6580" y="6028599"/>
            <a:ext cx="305438" cy="310389"/>
          </a:xfrm>
          <a:prstGeom prst="rect">
            <a:avLst/>
          </a:prstGeom>
          <a:solidFill>
            <a:schemeClr val="bg1"/>
          </a:solidFill>
          <a:ln w="19050">
            <a:no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ISO</a:t>
            </a:r>
            <a:r>
              <a:rPr spc="-105"/>
              <a:t> </a:t>
            </a:r>
            <a:r>
              <a:t>New</a:t>
            </a:r>
            <a:r>
              <a:rPr spc="-75"/>
              <a:t> </a:t>
            </a:r>
            <a:r>
              <a:t>England</a:t>
            </a:r>
            <a:r>
              <a:rPr spc="-90"/>
              <a:t> </a:t>
            </a:r>
            <a:r>
              <a:t>vs.</a:t>
            </a:r>
            <a:r>
              <a:rPr spc="-95"/>
              <a:t> </a:t>
            </a:r>
            <a:r>
              <a:t>State</a:t>
            </a:r>
            <a:r>
              <a:rPr spc="-80"/>
              <a:t> </a:t>
            </a:r>
            <a:r>
              <a:rPr spc="-10"/>
              <a:t>Interconnection</a:t>
            </a:r>
            <a:r>
              <a:rPr spc="-70"/>
              <a:t> </a:t>
            </a:r>
            <a:r>
              <a:t>Process</a:t>
            </a:r>
            <a:r>
              <a:rPr spc="-90"/>
              <a:t> </a:t>
            </a:r>
            <a:r>
              <a:rPr spc="-10"/>
              <a:t>Overview</a:t>
            </a:r>
          </a:p>
        </p:txBody>
      </p:sp>
      <p:sp>
        <p:nvSpPr>
          <p:cNvPr id="3" name="object 3"/>
          <p:cNvSpPr txBox="1"/>
          <p:nvPr/>
        </p:nvSpPr>
        <p:spPr>
          <a:xfrm>
            <a:off x="367080" y="689960"/>
            <a:ext cx="8420735" cy="2226310"/>
          </a:xfrm>
          <a:prstGeom prst="rect">
            <a:avLst/>
          </a:prstGeom>
        </p:spPr>
        <p:txBody>
          <a:bodyPr vert="horz" wrap="square" lIns="0" tIns="73025" rIns="0" bIns="0" rtlCol="0">
            <a:spAutoFit/>
          </a:bodyPr>
          <a:lstStyle/>
          <a:p>
            <a:pPr marL="291465" indent="-278765">
              <a:lnSpc>
                <a:spcPct val="100000"/>
              </a:lnSpc>
              <a:spcBef>
                <a:spcPts val="575"/>
              </a:spcBef>
              <a:buAutoNum type="arabicPeriod"/>
              <a:tabLst>
                <a:tab pos="291465" algn="l"/>
              </a:tabLst>
            </a:pPr>
            <a:r>
              <a:rPr sz="2000">
                <a:latin typeface="Calibri"/>
                <a:cs typeface="Calibri"/>
              </a:rPr>
              <a:t>Is</a:t>
            </a:r>
            <a:r>
              <a:rPr sz="2000" spc="-40">
                <a:latin typeface="Calibri"/>
                <a:cs typeface="Calibri"/>
              </a:rPr>
              <a:t> </a:t>
            </a:r>
            <a:r>
              <a:rPr sz="2000">
                <a:latin typeface="Calibri"/>
                <a:cs typeface="Calibri"/>
              </a:rPr>
              <a:t>project</a:t>
            </a:r>
            <a:r>
              <a:rPr sz="2000" spc="-35">
                <a:latin typeface="Calibri"/>
                <a:cs typeface="Calibri"/>
              </a:rPr>
              <a:t> </a:t>
            </a:r>
            <a:r>
              <a:rPr sz="2000" spc="-10">
                <a:latin typeface="Calibri"/>
                <a:cs typeface="Calibri"/>
              </a:rPr>
              <a:t>interconnecting</a:t>
            </a:r>
            <a:r>
              <a:rPr sz="2000" spc="-55">
                <a:latin typeface="Calibri"/>
                <a:cs typeface="Calibri"/>
              </a:rPr>
              <a:t> </a:t>
            </a:r>
            <a:r>
              <a:rPr sz="2000">
                <a:latin typeface="Calibri"/>
                <a:cs typeface="Calibri"/>
              </a:rPr>
              <a:t>to</a:t>
            </a:r>
            <a:r>
              <a:rPr sz="2000" spc="-35">
                <a:latin typeface="Calibri"/>
                <a:cs typeface="Calibri"/>
              </a:rPr>
              <a:t> </a:t>
            </a:r>
            <a:r>
              <a:rPr sz="2000">
                <a:latin typeface="Calibri"/>
                <a:cs typeface="Calibri"/>
              </a:rPr>
              <a:t>ISO-</a:t>
            </a:r>
            <a:r>
              <a:rPr sz="2000" spc="-10">
                <a:latin typeface="Calibri"/>
                <a:cs typeface="Calibri"/>
              </a:rPr>
              <a:t>administered</a:t>
            </a:r>
            <a:r>
              <a:rPr sz="2000" spc="-30">
                <a:latin typeface="Calibri"/>
                <a:cs typeface="Calibri"/>
              </a:rPr>
              <a:t> </a:t>
            </a:r>
            <a:r>
              <a:rPr sz="2000" spc="-10">
                <a:latin typeface="Calibri"/>
                <a:cs typeface="Calibri"/>
              </a:rPr>
              <a:t>transmission</a:t>
            </a:r>
            <a:r>
              <a:rPr sz="2000" spc="-25">
                <a:latin typeface="Calibri"/>
                <a:cs typeface="Calibri"/>
              </a:rPr>
              <a:t> </a:t>
            </a:r>
            <a:r>
              <a:rPr sz="2000" spc="-10">
                <a:latin typeface="Calibri"/>
                <a:cs typeface="Calibri"/>
              </a:rPr>
              <a:t>system</a:t>
            </a:r>
            <a:endParaRPr sz="2000">
              <a:latin typeface="Calibri"/>
              <a:cs typeface="Calibri"/>
            </a:endParaRPr>
          </a:p>
          <a:p>
            <a:pPr marL="292735">
              <a:lnSpc>
                <a:spcPct val="100000"/>
              </a:lnSpc>
              <a:spcBef>
                <a:spcPts val="480"/>
              </a:spcBef>
            </a:pPr>
            <a:r>
              <a:rPr sz="2000">
                <a:latin typeface="Calibri"/>
                <a:cs typeface="Calibri"/>
              </a:rPr>
              <a:t>(pool</a:t>
            </a:r>
            <a:r>
              <a:rPr sz="2000" spc="-40">
                <a:latin typeface="Calibri"/>
                <a:cs typeface="Calibri"/>
              </a:rPr>
              <a:t> </a:t>
            </a:r>
            <a:r>
              <a:rPr sz="2000" spc="-10">
                <a:latin typeface="Calibri"/>
                <a:cs typeface="Calibri"/>
              </a:rPr>
              <a:t>transmission </a:t>
            </a:r>
            <a:r>
              <a:rPr sz="2000">
                <a:latin typeface="Calibri"/>
                <a:cs typeface="Calibri"/>
              </a:rPr>
              <a:t>facility</a:t>
            </a:r>
            <a:r>
              <a:rPr sz="2000" spc="-25">
                <a:latin typeface="Calibri"/>
                <a:cs typeface="Calibri"/>
              </a:rPr>
              <a:t> </a:t>
            </a:r>
            <a:r>
              <a:rPr sz="2000">
                <a:latin typeface="Calibri"/>
                <a:cs typeface="Calibri"/>
              </a:rPr>
              <a:t>[PTF],</a:t>
            </a:r>
            <a:r>
              <a:rPr sz="2000" spc="-10">
                <a:latin typeface="Calibri"/>
                <a:cs typeface="Calibri"/>
              </a:rPr>
              <a:t> non-</a:t>
            </a:r>
            <a:r>
              <a:rPr sz="2000" spc="-55">
                <a:latin typeface="Calibri"/>
                <a:cs typeface="Calibri"/>
              </a:rPr>
              <a:t>PTF,</a:t>
            </a:r>
            <a:r>
              <a:rPr sz="2000" spc="-30">
                <a:latin typeface="Calibri"/>
                <a:cs typeface="Calibri"/>
              </a:rPr>
              <a:t> </a:t>
            </a:r>
            <a:r>
              <a:rPr sz="2000">
                <a:latin typeface="Calibri"/>
                <a:cs typeface="Calibri"/>
              </a:rPr>
              <a:t>and</a:t>
            </a:r>
            <a:r>
              <a:rPr sz="2000" spc="-30">
                <a:latin typeface="Calibri"/>
                <a:cs typeface="Calibri"/>
              </a:rPr>
              <a:t> </a:t>
            </a:r>
            <a:r>
              <a:rPr sz="2000" spc="-10">
                <a:latin typeface="Calibri"/>
                <a:cs typeface="Calibri"/>
              </a:rPr>
              <a:t>FERC-</a:t>
            </a:r>
            <a:r>
              <a:rPr sz="2000">
                <a:latin typeface="Calibri"/>
                <a:cs typeface="Calibri"/>
              </a:rPr>
              <a:t>jurisdictional</a:t>
            </a:r>
            <a:r>
              <a:rPr sz="2000" spc="-60">
                <a:latin typeface="Calibri"/>
                <a:cs typeface="Calibri"/>
              </a:rPr>
              <a:t> </a:t>
            </a:r>
            <a:r>
              <a:rPr sz="2000" spc="-10">
                <a:latin typeface="Calibri"/>
                <a:cs typeface="Calibri"/>
              </a:rPr>
              <a:t>distribution)?</a:t>
            </a:r>
            <a:endParaRPr sz="2000">
              <a:latin typeface="Calibri"/>
              <a:cs typeface="Calibri"/>
            </a:endParaRPr>
          </a:p>
          <a:p>
            <a:pPr marL="292735">
              <a:lnSpc>
                <a:spcPct val="100000"/>
              </a:lnSpc>
              <a:spcBef>
                <a:spcPts val="465"/>
              </a:spcBef>
            </a:pPr>
            <a:r>
              <a:rPr sz="1800">
                <a:latin typeface="Calibri"/>
                <a:cs typeface="Calibri"/>
              </a:rPr>
              <a:t>‒</a:t>
            </a:r>
            <a:r>
              <a:rPr sz="1800" spc="430">
                <a:latin typeface="Calibri"/>
                <a:cs typeface="Calibri"/>
              </a:rPr>
              <a:t> </a:t>
            </a:r>
            <a:r>
              <a:rPr sz="1800">
                <a:latin typeface="Calibri"/>
                <a:cs typeface="Calibri"/>
              </a:rPr>
              <a:t>If</a:t>
            </a:r>
            <a:r>
              <a:rPr sz="1800" spc="-10">
                <a:latin typeface="Calibri"/>
                <a:cs typeface="Calibri"/>
              </a:rPr>
              <a:t> </a:t>
            </a:r>
            <a:r>
              <a:rPr sz="1800" b="1">
                <a:solidFill>
                  <a:srgbClr val="6EA943"/>
                </a:solidFill>
                <a:latin typeface="Calibri"/>
                <a:cs typeface="Calibri"/>
              </a:rPr>
              <a:t>YES,</a:t>
            </a:r>
            <a:r>
              <a:rPr sz="1800" b="1" spc="-20">
                <a:solidFill>
                  <a:srgbClr val="6EA943"/>
                </a:solidFill>
                <a:latin typeface="Calibri"/>
                <a:cs typeface="Calibri"/>
              </a:rPr>
              <a:t> </a:t>
            </a:r>
            <a:r>
              <a:rPr sz="1800">
                <a:latin typeface="Calibri"/>
                <a:cs typeface="Calibri"/>
              </a:rPr>
              <a:t>see</a:t>
            </a:r>
            <a:r>
              <a:rPr sz="1800" spc="-5">
                <a:latin typeface="Calibri"/>
                <a:cs typeface="Calibri"/>
              </a:rPr>
              <a:t> </a:t>
            </a:r>
            <a:r>
              <a:rPr sz="1800" spc="-25">
                <a:latin typeface="Calibri"/>
                <a:cs typeface="Calibri"/>
              </a:rPr>
              <a:t>#2</a:t>
            </a:r>
            <a:endParaRPr sz="1800">
              <a:latin typeface="Calibri"/>
              <a:cs typeface="Calibri"/>
            </a:endParaRPr>
          </a:p>
          <a:p>
            <a:pPr marL="292735">
              <a:lnSpc>
                <a:spcPct val="100000"/>
              </a:lnSpc>
              <a:spcBef>
                <a:spcPts val="434"/>
              </a:spcBef>
            </a:pPr>
            <a:r>
              <a:rPr sz="1800">
                <a:latin typeface="Calibri"/>
                <a:cs typeface="Calibri"/>
              </a:rPr>
              <a:t>‒</a:t>
            </a:r>
            <a:r>
              <a:rPr sz="1800" spc="385">
                <a:latin typeface="Calibri"/>
                <a:cs typeface="Calibri"/>
              </a:rPr>
              <a:t> </a:t>
            </a:r>
            <a:r>
              <a:rPr sz="1800">
                <a:latin typeface="Calibri"/>
                <a:cs typeface="Calibri"/>
              </a:rPr>
              <a:t>If</a:t>
            </a:r>
            <a:r>
              <a:rPr sz="1800" spc="-25">
                <a:latin typeface="Calibri"/>
                <a:cs typeface="Calibri"/>
              </a:rPr>
              <a:t> </a:t>
            </a:r>
            <a:r>
              <a:rPr sz="1800" b="1">
                <a:solidFill>
                  <a:srgbClr val="EB1F24"/>
                </a:solidFill>
                <a:latin typeface="Calibri"/>
                <a:cs typeface="Calibri"/>
              </a:rPr>
              <a:t>NO,</a:t>
            </a:r>
            <a:r>
              <a:rPr sz="1800" b="1" spc="-40">
                <a:solidFill>
                  <a:srgbClr val="EB1F24"/>
                </a:solidFill>
                <a:latin typeface="Calibri"/>
                <a:cs typeface="Calibri"/>
              </a:rPr>
              <a:t> </a:t>
            </a:r>
            <a:r>
              <a:rPr sz="1800">
                <a:latin typeface="Calibri"/>
                <a:cs typeface="Calibri"/>
              </a:rPr>
              <a:t>use</a:t>
            </a:r>
            <a:r>
              <a:rPr sz="1800" spc="-30">
                <a:latin typeface="Calibri"/>
                <a:cs typeface="Calibri"/>
              </a:rPr>
              <a:t> </a:t>
            </a:r>
            <a:r>
              <a:rPr sz="1800" spc="-10">
                <a:latin typeface="Calibri"/>
                <a:cs typeface="Calibri"/>
              </a:rPr>
              <a:t>state</a:t>
            </a:r>
            <a:r>
              <a:rPr sz="1800" spc="-30">
                <a:latin typeface="Calibri"/>
                <a:cs typeface="Calibri"/>
              </a:rPr>
              <a:t> </a:t>
            </a:r>
            <a:r>
              <a:rPr sz="1800" spc="-10">
                <a:latin typeface="Calibri"/>
                <a:cs typeface="Calibri"/>
              </a:rPr>
              <a:t>interconnection</a:t>
            </a:r>
            <a:r>
              <a:rPr sz="1800" spc="5">
                <a:latin typeface="Calibri"/>
                <a:cs typeface="Calibri"/>
              </a:rPr>
              <a:t> </a:t>
            </a:r>
            <a:r>
              <a:rPr sz="1800" spc="-10">
                <a:latin typeface="Calibri"/>
                <a:cs typeface="Calibri"/>
              </a:rPr>
              <a:t>process</a:t>
            </a:r>
            <a:endParaRPr sz="1800">
              <a:latin typeface="Calibri"/>
              <a:cs typeface="Calibri"/>
            </a:endParaRPr>
          </a:p>
          <a:p>
            <a:pPr marL="810895" lvl="1" indent="-240665">
              <a:lnSpc>
                <a:spcPct val="100000"/>
              </a:lnSpc>
              <a:spcBef>
                <a:spcPts val="415"/>
              </a:spcBef>
              <a:buFont typeface="Arial"/>
              <a:buChar char="•"/>
              <a:tabLst>
                <a:tab pos="810895" algn="l"/>
              </a:tabLst>
            </a:pPr>
            <a:r>
              <a:rPr sz="1600" spc="-10">
                <a:latin typeface="Calibri"/>
                <a:cs typeface="Calibri"/>
              </a:rPr>
              <a:t>Contact</a:t>
            </a:r>
            <a:r>
              <a:rPr sz="1600" spc="10">
                <a:latin typeface="Calibri"/>
                <a:cs typeface="Calibri"/>
              </a:rPr>
              <a:t> </a:t>
            </a:r>
            <a:r>
              <a:rPr sz="1600" spc="-10">
                <a:latin typeface="Calibri"/>
                <a:cs typeface="Calibri"/>
              </a:rPr>
              <a:t>distribution</a:t>
            </a:r>
            <a:r>
              <a:rPr sz="1600" spc="-15">
                <a:latin typeface="Calibri"/>
                <a:cs typeface="Calibri"/>
              </a:rPr>
              <a:t> </a:t>
            </a:r>
            <a:r>
              <a:rPr sz="1600" spc="-10">
                <a:latin typeface="Calibri"/>
                <a:cs typeface="Calibri"/>
              </a:rPr>
              <a:t>company/owner</a:t>
            </a:r>
            <a:r>
              <a:rPr sz="1600" spc="50">
                <a:latin typeface="Calibri"/>
                <a:cs typeface="Calibri"/>
              </a:rPr>
              <a:t> </a:t>
            </a:r>
            <a:r>
              <a:rPr sz="1600">
                <a:latin typeface="Calibri"/>
                <a:cs typeface="Calibri"/>
              </a:rPr>
              <a:t>of</a:t>
            </a:r>
            <a:r>
              <a:rPr sz="1600" spc="10">
                <a:latin typeface="Calibri"/>
                <a:cs typeface="Calibri"/>
              </a:rPr>
              <a:t> </a:t>
            </a:r>
            <a:r>
              <a:rPr sz="1600" spc="-20">
                <a:latin typeface="Calibri"/>
                <a:cs typeface="Calibri"/>
              </a:rPr>
              <a:t>state-</a:t>
            </a:r>
            <a:r>
              <a:rPr sz="1600" spc="-10">
                <a:latin typeface="Calibri"/>
                <a:cs typeface="Calibri"/>
              </a:rPr>
              <a:t>jurisdictional</a:t>
            </a:r>
            <a:r>
              <a:rPr sz="1600" spc="-15">
                <a:latin typeface="Calibri"/>
                <a:cs typeface="Calibri"/>
              </a:rPr>
              <a:t> </a:t>
            </a:r>
            <a:r>
              <a:rPr sz="1600" spc="-10">
                <a:latin typeface="Calibri"/>
                <a:cs typeface="Calibri"/>
              </a:rPr>
              <a:t>distribution</a:t>
            </a:r>
            <a:r>
              <a:rPr sz="1600" spc="-15">
                <a:latin typeface="Calibri"/>
                <a:cs typeface="Calibri"/>
              </a:rPr>
              <a:t> </a:t>
            </a:r>
            <a:r>
              <a:rPr sz="1600" spc="-10">
                <a:latin typeface="Calibri"/>
                <a:cs typeface="Calibri"/>
              </a:rPr>
              <a:t>facility</a:t>
            </a:r>
            <a:endParaRPr sz="1600">
              <a:latin typeface="Calibri"/>
              <a:cs typeface="Calibri"/>
            </a:endParaRPr>
          </a:p>
          <a:p>
            <a:pPr marL="291465" indent="-278765">
              <a:lnSpc>
                <a:spcPct val="100000"/>
              </a:lnSpc>
              <a:spcBef>
                <a:spcPts val="1614"/>
              </a:spcBef>
              <a:buAutoNum type="arabicPeriod" startAt="2"/>
              <a:tabLst>
                <a:tab pos="291465" algn="l"/>
              </a:tabLst>
            </a:pPr>
            <a:r>
              <a:rPr sz="2000">
                <a:latin typeface="Calibri"/>
                <a:cs typeface="Calibri"/>
              </a:rPr>
              <a:t>Is</a:t>
            </a:r>
            <a:r>
              <a:rPr sz="2000" spc="-25">
                <a:latin typeface="Calibri"/>
                <a:cs typeface="Calibri"/>
              </a:rPr>
              <a:t> </a:t>
            </a:r>
            <a:r>
              <a:rPr sz="2000">
                <a:latin typeface="Calibri"/>
                <a:cs typeface="Calibri"/>
              </a:rPr>
              <a:t>project</a:t>
            </a:r>
            <a:r>
              <a:rPr sz="2000" spc="-30">
                <a:latin typeface="Calibri"/>
                <a:cs typeface="Calibri"/>
              </a:rPr>
              <a:t> </a:t>
            </a:r>
            <a:r>
              <a:rPr sz="2000" spc="-10">
                <a:latin typeface="Calibri"/>
                <a:cs typeface="Calibri"/>
              </a:rPr>
              <a:t>exempt?</a:t>
            </a:r>
            <a:endParaRPr sz="2000">
              <a:latin typeface="Calibri"/>
              <a:cs typeface="Calibri"/>
            </a:endParaRPr>
          </a:p>
        </p:txBody>
      </p:sp>
      <p:sp>
        <p:nvSpPr>
          <p:cNvPr id="4" name="object 4"/>
          <p:cNvSpPr txBox="1"/>
          <p:nvPr/>
        </p:nvSpPr>
        <p:spPr>
          <a:xfrm>
            <a:off x="647496" y="4297171"/>
            <a:ext cx="3992245" cy="683895"/>
          </a:xfrm>
          <a:prstGeom prst="rect">
            <a:avLst/>
          </a:prstGeom>
        </p:spPr>
        <p:txBody>
          <a:bodyPr vert="horz" wrap="square" lIns="0" tIns="67310" rIns="0" bIns="0" rtlCol="0">
            <a:spAutoFit/>
          </a:bodyPr>
          <a:lstStyle/>
          <a:p>
            <a:pPr marL="12700">
              <a:lnSpc>
                <a:spcPct val="100000"/>
              </a:lnSpc>
              <a:spcBef>
                <a:spcPts val="530"/>
              </a:spcBef>
            </a:pPr>
            <a:r>
              <a:rPr sz="1800">
                <a:latin typeface="Calibri"/>
                <a:cs typeface="Calibri"/>
              </a:rPr>
              <a:t>‒</a:t>
            </a:r>
            <a:r>
              <a:rPr sz="1800" spc="395">
                <a:latin typeface="Calibri"/>
                <a:cs typeface="Calibri"/>
              </a:rPr>
              <a:t> </a:t>
            </a:r>
            <a:r>
              <a:rPr sz="1800">
                <a:latin typeface="Calibri"/>
                <a:cs typeface="Calibri"/>
              </a:rPr>
              <a:t>If</a:t>
            </a:r>
            <a:r>
              <a:rPr sz="1800" spc="-20">
                <a:latin typeface="Calibri"/>
                <a:cs typeface="Calibri"/>
              </a:rPr>
              <a:t> </a:t>
            </a:r>
            <a:r>
              <a:rPr sz="1800" b="1">
                <a:solidFill>
                  <a:srgbClr val="6EA943"/>
                </a:solidFill>
                <a:latin typeface="Calibri"/>
                <a:cs typeface="Calibri"/>
              </a:rPr>
              <a:t>YES,</a:t>
            </a:r>
            <a:r>
              <a:rPr sz="1800" b="1" spc="-35">
                <a:solidFill>
                  <a:srgbClr val="6EA943"/>
                </a:solidFill>
                <a:latin typeface="Calibri"/>
                <a:cs typeface="Calibri"/>
              </a:rPr>
              <a:t> </a:t>
            </a:r>
            <a:r>
              <a:rPr sz="1800">
                <a:latin typeface="Calibri"/>
                <a:cs typeface="Calibri"/>
              </a:rPr>
              <a:t>use</a:t>
            </a:r>
            <a:r>
              <a:rPr sz="1800" spc="-25">
                <a:latin typeface="Calibri"/>
                <a:cs typeface="Calibri"/>
              </a:rPr>
              <a:t> </a:t>
            </a:r>
            <a:r>
              <a:rPr sz="1800" spc="-10">
                <a:latin typeface="Calibri"/>
                <a:cs typeface="Calibri"/>
              </a:rPr>
              <a:t>state</a:t>
            </a:r>
            <a:r>
              <a:rPr sz="1800" spc="-25">
                <a:latin typeface="Calibri"/>
                <a:cs typeface="Calibri"/>
              </a:rPr>
              <a:t> </a:t>
            </a:r>
            <a:r>
              <a:rPr sz="1800" spc="-10">
                <a:latin typeface="Calibri"/>
                <a:cs typeface="Calibri"/>
              </a:rPr>
              <a:t>interconnection</a:t>
            </a:r>
            <a:r>
              <a:rPr sz="1800" spc="10">
                <a:latin typeface="Calibri"/>
                <a:cs typeface="Calibri"/>
              </a:rPr>
              <a:t> </a:t>
            </a:r>
            <a:r>
              <a:rPr sz="1800" spc="-10">
                <a:latin typeface="Calibri"/>
                <a:cs typeface="Calibri"/>
              </a:rPr>
              <a:t>process</a:t>
            </a:r>
            <a:endParaRPr sz="1800">
              <a:latin typeface="Calibri"/>
              <a:cs typeface="Calibri"/>
            </a:endParaRPr>
          </a:p>
          <a:p>
            <a:pPr marL="12700">
              <a:lnSpc>
                <a:spcPct val="100000"/>
              </a:lnSpc>
              <a:spcBef>
                <a:spcPts val="434"/>
              </a:spcBef>
            </a:pPr>
            <a:r>
              <a:rPr sz="1800">
                <a:latin typeface="Calibri"/>
                <a:cs typeface="Calibri"/>
              </a:rPr>
              <a:t>‒</a:t>
            </a:r>
            <a:r>
              <a:rPr sz="1800" spc="405">
                <a:latin typeface="Calibri"/>
                <a:cs typeface="Calibri"/>
              </a:rPr>
              <a:t> </a:t>
            </a:r>
            <a:r>
              <a:rPr sz="1800">
                <a:latin typeface="Calibri"/>
                <a:cs typeface="Calibri"/>
              </a:rPr>
              <a:t>If</a:t>
            </a:r>
            <a:r>
              <a:rPr sz="1800" spc="-20">
                <a:latin typeface="Calibri"/>
                <a:cs typeface="Calibri"/>
              </a:rPr>
              <a:t> </a:t>
            </a:r>
            <a:r>
              <a:rPr sz="1800" b="1">
                <a:solidFill>
                  <a:srgbClr val="EB1F24"/>
                </a:solidFill>
                <a:latin typeface="Calibri"/>
                <a:cs typeface="Calibri"/>
              </a:rPr>
              <a:t>NO,</a:t>
            </a:r>
            <a:r>
              <a:rPr sz="1800" b="1" spc="-30">
                <a:solidFill>
                  <a:srgbClr val="EB1F24"/>
                </a:solidFill>
                <a:latin typeface="Calibri"/>
                <a:cs typeface="Calibri"/>
              </a:rPr>
              <a:t> </a:t>
            </a:r>
            <a:r>
              <a:rPr sz="1800">
                <a:latin typeface="Calibri"/>
                <a:cs typeface="Calibri"/>
              </a:rPr>
              <a:t>use</a:t>
            </a:r>
            <a:r>
              <a:rPr sz="1800" spc="-20">
                <a:latin typeface="Calibri"/>
                <a:cs typeface="Calibri"/>
              </a:rPr>
              <a:t> </a:t>
            </a:r>
            <a:r>
              <a:rPr sz="1800">
                <a:latin typeface="Calibri"/>
                <a:cs typeface="Calibri"/>
              </a:rPr>
              <a:t>ISO</a:t>
            </a:r>
            <a:r>
              <a:rPr sz="1800" spc="-25">
                <a:latin typeface="Calibri"/>
                <a:cs typeface="Calibri"/>
              </a:rPr>
              <a:t> </a:t>
            </a:r>
            <a:r>
              <a:rPr sz="1800" spc="-10">
                <a:latin typeface="Calibri"/>
                <a:cs typeface="Calibri"/>
              </a:rPr>
              <a:t>interconnection</a:t>
            </a:r>
            <a:r>
              <a:rPr sz="1800" spc="10">
                <a:latin typeface="Calibri"/>
                <a:cs typeface="Calibri"/>
              </a:rPr>
              <a:t> </a:t>
            </a:r>
            <a:r>
              <a:rPr sz="1800" spc="-10">
                <a:latin typeface="Calibri"/>
                <a:cs typeface="Calibri"/>
              </a:rPr>
              <a:t>process</a:t>
            </a:r>
            <a:endParaRPr sz="1800">
              <a:latin typeface="Calibri"/>
              <a:cs typeface="Calibri"/>
            </a:endParaRPr>
          </a:p>
        </p:txBody>
      </p:sp>
      <p:sp>
        <p:nvSpPr>
          <p:cNvPr id="5" name="object 5"/>
          <p:cNvSpPr txBox="1"/>
          <p:nvPr/>
        </p:nvSpPr>
        <p:spPr>
          <a:xfrm>
            <a:off x="925169" y="5008879"/>
            <a:ext cx="4231640" cy="269240"/>
          </a:xfrm>
          <a:prstGeom prst="rect">
            <a:avLst/>
          </a:prstGeom>
        </p:spPr>
        <p:txBody>
          <a:bodyPr vert="horz" wrap="square" lIns="0" tIns="12065" rIns="0" bIns="0" rtlCol="0">
            <a:spAutoFit/>
          </a:bodyPr>
          <a:lstStyle/>
          <a:p>
            <a:pPr marL="253365" indent="-240665">
              <a:lnSpc>
                <a:spcPct val="100000"/>
              </a:lnSpc>
              <a:spcBef>
                <a:spcPts val="95"/>
              </a:spcBef>
              <a:buFont typeface="Arial"/>
              <a:buChar char="•"/>
              <a:tabLst>
                <a:tab pos="253365" algn="l"/>
              </a:tabLst>
            </a:pPr>
            <a:r>
              <a:rPr sz="1600">
                <a:latin typeface="Calibri"/>
                <a:cs typeface="Calibri"/>
              </a:rPr>
              <a:t>See</a:t>
            </a:r>
            <a:r>
              <a:rPr sz="1600" spc="-15">
                <a:latin typeface="Calibri"/>
                <a:cs typeface="Calibri"/>
              </a:rPr>
              <a:t> </a:t>
            </a:r>
            <a:r>
              <a:rPr sz="1600" spc="-10">
                <a:latin typeface="Calibri"/>
                <a:cs typeface="Calibri"/>
              </a:rPr>
              <a:t>ISO’s</a:t>
            </a:r>
            <a:r>
              <a:rPr sz="1600" spc="-15">
                <a:latin typeface="Calibri"/>
                <a:cs typeface="Calibri"/>
              </a:rPr>
              <a:t> </a:t>
            </a:r>
            <a:r>
              <a:rPr sz="1400" u="sng">
                <a:solidFill>
                  <a:srgbClr val="1794D2"/>
                </a:solidFill>
                <a:uFill>
                  <a:solidFill>
                    <a:srgbClr val="1794D2"/>
                  </a:solidFill>
                </a:uFill>
                <a:latin typeface="Calibri"/>
                <a:cs typeface="Calibri"/>
                <a:hlinkClick r:id="rId4"/>
              </a:rPr>
              <a:t>New</a:t>
            </a:r>
            <a:r>
              <a:rPr sz="1400" u="sng" spc="-35">
                <a:solidFill>
                  <a:srgbClr val="1794D2"/>
                </a:solidFill>
                <a:uFill>
                  <a:solidFill>
                    <a:srgbClr val="1794D2"/>
                  </a:solidFill>
                </a:uFill>
                <a:latin typeface="Calibri"/>
                <a:cs typeface="Calibri"/>
                <a:hlinkClick r:id="rId4"/>
              </a:rPr>
              <a:t> </a:t>
            </a:r>
            <a:r>
              <a:rPr sz="1400" u="sng">
                <a:solidFill>
                  <a:srgbClr val="1794D2"/>
                </a:solidFill>
                <a:uFill>
                  <a:solidFill>
                    <a:srgbClr val="1794D2"/>
                  </a:solidFill>
                </a:uFill>
                <a:latin typeface="Calibri"/>
                <a:cs typeface="Calibri"/>
                <a:hlinkClick r:id="rId4"/>
              </a:rPr>
              <a:t>or</a:t>
            </a:r>
            <a:r>
              <a:rPr sz="1400" u="sng" spc="-40">
                <a:solidFill>
                  <a:srgbClr val="1794D2"/>
                </a:solidFill>
                <a:uFill>
                  <a:solidFill>
                    <a:srgbClr val="1794D2"/>
                  </a:solidFill>
                </a:uFill>
                <a:latin typeface="Calibri"/>
                <a:cs typeface="Calibri"/>
                <a:hlinkClick r:id="rId4"/>
              </a:rPr>
              <a:t> </a:t>
            </a:r>
            <a:r>
              <a:rPr sz="1400" u="sng">
                <a:solidFill>
                  <a:srgbClr val="1794D2"/>
                </a:solidFill>
                <a:uFill>
                  <a:solidFill>
                    <a:srgbClr val="1794D2"/>
                  </a:solidFill>
                </a:uFill>
                <a:latin typeface="Calibri"/>
                <a:cs typeface="Calibri"/>
                <a:hlinkClick r:id="rId4"/>
              </a:rPr>
              <a:t>Modified</a:t>
            </a:r>
            <a:r>
              <a:rPr sz="1400" u="sng" spc="-35">
                <a:solidFill>
                  <a:srgbClr val="1794D2"/>
                </a:solidFill>
                <a:uFill>
                  <a:solidFill>
                    <a:srgbClr val="1794D2"/>
                  </a:solidFill>
                </a:uFill>
                <a:latin typeface="Calibri"/>
                <a:cs typeface="Calibri"/>
                <a:hlinkClick r:id="rId4"/>
              </a:rPr>
              <a:t> </a:t>
            </a:r>
            <a:r>
              <a:rPr sz="1400" u="sng" spc="-10">
                <a:solidFill>
                  <a:srgbClr val="1794D2"/>
                </a:solidFill>
                <a:uFill>
                  <a:solidFill>
                    <a:srgbClr val="1794D2"/>
                  </a:solidFill>
                </a:uFill>
                <a:latin typeface="Calibri"/>
                <a:cs typeface="Calibri"/>
                <a:hlinkClick r:id="rId4"/>
              </a:rPr>
              <a:t>Interconnections</a:t>
            </a:r>
            <a:r>
              <a:rPr sz="1400" u="sng" spc="-5">
                <a:solidFill>
                  <a:srgbClr val="1794D2"/>
                </a:solidFill>
                <a:uFill>
                  <a:solidFill>
                    <a:srgbClr val="1794D2"/>
                  </a:solidFill>
                </a:uFill>
                <a:latin typeface="Calibri"/>
                <a:cs typeface="Calibri"/>
                <a:hlinkClick r:id="rId4"/>
              </a:rPr>
              <a:t> </a:t>
            </a:r>
            <a:r>
              <a:rPr sz="1400" u="sng" spc="-10">
                <a:solidFill>
                  <a:srgbClr val="1794D2"/>
                </a:solidFill>
                <a:uFill>
                  <a:solidFill>
                    <a:srgbClr val="1794D2"/>
                  </a:solidFill>
                </a:uFill>
                <a:latin typeface="Calibri"/>
                <a:cs typeface="Calibri"/>
                <a:hlinkClick r:id="rId4"/>
              </a:rPr>
              <a:t>webpage</a:t>
            </a:r>
            <a:endParaRPr sz="1400">
              <a:latin typeface="Calibri"/>
              <a:cs typeface="Calibri"/>
            </a:endParaRPr>
          </a:p>
        </p:txBody>
      </p:sp>
      <p:sp>
        <p:nvSpPr>
          <p:cNvPr id="6" name="object 6"/>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7" name="object 7"/>
          <p:cNvPicPr/>
          <p:nvPr/>
        </p:nvPicPr>
        <p:blipFill>
          <a:blip r:embed="rId5" cstate="print"/>
          <a:stretch>
            <a:fillRect/>
          </a:stretch>
        </p:blipFill>
        <p:spPr>
          <a:xfrm>
            <a:off x="10408107" y="185211"/>
            <a:ext cx="1471394" cy="2074365"/>
          </a:xfrm>
          <a:prstGeom prst="rect">
            <a:avLst/>
          </a:prstGeom>
        </p:spPr>
      </p:pic>
      <p:sp>
        <p:nvSpPr>
          <p:cNvPr id="8" name="object 8"/>
          <p:cNvSpPr/>
          <p:nvPr/>
        </p:nvSpPr>
        <p:spPr>
          <a:xfrm>
            <a:off x="2786037" y="5836937"/>
            <a:ext cx="7696200" cy="494030"/>
          </a:xfrm>
          <a:custGeom>
            <a:avLst/>
            <a:gdLst/>
            <a:ahLst/>
            <a:cxnLst/>
            <a:rect l="l" t="t" r="r" b="b"/>
            <a:pathLst>
              <a:path w="7696200" h="494029">
                <a:moveTo>
                  <a:pt x="0" y="493775"/>
                </a:moveTo>
                <a:lnTo>
                  <a:pt x="7696200" y="493775"/>
                </a:lnTo>
                <a:lnTo>
                  <a:pt x="7696200" y="0"/>
                </a:lnTo>
                <a:lnTo>
                  <a:pt x="0" y="0"/>
                </a:lnTo>
                <a:lnTo>
                  <a:pt x="0" y="493775"/>
                </a:lnTo>
                <a:close/>
              </a:path>
            </a:pathLst>
          </a:custGeom>
          <a:ln w="25908">
            <a:solidFill>
              <a:srgbClr val="1891C0"/>
            </a:solidFill>
          </a:ln>
        </p:spPr>
        <p:txBody>
          <a:bodyPr wrap="square" lIns="0" tIns="0" rIns="0" bIns="0" rtlCol="0"/>
          <a:lstStyle/>
          <a:p>
            <a:endParaRPr/>
          </a:p>
        </p:txBody>
      </p:sp>
      <p:sp>
        <p:nvSpPr>
          <p:cNvPr id="9" name="object 9"/>
          <p:cNvSpPr txBox="1"/>
          <p:nvPr/>
        </p:nvSpPr>
        <p:spPr>
          <a:xfrm>
            <a:off x="3493392" y="5924565"/>
            <a:ext cx="609282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For</a:t>
            </a:r>
            <a:r>
              <a:rPr sz="1600" spc="-45" dirty="0">
                <a:latin typeface="Calibri"/>
                <a:cs typeface="Calibri"/>
              </a:rPr>
              <a:t> </a:t>
            </a:r>
            <a:r>
              <a:rPr sz="1600" dirty="0">
                <a:latin typeface="Calibri"/>
                <a:cs typeface="Calibri"/>
              </a:rPr>
              <a:t>details,</a:t>
            </a:r>
            <a:r>
              <a:rPr sz="1600" spc="-75" dirty="0">
                <a:latin typeface="Calibri"/>
                <a:cs typeface="Calibri"/>
              </a:rPr>
              <a:t> </a:t>
            </a:r>
            <a:r>
              <a:rPr sz="1600" dirty="0">
                <a:latin typeface="Calibri"/>
                <a:cs typeface="Calibri"/>
              </a:rPr>
              <a:t>see</a:t>
            </a:r>
            <a:r>
              <a:rPr sz="1600" spc="-50" dirty="0">
                <a:latin typeface="Calibri"/>
                <a:cs typeface="Calibri"/>
              </a:rPr>
              <a:t> </a:t>
            </a:r>
            <a:r>
              <a:rPr sz="1600" i="1" u="sng" spc="-10" dirty="0">
                <a:solidFill>
                  <a:srgbClr val="1794D2"/>
                </a:solidFill>
                <a:uFill>
                  <a:solidFill>
                    <a:srgbClr val="1794D2"/>
                  </a:solidFill>
                </a:uFill>
                <a:latin typeface="Calibri"/>
                <a:cs typeface="Calibri"/>
                <a:hlinkClick r:id="rId6"/>
              </a:rPr>
              <a:t>Distribution-</a:t>
            </a:r>
            <a:r>
              <a:rPr sz="1600" i="1" u="sng" dirty="0">
                <a:solidFill>
                  <a:srgbClr val="1794D2"/>
                </a:solidFill>
                <a:uFill>
                  <a:solidFill>
                    <a:srgbClr val="1794D2"/>
                  </a:solidFill>
                </a:uFill>
                <a:latin typeface="Calibri"/>
                <a:cs typeface="Calibri"/>
                <a:hlinkClick r:id="rId6"/>
              </a:rPr>
              <a:t>Connected</a:t>
            </a:r>
            <a:r>
              <a:rPr sz="1600" i="1" u="sng" spc="-45" dirty="0">
                <a:solidFill>
                  <a:srgbClr val="1794D2"/>
                </a:solidFill>
                <a:uFill>
                  <a:solidFill>
                    <a:srgbClr val="1794D2"/>
                  </a:solidFill>
                </a:uFill>
                <a:latin typeface="Calibri"/>
                <a:cs typeface="Calibri"/>
                <a:hlinkClick r:id="rId6"/>
              </a:rPr>
              <a:t> </a:t>
            </a:r>
            <a:r>
              <a:rPr sz="1600" i="1" u="sng" dirty="0">
                <a:solidFill>
                  <a:srgbClr val="1794D2"/>
                </a:solidFill>
                <a:uFill>
                  <a:solidFill>
                    <a:srgbClr val="1794D2"/>
                  </a:solidFill>
                </a:uFill>
                <a:latin typeface="Calibri"/>
                <a:cs typeface="Calibri"/>
                <a:hlinkClick r:id="rId6"/>
              </a:rPr>
              <a:t>Generation</a:t>
            </a:r>
            <a:r>
              <a:rPr sz="1600" i="1" u="sng" spc="-65" dirty="0">
                <a:solidFill>
                  <a:srgbClr val="1794D2"/>
                </a:solidFill>
                <a:uFill>
                  <a:solidFill>
                    <a:srgbClr val="1794D2"/>
                  </a:solidFill>
                </a:uFill>
                <a:latin typeface="Calibri"/>
                <a:cs typeface="Calibri"/>
                <a:hlinkClick r:id="rId6"/>
              </a:rPr>
              <a:t> </a:t>
            </a:r>
            <a:r>
              <a:rPr sz="1600" i="1" u="sng" dirty="0">
                <a:solidFill>
                  <a:srgbClr val="1794D2"/>
                </a:solidFill>
                <a:uFill>
                  <a:solidFill>
                    <a:srgbClr val="1794D2"/>
                  </a:solidFill>
                </a:uFill>
                <a:latin typeface="Calibri"/>
                <a:cs typeface="Calibri"/>
                <a:hlinkClick r:id="rId6"/>
              </a:rPr>
              <a:t>Guidance</a:t>
            </a:r>
            <a:r>
              <a:rPr sz="1600" i="1" u="sng" spc="-20" dirty="0">
                <a:solidFill>
                  <a:srgbClr val="1794D2"/>
                </a:solidFill>
                <a:uFill>
                  <a:solidFill>
                    <a:srgbClr val="1794D2"/>
                  </a:solidFill>
                </a:uFill>
                <a:latin typeface="Calibri"/>
                <a:cs typeface="Calibri"/>
                <a:hlinkClick r:id="rId6"/>
              </a:rPr>
              <a:t> </a:t>
            </a:r>
            <a:r>
              <a:rPr sz="1600" u="sng" spc="-10" dirty="0">
                <a:solidFill>
                  <a:srgbClr val="1794D2"/>
                </a:solidFill>
                <a:uFill>
                  <a:solidFill>
                    <a:srgbClr val="1794D2"/>
                  </a:solidFill>
                </a:uFill>
                <a:latin typeface="Calibri"/>
                <a:cs typeface="Calibri"/>
                <a:hlinkClick r:id="rId6"/>
              </a:rPr>
              <a:t>presentation</a:t>
            </a:r>
            <a:endParaRPr sz="1600" dirty="0">
              <a:latin typeface="Calibri"/>
              <a:cs typeface="Calibri"/>
            </a:endParaRPr>
          </a:p>
        </p:txBody>
      </p:sp>
      <p:pic>
        <p:nvPicPr>
          <p:cNvPr id="10" name="object 10"/>
          <p:cNvPicPr/>
          <p:nvPr/>
        </p:nvPicPr>
        <p:blipFill>
          <a:blip r:embed="rId7" cstate="print"/>
          <a:stretch>
            <a:fillRect/>
          </a:stretch>
        </p:blipFill>
        <p:spPr>
          <a:xfrm>
            <a:off x="2641475" y="5724923"/>
            <a:ext cx="685800" cy="644651"/>
          </a:xfrm>
          <a:prstGeom prst="rect">
            <a:avLst/>
          </a:prstGeom>
        </p:spPr>
      </p:pic>
      <p:sp>
        <p:nvSpPr>
          <p:cNvPr id="11" name="object 11"/>
          <p:cNvSpPr txBox="1"/>
          <p:nvPr/>
        </p:nvSpPr>
        <p:spPr>
          <a:xfrm>
            <a:off x="685800" y="2971800"/>
            <a:ext cx="11125200" cy="1339469"/>
          </a:xfrm>
          <a:prstGeom prst="rect">
            <a:avLst/>
          </a:prstGeom>
          <a:solidFill>
            <a:srgbClr val="E1F5FC"/>
          </a:solidFill>
        </p:spPr>
        <p:txBody>
          <a:bodyPr vert="horz" wrap="square" lIns="0" tIns="76835" rIns="0" bIns="0" rtlCol="0" anchor="t">
            <a:spAutoFit/>
          </a:bodyPr>
          <a:lstStyle/>
          <a:p>
            <a:pPr marL="154940">
              <a:lnSpc>
                <a:spcPct val="100000"/>
              </a:lnSpc>
              <a:spcBef>
                <a:spcPts val="605"/>
              </a:spcBef>
            </a:pPr>
            <a:r>
              <a:rPr sz="1800" i="1" spc="-10">
                <a:latin typeface="Calibri"/>
                <a:cs typeface="Calibri"/>
              </a:rPr>
              <a:t>Exemptions:</a:t>
            </a:r>
            <a:endParaRPr sz="1800">
              <a:latin typeface="Calibri"/>
              <a:cs typeface="Calibri"/>
            </a:endParaRPr>
          </a:p>
          <a:p>
            <a:pPr marL="324485" indent="-169545">
              <a:spcBef>
                <a:spcPts val="20"/>
              </a:spcBef>
              <a:buFont typeface="Arial"/>
              <a:buChar char="•"/>
              <a:tabLst>
                <a:tab pos="324485" algn="l"/>
              </a:tabLst>
            </a:pPr>
            <a:r>
              <a:rPr sz="1600">
                <a:latin typeface="Calibri"/>
                <a:cs typeface="Calibri"/>
              </a:rPr>
              <a:t>Retail</a:t>
            </a:r>
            <a:r>
              <a:rPr sz="1600" spc="-40">
                <a:latin typeface="Calibri"/>
                <a:cs typeface="Calibri"/>
              </a:rPr>
              <a:t> </a:t>
            </a:r>
            <a:r>
              <a:rPr sz="1600">
                <a:latin typeface="Calibri"/>
                <a:cs typeface="Calibri"/>
              </a:rPr>
              <a:t>customer</a:t>
            </a:r>
            <a:r>
              <a:rPr sz="1600" spc="-40">
                <a:latin typeface="Calibri"/>
                <a:cs typeface="Calibri"/>
              </a:rPr>
              <a:t> </a:t>
            </a:r>
            <a:r>
              <a:rPr sz="1600" spc="-10">
                <a:latin typeface="Calibri"/>
                <a:cs typeface="Calibri"/>
              </a:rPr>
              <a:t>interconnecting</a:t>
            </a:r>
            <a:r>
              <a:rPr sz="1600" spc="-40">
                <a:latin typeface="Calibri"/>
                <a:cs typeface="Calibri"/>
              </a:rPr>
              <a:t> </a:t>
            </a:r>
            <a:r>
              <a:rPr sz="1600">
                <a:latin typeface="Calibri"/>
                <a:cs typeface="Calibri"/>
              </a:rPr>
              <a:t>new</a:t>
            </a:r>
            <a:r>
              <a:rPr sz="1600" spc="-40">
                <a:latin typeface="Calibri"/>
                <a:cs typeface="Calibri"/>
              </a:rPr>
              <a:t> </a:t>
            </a:r>
            <a:r>
              <a:rPr sz="1600" spc="-10">
                <a:latin typeface="Calibri"/>
                <a:cs typeface="Calibri"/>
              </a:rPr>
              <a:t>generating</a:t>
            </a:r>
            <a:r>
              <a:rPr sz="1600" spc="-45">
                <a:latin typeface="Calibri"/>
                <a:cs typeface="Calibri"/>
              </a:rPr>
              <a:t> </a:t>
            </a:r>
            <a:r>
              <a:rPr sz="1600">
                <a:latin typeface="Calibri"/>
                <a:cs typeface="Calibri"/>
              </a:rPr>
              <a:t>facility</a:t>
            </a:r>
            <a:r>
              <a:rPr sz="1600" spc="-70">
                <a:latin typeface="Calibri"/>
                <a:cs typeface="Calibri"/>
              </a:rPr>
              <a:t> </a:t>
            </a:r>
            <a:r>
              <a:rPr sz="1600">
                <a:latin typeface="Calibri"/>
                <a:cs typeface="Calibri"/>
              </a:rPr>
              <a:t>whose</a:t>
            </a:r>
            <a:r>
              <a:rPr sz="1600" spc="-35">
                <a:latin typeface="Calibri"/>
                <a:cs typeface="Calibri"/>
              </a:rPr>
              <a:t> </a:t>
            </a:r>
            <a:r>
              <a:rPr sz="1600">
                <a:latin typeface="Calibri"/>
                <a:cs typeface="Calibri"/>
              </a:rPr>
              <a:t>energy</a:t>
            </a:r>
            <a:r>
              <a:rPr sz="1600" spc="-25">
                <a:latin typeface="Calibri"/>
                <a:cs typeface="Calibri"/>
              </a:rPr>
              <a:t> </a:t>
            </a:r>
            <a:r>
              <a:rPr sz="1600">
                <a:latin typeface="Calibri"/>
                <a:cs typeface="Calibri"/>
              </a:rPr>
              <a:t>will</a:t>
            </a:r>
            <a:r>
              <a:rPr sz="1600" spc="-50">
                <a:latin typeface="Calibri"/>
                <a:cs typeface="Calibri"/>
              </a:rPr>
              <a:t> </a:t>
            </a:r>
            <a:r>
              <a:rPr sz="1600" spc="-25">
                <a:latin typeface="Calibri"/>
                <a:cs typeface="Calibri"/>
              </a:rPr>
              <a:t>ONLY</a:t>
            </a:r>
            <a:r>
              <a:rPr sz="1600" spc="-40">
                <a:latin typeface="Calibri"/>
                <a:cs typeface="Calibri"/>
              </a:rPr>
              <a:t> </a:t>
            </a:r>
            <a:r>
              <a:rPr sz="1600">
                <a:latin typeface="Calibri"/>
                <a:cs typeface="Calibri"/>
              </a:rPr>
              <a:t>be</a:t>
            </a:r>
            <a:r>
              <a:rPr sz="1600" spc="-40">
                <a:latin typeface="Calibri"/>
                <a:cs typeface="Calibri"/>
              </a:rPr>
              <a:t> </a:t>
            </a:r>
            <a:r>
              <a:rPr sz="1600">
                <a:latin typeface="Calibri"/>
                <a:cs typeface="Calibri"/>
              </a:rPr>
              <a:t>consumed</a:t>
            </a:r>
            <a:r>
              <a:rPr sz="1600" spc="-40">
                <a:latin typeface="Calibri"/>
                <a:cs typeface="Calibri"/>
              </a:rPr>
              <a:t> </a:t>
            </a:r>
            <a:r>
              <a:rPr sz="1600">
                <a:latin typeface="Calibri"/>
                <a:cs typeface="Calibri"/>
              </a:rPr>
              <a:t>at</a:t>
            </a:r>
            <a:r>
              <a:rPr lang="en-US" sz="1600" spc="-45">
                <a:latin typeface="Calibri"/>
                <a:cs typeface="Calibri"/>
              </a:rPr>
              <a:t> </a:t>
            </a:r>
            <a:r>
              <a:rPr lang="en-US" sz="1600">
                <a:latin typeface="Calibri"/>
                <a:cs typeface="Calibri"/>
              </a:rPr>
              <a:t>retail</a:t>
            </a:r>
            <a:r>
              <a:rPr sz="1600" spc="-45">
                <a:latin typeface="Calibri"/>
                <a:cs typeface="Calibri"/>
              </a:rPr>
              <a:t> </a:t>
            </a:r>
            <a:r>
              <a:rPr sz="1600" spc="-10">
                <a:latin typeface="Calibri"/>
                <a:cs typeface="Calibri"/>
              </a:rPr>
              <a:t>customer’s</a:t>
            </a:r>
            <a:r>
              <a:rPr sz="1600" spc="-15">
                <a:latin typeface="Calibri"/>
                <a:cs typeface="Calibri"/>
              </a:rPr>
              <a:t> </a:t>
            </a:r>
            <a:r>
              <a:rPr sz="1600" spc="-20">
                <a:latin typeface="Calibri"/>
                <a:cs typeface="Calibri"/>
              </a:rPr>
              <a:t>site</a:t>
            </a:r>
            <a:endParaRPr sz="1600">
              <a:latin typeface="Calibri"/>
              <a:cs typeface="Calibri"/>
            </a:endParaRPr>
          </a:p>
          <a:p>
            <a:pPr marL="324485" marR="724535" indent="-169545">
              <a:lnSpc>
                <a:spcPct val="100000"/>
              </a:lnSpc>
              <a:buFont typeface="Arial"/>
              <a:buChar char="•"/>
              <a:tabLst>
                <a:tab pos="324485" algn="l"/>
              </a:tabLst>
            </a:pPr>
            <a:r>
              <a:rPr sz="1600">
                <a:latin typeface="Calibri"/>
                <a:cs typeface="Calibri"/>
              </a:rPr>
              <a:t>New</a:t>
            </a:r>
            <a:r>
              <a:rPr sz="1600" spc="-5">
                <a:latin typeface="Calibri"/>
                <a:cs typeface="Calibri"/>
              </a:rPr>
              <a:t> </a:t>
            </a:r>
            <a:r>
              <a:rPr sz="1600" spc="-10">
                <a:latin typeface="Calibri"/>
                <a:cs typeface="Calibri"/>
              </a:rPr>
              <a:t>generating</a:t>
            </a:r>
            <a:r>
              <a:rPr sz="1600" spc="-25">
                <a:latin typeface="Calibri"/>
                <a:cs typeface="Calibri"/>
              </a:rPr>
              <a:t> </a:t>
            </a:r>
            <a:r>
              <a:rPr sz="1600">
                <a:latin typeface="Calibri"/>
                <a:cs typeface="Calibri"/>
              </a:rPr>
              <a:t>facility</a:t>
            </a:r>
            <a:r>
              <a:rPr sz="1600" spc="-50">
                <a:latin typeface="Calibri"/>
                <a:cs typeface="Calibri"/>
              </a:rPr>
              <a:t> </a:t>
            </a:r>
            <a:r>
              <a:rPr sz="1600" spc="-10">
                <a:latin typeface="Calibri"/>
                <a:cs typeface="Calibri"/>
              </a:rPr>
              <a:t>connected</a:t>
            </a:r>
            <a:r>
              <a:rPr sz="1600" spc="-15">
                <a:latin typeface="Calibri"/>
                <a:cs typeface="Calibri"/>
              </a:rPr>
              <a:t> </a:t>
            </a:r>
            <a:r>
              <a:rPr sz="1600">
                <a:latin typeface="Calibri"/>
                <a:cs typeface="Calibri"/>
              </a:rPr>
              <a:t>to</a:t>
            </a:r>
            <a:r>
              <a:rPr sz="1600" spc="-20">
                <a:latin typeface="Calibri"/>
                <a:cs typeface="Calibri"/>
              </a:rPr>
              <a:t> </a:t>
            </a:r>
            <a:r>
              <a:rPr sz="1600" spc="-10">
                <a:latin typeface="Calibri"/>
                <a:cs typeface="Calibri"/>
              </a:rPr>
              <a:t>distribution</a:t>
            </a:r>
            <a:r>
              <a:rPr sz="1600" spc="-50">
                <a:latin typeface="Calibri"/>
                <a:cs typeface="Calibri"/>
              </a:rPr>
              <a:t> </a:t>
            </a:r>
            <a:r>
              <a:rPr sz="1600">
                <a:latin typeface="Calibri"/>
                <a:cs typeface="Calibri"/>
              </a:rPr>
              <a:t>facility</a:t>
            </a:r>
            <a:r>
              <a:rPr sz="1600" spc="-50">
                <a:latin typeface="Calibri"/>
                <a:cs typeface="Calibri"/>
              </a:rPr>
              <a:t> </a:t>
            </a:r>
            <a:r>
              <a:rPr sz="1600">
                <a:latin typeface="Calibri"/>
                <a:cs typeface="Calibri"/>
              </a:rPr>
              <a:t>subject</a:t>
            </a:r>
            <a:r>
              <a:rPr sz="1600" spc="-20">
                <a:latin typeface="Calibri"/>
                <a:cs typeface="Calibri"/>
              </a:rPr>
              <a:t> </a:t>
            </a:r>
            <a:r>
              <a:rPr sz="1600">
                <a:latin typeface="Calibri"/>
                <a:cs typeface="Calibri"/>
              </a:rPr>
              <a:t>to</a:t>
            </a:r>
            <a:r>
              <a:rPr sz="1600" spc="-20">
                <a:latin typeface="Calibri"/>
                <a:cs typeface="Calibri"/>
              </a:rPr>
              <a:t> </a:t>
            </a:r>
            <a:r>
              <a:rPr sz="1600">
                <a:latin typeface="Calibri"/>
                <a:cs typeface="Calibri"/>
              </a:rPr>
              <a:t>ISO</a:t>
            </a:r>
            <a:r>
              <a:rPr sz="1600" spc="15">
                <a:latin typeface="Calibri"/>
                <a:cs typeface="Calibri"/>
              </a:rPr>
              <a:t> </a:t>
            </a:r>
            <a:r>
              <a:rPr sz="1600" spc="-35">
                <a:latin typeface="Calibri"/>
                <a:cs typeface="Calibri"/>
              </a:rPr>
              <a:t>Tariff,</a:t>
            </a:r>
            <a:r>
              <a:rPr sz="1600" spc="-45">
                <a:latin typeface="Calibri"/>
                <a:cs typeface="Calibri"/>
              </a:rPr>
              <a:t> </a:t>
            </a:r>
            <a:r>
              <a:rPr sz="1600">
                <a:latin typeface="Calibri"/>
                <a:cs typeface="Calibri"/>
              </a:rPr>
              <a:t>IF</a:t>
            </a:r>
            <a:r>
              <a:rPr sz="1600" spc="-25">
                <a:latin typeface="Calibri"/>
                <a:cs typeface="Calibri"/>
              </a:rPr>
              <a:t> </a:t>
            </a:r>
            <a:r>
              <a:rPr sz="1600" spc="-10">
                <a:latin typeface="Calibri"/>
                <a:cs typeface="Calibri"/>
              </a:rPr>
              <a:t>generating</a:t>
            </a:r>
            <a:r>
              <a:rPr sz="1600" spc="-30">
                <a:latin typeface="Calibri"/>
                <a:cs typeface="Calibri"/>
              </a:rPr>
              <a:t> </a:t>
            </a:r>
            <a:r>
              <a:rPr sz="1600">
                <a:latin typeface="Calibri"/>
                <a:cs typeface="Calibri"/>
              </a:rPr>
              <a:t>facility</a:t>
            </a:r>
            <a:r>
              <a:rPr sz="1600" spc="-50">
                <a:latin typeface="Calibri"/>
                <a:cs typeface="Calibri"/>
              </a:rPr>
              <a:t> </a:t>
            </a:r>
            <a:r>
              <a:rPr sz="1600">
                <a:latin typeface="Calibri"/>
                <a:cs typeface="Calibri"/>
              </a:rPr>
              <a:t>will</a:t>
            </a:r>
            <a:r>
              <a:rPr sz="1600" spc="-45">
                <a:latin typeface="Calibri"/>
                <a:cs typeface="Calibri"/>
              </a:rPr>
              <a:t> </a:t>
            </a:r>
            <a:r>
              <a:rPr sz="1600">
                <a:latin typeface="Calibri"/>
                <a:cs typeface="Calibri"/>
              </a:rPr>
              <a:t>not</a:t>
            </a:r>
            <a:r>
              <a:rPr sz="1600" spc="-15">
                <a:latin typeface="Calibri"/>
                <a:cs typeface="Calibri"/>
              </a:rPr>
              <a:t> </a:t>
            </a:r>
            <a:r>
              <a:rPr sz="1600">
                <a:latin typeface="Calibri"/>
                <a:cs typeface="Calibri"/>
              </a:rPr>
              <a:t>be</a:t>
            </a:r>
            <a:r>
              <a:rPr sz="1600" spc="-15">
                <a:latin typeface="Calibri"/>
                <a:cs typeface="Calibri"/>
              </a:rPr>
              <a:t> </a:t>
            </a:r>
            <a:r>
              <a:rPr sz="1600">
                <a:latin typeface="Calibri"/>
                <a:cs typeface="Calibri"/>
              </a:rPr>
              <a:t>used</a:t>
            </a:r>
            <a:r>
              <a:rPr sz="1600" spc="-30">
                <a:latin typeface="Calibri"/>
                <a:cs typeface="Calibri"/>
              </a:rPr>
              <a:t> </a:t>
            </a:r>
            <a:r>
              <a:rPr sz="1600">
                <a:latin typeface="Calibri"/>
                <a:cs typeface="Calibri"/>
              </a:rPr>
              <a:t>to</a:t>
            </a:r>
            <a:r>
              <a:rPr sz="1600" spc="-15">
                <a:latin typeface="Calibri"/>
                <a:cs typeface="Calibri"/>
              </a:rPr>
              <a:t> </a:t>
            </a:r>
            <a:r>
              <a:rPr sz="1600" spc="-20">
                <a:latin typeface="Calibri"/>
                <a:cs typeface="Calibri"/>
              </a:rPr>
              <a:t>make </a:t>
            </a:r>
            <a:r>
              <a:rPr sz="1600">
                <a:latin typeface="Calibri"/>
                <a:cs typeface="Calibri"/>
              </a:rPr>
              <a:t>wholesale</a:t>
            </a:r>
            <a:r>
              <a:rPr sz="1600" spc="-30">
                <a:latin typeface="Calibri"/>
                <a:cs typeface="Calibri"/>
              </a:rPr>
              <a:t> </a:t>
            </a:r>
            <a:r>
              <a:rPr sz="1600">
                <a:latin typeface="Calibri"/>
                <a:cs typeface="Calibri"/>
              </a:rPr>
              <a:t>sales</a:t>
            </a:r>
            <a:r>
              <a:rPr sz="1600" spc="-40">
                <a:latin typeface="Calibri"/>
                <a:cs typeface="Calibri"/>
              </a:rPr>
              <a:t> </a:t>
            </a:r>
            <a:r>
              <a:rPr sz="1600">
                <a:latin typeface="Calibri"/>
                <a:cs typeface="Calibri"/>
              </a:rPr>
              <a:t>of</a:t>
            </a:r>
            <a:r>
              <a:rPr sz="1600" spc="-35">
                <a:latin typeface="Calibri"/>
                <a:cs typeface="Calibri"/>
              </a:rPr>
              <a:t> </a:t>
            </a:r>
            <a:r>
              <a:rPr sz="1600">
                <a:latin typeface="Calibri"/>
                <a:cs typeface="Calibri"/>
              </a:rPr>
              <a:t>electricity</a:t>
            </a:r>
            <a:r>
              <a:rPr sz="1600" spc="-30">
                <a:latin typeface="Calibri"/>
                <a:cs typeface="Calibri"/>
              </a:rPr>
              <a:t> </a:t>
            </a:r>
            <a:r>
              <a:rPr sz="1600">
                <a:latin typeface="Calibri"/>
                <a:cs typeface="Calibri"/>
              </a:rPr>
              <a:t>in</a:t>
            </a:r>
            <a:r>
              <a:rPr sz="1600" spc="-50">
                <a:latin typeface="Calibri"/>
                <a:cs typeface="Calibri"/>
              </a:rPr>
              <a:t> </a:t>
            </a:r>
            <a:r>
              <a:rPr sz="1600" spc="-10">
                <a:latin typeface="Calibri"/>
                <a:cs typeface="Calibri"/>
              </a:rPr>
              <a:t>interstate</a:t>
            </a:r>
            <a:r>
              <a:rPr sz="1600" spc="-35">
                <a:latin typeface="Calibri"/>
                <a:cs typeface="Calibri"/>
              </a:rPr>
              <a:t> </a:t>
            </a:r>
            <a:r>
              <a:rPr sz="1600" spc="-10">
                <a:latin typeface="Calibri"/>
                <a:cs typeface="Calibri"/>
              </a:rPr>
              <a:t>commerce</a:t>
            </a:r>
            <a:endParaRPr sz="1600">
              <a:latin typeface="Calibri"/>
              <a:cs typeface="Calibri"/>
            </a:endParaRPr>
          </a:p>
          <a:p>
            <a:pPr marL="324485" indent="-169545">
              <a:lnSpc>
                <a:spcPct val="100000"/>
              </a:lnSpc>
              <a:buFont typeface="Arial"/>
              <a:buChar char="•"/>
              <a:tabLst>
                <a:tab pos="324485" algn="l"/>
              </a:tabLst>
            </a:pPr>
            <a:r>
              <a:rPr sz="1600">
                <a:latin typeface="Calibri"/>
                <a:cs typeface="Calibri"/>
              </a:rPr>
              <a:t>Qualifying</a:t>
            </a:r>
            <a:r>
              <a:rPr sz="1600" spc="-55">
                <a:latin typeface="Calibri"/>
                <a:cs typeface="Calibri"/>
              </a:rPr>
              <a:t> </a:t>
            </a:r>
            <a:r>
              <a:rPr sz="1600">
                <a:latin typeface="Calibri"/>
                <a:cs typeface="Calibri"/>
              </a:rPr>
              <a:t>facility</a:t>
            </a:r>
            <a:r>
              <a:rPr sz="1600" spc="-60">
                <a:latin typeface="Calibri"/>
                <a:cs typeface="Calibri"/>
              </a:rPr>
              <a:t> </a:t>
            </a:r>
            <a:r>
              <a:rPr sz="1600">
                <a:latin typeface="Calibri"/>
                <a:cs typeface="Calibri"/>
              </a:rPr>
              <a:t>defined</a:t>
            </a:r>
            <a:r>
              <a:rPr sz="1600" spc="-40">
                <a:latin typeface="Calibri"/>
                <a:cs typeface="Calibri"/>
              </a:rPr>
              <a:t> </a:t>
            </a:r>
            <a:r>
              <a:rPr sz="1600">
                <a:latin typeface="Calibri"/>
                <a:cs typeface="Calibri"/>
              </a:rPr>
              <a:t>by</a:t>
            </a:r>
            <a:r>
              <a:rPr sz="1600" spc="-25">
                <a:latin typeface="Calibri"/>
                <a:cs typeface="Calibri"/>
              </a:rPr>
              <a:t> </a:t>
            </a:r>
            <a:r>
              <a:rPr sz="1600" spc="-20">
                <a:latin typeface="Calibri"/>
                <a:cs typeface="Calibri"/>
              </a:rPr>
              <a:t>PURPA,</a:t>
            </a:r>
            <a:r>
              <a:rPr sz="1600" spc="-15">
                <a:latin typeface="Calibri"/>
                <a:cs typeface="Calibri"/>
              </a:rPr>
              <a:t> </a:t>
            </a:r>
            <a:r>
              <a:rPr sz="1600">
                <a:latin typeface="Calibri"/>
                <a:cs typeface="Calibri"/>
              </a:rPr>
              <a:t>where</a:t>
            </a:r>
            <a:r>
              <a:rPr sz="1600" spc="-5">
                <a:latin typeface="Calibri"/>
                <a:cs typeface="Calibri"/>
              </a:rPr>
              <a:t> </a:t>
            </a:r>
            <a:r>
              <a:rPr sz="1600" spc="-10">
                <a:latin typeface="Calibri"/>
                <a:cs typeface="Calibri"/>
              </a:rPr>
              <a:t>facility’s</a:t>
            </a:r>
            <a:r>
              <a:rPr sz="1600" spc="-55">
                <a:latin typeface="Calibri"/>
                <a:cs typeface="Calibri"/>
              </a:rPr>
              <a:t> </a:t>
            </a:r>
            <a:r>
              <a:rPr sz="1600">
                <a:latin typeface="Calibri"/>
                <a:cs typeface="Calibri"/>
              </a:rPr>
              <a:t>owner </a:t>
            </a:r>
            <a:r>
              <a:rPr sz="1600" spc="-10">
                <a:latin typeface="Calibri"/>
                <a:cs typeface="Calibri"/>
              </a:rPr>
              <a:t>intends</a:t>
            </a:r>
            <a:r>
              <a:rPr sz="1600" spc="-55">
                <a:latin typeface="Calibri"/>
                <a:cs typeface="Calibri"/>
              </a:rPr>
              <a:t> </a:t>
            </a:r>
            <a:r>
              <a:rPr sz="1600">
                <a:latin typeface="Calibri"/>
                <a:cs typeface="Calibri"/>
              </a:rPr>
              <a:t>to</a:t>
            </a:r>
            <a:r>
              <a:rPr sz="1600" spc="-25">
                <a:latin typeface="Calibri"/>
                <a:cs typeface="Calibri"/>
              </a:rPr>
              <a:t> </a:t>
            </a:r>
            <a:r>
              <a:rPr sz="1600">
                <a:latin typeface="Calibri"/>
                <a:cs typeface="Calibri"/>
              </a:rPr>
              <a:t>sell</a:t>
            </a:r>
            <a:r>
              <a:rPr sz="1600" spc="-40">
                <a:latin typeface="Calibri"/>
                <a:cs typeface="Calibri"/>
              </a:rPr>
              <a:t> </a:t>
            </a:r>
            <a:r>
              <a:rPr sz="1600">
                <a:latin typeface="Calibri"/>
                <a:cs typeface="Calibri"/>
              </a:rPr>
              <a:t>all</a:t>
            </a:r>
            <a:r>
              <a:rPr sz="1600" spc="-55">
                <a:latin typeface="Calibri"/>
                <a:cs typeface="Calibri"/>
              </a:rPr>
              <a:t> </a:t>
            </a:r>
            <a:r>
              <a:rPr sz="1600">
                <a:latin typeface="Calibri"/>
                <a:cs typeface="Calibri"/>
              </a:rPr>
              <a:t>output</a:t>
            </a:r>
            <a:r>
              <a:rPr sz="1600" spc="-25">
                <a:latin typeface="Calibri"/>
                <a:cs typeface="Calibri"/>
              </a:rPr>
              <a:t> </a:t>
            </a:r>
            <a:r>
              <a:rPr sz="1600">
                <a:latin typeface="Calibri"/>
                <a:cs typeface="Calibri"/>
              </a:rPr>
              <a:t>to</a:t>
            </a:r>
            <a:r>
              <a:rPr sz="1600" spc="-25">
                <a:latin typeface="Calibri"/>
                <a:cs typeface="Calibri"/>
              </a:rPr>
              <a:t> </a:t>
            </a:r>
            <a:r>
              <a:rPr sz="1600">
                <a:latin typeface="Calibri"/>
                <a:cs typeface="Calibri"/>
              </a:rPr>
              <a:t>its</a:t>
            </a:r>
            <a:r>
              <a:rPr sz="1600" spc="-45">
                <a:latin typeface="Calibri"/>
                <a:cs typeface="Calibri"/>
              </a:rPr>
              <a:t> </a:t>
            </a:r>
            <a:r>
              <a:rPr sz="1600" spc="-10">
                <a:latin typeface="Calibri"/>
                <a:cs typeface="Calibri"/>
              </a:rPr>
              <a:t>interconnected</a:t>
            </a:r>
            <a:r>
              <a:rPr sz="1600" spc="-25">
                <a:latin typeface="Calibri"/>
                <a:cs typeface="Calibri"/>
              </a:rPr>
              <a:t> </a:t>
            </a:r>
            <a:r>
              <a:rPr sz="1600">
                <a:latin typeface="Calibri"/>
                <a:cs typeface="Calibri"/>
              </a:rPr>
              <a:t>electric</a:t>
            </a:r>
            <a:r>
              <a:rPr sz="1600" spc="-10">
                <a:latin typeface="Calibri"/>
                <a:cs typeface="Calibri"/>
              </a:rPr>
              <a:t> utility</a:t>
            </a:r>
            <a:endParaRPr sz="160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34</a:t>
            </a:fld>
            <a:endParaRPr spc="-25"/>
          </a:p>
        </p:txBody>
      </p:sp>
      <p:sp>
        <p:nvSpPr>
          <p:cNvPr id="14" name="Rectangle 13">
            <a:extLst>
              <a:ext uri="{FF2B5EF4-FFF2-40B4-BE49-F238E27FC236}">
                <a16:creationId xmlns:a16="http://schemas.microsoft.com/office/drawing/2014/main" id="{AA1B8C0F-8D04-EA56-1F72-0E7E16A71BC4}"/>
              </a:ext>
            </a:extLst>
          </p:cNvPr>
          <p:cNvSpPr/>
          <p:nvPr/>
        </p:nvSpPr>
        <p:spPr>
          <a:xfrm>
            <a:off x="36958" y="6009676"/>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5" name="Important symbol" descr="caution.png">
            <a:extLst>
              <a:ext uri="{FF2B5EF4-FFF2-40B4-BE49-F238E27FC236}">
                <a16:creationId xmlns:a16="http://schemas.microsoft.com/office/drawing/2014/main" id="{F849BEA6-9283-1E72-F00D-EBCFAAB9F179}"/>
              </a:ext>
            </a:extLst>
          </p:cNvPr>
          <p:cNvPicPr>
            <a:picLocks noChangeAspect="1"/>
          </p:cNvPicPr>
          <p:nvPr>
            <p:custDataLst>
              <p:tags r:id="rId2"/>
            </p:custDataLst>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84799" y="6059185"/>
            <a:ext cx="305438" cy="310389"/>
          </a:xfrm>
          <a:prstGeom prst="rect">
            <a:avLst/>
          </a:prstGeom>
          <a:solidFill>
            <a:schemeClr val="bg1"/>
          </a:solidFill>
          <a:ln w="19050">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080" y="681101"/>
            <a:ext cx="4953635" cy="2082800"/>
          </a:xfrm>
          <a:prstGeom prst="rect">
            <a:avLst/>
          </a:prstGeom>
        </p:spPr>
        <p:txBody>
          <a:bodyPr vert="horz" wrap="square" lIns="0" tIns="12700" rIns="0" bIns="0" rtlCol="0" anchor="t">
            <a:spAutoFit/>
          </a:bodyPr>
          <a:lstStyle/>
          <a:p>
            <a:pPr marL="228600" marR="5080" indent="-216535">
              <a:lnSpc>
                <a:spcPct val="120000"/>
              </a:lnSpc>
              <a:spcBef>
                <a:spcPts val="100"/>
              </a:spcBef>
              <a:buFont typeface="Arial"/>
              <a:buChar char="•"/>
              <a:tabLst>
                <a:tab pos="230504" algn="l"/>
              </a:tabLst>
            </a:pPr>
            <a:r>
              <a:rPr sz="2400">
                <a:latin typeface="Calibri"/>
                <a:cs typeface="Calibri"/>
              </a:rPr>
              <a:t>Should</a:t>
            </a:r>
            <a:r>
              <a:rPr sz="2400" spc="-55">
                <a:latin typeface="Calibri"/>
                <a:cs typeface="Calibri"/>
              </a:rPr>
              <a:t> </a:t>
            </a:r>
            <a:r>
              <a:rPr sz="2400">
                <a:latin typeface="Calibri"/>
                <a:cs typeface="Calibri"/>
              </a:rPr>
              <a:t>be</a:t>
            </a:r>
            <a:r>
              <a:rPr sz="2400" spc="-45">
                <a:latin typeface="Calibri"/>
                <a:cs typeface="Calibri"/>
              </a:rPr>
              <a:t> </a:t>
            </a:r>
            <a:r>
              <a:rPr sz="2400">
                <a:latin typeface="Calibri"/>
                <a:cs typeface="Calibri"/>
              </a:rPr>
              <a:t>scheduled</a:t>
            </a:r>
            <a:r>
              <a:rPr sz="2400" spc="-50">
                <a:latin typeface="Calibri"/>
                <a:cs typeface="Calibri"/>
              </a:rPr>
              <a:t> </a:t>
            </a:r>
            <a:r>
              <a:rPr sz="2400">
                <a:latin typeface="Calibri"/>
                <a:cs typeface="Calibri"/>
              </a:rPr>
              <a:t>12–15</a:t>
            </a:r>
            <a:r>
              <a:rPr sz="2400" spc="-55">
                <a:latin typeface="Calibri"/>
                <a:cs typeface="Calibri"/>
              </a:rPr>
              <a:t> </a:t>
            </a:r>
            <a:r>
              <a:rPr sz="2400">
                <a:latin typeface="Calibri"/>
                <a:cs typeface="Calibri"/>
              </a:rPr>
              <a:t>months</a:t>
            </a:r>
            <a:r>
              <a:rPr sz="2400" spc="-50">
                <a:latin typeface="Calibri"/>
                <a:cs typeface="Calibri"/>
              </a:rPr>
              <a:t> </a:t>
            </a:r>
            <a:r>
              <a:rPr sz="2400" spc="-25">
                <a:latin typeface="Calibri"/>
                <a:cs typeface="Calibri"/>
              </a:rPr>
              <a:t>in 	</a:t>
            </a:r>
            <a:r>
              <a:rPr sz="2400">
                <a:latin typeface="Calibri"/>
                <a:cs typeface="Calibri"/>
              </a:rPr>
              <a:t>advance</a:t>
            </a:r>
            <a:r>
              <a:rPr sz="2400" spc="-50">
                <a:latin typeface="Calibri"/>
                <a:cs typeface="Calibri"/>
              </a:rPr>
              <a:t> </a:t>
            </a:r>
            <a:r>
              <a:rPr sz="2400">
                <a:latin typeface="Calibri"/>
                <a:cs typeface="Calibri"/>
              </a:rPr>
              <a:t>of</a:t>
            </a:r>
            <a:r>
              <a:rPr sz="2400" spc="-55">
                <a:latin typeface="Calibri"/>
                <a:cs typeface="Calibri"/>
              </a:rPr>
              <a:t> </a:t>
            </a:r>
            <a:r>
              <a:rPr sz="2400" spc="-20">
                <a:latin typeface="Calibri"/>
                <a:cs typeface="Calibri"/>
              </a:rPr>
              <a:t>targeted</a:t>
            </a:r>
            <a:r>
              <a:rPr sz="2400" spc="-65">
                <a:latin typeface="Calibri"/>
                <a:cs typeface="Calibri"/>
              </a:rPr>
              <a:t> </a:t>
            </a:r>
            <a:r>
              <a:rPr sz="2400" spc="-10">
                <a:latin typeface="Calibri"/>
                <a:cs typeface="Calibri"/>
              </a:rPr>
              <a:t>commercial 	operation</a:t>
            </a:r>
            <a:r>
              <a:rPr sz="2400" spc="-65">
                <a:latin typeface="Calibri"/>
                <a:cs typeface="Calibri"/>
              </a:rPr>
              <a:t> </a:t>
            </a:r>
            <a:r>
              <a:rPr sz="2400" spc="-20">
                <a:latin typeface="Calibri"/>
                <a:cs typeface="Calibri"/>
              </a:rPr>
              <a:t>date</a:t>
            </a:r>
            <a:endParaRPr sz="2400">
              <a:latin typeface="Calibri"/>
              <a:cs typeface="Calibri"/>
            </a:endParaRPr>
          </a:p>
          <a:p>
            <a:pPr marL="516890" marR="1548130" indent="-224790">
              <a:lnSpc>
                <a:spcPct val="120000"/>
              </a:lnSpc>
              <a:spcBef>
                <a:spcPts val="65"/>
              </a:spcBef>
            </a:pPr>
            <a:r>
              <a:rPr sz="2000">
                <a:latin typeface="Calibri"/>
                <a:cs typeface="Calibri"/>
              </a:rPr>
              <a:t>‒</a:t>
            </a:r>
            <a:r>
              <a:rPr sz="2000" spc="254">
                <a:latin typeface="Calibri"/>
                <a:cs typeface="Calibri"/>
              </a:rPr>
              <a:t> </a:t>
            </a:r>
            <a:r>
              <a:rPr sz="2000">
                <a:latin typeface="Calibri"/>
                <a:cs typeface="Calibri"/>
              </a:rPr>
              <a:t>Contact</a:t>
            </a:r>
            <a:r>
              <a:rPr sz="2000" spc="-25">
                <a:latin typeface="Calibri"/>
                <a:cs typeface="Calibri"/>
              </a:rPr>
              <a:t> </a:t>
            </a:r>
            <a:r>
              <a:rPr sz="2000">
                <a:latin typeface="Calibri"/>
                <a:cs typeface="Calibri"/>
              </a:rPr>
              <a:t>ISO</a:t>
            </a:r>
            <a:r>
              <a:rPr sz="2000" spc="-25">
                <a:latin typeface="Calibri"/>
                <a:cs typeface="Calibri"/>
              </a:rPr>
              <a:t> </a:t>
            </a:r>
            <a:r>
              <a:rPr sz="2000">
                <a:latin typeface="Calibri"/>
                <a:cs typeface="Calibri"/>
              </a:rPr>
              <a:t>via</a:t>
            </a:r>
            <a:r>
              <a:rPr sz="2000" spc="-25">
                <a:latin typeface="Calibri"/>
                <a:cs typeface="Calibri"/>
              </a:rPr>
              <a:t> </a:t>
            </a:r>
            <a:r>
              <a:rPr sz="2000" u="sng">
                <a:solidFill>
                  <a:srgbClr val="1794D2"/>
                </a:solidFill>
                <a:uFill>
                  <a:solidFill>
                    <a:srgbClr val="1794D2"/>
                  </a:solidFill>
                </a:uFill>
                <a:latin typeface="Calibri"/>
                <a:cs typeface="Calibri"/>
                <a:hlinkClick r:id="rId4"/>
              </a:rPr>
              <a:t>Ask</a:t>
            </a:r>
            <a:r>
              <a:rPr sz="2000" u="sng" spc="-25">
                <a:solidFill>
                  <a:srgbClr val="1794D2"/>
                </a:solidFill>
                <a:uFill>
                  <a:solidFill>
                    <a:srgbClr val="1794D2"/>
                  </a:solidFill>
                </a:uFill>
                <a:latin typeface="Calibri"/>
                <a:cs typeface="Calibri"/>
                <a:hlinkClick r:id="rId4"/>
              </a:rPr>
              <a:t> </a:t>
            </a:r>
            <a:r>
              <a:rPr sz="2000" u="sng">
                <a:solidFill>
                  <a:srgbClr val="1794D2"/>
                </a:solidFill>
                <a:uFill>
                  <a:solidFill>
                    <a:srgbClr val="1794D2"/>
                  </a:solidFill>
                </a:uFill>
                <a:latin typeface="Calibri"/>
                <a:cs typeface="Calibri"/>
                <a:hlinkClick r:id="rId4"/>
              </a:rPr>
              <a:t>ISO</a:t>
            </a:r>
            <a:r>
              <a:rPr sz="2000" u="none" spc="-20">
                <a:solidFill>
                  <a:srgbClr val="1794D2"/>
                </a:solidFill>
                <a:latin typeface="Calibri"/>
                <a:cs typeface="Calibri"/>
              </a:rPr>
              <a:t> </a:t>
            </a:r>
            <a:r>
              <a:rPr sz="2000" u="none" spc="-25">
                <a:latin typeface="Calibri"/>
                <a:cs typeface="Calibri"/>
              </a:rPr>
              <a:t>or </a:t>
            </a:r>
            <a:r>
              <a:rPr sz="2000" u="sng" spc="-10">
                <a:solidFill>
                  <a:srgbClr val="1794D2"/>
                </a:solidFill>
                <a:uFill>
                  <a:solidFill>
                    <a:srgbClr val="1794D2"/>
                  </a:solidFill>
                </a:uFill>
                <a:latin typeface="Calibri"/>
                <a:cs typeface="Calibri"/>
                <a:hlinkClick r:id="rId5"/>
              </a:rPr>
              <a:t>NewGenCoord@iso-ne.com</a:t>
            </a:r>
            <a:endParaRPr sz="2000">
              <a:latin typeface="Calibri"/>
              <a:cs typeface="Calibri"/>
            </a:endParaRPr>
          </a:p>
        </p:txBody>
      </p:sp>
      <p:sp>
        <p:nvSpPr>
          <p:cNvPr id="3" name="object 3"/>
          <p:cNvSpPr txBox="1"/>
          <p:nvPr/>
        </p:nvSpPr>
        <p:spPr>
          <a:xfrm>
            <a:off x="6341109" y="681101"/>
            <a:ext cx="5187315" cy="1644014"/>
          </a:xfrm>
          <a:prstGeom prst="rect">
            <a:avLst/>
          </a:prstGeom>
        </p:spPr>
        <p:txBody>
          <a:bodyPr vert="horz" wrap="square" lIns="0" tIns="12700" rIns="0" bIns="0" rtlCol="0" anchor="t">
            <a:spAutoFit/>
          </a:bodyPr>
          <a:lstStyle/>
          <a:p>
            <a:pPr marL="228600" marR="509905" indent="-216535">
              <a:lnSpc>
                <a:spcPct val="120100"/>
              </a:lnSpc>
              <a:spcBef>
                <a:spcPts val="100"/>
              </a:spcBef>
              <a:buFont typeface="Arial"/>
              <a:buChar char="•"/>
              <a:tabLst>
                <a:tab pos="230504" algn="l"/>
              </a:tabLst>
            </a:pPr>
            <a:r>
              <a:rPr sz="2400">
                <a:latin typeface="Calibri"/>
                <a:cs typeface="Calibri"/>
              </a:rPr>
              <a:t>Meeting</a:t>
            </a:r>
            <a:r>
              <a:rPr sz="2400" spc="-70">
                <a:latin typeface="Calibri"/>
                <a:cs typeface="Calibri"/>
              </a:rPr>
              <a:t> </a:t>
            </a:r>
            <a:r>
              <a:rPr sz="2400">
                <a:latin typeface="Calibri"/>
                <a:cs typeface="Calibri"/>
              </a:rPr>
              <a:t>will</a:t>
            </a:r>
            <a:r>
              <a:rPr sz="2400" spc="-65">
                <a:latin typeface="Calibri"/>
                <a:cs typeface="Calibri"/>
              </a:rPr>
              <a:t> </a:t>
            </a:r>
            <a:r>
              <a:rPr sz="2400">
                <a:latin typeface="Calibri"/>
                <a:cs typeface="Calibri"/>
              </a:rPr>
              <a:t>review</a:t>
            </a:r>
            <a:r>
              <a:rPr sz="2400" spc="-60">
                <a:latin typeface="Calibri"/>
                <a:cs typeface="Calibri"/>
              </a:rPr>
              <a:t> </a:t>
            </a:r>
            <a:r>
              <a:rPr sz="2400">
                <a:latin typeface="Calibri"/>
                <a:cs typeface="Calibri"/>
              </a:rPr>
              <a:t>action</a:t>
            </a:r>
            <a:r>
              <a:rPr sz="2400" spc="-70">
                <a:latin typeface="Calibri"/>
                <a:cs typeface="Calibri"/>
              </a:rPr>
              <a:t> </a:t>
            </a:r>
            <a:r>
              <a:rPr sz="2400">
                <a:latin typeface="Calibri"/>
                <a:cs typeface="Calibri"/>
              </a:rPr>
              <a:t>items</a:t>
            </a:r>
            <a:r>
              <a:rPr sz="2400" spc="-65">
                <a:latin typeface="Calibri"/>
                <a:cs typeface="Calibri"/>
              </a:rPr>
              <a:t> </a:t>
            </a:r>
            <a:r>
              <a:rPr sz="2400" spc="-25">
                <a:latin typeface="Calibri"/>
                <a:cs typeface="Calibri"/>
              </a:rPr>
              <a:t>for 	</a:t>
            </a:r>
            <a:r>
              <a:rPr sz="2400">
                <a:latin typeface="Calibri"/>
                <a:cs typeface="Calibri"/>
              </a:rPr>
              <a:t>market</a:t>
            </a:r>
            <a:r>
              <a:rPr sz="2400" spc="-125">
                <a:latin typeface="Calibri"/>
                <a:cs typeface="Calibri"/>
              </a:rPr>
              <a:t> </a:t>
            </a:r>
            <a:r>
              <a:rPr sz="2400" spc="-10">
                <a:latin typeface="Calibri"/>
                <a:cs typeface="Calibri"/>
              </a:rPr>
              <a:t>integration</a:t>
            </a:r>
            <a:endParaRPr sz="2400">
              <a:latin typeface="Calibri"/>
              <a:cs typeface="Calibri"/>
            </a:endParaRPr>
          </a:p>
          <a:p>
            <a:pPr marL="516890" marR="5080" indent="-223520">
              <a:lnSpc>
                <a:spcPct val="120000"/>
              </a:lnSpc>
              <a:spcBef>
                <a:spcPts val="60"/>
              </a:spcBef>
            </a:pPr>
            <a:r>
              <a:rPr sz="2000">
                <a:latin typeface="Calibri"/>
                <a:cs typeface="Calibri"/>
              </a:rPr>
              <a:t>‒</a:t>
            </a:r>
            <a:r>
              <a:rPr sz="2000" spc="229">
                <a:latin typeface="Calibri"/>
                <a:cs typeface="Calibri"/>
              </a:rPr>
              <a:t> </a:t>
            </a:r>
            <a:r>
              <a:rPr sz="2000">
                <a:latin typeface="Calibri"/>
                <a:cs typeface="Calibri"/>
                <a:hlinkClick r:id="rId6"/>
              </a:rPr>
              <a:t>Process</a:t>
            </a:r>
            <a:r>
              <a:rPr sz="2000" spc="-15">
                <a:latin typeface="Calibri"/>
                <a:cs typeface="Calibri"/>
                <a:hlinkClick r:id="rId6"/>
              </a:rPr>
              <a:t> </a:t>
            </a:r>
            <a:r>
              <a:rPr sz="2000">
                <a:latin typeface="Calibri"/>
                <a:cs typeface="Calibri"/>
                <a:hlinkClick r:id="rId6"/>
              </a:rPr>
              <a:t>outlined</a:t>
            </a:r>
            <a:r>
              <a:rPr sz="2000" spc="-45">
                <a:latin typeface="Calibri"/>
                <a:cs typeface="Calibri"/>
                <a:hlinkClick r:id="rId6"/>
              </a:rPr>
              <a:t> </a:t>
            </a:r>
            <a:r>
              <a:rPr sz="2000">
                <a:latin typeface="Calibri"/>
                <a:cs typeface="Calibri"/>
                <a:hlinkClick r:id="rId6"/>
              </a:rPr>
              <a:t>in</a:t>
            </a:r>
            <a:r>
              <a:rPr sz="2000" spc="-35">
                <a:latin typeface="Calibri"/>
                <a:cs typeface="Calibri"/>
                <a:hlinkClick r:id="rId6"/>
              </a:rPr>
              <a:t> </a:t>
            </a:r>
            <a:r>
              <a:rPr sz="2000" u="sng">
                <a:solidFill>
                  <a:srgbClr val="1794D2"/>
                </a:solidFill>
                <a:uFill>
                  <a:solidFill>
                    <a:srgbClr val="1794D2"/>
                  </a:solidFill>
                </a:uFill>
                <a:latin typeface="Calibri"/>
                <a:cs typeface="Calibri"/>
                <a:hlinkClick r:id="rId6"/>
              </a:rPr>
              <a:t>New</a:t>
            </a:r>
            <a:r>
              <a:rPr sz="2000" u="sng" spc="-50">
                <a:solidFill>
                  <a:srgbClr val="1794D2"/>
                </a:solidFill>
                <a:uFill>
                  <a:solidFill>
                    <a:srgbClr val="1794D2"/>
                  </a:solidFill>
                </a:uFill>
                <a:latin typeface="Calibri"/>
                <a:cs typeface="Calibri"/>
                <a:hlinkClick r:id="rId6"/>
              </a:rPr>
              <a:t> </a:t>
            </a:r>
            <a:r>
              <a:rPr sz="2000" u="sng" spc="-10">
                <a:solidFill>
                  <a:srgbClr val="1794D2"/>
                </a:solidFill>
                <a:uFill>
                  <a:solidFill>
                    <a:srgbClr val="1794D2"/>
                  </a:solidFill>
                </a:uFill>
                <a:latin typeface="Calibri"/>
                <a:cs typeface="Calibri"/>
                <a:hlinkClick r:id="rId6"/>
              </a:rPr>
              <a:t>Generation</a:t>
            </a:r>
            <a:r>
              <a:rPr sz="2000" u="sng" spc="-25">
                <a:solidFill>
                  <a:srgbClr val="1794D2"/>
                </a:solidFill>
                <a:uFill>
                  <a:solidFill>
                    <a:srgbClr val="1794D2"/>
                  </a:solidFill>
                </a:uFill>
                <a:latin typeface="Calibri"/>
                <a:cs typeface="Calibri"/>
                <a:hlinkClick r:id="rId6"/>
              </a:rPr>
              <a:t> </a:t>
            </a:r>
            <a:r>
              <a:rPr sz="2000" u="sng" spc="-10">
                <a:solidFill>
                  <a:srgbClr val="1794D2"/>
                </a:solidFill>
                <a:uFill>
                  <a:solidFill>
                    <a:srgbClr val="1794D2"/>
                  </a:solidFill>
                </a:uFill>
                <a:latin typeface="Calibri"/>
                <a:cs typeface="Calibri"/>
                <a:hlinkClick r:id="rId6"/>
              </a:rPr>
              <a:t>Projects:</a:t>
            </a:r>
            <a:r>
              <a:rPr sz="2000" u="none" spc="-10">
                <a:solidFill>
                  <a:srgbClr val="1794D2"/>
                </a:solidFill>
                <a:latin typeface="Calibri"/>
                <a:cs typeface="Calibri"/>
                <a:hlinkClick r:id="rId6"/>
              </a:rPr>
              <a:t> </a:t>
            </a:r>
            <a:r>
              <a:rPr sz="2000" u="sng">
                <a:solidFill>
                  <a:srgbClr val="1794D2"/>
                </a:solidFill>
                <a:uFill>
                  <a:solidFill>
                    <a:srgbClr val="1794D2"/>
                  </a:solidFill>
                </a:uFill>
                <a:latin typeface="Calibri"/>
                <a:cs typeface="Calibri"/>
                <a:hlinkClick r:id="rId6"/>
              </a:rPr>
              <a:t>Process</a:t>
            </a:r>
            <a:r>
              <a:rPr sz="2000" u="sng" spc="-105">
                <a:solidFill>
                  <a:srgbClr val="1794D2"/>
                </a:solidFill>
                <a:uFill>
                  <a:solidFill>
                    <a:srgbClr val="1794D2"/>
                  </a:solidFill>
                </a:uFill>
                <a:latin typeface="Calibri"/>
                <a:cs typeface="Calibri"/>
                <a:hlinkClick r:id="rId6"/>
              </a:rPr>
              <a:t> </a:t>
            </a:r>
            <a:r>
              <a:rPr sz="2000" u="sng" spc="-10">
                <a:solidFill>
                  <a:srgbClr val="1794D2"/>
                </a:solidFill>
                <a:uFill>
                  <a:solidFill>
                    <a:srgbClr val="1794D2"/>
                  </a:solidFill>
                </a:uFill>
                <a:latin typeface="Calibri"/>
                <a:cs typeface="Calibri"/>
                <a:hlinkClick r:id="rId6"/>
              </a:rPr>
              <a:t>Guide</a:t>
            </a:r>
            <a:endParaRPr sz="2000">
              <a:latin typeface="Calibri"/>
              <a:cs typeface="Calibri"/>
              <a:hlinkClick r:id="rId6"/>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135"/>
              <a:t> </a:t>
            </a:r>
            <a:r>
              <a:rPr spc="-10"/>
              <a:t>Integration:</a:t>
            </a:r>
            <a:r>
              <a:rPr spc="-125"/>
              <a:t> </a:t>
            </a:r>
            <a:r>
              <a:rPr>
                <a:solidFill>
                  <a:srgbClr val="F6881F"/>
                </a:solidFill>
              </a:rPr>
              <a:t>Project</a:t>
            </a:r>
            <a:r>
              <a:rPr spc="-155">
                <a:solidFill>
                  <a:srgbClr val="F6881F"/>
                </a:solidFill>
              </a:rPr>
              <a:t> </a:t>
            </a:r>
            <a:r>
              <a:rPr>
                <a:solidFill>
                  <a:srgbClr val="F6881F"/>
                </a:solidFill>
              </a:rPr>
              <a:t>Kickoff</a:t>
            </a:r>
            <a:r>
              <a:rPr spc="-135">
                <a:solidFill>
                  <a:srgbClr val="F6881F"/>
                </a:solidFill>
              </a:rPr>
              <a:t> </a:t>
            </a:r>
            <a:r>
              <a:rPr spc="-10">
                <a:solidFill>
                  <a:srgbClr val="F6881F"/>
                </a:solidFill>
              </a:rPr>
              <a:t>Meeting</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6" name="object 6"/>
          <p:cNvGrpSpPr/>
          <p:nvPr/>
        </p:nvGrpSpPr>
        <p:grpSpPr>
          <a:xfrm>
            <a:off x="2790444" y="3200400"/>
            <a:ext cx="6611620" cy="3200400"/>
            <a:chOff x="2790444" y="3200400"/>
            <a:chExt cx="6611620" cy="3200400"/>
          </a:xfrm>
        </p:grpSpPr>
        <p:sp>
          <p:nvSpPr>
            <p:cNvPr id="7" name="object 7"/>
            <p:cNvSpPr/>
            <p:nvPr/>
          </p:nvSpPr>
          <p:spPr>
            <a:xfrm>
              <a:off x="2790444" y="32004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8" name="object 8"/>
            <p:cNvPicPr/>
            <p:nvPr/>
          </p:nvPicPr>
          <p:blipFill>
            <a:blip r:embed="rId7" cstate="print"/>
            <a:stretch>
              <a:fillRect/>
            </a:stretch>
          </p:blipFill>
          <p:spPr>
            <a:xfrm>
              <a:off x="2887980" y="4248911"/>
              <a:ext cx="1011186" cy="1009650"/>
            </a:xfrm>
            <a:prstGeom prst="rect">
              <a:avLst/>
            </a:prstGeom>
          </p:spPr>
        </p:pic>
      </p:grpSp>
      <p:sp>
        <p:nvSpPr>
          <p:cNvPr id="9" name="object 9"/>
          <p:cNvSpPr txBox="1"/>
          <p:nvPr/>
        </p:nvSpPr>
        <p:spPr>
          <a:xfrm>
            <a:off x="3030727" y="4377309"/>
            <a:ext cx="729615" cy="708025"/>
          </a:xfrm>
          <a:prstGeom prst="rect">
            <a:avLst/>
          </a:prstGeom>
        </p:spPr>
        <p:txBody>
          <a:bodyPr vert="horz" wrap="square" lIns="0" tIns="36195" rIns="0" bIns="0" rtlCol="0">
            <a:spAutoFit/>
          </a:bodyPr>
          <a:lstStyle/>
          <a:p>
            <a:pPr marL="12700" marR="5080" indent="53340" algn="just">
              <a:lnSpc>
                <a:spcPct val="90100"/>
              </a:lnSpc>
              <a:spcBef>
                <a:spcPts val="285"/>
              </a:spcBef>
            </a:pPr>
            <a:r>
              <a:rPr sz="1600" b="1" spc="-10">
                <a:solidFill>
                  <a:srgbClr val="FFFFFF"/>
                </a:solidFill>
                <a:latin typeface="Calibri"/>
                <a:cs typeface="Calibri"/>
              </a:rPr>
              <a:t>Project Kickoff Meeting</a:t>
            </a:r>
            <a:endParaRPr sz="1600">
              <a:latin typeface="Calibri"/>
              <a:cs typeface="Calibri"/>
            </a:endParaRPr>
          </a:p>
        </p:txBody>
      </p:sp>
      <p:pic>
        <p:nvPicPr>
          <p:cNvPr id="10" name="object 10"/>
          <p:cNvPicPr/>
          <p:nvPr/>
        </p:nvPicPr>
        <p:blipFill>
          <a:blip r:embed="rId8" cstate="print"/>
          <a:stretch>
            <a:fillRect/>
          </a:stretch>
        </p:blipFill>
        <p:spPr>
          <a:xfrm>
            <a:off x="3991355" y="4360151"/>
            <a:ext cx="878586" cy="878598"/>
          </a:xfrm>
          <a:prstGeom prst="rect">
            <a:avLst/>
          </a:prstGeom>
        </p:spPr>
      </p:pic>
      <p:sp>
        <p:nvSpPr>
          <p:cNvPr id="11" name="object 11"/>
          <p:cNvSpPr txBox="1"/>
          <p:nvPr/>
        </p:nvSpPr>
        <p:spPr>
          <a:xfrm>
            <a:off x="4131055" y="4491609"/>
            <a:ext cx="602615" cy="589280"/>
          </a:xfrm>
          <a:prstGeom prst="rect">
            <a:avLst/>
          </a:prstGeom>
        </p:spPr>
        <p:txBody>
          <a:bodyPr vert="horz" wrap="square" lIns="0" tIns="27305" rIns="0" bIns="0" rtlCol="0">
            <a:spAutoFit/>
          </a:bodyPr>
          <a:lstStyle/>
          <a:p>
            <a:pPr marL="12700" marR="5080" indent="-1905" algn="ctr">
              <a:lnSpc>
                <a:spcPct val="90100"/>
              </a:lnSpc>
              <a:spcBef>
                <a:spcPts val="215"/>
              </a:spcBef>
            </a:pPr>
            <a:r>
              <a:rPr sz="1000" b="1" spc="-10">
                <a:solidFill>
                  <a:srgbClr val="FFFFFF"/>
                </a:solidFill>
                <a:latin typeface="Calibri"/>
                <a:cs typeface="Calibri"/>
              </a:rPr>
              <a:t>Assign Market Participant Roles</a:t>
            </a:r>
            <a:endParaRPr sz="1000">
              <a:latin typeface="Calibri"/>
              <a:cs typeface="Calibri"/>
            </a:endParaRPr>
          </a:p>
        </p:txBody>
      </p:sp>
      <p:pic>
        <p:nvPicPr>
          <p:cNvPr id="12" name="object 12"/>
          <p:cNvPicPr/>
          <p:nvPr/>
        </p:nvPicPr>
        <p:blipFill>
          <a:blip r:embed="rId8" cstate="print"/>
          <a:stretch>
            <a:fillRect/>
          </a:stretch>
        </p:blipFill>
        <p:spPr>
          <a:xfrm>
            <a:off x="4965191" y="4360151"/>
            <a:ext cx="878586" cy="878598"/>
          </a:xfrm>
          <a:prstGeom prst="rect">
            <a:avLst/>
          </a:prstGeom>
        </p:spPr>
      </p:pic>
      <p:sp>
        <p:nvSpPr>
          <p:cNvPr id="13" name="object 13"/>
          <p:cNvSpPr txBox="1"/>
          <p:nvPr/>
        </p:nvSpPr>
        <p:spPr>
          <a:xfrm>
            <a:off x="5097271" y="4560189"/>
            <a:ext cx="615950" cy="593751"/>
          </a:xfrm>
          <a:prstGeom prst="rect">
            <a:avLst/>
          </a:prstGeom>
        </p:spPr>
        <p:txBody>
          <a:bodyPr vert="horz" wrap="square" lIns="0" tIns="29209" rIns="0" bIns="0" rtlCol="0" anchor="t">
            <a:spAutoFit/>
          </a:bodyPr>
          <a:lstStyle/>
          <a:p>
            <a:pPr marL="12700" marR="5080" algn="ctr">
              <a:lnSpc>
                <a:spcPts val="1080"/>
              </a:lnSpc>
              <a:spcBef>
                <a:spcPts val="229"/>
              </a:spcBef>
            </a:pPr>
            <a:r>
              <a:rPr sz="1000" b="1" spc="-10" dirty="0">
                <a:solidFill>
                  <a:srgbClr val="FFFFFF"/>
                </a:solidFill>
                <a:latin typeface="Calibri"/>
                <a:cs typeface="Calibri"/>
              </a:rPr>
              <a:t>Assign Designated </a:t>
            </a:r>
            <a:r>
              <a:rPr lang="en-US" sz="1000" b="1" spc="-10" dirty="0">
                <a:solidFill>
                  <a:srgbClr val="FFFFFF"/>
                </a:solidFill>
                <a:latin typeface="Calibri"/>
                <a:cs typeface="Calibri"/>
              </a:rPr>
              <a:t>Entity </a:t>
            </a:r>
            <a:r>
              <a:rPr lang="en-US" sz="1000" b="1" spc="-10" dirty="0">
                <a:solidFill>
                  <a:schemeClr val="bg1"/>
                </a:solidFill>
                <a:latin typeface="Calibri"/>
                <a:cs typeface="Calibri"/>
              </a:rPr>
              <a:t>and RTU</a:t>
            </a:r>
            <a:endParaRPr sz="1000" dirty="0">
              <a:solidFill>
                <a:schemeClr val="bg1"/>
              </a:solidFill>
              <a:latin typeface="Calibri"/>
              <a:cs typeface="Calibri"/>
            </a:endParaRPr>
          </a:p>
        </p:txBody>
      </p:sp>
      <p:pic>
        <p:nvPicPr>
          <p:cNvPr id="14" name="object 14"/>
          <p:cNvPicPr/>
          <p:nvPr/>
        </p:nvPicPr>
        <p:blipFill>
          <a:blip r:embed="rId8" cstate="print"/>
          <a:stretch>
            <a:fillRect/>
          </a:stretch>
        </p:blipFill>
        <p:spPr>
          <a:xfrm>
            <a:off x="5939028" y="4360151"/>
            <a:ext cx="878585" cy="878598"/>
          </a:xfrm>
          <a:prstGeom prst="rect">
            <a:avLst/>
          </a:prstGeom>
        </p:spPr>
      </p:pic>
      <p:sp>
        <p:nvSpPr>
          <p:cNvPr id="15" name="object 15"/>
          <p:cNvSpPr txBox="1"/>
          <p:nvPr/>
        </p:nvSpPr>
        <p:spPr>
          <a:xfrm>
            <a:off x="6066535" y="4560189"/>
            <a:ext cx="626110" cy="452120"/>
          </a:xfrm>
          <a:prstGeom prst="rect">
            <a:avLst/>
          </a:prstGeom>
        </p:spPr>
        <p:txBody>
          <a:bodyPr vert="horz" wrap="square" lIns="0" tIns="29209" rIns="0" bIns="0" rtlCol="0">
            <a:spAutoFit/>
          </a:bodyPr>
          <a:lstStyle/>
          <a:p>
            <a:pPr marL="12065" marR="5080" indent="-635" algn="ctr">
              <a:lnSpc>
                <a:spcPts val="1080"/>
              </a:lnSpc>
              <a:spcBef>
                <a:spcPts val="229"/>
              </a:spcBef>
            </a:pPr>
            <a:r>
              <a:rPr sz="1000" b="1" spc="-10">
                <a:solidFill>
                  <a:srgbClr val="FFFFFF"/>
                </a:solidFill>
                <a:latin typeface="Calibri"/>
                <a:cs typeface="Calibri"/>
              </a:rPr>
              <a:t>Submit Technical Documents</a:t>
            </a:r>
            <a:endParaRPr sz="1000">
              <a:latin typeface="Calibri"/>
              <a:cs typeface="Calibri"/>
            </a:endParaRPr>
          </a:p>
        </p:txBody>
      </p:sp>
      <p:pic>
        <p:nvPicPr>
          <p:cNvPr id="16" name="object 16"/>
          <p:cNvPicPr/>
          <p:nvPr/>
        </p:nvPicPr>
        <p:blipFill>
          <a:blip r:embed="rId9" cstate="print"/>
          <a:stretch>
            <a:fillRect/>
          </a:stretch>
        </p:blipFill>
        <p:spPr>
          <a:xfrm>
            <a:off x="6912864" y="4360151"/>
            <a:ext cx="878585" cy="878598"/>
          </a:xfrm>
          <a:prstGeom prst="rect">
            <a:avLst/>
          </a:prstGeom>
        </p:spPr>
      </p:pic>
      <p:sp>
        <p:nvSpPr>
          <p:cNvPr id="17" name="object 17"/>
          <p:cNvSpPr txBox="1"/>
          <p:nvPr/>
        </p:nvSpPr>
        <p:spPr>
          <a:xfrm>
            <a:off x="7150100" y="4491609"/>
            <a:ext cx="405765" cy="589280"/>
          </a:xfrm>
          <a:prstGeom prst="rect">
            <a:avLst/>
          </a:prstGeom>
        </p:spPr>
        <p:txBody>
          <a:bodyPr vert="horz" wrap="square" lIns="0" tIns="27305" rIns="0" bIns="0" rtlCol="0">
            <a:spAutoFit/>
          </a:bodyPr>
          <a:lstStyle/>
          <a:p>
            <a:pPr marL="12700" marR="5080" indent="13335" algn="just">
              <a:lnSpc>
                <a:spcPct val="90100"/>
              </a:lnSpc>
              <a:spcBef>
                <a:spcPts val="215"/>
              </a:spcBef>
            </a:pPr>
            <a:r>
              <a:rPr sz="1000" b="1">
                <a:solidFill>
                  <a:srgbClr val="FFFFFF"/>
                </a:solidFill>
                <a:latin typeface="Calibri"/>
                <a:cs typeface="Calibri"/>
              </a:rPr>
              <a:t>Add</a:t>
            </a:r>
            <a:r>
              <a:rPr sz="1000" b="1" spc="-30">
                <a:solidFill>
                  <a:srgbClr val="FFFFFF"/>
                </a:solidFill>
                <a:latin typeface="Calibri"/>
                <a:cs typeface="Calibri"/>
              </a:rPr>
              <a:t> </a:t>
            </a:r>
            <a:r>
              <a:rPr sz="1000" b="1" spc="-25">
                <a:solidFill>
                  <a:srgbClr val="FFFFFF"/>
                </a:solidFill>
                <a:latin typeface="Calibri"/>
                <a:cs typeface="Calibri"/>
              </a:rPr>
              <a:t>to</a:t>
            </a:r>
            <a:r>
              <a:rPr sz="1000" b="1" spc="-10">
                <a:solidFill>
                  <a:srgbClr val="FFFFFF"/>
                </a:solidFill>
                <a:latin typeface="Calibri"/>
                <a:cs typeface="Calibri"/>
              </a:rPr>
              <a:t> Power System Model</a:t>
            </a:r>
            <a:endParaRPr sz="1000">
              <a:latin typeface="Calibri"/>
              <a:cs typeface="Calibri"/>
            </a:endParaRPr>
          </a:p>
        </p:txBody>
      </p:sp>
      <p:pic>
        <p:nvPicPr>
          <p:cNvPr id="18" name="object 18"/>
          <p:cNvPicPr/>
          <p:nvPr/>
        </p:nvPicPr>
        <p:blipFill>
          <a:blip r:embed="rId10" cstate="print"/>
          <a:stretch>
            <a:fillRect/>
          </a:stretch>
        </p:blipFill>
        <p:spPr>
          <a:xfrm>
            <a:off x="7886700" y="4360151"/>
            <a:ext cx="877074" cy="878598"/>
          </a:xfrm>
          <a:prstGeom prst="rect">
            <a:avLst/>
          </a:prstGeom>
        </p:spPr>
      </p:pic>
      <p:sp>
        <p:nvSpPr>
          <p:cNvPr id="19" name="object 19"/>
          <p:cNvSpPr txBox="1"/>
          <p:nvPr/>
        </p:nvSpPr>
        <p:spPr>
          <a:xfrm>
            <a:off x="8099552" y="4628769"/>
            <a:ext cx="454025" cy="314960"/>
          </a:xfrm>
          <a:prstGeom prst="rect">
            <a:avLst/>
          </a:prstGeom>
        </p:spPr>
        <p:txBody>
          <a:bodyPr vert="horz" wrap="square" lIns="0" tIns="29209" rIns="0" bIns="0" rtlCol="0">
            <a:spAutoFit/>
          </a:bodyPr>
          <a:lstStyle/>
          <a:p>
            <a:pPr marL="85725" marR="5080" indent="-73660">
              <a:lnSpc>
                <a:spcPts val="1080"/>
              </a:lnSpc>
              <a:spcBef>
                <a:spcPts val="229"/>
              </a:spcBef>
            </a:pPr>
            <a:r>
              <a:rPr sz="1000" b="1" spc="-10">
                <a:solidFill>
                  <a:srgbClr val="FFFFFF"/>
                </a:solidFill>
                <a:latin typeface="Calibri"/>
                <a:cs typeface="Calibri"/>
              </a:rPr>
              <a:t>Register Asset</a:t>
            </a:r>
            <a:endParaRPr sz="10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35</a:t>
            </a:fld>
            <a:endParaRPr spc="-25"/>
          </a:p>
        </p:txBody>
      </p:sp>
      <p:sp>
        <p:nvSpPr>
          <p:cNvPr id="22" name="Rectangle 21">
            <a:extLst>
              <a:ext uri="{FF2B5EF4-FFF2-40B4-BE49-F238E27FC236}">
                <a16:creationId xmlns:a16="http://schemas.microsoft.com/office/drawing/2014/main" id="{45B8FFCC-B14C-3913-9194-62F0752E776B}"/>
              </a:ext>
            </a:extLst>
          </p:cNvPr>
          <p:cNvSpPr/>
          <p:nvPr/>
        </p:nvSpPr>
        <p:spPr>
          <a:xfrm>
            <a:off x="78739" y="600518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3" name="Important symbol" descr="caution.png">
            <a:extLst>
              <a:ext uri="{FF2B5EF4-FFF2-40B4-BE49-F238E27FC236}">
                <a16:creationId xmlns:a16="http://schemas.microsoft.com/office/drawing/2014/main" id="{76BFDBEA-ECAB-6B71-D025-5AF0C1DB60F7}"/>
              </a:ext>
            </a:extLst>
          </p:cNvPr>
          <p:cNvPicPr>
            <a:picLocks noChangeAspect="1"/>
          </p:cNvPicPr>
          <p:nvPr>
            <p:custDataLst>
              <p:tags r:id="rId2"/>
            </p:custDataLst>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126580" y="6054691"/>
            <a:ext cx="305438" cy="310389"/>
          </a:xfrm>
          <a:prstGeom prst="rect">
            <a:avLst/>
          </a:prstGeom>
          <a:solidFill>
            <a:schemeClr val="bg1"/>
          </a:solidFill>
          <a:ln w="19050">
            <a:noFill/>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080" y="681101"/>
            <a:ext cx="5481955" cy="1278255"/>
          </a:xfrm>
          <a:prstGeom prst="rect">
            <a:avLst/>
          </a:prstGeom>
        </p:spPr>
        <p:txBody>
          <a:bodyPr vert="horz" wrap="square" lIns="0" tIns="12700" rIns="0" bIns="0" rtlCol="0">
            <a:spAutoFit/>
          </a:bodyPr>
          <a:lstStyle/>
          <a:p>
            <a:pPr marL="228600" marR="5080" indent="-216535">
              <a:lnSpc>
                <a:spcPct val="120100"/>
              </a:lnSpc>
              <a:spcBef>
                <a:spcPts val="100"/>
              </a:spcBef>
              <a:buFont typeface="Arial"/>
              <a:buChar char="•"/>
              <a:tabLst>
                <a:tab pos="230504" algn="l"/>
              </a:tabLst>
            </a:pPr>
            <a:r>
              <a:rPr sz="2400">
                <a:latin typeface="Calibri"/>
                <a:cs typeface="Calibri"/>
              </a:rPr>
              <a:t>Specify</a:t>
            </a:r>
            <a:r>
              <a:rPr sz="2400" spc="-65">
                <a:latin typeface="Calibri"/>
                <a:cs typeface="Calibri"/>
              </a:rPr>
              <a:t> </a:t>
            </a:r>
            <a:r>
              <a:rPr sz="2400">
                <a:latin typeface="Calibri"/>
                <a:cs typeface="Calibri"/>
              </a:rPr>
              <a:t>which</a:t>
            </a:r>
            <a:r>
              <a:rPr sz="2400" spc="-65">
                <a:latin typeface="Calibri"/>
                <a:cs typeface="Calibri"/>
              </a:rPr>
              <a:t> </a:t>
            </a:r>
            <a:r>
              <a:rPr sz="2400">
                <a:latin typeface="Calibri"/>
                <a:cs typeface="Calibri"/>
              </a:rPr>
              <a:t>market</a:t>
            </a:r>
            <a:r>
              <a:rPr sz="2400" spc="-85">
                <a:latin typeface="Calibri"/>
                <a:cs typeface="Calibri"/>
              </a:rPr>
              <a:t> </a:t>
            </a:r>
            <a:r>
              <a:rPr sz="2400">
                <a:latin typeface="Calibri"/>
                <a:cs typeface="Calibri"/>
              </a:rPr>
              <a:t>participants</a:t>
            </a:r>
            <a:r>
              <a:rPr sz="2400" spc="-80">
                <a:latin typeface="Calibri"/>
                <a:cs typeface="Calibri"/>
              </a:rPr>
              <a:t> </a:t>
            </a:r>
            <a:r>
              <a:rPr sz="2400">
                <a:latin typeface="Calibri"/>
                <a:cs typeface="Calibri"/>
              </a:rPr>
              <a:t>will</a:t>
            </a:r>
            <a:r>
              <a:rPr sz="2400" spc="-70">
                <a:latin typeface="Calibri"/>
                <a:cs typeface="Calibri"/>
              </a:rPr>
              <a:t> </a:t>
            </a:r>
            <a:r>
              <a:rPr sz="2400" spc="-20">
                <a:latin typeface="Calibri"/>
                <a:cs typeface="Calibri"/>
              </a:rPr>
              <a:t>play 	</a:t>
            </a:r>
            <a:r>
              <a:rPr sz="2400" spc="-10">
                <a:latin typeface="Calibri"/>
                <a:cs typeface="Calibri"/>
              </a:rPr>
              <a:t>required</a:t>
            </a:r>
            <a:r>
              <a:rPr sz="2400" spc="-65">
                <a:latin typeface="Calibri"/>
                <a:cs typeface="Calibri"/>
              </a:rPr>
              <a:t> </a:t>
            </a:r>
            <a:r>
              <a:rPr sz="2400">
                <a:latin typeface="Calibri"/>
                <a:cs typeface="Calibri"/>
              </a:rPr>
              <a:t>roles</a:t>
            </a:r>
            <a:r>
              <a:rPr sz="2400" spc="-85">
                <a:latin typeface="Calibri"/>
                <a:cs typeface="Calibri"/>
              </a:rPr>
              <a:t> </a:t>
            </a:r>
            <a:r>
              <a:rPr sz="2400" spc="-10">
                <a:latin typeface="Calibri"/>
                <a:cs typeface="Calibri"/>
              </a:rPr>
              <a:t>related</a:t>
            </a:r>
            <a:r>
              <a:rPr sz="2400" spc="-75">
                <a:latin typeface="Calibri"/>
                <a:cs typeface="Calibri"/>
              </a:rPr>
              <a:t> </a:t>
            </a:r>
            <a:r>
              <a:rPr sz="2400">
                <a:latin typeface="Calibri"/>
                <a:cs typeface="Calibri"/>
              </a:rPr>
              <a:t>to</a:t>
            </a:r>
            <a:r>
              <a:rPr sz="2400" spc="-90">
                <a:latin typeface="Calibri"/>
                <a:cs typeface="Calibri"/>
              </a:rPr>
              <a:t> </a:t>
            </a:r>
            <a:r>
              <a:rPr sz="2400" spc="-20">
                <a:latin typeface="Calibri"/>
                <a:cs typeface="Calibri"/>
              </a:rPr>
              <a:t>CSFs</a:t>
            </a:r>
            <a:endParaRPr sz="2400">
              <a:latin typeface="Calibri"/>
              <a:cs typeface="Calibri"/>
            </a:endParaRPr>
          </a:p>
          <a:p>
            <a:pPr marL="292735">
              <a:lnSpc>
                <a:spcPct val="100000"/>
              </a:lnSpc>
              <a:spcBef>
                <a:spcPts val="540"/>
              </a:spcBef>
            </a:pPr>
            <a:r>
              <a:rPr sz="2000">
                <a:latin typeface="Calibri"/>
                <a:cs typeface="Calibri"/>
              </a:rPr>
              <a:t>‒</a:t>
            </a:r>
            <a:r>
              <a:rPr sz="2000" spc="240">
                <a:latin typeface="Calibri"/>
                <a:cs typeface="Calibri"/>
              </a:rPr>
              <a:t> </a:t>
            </a:r>
            <a:r>
              <a:rPr sz="2000">
                <a:latin typeface="Calibri"/>
                <a:cs typeface="Calibri"/>
              </a:rPr>
              <a:t>Can</a:t>
            </a:r>
            <a:r>
              <a:rPr sz="2000" spc="-35">
                <a:latin typeface="Calibri"/>
                <a:cs typeface="Calibri"/>
              </a:rPr>
              <a:t> </a:t>
            </a:r>
            <a:r>
              <a:rPr sz="2000">
                <a:latin typeface="Calibri"/>
                <a:cs typeface="Calibri"/>
              </a:rPr>
              <a:t>be</a:t>
            </a:r>
            <a:r>
              <a:rPr sz="2000" spc="-45">
                <a:latin typeface="Calibri"/>
                <a:cs typeface="Calibri"/>
              </a:rPr>
              <a:t> </a:t>
            </a:r>
            <a:r>
              <a:rPr sz="2000">
                <a:latin typeface="Calibri"/>
                <a:cs typeface="Calibri"/>
              </a:rPr>
              <a:t>same</a:t>
            </a:r>
            <a:r>
              <a:rPr sz="2000" spc="-25">
                <a:latin typeface="Calibri"/>
                <a:cs typeface="Calibri"/>
              </a:rPr>
              <a:t> </a:t>
            </a:r>
            <a:r>
              <a:rPr sz="2000">
                <a:latin typeface="Calibri"/>
                <a:cs typeface="Calibri"/>
              </a:rPr>
              <a:t>or</a:t>
            </a:r>
            <a:r>
              <a:rPr sz="2000" spc="-50">
                <a:latin typeface="Calibri"/>
                <a:cs typeface="Calibri"/>
              </a:rPr>
              <a:t> </a:t>
            </a:r>
            <a:r>
              <a:rPr sz="2000" spc="-10">
                <a:latin typeface="Calibri"/>
                <a:cs typeface="Calibri"/>
              </a:rPr>
              <a:t>different</a:t>
            </a:r>
            <a:r>
              <a:rPr sz="2000" spc="-20">
                <a:latin typeface="Calibri"/>
                <a:cs typeface="Calibri"/>
              </a:rPr>
              <a:t> </a:t>
            </a:r>
            <a:r>
              <a:rPr sz="2000" spc="-10">
                <a:latin typeface="Calibri"/>
                <a:cs typeface="Calibri"/>
              </a:rPr>
              <a:t>market</a:t>
            </a:r>
            <a:r>
              <a:rPr sz="2000" spc="-25">
                <a:latin typeface="Calibri"/>
                <a:cs typeface="Calibri"/>
              </a:rPr>
              <a:t> </a:t>
            </a:r>
            <a:r>
              <a:rPr sz="2000" spc="-10">
                <a:latin typeface="Calibri"/>
                <a:cs typeface="Calibri"/>
              </a:rPr>
              <a:t>participants</a:t>
            </a:r>
            <a:endParaRPr sz="2000">
              <a:latin typeface="Calibri"/>
              <a:cs typeface="Calibri"/>
            </a:endParaRPr>
          </a:p>
        </p:txBody>
      </p:sp>
      <p:sp>
        <p:nvSpPr>
          <p:cNvPr id="3" name="object 3"/>
          <p:cNvSpPr txBox="1"/>
          <p:nvPr/>
        </p:nvSpPr>
        <p:spPr>
          <a:xfrm>
            <a:off x="6341109" y="672070"/>
            <a:ext cx="5438775" cy="1945639"/>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Each</a:t>
            </a:r>
            <a:r>
              <a:rPr sz="2400" spc="-80">
                <a:latin typeface="Calibri"/>
                <a:cs typeface="Calibri"/>
              </a:rPr>
              <a:t> </a:t>
            </a:r>
            <a:r>
              <a:rPr sz="2400">
                <a:latin typeface="Calibri"/>
                <a:cs typeface="Calibri"/>
              </a:rPr>
              <a:t>role</a:t>
            </a:r>
            <a:r>
              <a:rPr sz="2400" spc="-75">
                <a:latin typeface="Calibri"/>
                <a:cs typeface="Calibri"/>
              </a:rPr>
              <a:t> </a:t>
            </a:r>
            <a:r>
              <a:rPr sz="2400">
                <a:latin typeface="Calibri"/>
                <a:cs typeface="Calibri"/>
              </a:rPr>
              <a:t>has</a:t>
            </a:r>
            <a:r>
              <a:rPr sz="2400" spc="-75">
                <a:latin typeface="Calibri"/>
                <a:cs typeface="Calibri"/>
              </a:rPr>
              <a:t> </a:t>
            </a:r>
            <a:r>
              <a:rPr sz="2400" spc="-20">
                <a:latin typeface="Calibri"/>
                <a:cs typeface="Calibri"/>
              </a:rPr>
              <a:t>different</a:t>
            </a:r>
            <a:r>
              <a:rPr sz="2400" spc="-60">
                <a:latin typeface="Calibri"/>
                <a:cs typeface="Calibri"/>
              </a:rPr>
              <a:t> </a:t>
            </a:r>
            <a:r>
              <a:rPr sz="2400" spc="-10">
                <a:latin typeface="Calibri"/>
                <a:cs typeface="Calibri"/>
              </a:rPr>
              <a:t>responsibilities</a:t>
            </a:r>
            <a:r>
              <a:rPr sz="2400" spc="-70">
                <a:latin typeface="Calibri"/>
                <a:cs typeface="Calibri"/>
              </a:rPr>
              <a:t> </a:t>
            </a:r>
            <a:r>
              <a:rPr sz="2400" spc="-20">
                <a:latin typeface="Calibri"/>
                <a:cs typeface="Calibri"/>
              </a:rPr>
              <a:t>for:</a:t>
            </a:r>
            <a:endParaRPr sz="2400">
              <a:latin typeface="Calibri"/>
              <a:cs typeface="Calibri"/>
            </a:endParaRPr>
          </a:p>
          <a:p>
            <a:pPr marL="292735">
              <a:lnSpc>
                <a:spcPct val="100000"/>
              </a:lnSpc>
              <a:spcBef>
                <a:spcPts val="545"/>
              </a:spcBef>
            </a:pPr>
            <a:r>
              <a:rPr sz="2000">
                <a:latin typeface="Calibri"/>
                <a:cs typeface="Calibri"/>
              </a:rPr>
              <a:t>‒</a:t>
            </a:r>
            <a:r>
              <a:rPr sz="2000" spc="240">
                <a:latin typeface="Calibri"/>
                <a:cs typeface="Calibri"/>
              </a:rPr>
              <a:t> </a:t>
            </a:r>
            <a:r>
              <a:rPr sz="2000">
                <a:latin typeface="Calibri"/>
                <a:cs typeface="Calibri"/>
              </a:rPr>
              <a:t>Scheduling</a:t>
            </a:r>
            <a:r>
              <a:rPr sz="2000" spc="-40">
                <a:latin typeface="Calibri"/>
                <a:cs typeface="Calibri"/>
              </a:rPr>
              <a:t> </a:t>
            </a:r>
            <a:r>
              <a:rPr sz="2000">
                <a:latin typeface="Calibri"/>
                <a:cs typeface="Calibri"/>
              </a:rPr>
              <a:t>and</a:t>
            </a:r>
            <a:r>
              <a:rPr sz="2000" spc="-35">
                <a:latin typeface="Calibri"/>
                <a:cs typeface="Calibri"/>
              </a:rPr>
              <a:t> </a:t>
            </a:r>
            <a:r>
              <a:rPr sz="2000">
                <a:latin typeface="Calibri"/>
                <a:cs typeface="Calibri"/>
              </a:rPr>
              <a:t>bidding</a:t>
            </a:r>
            <a:r>
              <a:rPr sz="2000" spc="-50">
                <a:latin typeface="Calibri"/>
                <a:cs typeface="Calibri"/>
              </a:rPr>
              <a:t> </a:t>
            </a:r>
            <a:r>
              <a:rPr sz="2000">
                <a:latin typeface="Calibri"/>
                <a:cs typeface="Calibri"/>
              </a:rPr>
              <a:t>assets to</a:t>
            </a:r>
            <a:r>
              <a:rPr sz="2000" spc="-35">
                <a:latin typeface="Calibri"/>
                <a:cs typeface="Calibri"/>
              </a:rPr>
              <a:t> </a:t>
            </a:r>
            <a:r>
              <a:rPr sz="2000" spc="-10">
                <a:latin typeface="Calibri"/>
                <a:cs typeface="Calibri"/>
              </a:rPr>
              <a:t>market</a:t>
            </a:r>
            <a:endParaRPr sz="2000">
              <a:latin typeface="Calibri"/>
              <a:cs typeface="Calibri"/>
            </a:endParaRPr>
          </a:p>
          <a:p>
            <a:pPr marL="516890" marR="303530" indent="-224154">
              <a:lnSpc>
                <a:spcPct val="120000"/>
              </a:lnSpc>
            </a:pPr>
            <a:r>
              <a:rPr sz="2000">
                <a:latin typeface="Calibri"/>
                <a:cs typeface="Calibri"/>
              </a:rPr>
              <a:t>‒</a:t>
            </a:r>
            <a:r>
              <a:rPr sz="2000" spc="215">
                <a:latin typeface="Calibri"/>
                <a:cs typeface="Calibri"/>
              </a:rPr>
              <a:t> </a:t>
            </a:r>
            <a:r>
              <a:rPr sz="2000">
                <a:latin typeface="Calibri"/>
                <a:cs typeface="Calibri"/>
              </a:rPr>
              <a:t>Wholesale</a:t>
            </a:r>
            <a:r>
              <a:rPr sz="2000" spc="-40">
                <a:latin typeface="Calibri"/>
                <a:cs typeface="Calibri"/>
              </a:rPr>
              <a:t> </a:t>
            </a:r>
            <a:r>
              <a:rPr sz="2000" spc="-10">
                <a:latin typeface="Calibri"/>
                <a:cs typeface="Calibri"/>
              </a:rPr>
              <a:t>settlement</a:t>
            </a:r>
            <a:r>
              <a:rPr sz="2000" spc="-25">
                <a:latin typeface="Calibri"/>
                <a:cs typeface="Calibri"/>
              </a:rPr>
              <a:t> </a:t>
            </a:r>
            <a:r>
              <a:rPr sz="2000">
                <a:latin typeface="Calibri"/>
                <a:cs typeface="Calibri"/>
              </a:rPr>
              <a:t>obligation</a:t>
            </a:r>
            <a:r>
              <a:rPr sz="2000" spc="-40">
                <a:latin typeface="Calibri"/>
                <a:cs typeface="Calibri"/>
              </a:rPr>
              <a:t> </a:t>
            </a:r>
            <a:r>
              <a:rPr sz="2000" spc="-10">
                <a:latin typeface="Calibri"/>
                <a:cs typeface="Calibri"/>
              </a:rPr>
              <a:t>(regulation, </a:t>
            </a:r>
            <a:r>
              <a:rPr sz="2000" spc="-25">
                <a:latin typeface="Calibri"/>
                <a:cs typeface="Calibri"/>
              </a:rPr>
              <a:t>energy,</a:t>
            </a:r>
            <a:r>
              <a:rPr sz="2000" spc="-50">
                <a:latin typeface="Calibri"/>
                <a:cs typeface="Calibri"/>
              </a:rPr>
              <a:t> </a:t>
            </a:r>
            <a:r>
              <a:rPr sz="2000" spc="-10">
                <a:latin typeface="Calibri"/>
                <a:cs typeface="Calibri"/>
              </a:rPr>
              <a:t>reserves)</a:t>
            </a:r>
            <a:endParaRPr sz="2000">
              <a:latin typeface="Calibri"/>
              <a:cs typeface="Calibri"/>
            </a:endParaRPr>
          </a:p>
          <a:p>
            <a:pPr marL="292735">
              <a:lnSpc>
                <a:spcPct val="100000"/>
              </a:lnSpc>
              <a:spcBef>
                <a:spcPts val="480"/>
              </a:spcBef>
            </a:pPr>
            <a:r>
              <a:rPr sz="2000">
                <a:latin typeface="Calibri"/>
                <a:cs typeface="Calibri"/>
              </a:rPr>
              <a:t>‒</a:t>
            </a:r>
            <a:r>
              <a:rPr sz="2000" spc="240">
                <a:latin typeface="Calibri"/>
                <a:cs typeface="Calibri"/>
              </a:rPr>
              <a:t> </a:t>
            </a:r>
            <a:r>
              <a:rPr sz="2000">
                <a:latin typeface="Calibri"/>
                <a:cs typeface="Calibri"/>
              </a:rPr>
              <a:t>Forward</a:t>
            </a:r>
            <a:r>
              <a:rPr sz="2000" spc="-30">
                <a:latin typeface="Calibri"/>
                <a:cs typeface="Calibri"/>
              </a:rPr>
              <a:t> </a:t>
            </a:r>
            <a:r>
              <a:rPr sz="2000">
                <a:latin typeface="Calibri"/>
                <a:cs typeface="Calibri"/>
              </a:rPr>
              <a:t>Capacity</a:t>
            </a:r>
            <a:r>
              <a:rPr sz="2000" spc="-50">
                <a:latin typeface="Calibri"/>
                <a:cs typeface="Calibri"/>
              </a:rPr>
              <a:t> </a:t>
            </a:r>
            <a:r>
              <a:rPr sz="2000" spc="-10">
                <a:latin typeface="Calibri"/>
                <a:cs typeface="Calibri"/>
              </a:rPr>
              <a:t>Market</a:t>
            </a:r>
            <a:endParaRPr sz="20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95"/>
              <a:t> </a:t>
            </a:r>
            <a:r>
              <a:rPr spc="-10"/>
              <a:t>Integration:</a:t>
            </a:r>
            <a:r>
              <a:rPr spc="-80"/>
              <a:t> </a:t>
            </a:r>
            <a:r>
              <a:rPr>
                <a:solidFill>
                  <a:srgbClr val="F6881F"/>
                </a:solidFill>
              </a:rPr>
              <a:t>Assign</a:t>
            </a:r>
            <a:r>
              <a:rPr spc="-120">
                <a:solidFill>
                  <a:srgbClr val="F6881F"/>
                </a:solidFill>
              </a:rPr>
              <a:t> </a:t>
            </a:r>
            <a:r>
              <a:rPr spc="-10">
                <a:solidFill>
                  <a:srgbClr val="F6881F"/>
                </a:solidFill>
              </a:rPr>
              <a:t>Market</a:t>
            </a:r>
            <a:r>
              <a:rPr spc="-95">
                <a:solidFill>
                  <a:srgbClr val="F6881F"/>
                </a:solidFill>
              </a:rPr>
              <a:t> </a:t>
            </a:r>
            <a:r>
              <a:rPr spc="-10">
                <a:solidFill>
                  <a:srgbClr val="F6881F"/>
                </a:solidFill>
              </a:rPr>
              <a:t>Participant</a:t>
            </a:r>
            <a:r>
              <a:rPr spc="-90">
                <a:solidFill>
                  <a:srgbClr val="F6881F"/>
                </a:solidFill>
              </a:rPr>
              <a:t> </a:t>
            </a:r>
            <a:r>
              <a:rPr spc="-10">
                <a:solidFill>
                  <a:srgbClr val="F6881F"/>
                </a:solidFill>
              </a:rPr>
              <a:t>Roles</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6" name="object 6"/>
          <p:cNvGrpSpPr/>
          <p:nvPr/>
        </p:nvGrpSpPr>
        <p:grpSpPr>
          <a:xfrm>
            <a:off x="2790444" y="3200400"/>
            <a:ext cx="6611620" cy="3200400"/>
            <a:chOff x="2790444" y="3200400"/>
            <a:chExt cx="6611620" cy="3200400"/>
          </a:xfrm>
        </p:grpSpPr>
        <p:sp>
          <p:nvSpPr>
            <p:cNvPr id="7" name="object 7"/>
            <p:cNvSpPr/>
            <p:nvPr/>
          </p:nvSpPr>
          <p:spPr>
            <a:xfrm>
              <a:off x="2790444" y="32004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8" name="object 8"/>
            <p:cNvPicPr/>
            <p:nvPr/>
          </p:nvPicPr>
          <p:blipFill>
            <a:blip r:embed="rId4" cstate="print"/>
            <a:stretch>
              <a:fillRect/>
            </a:stretch>
          </p:blipFill>
          <p:spPr>
            <a:xfrm>
              <a:off x="2887980" y="4360151"/>
              <a:ext cx="878598" cy="878598"/>
            </a:xfrm>
            <a:prstGeom prst="rect">
              <a:avLst/>
            </a:prstGeom>
          </p:spPr>
        </p:pic>
      </p:grpSp>
      <p:sp>
        <p:nvSpPr>
          <p:cNvPr id="9" name="object 9"/>
          <p:cNvSpPr txBox="1"/>
          <p:nvPr/>
        </p:nvSpPr>
        <p:spPr>
          <a:xfrm>
            <a:off x="3094989" y="4560189"/>
            <a:ext cx="467995" cy="452120"/>
          </a:xfrm>
          <a:prstGeom prst="rect">
            <a:avLst/>
          </a:prstGeom>
        </p:spPr>
        <p:txBody>
          <a:bodyPr vert="horz" wrap="square" lIns="0" tIns="29209" rIns="0" bIns="0" rtlCol="0">
            <a:spAutoFit/>
          </a:bodyPr>
          <a:lstStyle/>
          <a:p>
            <a:pPr marL="12700" marR="5080" indent="33020" algn="just">
              <a:lnSpc>
                <a:spcPts val="1080"/>
              </a:lnSpc>
              <a:spcBef>
                <a:spcPts val="229"/>
              </a:spcBef>
            </a:pPr>
            <a:r>
              <a:rPr sz="1000" b="1" spc="-10">
                <a:solidFill>
                  <a:srgbClr val="FFFFFF"/>
                </a:solidFill>
                <a:latin typeface="Calibri"/>
                <a:cs typeface="Calibri"/>
              </a:rPr>
              <a:t>Project Kickoff Meeting</a:t>
            </a:r>
            <a:endParaRPr sz="1000">
              <a:latin typeface="Calibri"/>
              <a:cs typeface="Calibri"/>
            </a:endParaRPr>
          </a:p>
        </p:txBody>
      </p:sp>
      <p:pic>
        <p:nvPicPr>
          <p:cNvPr id="10" name="object 10"/>
          <p:cNvPicPr/>
          <p:nvPr/>
        </p:nvPicPr>
        <p:blipFill>
          <a:blip r:embed="rId5" cstate="print"/>
          <a:stretch>
            <a:fillRect/>
          </a:stretch>
        </p:blipFill>
        <p:spPr>
          <a:xfrm>
            <a:off x="3861815" y="4233671"/>
            <a:ext cx="1102626" cy="1102614"/>
          </a:xfrm>
          <a:prstGeom prst="rect">
            <a:avLst/>
          </a:prstGeom>
        </p:spPr>
      </p:pic>
      <p:sp>
        <p:nvSpPr>
          <p:cNvPr id="11" name="object 11"/>
          <p:cNvSpPr txBox="1"/>
          <p:nvPr/>
        </p:nvSpPr>
        <p:spPr>
          <a:xfrm>
            <a:off x="3997578" y="4355972"/>
            <a:ext cx="835660" cy="815975"/>
          </a:xfrm>
          <a:prstGeom prst="rect">
            <a:avLst/>
          </a:prstGeom>
        </p:spPr>
        <p:txBody>
          <a:bodyPr vert="horz" wrap="square" lIns="0" tIns="34290" rIns="0" bIns="0" rtlCol="0">
            <a:spAutoFit/>
          </a:bodyPr>
          <a:lstStyle/>
          <a:p>
            <a:pPr marL="12065" marR="5080" algn="ctr">
              <a:lnSpc>
                <a:spcPct val="90100"/>
              </a:lnSpc>
              <a:spcBef>
                <a:spcPts val="270"/>
              </a:spcBef>
            </a:pPr>
            <a:r>
              <a:rPr sz="1400" b="1" spc="-10">
                <a:solidFill>
                  <a:srgbClr val="FFFFFF"/>
                </a:solidFill>
                <a:latin typeface="Calibri"/>
                <a:cs typeface="Calibri"/>
              </a:rPr>
              <a:t>Assign Market Participant Roles</a:t>
            </a:r>
            <a:endParaRPr sz="1400">
              <a:latin typeface="Calibri"/>
              <a:cs typeface="Calibri"/>
            </a:endParaRPr>
          </a:p>
        </p:txBody>
      </p:sp>
      <p:pic>
        <p:nvPicPr>
          <p:cNvPr id="12" name="object 12"/>
          <p:cNvPicPr/>
          <p:nvPr/>
        </p:nvPicPr>
        <p:blipFill>
          <a:blip r:embed="rId6" cstate="print"/>
          <a:stretch>
            <a:fillRect/>
          </a:stretch>
        </p:blipFill>
        <p:spPr>
          <a:xfrm>
            <a:off x="5024628" y="4360151"/>
            <a:ext cx="878586" cy="878598"/>
          </a:xfrm>
          <a:prstGeom prst="rect">
            <a:avLst/>
          </a:prstGeom>
        </p:spPr>
      </p:pic>
      <p:sp>
        <p:nvSpPr>
          <p:cNvPr id="13" name="object 13"/>
          <p:cNvSpPr txBox="1"/>
          <p:nvPr/>
        </p:nvSpPr>
        <p:spPr>
          <a:xfrm>
            <a:off x="5157342" y="4560189"/>
            <a:ext cx="615950" cy="593751"/>
          </a:xfrm>
          <a:prstGeom prst="rect">
            <a:avLst/>
          </a:prstGeom>
        </p:spPr>
        <p:txBody>
          <a:bodyPr vert="horz" wrap="square" lIns="0" tIns="29209" rIns="0" bIns="0" rtlCol="0" anchor="t">
            <a:spAutoFit/>
          </a:bodyPr>
          <a:lstStyle/>
          <a:p>
            <a:pPr marL="12065" marR="5080" algn="ctr">
              <a:lnSpc>
                <a:spcPts val="1080"/>
              </a:lnSpc>
              <a:spcBef>
                <a:spcPts val="229"/>
              </a:spcBef>
            </a:pPr>
            <a:r>
              <a:rPr sz="1000" b="1" spc="-10" dirty="0">
                <a:solidFill>
                  <a:srgbClr val="FFFFFF"/>
                </a:solidFill>
                <a:latin typeface="Calibri"/>
                <a:cs typeface="Calibri"/>
              </a:rPr>
              <a:t>Assign Designated Entity</a:t>
            </a:r>
            <a:r>
              <a:rPr lang="en-US" sz="1000" b="1" spc="-10" dirty="0">
                <a:solidFill>
                  <a:srgbClr val="FFFFFF"/>
                </a:solidFill>
                <a:latin typeface="Calibri"/>
                <a:cs typeface="Calibri"/>
              </a:rPr>
              <a:t> </a:t>
            </a:r>
            <a:r>
              <a:rPr lang="en-US" sz="1000" b="1" spc="-10" dirty="0">
                <a:solidFill>
                  <a:schemeClr val="bg1"/>
                </a:solidFill>
                <a:latin typeface="Calibri"/>
                <a:cs typeface="Calibri"/>
              </a:rPr>
              <a:t>and RTU</a:t>
            </a:r>
            <a:endParaRPr sz="1000" dirty="0">
              <a:solidFill>
                <a:schemeClr val="bg1"/>
              </a:solidFill>
              <a:latin typeface="Calibri"/>
              <a:cs typeface="Calibri"/>
            </a:endParaRPr>
          </a:p>
        </p:txBody>
      </p:sp>
      <p:pic>
        <p:nvPicPr>
          <p:cNvPr id="14" name="object 14"/>
          <p:cNvPicPr/>
          <p:nvPr/>
        </p:nvPicPr>
        <p:blipFill>
          <a:blip r:embed="rId6" cstate="print"/>
          <a:stretch>
            <a:fillRect/>
          </a:stretch>
        </p:blipFill>
        <p:spPr>
          <a:xfrm>
            <a:off x="5998464" y="4360151"/>
            <a:ext cx="878586" cy="878598"/>
          </a:xfrm>
          <a:prstGeom prst="rect">
            <a:avLst/>
          </a:prstGeom>
        </p:spPr>
      </p:pic>
      <p:sp>
        <p:nvSpPr>
          <p:cNvPr id="15" name="object 15"/>
          <p:cNvSpPr txBox="1"/>
          <p:nvPr/>
        </p:nvSpPr>
        <p:spPr>
          <a:xfrm>
            <a:off x="6126607" y="4560189"/>
            <a:ext cx="626110" cy="452120"/>
          </a:xfrm>
          <a:prstGeom prst="rect">
            <a:avLst/>
          </a:prstGeom>
        </p:spPr>
        <p:txBody>
          <a:bodyPr vert="horz" wrap="square" lIns="0" tIns="29209" rIns="0" bIns="0" rtlCol="0">
            <a:spAutoFit/>
          </a:bodyPr>
          <a:lstStyle/>
          <a:p>
            <a:pPr marL="12065" marR="5080" indent="-635" algn="ctr">
              <a:lnSpc>
                <a:spcPts val="1080"/>
              </a:lnSpc>
              <a:spcBef>
                <a:spcPts val="229"/>
              </a:spcBef>
            </a:pPr>
            <a:r>
              <a:rPr sz="1000" b="1" spc="-10">
                <a:solidFill>
                  <a:srgbClr val="FFFFFF"/>
                </a:solidFill>
                <a:latin typeface="Calibri"/>
                <a:cs typeface="Calibri"/>
              </a:rPr>
              <a:t>Submit Technical Documents</a:t>
            </a:r>
            <a:endParaRPr sz="1000">
              <a:latin typeface="Calibri"/>
              <a:cs typeface="Calibri"/>
            </a:endParaRPr>
          </a:p>
        </p:txBody>
      </p:sp>
      <p:pic>
        <p:nvPicPr>
          <p:cNvPr id="16" name="object 16"/>
          <p:cNvPicPr/>
          <p:nvPr/>
        </p:nvPicPr>
        <p:blipFill>
          <a:blip r:embed="rId7" cstate="print"/>
          <a:stretch>
            <a:fillRect/>
          </a:stretch>
        </p:blipFill>
        <p:spPr>
          <a:xfrm>
            <a:off x="6972300" y="4360151"/>
            <a:ext cx="878586" cy="878598"/>
          </a:xfrm>
          <a:prstGeom prst="rect">
            <a:avLst/>
          </a:prstGeom>
        </p:spPr>
      </p:pic>
      <p:sp>
        <p:nvSpPr>
          <p:cNvPr id="17" name="object 17"/>
          <p:cNvSpPr txBox="1"/>
          <p:nvPr/>
        </p:nvSpPr>
        <p:spPr>
          <a:xfrm>
            <a:off x="7210170" y="4491609"/>
            <a:ext cx="405765" cy="589280"/>
          </a:xfrm>
          <a:prstGeom prst="rect">
            <a:avLst/>
          </a:prstGeom>
        </p:spPr>
        <p:txBody>
          <a:bodyPr vert="horz" wrap="square" lIns="0" tIns="27305" rIns="0" bIns="0" rtlCol="0">
            <a:spAutoFit/>
          </a:bodyPr>
          <a:lstStyle/>
          <a:p>
            <a:pPr marL="12700" marR="5080" indent="13335" algn="just">
              <a:lnSpc>
                <a:spcPct val="90100"/>
              </a:lnSpc>
              <a:spcBef>
                <a:spcPts val="215"/>
              </a:spcBef>
            </a:pPr>
            <a:r>
              <a:rPr sz="1000" b="1">
                <a:solidFill>
                  <a:srgbClr val="FFFFFF"/>
                </a:solidFill>
                <a:latin typeface="Calibri"/>
                <a:cs typeface="Calibri"/>
              </a:rPr>
              <a:t>Add</a:t>
            </a:r>
            <a:r>
              <a:rPr sz="1000" b="1" spc="-30">
                <a:solidFill>
                  <a:srgbClr val="FFFFFF"/>
                </a:solidFill>
                <a:latin typeface="Calibri"/>
                <a:cs typeface="Calibri"/>
              </a:rPr>
              <a:t> </a:t>
            </a:r>
            <a:r>
              <a:rPr sz="1000" b="1" spc="-25">
                <a:solidFill>
                  <a:srgbClr val="FFFFFF"/>
                </a:solidFill>
                <a:latin typeface="Calibri"/>
                <a:cs typeface="Calibri"/>
              </a:rPr>
              <a:t>to</a:t>
            </a:r>
            <a:r>
              <a:rPr sz="1000" b="1" spc="-10">
                <a:solidFill>
                  <a:srgbClr val="FFFFFF"/>
                </a:solidFill>
                <a:latin typeface="Calibri"/>
                <a:cs typeface="Calibri"/>
              </a:rPr>
              <a:t> Power System Model</a:t>
            </a:r>
            <a:endParaRPr sz="1000">
              <a:latin typeface="Calibri"/>
              <a:cs typeface="Calibri"/>
            </a:endParaRPr>
          </a:p>
        </p:txBody>
      </p:sp>
      <p:pic>
        <p:nvPicPr>
          <p:cNvPr id="18" name="object 18"/>
          <p:cNvPicPr/>
          <p:nvPr/>
        </p:nvPicPr>
        <p:blipFill>
          <a:blip r:embed="rId7" cstate="print"/>
          <a:stretch>
            <a:fillRect/>
          </a:stretch>
        </p:blipFill>
        <p:spPr>
          <a:xfrm>
            <a:off x="7946135" y="4360151"/>
            <a:ext cx="878585" cy="878598"/>
          </a:xfrm>
          <a:prstGeom prst="rect">
            <a:avLst/>
          </a:prstGeom>
        </p:spPr>
      </p:pic>
      <p:sp>
        <p:nvSpPr>
          <p:cNvPr id="19" name="object 19"/>
          <p:cNvSpPr txBox="1"/>
          <p:nvPr/>
        </p:nvSpPr>
        <p:spPr>
          <a:xfrm>
            <a:off x="8159622" y="4628769"/>
            <a:ext cx="454025" cy="314960"/>
          </a:xfrm>
          <a:prstGeom prst="rect">
            <a:avLst/>
          </a:prstGeom>
        </p:spPr>
        <p:txBody>
          <a:bodyPr vert="horz" wrap="square" lIns="0" tIns="29209" rIns="0" bIns="0" rtlCol="0">
            <a:spAutoFit/>
          </a:bodyPr>
          <a:lstStyle/>
          <a:p>
            <a:pPr marL="85725" marR="5080" indent="-73660">
              <a:lnSpc>
                <a:spcPts val="1080"/>
              </a:lnSpc>
              <a:spcBef>
                <a:spcPts val="229"/>
              </a:spcBef>
            </a:pPr>
            <a:r>
              <a:rPr sz="1000" b="1" spc="-10">
                <a:solidFill>
                  <a:srgbClr val="FFFFFF"/>
                </a:solidFill>
                <a:latin typeface="Calibri"/>
                <a:cs typeface="Calibri"/>
              </a:rPr>
              <a:t>Register Asset</a:t>
            </a:r>
            <a:endParaRPr sz="10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36</a:t>
            </a:fld>
            <a:endParaRPr spc="-25"/>
          </a:p>
        </p:txBody>
      </p:sp>
      <p:sp>
        <p:nvSpPr>
          <p:cNvPr id="22" name="Rectangle 21">
            <a:extLst>
              <a:ext uri="{FF2B5EF4-FFF2-40B4-BE49-F238E27FC236}">
                <a16:creationId xmlns:a16="http://schemas.microsoft.com/office/drawing/2014/main" id="{2D465F7C-B092-0105-BA0F-2A0C9D5B60A7}"/>
              </a:ext>
            </a:extLst>
          </p:cNvPr>
          <p:cNvSpPr/>
          <p:nvPr/>
        </p:nvSpPr>
        <p:spPr>
          <a:xfrm>
            <a:off x="78739" y="597909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3" name="Important symbol" descr="caution.png">
            <a:extLst>
              <a:ext uri="{FF2B5EF4-FFF2-40B4-BE49-F238E27FC236}">
                <a16:creationId xmlns:a16="http://schemas.microsoft.com/office/drawing/2014/main" id="{09542FCF-8762-B483-54B0-C439216CE4A2}"/>
              </a:ext>
            </a:extLst>
          </p:cNvPr>
          <p:cNvPicPr>
            <a:picLocks noChangeAspect="1"/>
          </p:cNvPicPr>
          <p:nvPr>
            <p:custDataLst>
              <p:tags r:id="rId2"/>
            </p:custDataLst>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26580" y="6028599"/>
            <a:ext cx="305438" cy="310389"/>
          </a:xfrm>
          <a:prstGeom prst="rect">
            <a:avLst/>
          </a:prstGeom>
          <a:solidFill>
            <a:schemeClr val="bg1"/>
          </a:solidFill>
          <a:ln w="19050">
            <a:noFill/>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80"/>
              <a:t> </a:t>
            </a:r>
            <a:r>
              <a:rPr spc="-10"/>
              <a:t>Participant</a:t>
            </a:r>
            <a:r>
              <a:rPr spc="-80"/>
              <a:t> </a:t>
            </a:r>
            <a:r>
              <a:t>Roles</a:t>
            </a:r>
            <a:r>
              <a:rPr spc="-105"/>
              <a:t> </a:t>
            </a:r>
            <a:r>
              <a:t>and</a:t>
            </a:r>
            <a:r>
              <a:rPr spc="-105"/>
              <a:t> </a:t>
            </a:r>
            <a:r>
              <a:t>Responsibilities</a:t>
            </a:r>
            <a:r>
              <a:rPr spc="-80"/>
              <a:t> </a:t>
            </a:r>
            <a:r>
              <a:t>for</a:t>
            </a:r>
            <a:r>
              <a:rPr spc="-105"/>
              <a:t> </a:t>
            </a:r>
            <a:r>
              <a:rPr spc="-20"/>
              <a:t>CSFs</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4" name="object 4"/>
          <p:cNvSpPr txBox="1"/>
          <p:nvPr/>
        </p:nvSpPr>
        <p:spPr>
          <a:xfrm>
            <a:off x="10203006" y="4851878"/>
            <a:ext cx="1594485" cy="1397819"/>
          </a:xfrm>
          <a:prstGeom prst="rect">
            <a:avLst/>
          </a:prstGeom>
        </p:spPr>
        <p:txBody>
          <a:bodyPr vert="horz" wrap="square" lIns="0" tIns="12700" rIns="0" bIns="0" rtlCol="0" anchor="t">
            <a:spAutoFit/>
          </a:bodyPr>
          <a:lstStyle/>
          <a:p>
            <a:pPr marL="12700" marR="5080" indent="-1270" algn="ctr">
              <a:spcBef>
                <a:spcPts val="100"/>
              </a:spcBef>
            </a:pPr>
            <a:r>
              <a:rPr sz="1800" b="1" dirty="0">
                <a:solidFill>
                  <a:srgbClr val="37C7C1"/>
                </a:solidFill>
                <a:latin typeface="Calibri"/>
                <a:cs typeface="Calibri"/>
              </a:rPr>
              <a:t>Roles</a:t>
            </a:r>
            <a:r>
              <a:rPr sz="1800" b="1" spc="-55" dirty="0">
                <a:solidFill>
                  <a:srgbClr val="37C7C1"/>
                </a:solidFill>
                <a:latin typeface="Calibri"/>
                <a:cs typeface="Calibri"/>
              </a:rPr>
              <a:t> </a:t>
            </a:r>
            <a:r>
              <a:rPr sz="1800" b="1" dirty="0">
                <a:solidFill>
                  <a:srgbClr val="37C7C1"/>
                </a:solidFill>
                <a:latin typeface="Calibri"/>
                <a:cs typeface="Calibri"/>
              </a:rPr>
              <a:t>can</a:t>
            </a:r>
            <a:r>
              <a:rPr sz="1800" b="1" spc="-40" dirty="0">
                <a:solidFill>
                  <a:srgbClr val="37C7C1"/>
                </a:solidFill>
                <a:latin typeface="Calibri"/>
                <a:cs typeface="Calibri"/>
              </a:rPr>
              <a:t> </a:t>
            </a:r>
            <a:r>
              <a:rPr sz="1800" b="1" spc="-25" dirty="0">
                <a:solidFill>
                  <a:srgbClr val="37C7C1"/>
                </a:solidFill>
                <a:latin typeface="Calibri"/>
                <a:cs typeface="Calibri"/>
              </a:rPr>
              <a:t>be </a:t>
            </a:r>
            <a:r>
              <a:rPr lang="en-US" b="1" dirty="0">
                <a:solidFill>
                  <a:srgbClr val="37C7C1"/>
                </a:solidFill>
                <a:latin typeface="Calibri"/>
                <a:cs typeface="Calibri"/>
              </a:rPr>
              <a:t>filled by</a:t>
            </a:r>
            <a:r>
              <a:rPr lang="en-US" b="1" spc="-25" dirty="0">
                <a:solidFill>
                  <a:srgbClr val="37C7C1"/>
                </a:solidFill>
                <a:latin typeface="Calibri"/>
                <a:cs typeface="Calibri"/>
              </a:rPr>
              <a:t> </a:t>
            </a:r>
            <a:r>
              <a:rPr lang="en-US" b="1" dirty="0">
                <a:solidFill>
                  <a:srgbClr val="37C7C1"/>
                </a:solidFill>
                <a:latin typeface="Calibri"/>
                <a:cs typeface="Calibri"/>
              </a:rPr>
              <a:t>the same</a:t>
            </a:r>
            <a:r>
              <a:rPr sz="1800" b="1" spc="-15" dirty="0">
                <a:solidFill>
                  <a:srgbClr val="37C7C1"/>
                </a:solidFill>
                <a:latin typeface="Calibri"/>
                <a:cs typeface="Calibri"/>
              </a:rPr>
              <a:t> </a:t>
            </a:r>
            <a:r>
              <a:rPr sz="1800" b="1" spc="-25" dirty="0">
                <a:solidFill>
                  <a:srgbClr val="37C7C1"/>
                </a:solidFill>
                <a:latin typeface="Calibri"/>
                <a:cs typeface="Calibri"/>
              </a:rPr>
              <a:t>or </a:t>
            </a:r>
            <a:r>
              <a:rPr sz="1800" b="1" spc="-10" dirty="0">
                <a:solidFill>
                  <a:srgbClr val="37C7C1"/>
                </a:solidFill>
                <a:latin typeface="Calibri"/>
                <a:cs typeface="Calibri"/>
              </a:rPr>
              <a:t>different</a:t>
            </a:r>
            <a:r>
              <a:rPr sz="1800" b="1" spc="-50" dirty="0">
                <a:solidFill>
                  <a:srgbClr val="37C7C1"/>
                </a:solidFill>
                <a:latin typeface="Calibri"/>
                <a:cs typeface="Calibri"/>
              </a:rPr>
              <a:t> </a:t>
            </a:r>
            <a:r>
              <a:rPr sz="1800" b="1" spc="-10" dirty="0">
                <a:solidFill>
                  <a:srgbClr val="37C7C1"/>
                </a:solidFill>
                <a:latin typeface="Calibri"/>
                <a:cs typeface="Calibri"/>
              </a:rPr>
              <a:t>market participants</a:t>
            </a:r>
            <a:endParaRPr sz="1800" dirty="0">
              <a:latin typeface="Calibri"/>
              <a:cs typeface="Calibri"/>
            </a:endParaRPr>
          </a:p>
        </p:txBody>
      </p:sp>
      <p:grpSp>
        <p:nvGrpSpPr>
          <p:cNvPr id="5" name="object 5"/>
          <p:cNvGrpSpPr/>
          <p:nvPr/>
        </p:nvGrpSpPr>
        <p:grpSpPr>
          <a:xfrm>
            <a:off x="2526792" y="685800"/>
            <a:ext cx="7364095" cy="5514340"/>
            <a:chOff x="2526792" y="685800"/>
            <a:chExt cx="7364095" cy="5514340"/>
          </a:xfrm>
        </p:grpSpPr>
        <p:sp>
          <p:nvSpPr>
            <p:cNvPr id="6" name="object 6"/>
            <p:cNvSpPr/>
            <p:nvPr/>
          </p:nvSpPr>
          <p:spPr>
            <a:xfrm>
              <a:off x="2526792" y="685800"/>
              <a:ext cx="7364095" cy="5514340"/>
            </a:xfrm>
            <a:custGeom>
              <a:avLst/>
              <a:gdLst/>
              <a:ahLst/>
              <a:cxnLst/>
              <a:rect l="l" t="t" r="r" b="b"/>
              <a:pathLst>
                <a:path w="7364095" h="5514340">
                  <a:moveTo>
                    <a:pt x="6444996" y="0"/>
                  </a:moveTo>
                  <a:lnTo>
                    <a:pt x="918971" y="0"/>
                  </a:lnTo>
                  <a:lnTo>
                    <a:pt x="870170" y="1273"/>
                  </a:lnTo>
                  <a:lnTo>
                    <a:pt x="822031" y="5053"/>
                  </a:lnTo>
                  <a:lnTo>
                    <a:pt x="774619" y="11274"/>
                  </a:lnTo>
                  <a:lnTo>
                    <a:pt x="727996" y="19874"/>
                  </a:lnTo>
                  <a:lnTo>
                    <a:pt x="682228" y="30789"/>
                  </a:lnTo>
                  <a:lnTo>
                    <a:pt x="637376" y="43956"/>
                  </a:lnTo>
                  <a:lnTo>
                    <a:pt x="593505" y="59310"/>
                  </a:lnTo>
                  <a:lnTo>
                    <a:pt x="550679" y="76788"/>
                  </a:lnTo>
                  <a:lnTo>
                    <a:pt x="508960" y="96327"/>
                  </a:lnTo>
                  <a:lnTo>
                    <a:pt x="468412" y="117864"/>
                  </a:lnTo>
                  <a:lnTo>
                    <a:pt x="429099" y="141334"/>
                  </a:lnTo>
                  <a:lnTo>
                    <a:pt x="391085" y="166674"/>
                  </a:lnTo>
                  <a:lnTo>
                    <a:pt x="354432" y="193821"/>
                  </a:lnTo>
                  <a:lnTo>
                    <a:pt x="319205" y="222712"/>
                  </a:lnTo>
                  <a:lnTo>
                    <a:pt x="285467" y="253281"/>
                  </a:lnTo>
                  <a:lnTo>
                    <a:pt x="253281" y="285467"/>
                  </a:lnTo>
                  <a:lnTo>
                    <a:pt x="222712" y="319205"/>
                  </a:lnTo>
                  <a:lnTo>
                    <a:pt x="193821" y="354432"/>
                  </a:lnTo>
                  <a:lnTo>
                    <a:pt x="166674" y="391085"/>
                  </a:lnTo>
                  <a:lnTo>
                    <a:pt x="141334" y="429099"/>
                  </a:lnTo>
                  <a:lnTo>
                    <a:pt x="117864" y="468412"/>
                  </a:lnTo>
                  <a:lnTo>
                    <a:pt x="96327" y="508960"/>
                  </a:lnTo>
                  <a:lnTo>
                    <a:pt x="76788" y="550679"/>
                  </a:lnTo>
                  <a:lnTo>
                    <a:pt x="59310" y="593505"/>
                  </a:lnTo>
                  <a:lnTo>
                    <a:pt x="43956" y="637376"/>
                  </a:lnTo>
                  <a:lnTo>
                    <a:pt x="30789" y="682228"/>
                  </a:lnTo>
                  <a:lnTo>
                    <a:pt x="19874" y="727996"/>
                  </a:lnTo>
                  <a:lnTo>
                    <a:pt x="11274" y="774619"/>
                  </a:lnTo>
                  <a:lnTo>
                    <a:pt x="5053" y="822031"/>
                  </a:lnTo>
                  <a:lnTo>
                    <a:pt x="1273" y="870170"/>
                  </a:lnTo>
                  <a:lnTo>
                    <a:pt x="0" y="918972"/>
                  </a:lnTo>
                  <a:lnTo>
                    <a:pt x="0" y="4594860"/>
                  </a:lnTo>
                  <a:lnTo>
                    <a:pt x="1273" y="4643665"/>
                  </a:lnTo>
                  <a:lnTo>
                    <a:pt x="5053" y="4691807"/>
                  </a:lnTo>
                  <a:lnTo>
                    <a:pt x="11274" y="4739221"/>
                  </a:lnTo>
                  <a:lnTo>
                    <a:pt x="19874" y="4785846"/>
                  </a:lnTo>
                  <a:lnTo>
                    <a:pt x="30789" y="4831616"/>
                  </a:lnTo>
                  <a:lnTo>
                    <a:pt x="43956" y="4876469"/>
                  </a:lnTo>
                  <a:lnTo>
                    <a:pt x="59310" y="4920341"/>
                  </a:lnTo>
                  <a:lnTo>
                    <a:pt x="76788" y="4963169"/>
                  </a:lnTo>
                  <a:lnTo>
                    <a:pt x="96327" y="5004888"/>
                  </a:lnTo>
                  <a:lnTo>
                    <a:pt x="117864" y="5045436"/>
                  </a:lnTo>
                  <a:lnTo>
                    <a:pt x="141334" y="5084749"/>
                  </a:lnTo>
                  <a:lnTo>
                    <a:pt x="166674" y="5122763"/>
                  </a:lnTo>
                  <a:lnTo>
                    <a:pt x="193821" y="5159415"/>
                  </a:lnTo>
                  <a:lnTo>
                    <a:pt x="222712" y="5194641"/>
                  </a:lnTo>
                  <a:lnTo>
                    <a:pt x="253281" y="5228379"/>
                  </a:lnTo>
                  <a:lnTo>
                    <a:pt x="285467" y="5260564"/>
                  </a:lnTo>
                  <a:lnTo>
                    <a:pt x="319205" y="5291132"/>
                  </a:lnTo>
                  <a:lnTo>
                    <a:pt x="354432" y="5320021"/>
                  </a:lnTo>
                  <a:lnTo>
                    <a:pt x="391085" y="5347167"/>
                  </a:lnTo>
                  <a:lnTo>
                    <a:pt x="429099" y="5372506"/>
                  </a:lnTo>
                  <a:lnTo>
                    <a:pt x="468412" y="5395975"/>
                  </a:lnTo>
                  <a:lnTo>
                    <a:pt x="508960" y="5417510"/>
                  </a:lnTo>
                  <a:lnTo>
                    <a:pt x="550679" y="5437049"/>
                  </a:lnTo>
                  <a:lnTo>
                    <a:pt x="593505" y="5454526"/>
                  </a:lnTo>
                  <a:lnTo>
                    <a:pt x="637376" y="5469879"/>
                  </a:lnTo>
                  <a:lnTo>
                    <a:pt x="682228" y="5483044"/>
                  </a:lnTo>
                  <a:lnTo>
                    <a:pt x="727996" y="5493958"/>
                  </a:lnTo>
                  <a:lnTo>
                    <a:pt x="774619" y="5502558"/>
                  </a:lnTo>
                  <a:lnTo>
                    <a:pt x="822031" y="5508779"/>
                  </a:lnTo>
                  <a:lnTo>
                    <a:pt x="870170" y="5512558"/>
                  </a:lnTo>
                  <a:lnTo>
                    <a:pt x="918971" y="5513832"/>
                  </a:lnTo>
                  <a:lnTo>
                    <a:pt x="6444996" y="5513832"/>
                  </a:lnTo>
                  <a:lnTo>
                    <a:pt x="6493797" y="5512558"/>
                  </a:lnTo>
                  <a:lnTo>
                    <a:pt x="6541936" y="5508779"/>
                  </a:lnTo>
                  <a:lnTo>
                    <a:pt x="6589348" y="5502558"/>
                  </a:lnTo>
                  <a:lnTo>
                    <a:pt x="6635971" y="5493958"/>
                  </a:lnTo>
                  <a:lnTo>
                    <a:pt x="6681739" y="5483044"/>
                  </a:lnTo>
                  <a:lnTo>
                    <a:pt x="6726591" y="5469879"/>
                  </a:lnTo>
                  <a:lnTo>
                    <a:pt x="6770462" y="5454526"/>
                  </a:lnTo>
                  <a:lnTo>
                    <a:pt x="6813288" y="5437049"/>
                  </a:lnTo>
                  <a:lnTo>
                    <a:pt x="6855007" y="5417510"/>
                  </a:lnTo>
                  <a:lnTo>
                    <a:pt x="6895555" y="5395975"/>
                  </a:lnTo>
                  <a:lnTo>
                    <a:pt x="6934868" y="5372506"/>
                  </a:lnTo>
                  <a:lnTo>
                    <a:pt x="6972882" y="5347167"/>
                  </a:lnTo>
                  <a:lnTo>
                    <a:pt x="7009535" y="5320021"/>
                  </a:lnTo>
                  <a:lnTo>
                    <a:pt x="7044762" y="5291132"/>
                  </a:lnTo>
                  <a:lnTo>
                    <a:pt x="7078500" y="5260564"/>
                  </a:lnTo>
                  <a:lnTo>
                    <a:pt x="7110686" y="5228379"/>
                  </a:lnTo>
                  <a:lnTo>
                    <a:pt x="7141255" y="5194641"/>
                  </a:lnTo>
                  <a:lnTo>
                    <a:pt x="7170146" y="5159415"/>
                  </a:lnTo>
                  <a:lnTo>
                    <a:pt x="7197293" y="5122763"/>
                  </a:lnTo>
                  <a:lnTo>
                    <a:pt x="7222633" y="5084749"/>
                  </a:lnTo>
                  <a:lnTo>
                    <a:pt x="7246103" y="5045436"/>
                  </a:lnTo>
                  <a:lnTo>
                    <a:pt x="7267640" y="5004888"/>
                  </a:lnTo>
                  <a:lnTo>
                    <a:pt x="7287179" y="4963169"/>
                  </a:lnTo>
                  <a:lnTo>
                    <a:pt x="7304657" y="4920341"/>
                  </a:lnTo>
                  <a:lnTo>
                    <a:pt x="7320011" y="4876469"/>
                  </a:lnTo>
                  <a:lnTo>
                    <a:pt x="7333178" y="4831616"/>
                  </a:lnTo>
                  <a:lnTo>
                    <a:pt x="7344093" y="4785846"/>
                  </a:lnTo>
                  <a:lnTo>
                    <a:pt x="7352693" y="4739221"/>
                  </a:lnTo>
                  <a:lnTo>
                    <a:pt x="7358914" y="4691807"/>
                  </a:lnTo>
                  <a:lnTo>
                    <a:pt x="7362694" y="4643665"/>
                  </a:lnTo>
                  <a:lnTo>
                    <a:pt x="7363967" y="4594860"/>
                  </a:lnTo>
                  <a:lnTo>
                    <a:pt x="7363967" y="918972"/>
                  </a:lnTo>
                  <a:lnTo>
                    <a:pt x="7362694" y="870170"/>
                  </a:lnTo>
                  <a:lnTo>
                    <a:pt x="7358914" y="822031"/>
                  </a:lnTo>
                  <a:lnTo>
                    <a:pt x="7352693" y="774619"/>
                  </a:lnTo>
                  <a:lnTo>
                    <a:pt x="7344093" y="727996"/>
                  </a:lnTo>
                  <a:lnTo>
                    <a:pt x="7333178" y="682228"/>
                  </a:lnTo>
                  <a:lnTo>
                    <a:pt x="7320011" y="637376"/>
                  </a:lnTo>
                  <a:lnTo>
                    <a:pt x="7304657" y="593505"/>
                  </a:lnTo>
                  <a:lnTo>
                    <a:pt x="7287179" y="550679"/>
                  </a:lnTo>
                  <a:lnTo>
                    <a:pt x="7267640" y="508960"/>
                  </a:lnTo>
                  <a:lnTo>
                    <a:pt x="7246103" y="468412"/>
                  </a:lnTo>
                  <a:lnTo>
                    <a:pt x="7222633" y="429099"/>
                  </a:lnTo>
                  <a:lnTo>
                    <a:pt x="7197293" y="391085"/>
                  </a:lnTo>
                  <a:lnTo>
                    <a:pt x="7170146" y="354432"/>
                  </a:lnTo>
                  <a:lnTo>
                    <a:pt x="7141255" y="319205"/>
                  </a:lnTo>
                  <a:lnTo>
                    <a:pt x="7110686" y="285467"/>
                  </a:lnTo>
                  <a:lnTo>
                    <a:pt x="7078500" y="253281"/>
                  </a:lnTo>
                  <a:lnTo>
                    <a:pt x="7044762" y="222712"/>
                  </a:lnTo>
                  <a:lnTo>
                    <a:pt x="7009535" y="193821"/>
                  </a:lnTo>
                  <a:lnTo>
                    <a:pt x="6972882" y="166674"/>
                  </a:lnTo>
                  <a:lnTo>
                    <a:pt x="6934868" y="141334"/>
                  </a:lnTo>
                  <a:lnTo>
                    <a:pt x="6895555" y="117864"/>
                  </a:lnTo>
                  <a:lnTo>
                    <a:pt x="6855007" y="96327"/>
                  </a:lnTo>
                  <a:lnTo>
                    <a:pt x="6813288" y="76788"/>
                  </a:lnTo>
                  <a:lnTo>
                    <a:pt x="6770462" y="59310"/>
                  </a:lnTo>
                  <a:lnTo>
                    <a:pt x="6726591" y="43956"/>
                  </a:lnTo>
                  <a:lnTo>
                    <a:pt x="6681739" y="30789"/>
                  </a:lnTo>
                  <a:lnTo>
                    <a:pt x="6635971" y="19874"/>
                  </a:lnTo>
                  <a:lnTo>
                    <a:pt x="6589348" y="11274"/>
                  </a:lnTo>
                  <a:lnTo>
                    <a:pt x="6541936" y="5053"/>
                  </a:lnTo>
                  <a:lnTo>
                    <a:pt x="6493797" y="1273"/>
                  </a:lnTo>
                  <a:lnTo>
                    <a:pt x="6444996" y="0"/>
                  </a:lnTo>
                  <a:close/>
                </a:path>
              </a:pathLst>
            </a:custGeom>
            <a:solidFill>
              <a:srgbClr val="E0F7F6"/>
            </a:solidFill>
          </p:spPr>
          <p:txBody>
            <a:bodyPr wrap="square" lIns="0" tIns="0" rIns="0" bIns="0" rtlCol="0"/>
            <a:lstStyle/>
            <a:p>
              <a:endParaRPr/>
            </a:p>
          </p:txBody>
        </p:sp>
        <p:sp>
          <p:nvSpPr>
            <p:cNvPr id="7" name="object 7"/>
            <p:cNvSpPr/>
            <p:nvPr/>
          </p:nvSpPr>
          <p:spPr>
            <a:xfrm>
              <a:off x="3215640" y="3395472"/>
              <a:ext cx="1021080" cy="1744980"/>
            </a:xfrm>
            <a:custGeom>
              <a:avLst/>
              <a:gdLst/>
              <a:ahLst/>
              <a:cxnLst/>
              <a:rect l="l" t="t" r="r" b="b"/>
              <a:pathLst>
                <a:path w="1021079" h="1744979">
                  <a:moveTo>
                    <a:pt x="850773" y="0"/>
                  </a:moveTo>
                  <a:lnTo>
                    <a:pt x="170180" y="0"/>
                  </a:lnTo>
                  <a:lnTo>
                    <a:pt x="124942" y="6079"/>
                  </a:lnTo>
                  <a:lnTo>
                    <a:pt x="84290" y="23236"/>
                  </a:lnTo>
                  <a:lnTo>
                    <a:pt x="49847" y="49847"/>
                  </a:lnTo>
                  <a:lnTo>
                    <a:pt x="23236" y="84290"/>
                  </a:lnTo>
                  <a:lnTo>
                    <a:pt x="6079" y="124942"/>
                  </a:lnTo>
                  <a:lnTo>
                    <a:pt x="0" y="170179"/>
                  </a:lnTo>
                  <a:lnTo>
                    <a:pt x="0" y="1574800"/>
                  </a:lnTo>
                  <a:lnTo>
                    <a:pt x="6079" y="1620037"/>
                  </a:lnTo>
                  <a:lnTo>
                    <a:pt x="23236" y="1660689"/>
                  </a:lnTo>
                  <a:lnTo>
                    <a:pt x="49847" y="1695132"/>
                  </a:lnTo>
                  <a:lnTo>
                    <a:pt x="84290" y="1721743"/>
                  </a:lnTo>
                  <a:lnTo>
                    <a:pt x="124942" y="1738900"/>
                  </a:lnTo>
                  <a:lnTo>
                    <a:pt x="170180" y="1744979"/>
                  </a:lnTo>
                  <a:lnTo>
                    <a:pt x="850773" y="1744979"/>
                  </a:lnTo>
                  <a:lnTo>
                    <a:pt x="896010" y="1738900"/>
                  </a:lnTo>
                  <a:lnTo>
                    <a:pt x="936662" y="1721743"/>
                  </a:lnTo>
                  <a:lnTo>
                    <a:pt x="971105" y="1695132"/>
                  </a:lnTo>
                  <a:lnTo>
                    <a:pt x="997716" y="1660689"/>
                  </a:lnTo>
                  <a:lnTo>
                    <a:pt x="1014873" y="1620037"/>
                  </a:lnTo>
                  <a:lnTo>
                    <a:pt x="1020952" y="1574800"/>
                  </a:lnTo>
                  <a:lnTo>
                    <a:pt x="1020952" y="170179"/>
                  </a:lnTo>
                  <a:lnTo>
                    <a:pt x="1014873" y="124942"/>
                  </a:lnTo>
                  <a:lnTo>
                    <a:pt x="997716" y="84290"/>
                  </a:lnTo>
                  <a:lnTo>
                    <a:pt x="971105" y="49847"/>
                  </a:lnTo>
                  <a:lnTo>
                    <a:pt x="936662" y="23236"/>
                  </a:lnTo>
                  <a:lnTo>
                    <a:pt x="896010" y="6079"/>
                  </a:lnTo>
                  <a:lnTo>
                    <a:pt x="850773" y="0"/>
                  </a:lnTo>
                  <a:close/>
                </a:path>
              </a:pathLst>
            </a:custGeom>
            <a:solidFill>
              <a:srgbClr val="37C7C1"/>
            </a:solidFill>
          </p:spPr>
          <p:txBody>
            <a:bodyPr wrap="square" lIns="0" tIns="0" rIns="0" bIns="0" rtlCol="0"/>
            <a:lstStyle/>
            <a:p>
              <a:endParaRPr/>
            </a:p>
          </p:txBody>
        </p:sp>
        <p:sp>
          <p:nvSpPr>
            <p:cNvPr id="8" name="object 8"/>
            <p:cNvSpPr/>
            <p:nvPr/>
          </p:nvSpPr>
          <p:spPr>
            <a:xfrm>
              <a:off x="3585972" y="3986783"/>
              <a:ext cx="280670" cy="701040"/>
            </a:xfrm>
            <a:custGeom>
              <a:avLst/>
              <a:gdLst/>
              <a:ahLst/>
              <a:cxnLst/>
              <a:rect l="l" t="t" r="r" b="b"/>
              <a:pathLst>
                <a:path w="280670" h="701039">
                  <a:moveTo>
                    <a:pt x="280416" y="54356"/>
                  </a:moveTo>
                  <a:lnTo>
                    <a:pt x="276352" y="50292"/>
                  </a:lnTo>
                  <a:lnTo>
                    <a:pt x="202692" y="50292"/>
                  </a:lnTo>
                  <a:lnTo>
                    <a:pt x="202692" y="4318"/>
                  </a:lnTo>
                  <a:lnTo>
                    <a:pt x="198374" y="0"/>
                  </a:lnTo>
                  <a:lnTo>
                    <a:pt x="87376" y="0"/>
                  </a:lnTo>
                  <a:lnTo>
                    <a:pt x="82042" y="0"/>
                  </a:lnTo>
                  <a:lnTo>
                    <a:pt x="77724" y="4318"/>
                  </a:lnTo>
                  <a:lnTo>
                    <a:pt x="77724" y="50292"/>
                  </a:lnTo>
                  <a:lnTo>
                    <a:pt x="4064" y="50292"/>
                  </a:lnTo>
                  <a:lnTo>
                    <a:pt x="0" y="54356"/>
                  </a:lnTo>
                  <a:lnTo>
                    <a:pt x="0" y="59309"/>
                  </a:lnTo>
                  <a:lnTo>
                    <a:pt x="0" y="696976"/>
                  </a:lnTo>
                  <a:lnTo>
                    <a:pt x="4064" y="701040"/>
                  </a:lnTo>
                  <a:lnTo>
                    <a:pt x="276352" y="701040"/>
                  </a:lnTo>
                  <a:lnTo>
                    <a:pt x="280416" y="696976"/>
                  </a:lnTo>
                  <a:lnTo>
                    <a:pt x="280416" y="54356"/>
                  </a:lnTo>
                  <a:close/>
                </a:path>
              </a:pathLst>
            </a:custGeom>
            <a:solidFill>
              <a:srgbClr val="FFFFFF"/>
            </a:solidFill>
          </p:spPr>
          <p:txBody>
            <a:bodyPr wrap="square" lIns="0" tIns="0" rIns="0" bIns="0" rtlCol="0"/>
            <a:lstStyle/>
            <a:p>
              <a:endParaRPr/>
            </a:p>
          </p:txBody>
        </p:sp>
        <p:pic>
          <p:nvPicPr>
            <p:cNvPr id="9" name="object 9"/>
            <p:cNvPicPr/>
            <p:nvPr/>
          </p:nvPicPr>
          <p:blipFill>
            <a:blip r:embed="rId3" cstate="print"/>
            <a:stretch>
              <a:fillRect/>
            </a:stretch>
          </p:blipFill>
          <p:spPr>
            <a:xfrm>
              <a:off x="3551682" y="3748277"/>
              <a:ext cx="145287" cy="200279"/>
            </a:xfrm>
            <a:prstGeom prst="rect">
              <a:avLst/>
            </a:prstGeom>
          </p:spPr>
        </p:pic>
        <p:pic>
          <p:nvPicPr>
            <p:cNvPr id="10" name="object 10"/>
            <p:cNvPicPr/>
            <p:nvPr/>
          </p:nvPicPr>
          <p:blipFill>
            <a:blip r:embed="rId4" cstate="print"/>
            <a:stretch>
              <a:fillRect/>
            </a:stretch>
          </p:blipFill>
          <p:spPr>
            <a:xfrm>
              <a:off x="3756660" y="3746754"/>
              <a:ext cx="144906" cy="200278"/>
            </a:xfrm>
            <a:prstGeom prst="rect">
              <a:avLst/>
            </a:prstGeom>
          </p:spPr>
        </p:pic>
        <p:sp>
          <p:nvSpPr>
            <p:cNvPr id="11" name="object 11"/>
            <p:cNvSpPr/>
            <p:nvPr/>
          </p:nvSpPr>
          <p:spPr>
            <a:xfrm>
              <a:off x="3624072" y="3624833"/>
              <a:ext cx="201295" cy="1012825"/>
            </a:xfrm>
            <a:custGeom>
              <a:avLst/>
              <a:gdLst/>
              <a:ahLst/>
              <a:cxnLst/>
              <a:rect l="l" t="t" r="r" b="b"/>
              <a:pathLst>
                <a:path w="201295" h="1012825">
                  <a:moveTo>
                    <a:pt x="179070" y="148971"/>
                  </a:moveTo>
                  <a:lnTo>
                    <a:pt x="166357" y="125095"/>
                  </a:lnTo>
                  <a:lnTo>
                    <a:pt x="99822" y="0"/>
                  </a:lnTo>
                  <a:lnTo>
                    <a:pt x="28194" y="152781"/>
                  </a:lnTo>
                  <a:lnTo>
                    <a:pt x="78486" y="151511"/>
                  </a:lnTo>
                  <a:lnTo>
                    <a:pt x="77851" y="126365"/>
                  </a:lnTo>
                  <a:lnTo>
                    <a:pt x="78422" y="148971"/>
                  </a:lnTo>
                  <a:lnTo>
                    <a:pt x="78486" y="151511"/>
                  </a:lnTo>
                  <a:lnTo>
                    <a:pt x="81241" y="260731"/>
                  </a:lnTo>
                  <a:lnTo>
                    <a:pt x="81280" y="262001"/>
                  </a:lnTo>
                  <a:lnTo>
                    <a:pt x="131572" y="260731"/>
                  </a:lnTo>
                  <a:lnTo>
                    <a:pt x="128841" y="152781"/>
                  </a:lnTo>
                  <a:lnTo>
                    <a:pt x="128778" y="150241"/>
                  </a:lnTo>
                  <a:lnTo>
                    <a:pt x="179070" y="148971"/>
                  </a:lnTo>
                  <a:close/>
                </a:path>
                <a:path w="201295" h="1012825">
                  <a:moveTo>
                    <a:pt x="198120" y="658876"/>
                  </a:moveTo>
                  <a:lnTo>
                    <a:pt x="195326" y="656082"/>
                  </a:lnTo>
                  <a:lnTo>
                    <a:pt x="2794" y="656082"/>
                  </a:lnTo>
                  <a:lnTo>
                    <a:pt x="0" y="658876"/>
                  </a:lnTo>
                  <a:lnTo>
                    <a:pt x="0" y="662178"/>
                  </a:lnTo>
                  <a:lnTo>
                    <a:pt x="0" y="720344"/>
                  </a:lnTo>
                  <a:lnTo>
                    <a:pt x="2794" y="723138"/>
                  </a:lnTo>
                  <a:lnTo>
                    <a:pt x="195326" y="723138"/>
                  </a:lnTo>
                  <a:lnTo>
                    <a:pt x="198120" y="720344"/>
                  </a:lnTo>
                  <a:lnTo>
                    <a:pt x="198120" y="658876"/>
                  </a:lnTo>
                  <a:close/>
                </a:path>
                <a:path w="201295" h="1012825">
                  <a:moveTo>
                    <a:pt x="198120" y="562737"/>
                  </a:moveTo>
                  <a:lnTo>
                    <a:pt x="195453" y="560070"/>
                  </a:lnTo>
                  <a:lnTo>
                    <a:pt x="2667" y="560070"/>
                  </a:lnTo>
                  <a:lnTo>
                    <a:pt x="0" y="562737"/>
                  </a:lnTo>
                  <a:lnTo>
                    <a:pt x="0" y="566039"/>
                  </a:lnTo>
                  <a:lnTo>
                    <a:pt x="0" y="622935"/>
                  </a:lnTo>
                  <a:lnTo>
                    <a:pt x="2667" y="625602"/>
                  </a:lnTo>
                  <a:lnTo>
                    <a:pt x="195453" y="625602"/>
                  </a:lnTo>
                  <a:lnTo>
                    <a:pt x="198120" y="622935"/>
                  </a:lnTo>
                  <a:lnTo>
                    <a:pt x="198120" y="562737"/>
                  </a:lnTo>
                  <a:close/>
                </a:path>
                <a:path w="201295" h="1012825">
                  <a:moveTo>
                    <a:pt x="198120" y="465201"/>
                  </a:moveTo>
                  <a:lnTo>
                    <a:pt x="195453" y="462534"/>
                  </a:lnTo>
                  <a:lnTo>
                    <a:pt x="2667" y="462534"/>
                  </a:lnTo>
                  <a:lnTo>
                    <a:pt x="0" y="465201"/>
                  </a:lnTo>
                  <a:lnTo>
                    <a:pt x="0" y="468503"/>
                  </a:lnTo>
                  <a:lnTo>
                    <a:pt x="0" y="525399"/>
                  </a:lnTo>
                  <a:lnTo>
                    <a:pt x="2667" y="528066"/>
                  </a:lnTo>
                  <a:lnTo>
                    <a:pt x="195453" y="528066"/>
                  </a:lnTo>
                  <a:lnTo>
                    <a:pt x="198120" y="525399"/>
                  </a:lnTo>
                  <a:lnTo>
                    <a:pt x="198120" y="465201"/>
                  </a:lnTo>
                  <a:close/>
                </a:path>
                <a:path w="201295" h="1012825">
                  <a:moveTo>
                    <a:pt x="201168" y="949833"/>
                  </a:moveTo>
                  <a:lnTo>
                    <a:pt x="198501" y="947166"/>
                  </a:lnTo>
                  <a:lnTo>
                    <a:pt x="5715" y="947166"/>
                  </a:lnTo>
                  <a:lnTo>
                    <a:pt x="3048" y="949833"/>
                  </a:lnTo>
                  <a:lnTo>
                    <a:pt x="3048" y="953135"/>
                  </a:lnTo>
                  <a:lnTo>
                    <a:pt x="3048" y="1010031"/>
                  </a:lnTo>
                  <a:lnTo>
                    <a:pt x="5715" y="1012698"/>
                  </a:lnTo>
                  <a:lnTo>
                    <a:pt x="198501" y="1012698"/>
                  </a:lnTo>
                  <a:lnTo>
                    <a:pt x="201168" y="1010031"/>
                  </a:lnTo>
                  <a:lnTo>
                    <a:pt x="201168" y="949833"/>
                  </a:lnTo>
                  <a:close/>
                </a:path>
                <a:path w="201295" h="1012825">
                  <a:moveTo>
                    <a:pt x="201168" y="852424"/>
                  </a:moveTo>
                  <a:lnTo>
                    <a:pt x="198374" y="849630"/>
                  </a:lnTo>
                  <a:lnTo>
                    <a:pt x="5842" y="849630"/>
                  </a:lnTo>
                  <a:lnTo>
                    <a:pt x="3048" y="852424"/>
                  </a:lnTo>
                  <a:lnTo>
                    <a:pt x="3048" y="855726"/>
                  </a:lnTo>
                  <a:lnTo>
                    <a:pt x="3048" y="913892"/>
                  </a:lnTo>
                  <a:lnTo>
                    <a:pt x="5842" y="916686"/>
                  </a:lnTo>
                  <a:lnTo>
                    <a:pt x="198374" y="916686"/>
                  </a:lnTo>
                  <a:lnTo>
                    <a:pt x="201168" y="913892"/>
                  </a:lnTo>
                  <a:lnTo>
                    <a:pt x="201168" y="852424"/>
                  </a:lnTo>
                  <a:close/>
                </a:path>
                <a:path w="201295" h="1012825">
                  <a:moveTo>
                    <a:pt x="201168" y="756285"/>
                  </a:moveTo>
                  <a:lnTo>
                    <a:pt x="198501" y="753618"/>
                  </a:lnTo>
                  <a:lnTo>
                    <a:pt x="5715" y="753618"/>
                  </a:lnTo>
                  <a:lnTo>
                    <a:pt x="3048" y="756285"/>
                  </a:lnTo>
                  <a:lnTo>
                    <a:pt x="3048" y="759587"/>
                  </a:lnTo>
                  <a:lnTo>
                    <a:pt x="3048" y="816483"/>
                  </a:lnTo>
                  <a:lnTo>
                    <a:pt x="5715" y="819150"/>
                  </a:lnTo>
                  <a:lnTo>
                    <a:pt x="198501" y="819150"/>
                  </a:lnTo>
                  <a:lnTo>
                    <a:pt x="201168" y="816483"/>
                  </a:lnTo>
                  <a:lnTo>
                    <a:pt x="201168" y="756285"/>
                  </a:lnTo>
                  <a:close/>
                </a:path>
              </a:pathLst>
            </a:custGeom>
            <a:solidFill>
              <a:srgbClr val="FAB82E"/>
            </a:solidFill>
          </p:spPr>
          <p:txBody>
            <a:bodyPr wrap="square" lIns="0" tIns="0" rIns="0" bIns="0" rtlCol="0"/>
            <a:lstStyle/>
            <a:p>
              <a:endParaRPr/>
            </a:p>
          </p:txBody>
        </p:sp>
      </p:grpSp>
      <p:sp>
        <p:nvSpPr>
          <p:cNvPr id="12" name="object 12"/>
          <p:cNvSpPr txBox="1"/>
          <p:nvPr/>
        </p:nvSpPr>
        <p:spPr>
          <a:xfrm>
            <a:off x="3487039" y="4737861"/>
            <a:ext cx="478790" cy="330835"/>
          </a:xfrm>
          <a:prstGeom prst="rect">
            <a:avLst/>
          </a:prstGeom>
        </p:spPr>
        <p:txBody>
          <a:bodyPr vert="horz" wrap="square" lIns="0" tIns="12700" rIns="0" bIns="0" rtlCol="0">
            <a:spAutoFit/>
          </a:bodyPr>
          <a:lstStyle/>
          <a:p>
            <a:pPr marL="12700">
              <a:lnSpc>
                <a:spcPct val="100000"/>
              </a:lnSpc>
              <a:spcBef>
                <a:spcPts val="100"/>
              </a:spcBef>
            </a:pPr>
            <a:r>
              <a:rPr sz="2000" b="1" spc="-25">
                <a:solidFill>
                  <a:srgbClr val="FFFFFF"/>
                </a:solidFill>
                <a:latin typeface="Calibri"/>
                <a:cs typeface="Calibri"/>
              </a:rPr>
              <a:t>GEN</a:t>
            </a:r>
            <a:endParaRPr sz="2000">
              <a:latin typeface="Calibri"/>
              <a:cs typeface="Calibri"/>
            </a:endParaRPr>
          </a:p>
        </p:txBody>
      </p:sp>
      <p:grpSp>
        <p:nvGrpSpPr>
          <p:cNvPr id="13" name="object 13"/>
          <p:cNvGrpSpPr/>
          <p:nvPr/>
        </p:nvGrpSpPr>
        <p:grpSpPr>
          <a:xfrm>
            <a:off x="6079235" y="3395471"/>
            <a:ext cx="1022985" cy="1744980"/>
            <a:chOff x="6079235" y="3395471"/>
            <a:chExt cx="1022985" cy="1744980"/>
          </a:xfrm>
        </p:grpSpPr>
        <p:sp>
          <p:nvSpPr>
            <p:cNvPr id="14" name="object 14"/>
            <p:cNvSpPr/>
            <p:nvPr/>
          </p:nvSpPr>
          <p:spPr>
            <a:xfrm>
              <a:off x="6079235" y="3395471"/>
              <a:ext cx="1022985" cy="1744980"/>
            </a:xfrm>
            <a:custGeom>
              <a:avLst/>
              <a:gdLst/>
              <a:ahLst/>
              <a:cxnLst/>
              <a:rect l="l" t="t" r="r" b="b"/>
              <a:pathLst>
                <a:path w="1022984" h="1744979">
                  <a:moveTo>
                    <a:pt x="852169" y="0"/>
                  </a:moveTo>
                  <a:lnTo>
                    <a:pt x="170434" y="0"/>
                  </a:lnTo>
                  <a:lnTo>
                    <a:pt x="125133" y="6089"/>
                  </a:lnTo>
                  <a:lnTo>
                    <a:pt x="84422" y="23273"/>
                  </a:lnTo>
                  <a:lnTo>
                    <a:pt x="49926" y="49926"/>
                  </a:lnTo>
                  <a:lnTo>
                    <a:pt x="23273" y="84422"/>
                  </a:lnTo>
                  <a:lnTo>
                    <a:pt x="6089" y="125133"/>
                  </a:lnTo>
                  <a:lnTo>
                    <a:pt x="0" y="170433"/>
                  </a:lnTo>
                  <a:lnTo>
                    <a:pt x="0" y="1574545"/>
                  </a:lnTo>
                  <a:lnTo>
                    <a:pt x="6089" y="1619846"/>
                  </a:lnTo>
                  <a:lnTo>
                    <a:pt x="23273" y="1660557"/>
                  </a:lnTo>
                  <a:lnTo>
                    <a:pt x="49926" y="1695053"/>
                  </a:lnTo>
                  <a:lnTo>
                    <a:pt x="84422" y="1721706"/>
                  </a:lnTo>
                  <a:lnTo>
                    <a:pt x="125133" y="1738890"/>
                  </a:lnTo>
                  <a:lnTo>
                    <a:pt x="170434" y="1744979"/>
                  </a:lnTo>
                  <a:lnTo>
                    <a:pt x="852169" y="1744979"/>
                  </a:lnTo>
                  <a:lnTo>
                    <a:pt x="897470" y="1738890"/>
                  </a:lnTo>
                  <a:lnTo>
                    <a:pt x="938181" y="1721706"/>
                  </a:lnTo>
                  <a:lnTo>
                    <a:pt x="972677" y="1695053"/>
                  </a:lnTo>
                  <a:lnTo>
                    <a:pt x="999330" y="1660557"/>
                  </a:lnTo>
                  <a:lnTo>
                    <a:pt x="1016514" y="1619846"/>
                  </a:lnTo>
                  <a:lnTo>
                    <a:pt x="1022604" y="1574545"/>
                  </a:lnTo>
                  <a:lnTo>
                    <a:pt x="1022604" y="170433"/>
                  </a:lnTo>
                  <a:lnTo>
                    <a:pt x="1016514" y="125133"/>
                  </a:lnTo>
                  <a:lnTo>
                    <a:pt x="999330" y="84422"/>
                  </a:lnTo>
                  <a:lnTo>
                    <a:pt x="972677" y="49926"/>
                  </a:lnTo>
                  <a:lnTo>
                    <a:pt x="938181" y="23273"/>
                  </a:lnTo>
                  <a:lnTo>
                    <a:pt x="897470" y="6089"/>
                  </a:lnTo>
                  <a:lnTo>
                    <a:pt x="852169" y="0"/>
                  </a:lnTo>
                  <a:close/>
                </a:path>
              </a:pathLst>
            </a:custGeom>
            <a:solidFill>
              <a:srgbClr val="37C7C1"/>
            </a:solidFill>
          </p:spPr>
          <p:txBody>
            <a:bodyPr wrap="square" lIns="0" tIns="0" rIns="0" bIns="0" rtlCol="0"/>
            <a:lstStyle/>
            <a:p>
              <a:endParaRPr/>
            </a:p>
          </p:txBody>
        </p:sp>
        <p:sp>
          <p:nvSpPr>
            <p:cNvPr id="15" name="object 15"/>
            <p:cNvSpPr/>
            <p:nvPr/>
          </p:nvSpPr>
          <p:spPr>
            <a:xfrm>
              <a:off x="6451092" y="3986783"/>
              <a:ext cx="279400" cy="701040"/>
            </a:xfrm>
            <a:custGeom>
              <a:avLst/>
              <a:gdLst/>
              <a:ahLst/>
              <a:cxnLst/>
              <a:rect l="l" t="t" r="r" b="b"/>
              <a:pathLst>
                <a:path w="279400" h="701039">
                  <a:moveTo>
                    <a:pt x="278892" y="54229"/>
                  </a:moveTo>
                  <a:lnTo>
                    <a:pt x="274955" y="50292"/>
                  </a:lnTo>
                  <a:lnTo>
                    <a:pt x="201155" y="50292"/>
                  </a:lnTo>
                  <a:lnTo>
                    <a:pt x="201155" y="4318"/>
                  </a:lnTo>
                  <a:lnTo>
                    <a:pt x="196850" y="0"/>
                  </a:lnTo>
                  <a:lnTo>
                    <a:pt x="87376" y="0"/>
                  </a:lnTo>
                  <a:lnTo>
                    <a:pt x="82029" y="0"/>
                  </a:lnTo>
                  <a:lnTo>
                    <a:pt x="77724" y="4318"/>
                  </a:lnTo>
                  <a:lnTo>
                    <a:pt x="77724" y="50292"/>
                  </a:lnTo>
                  <a:lnTo>
                    <a:pt x="3937" y="50292"/>
                  </a:lnTo>
                  <a:lnTo>
                    <a:pt x="0" y="54229"/>
                  </a:lnTo>
                  <a:lnTo>
                    <a:pt x="0" y="59182"/>
                  </a:lnTo>
                  <a:lnTo>
                    <a:pt x="0" y="697103"/>
                  </a:lnTo>
                  <a:lnTo>
                    <a:pt x="3937" y="701040"/>
                  </a:lnTo>
                  <a:lnTo>
                    <a:pt x="274955" y="701040"/>
                  </a:lnTo>
                  <a:lnTo>
                    <a:pt x="278892" y="697103"/>
                  </a:lnTo>
                  <a:lnTo>
                    <a:pt x="278892" y="54229"/>
                  </a:lnTo>
                  <a:close/>
                </a:path>
              </a:pathLst>
            </a:custGeom>
            <a:solidFill>
              <a:srgbClr val="FFFFFF"/>
            </a:solidFill>
          </p:spPr>
          <p:txBody>
            <a:bodyPr wrap="square" lIns="0" tIns="0" rIns="0" bIns="0" rtlCol="0"/>
            <a:lstStyle/>
            <a:p>
              <a:endParaRPr/>
            </a:p>
          </p:txBody>
        </p:sp>
        <p:sp>
          <p:nvSpPr>
            <p:cNvPr id="16" name="object 16"/>
            <p:cNvSpPr/>
            <p:nvPr/>
          </p:nvSpPr>
          <p:spPr>
            <a:xfrm>
              <a:off x="6492240" y="4381499"/>
              <a:ext cx="196850" cy="256540"/>
            </a:xfrm>
            <a:custGeom>
              <a:avLst/>
              <a:gdLst/>
              <a:ahLst/>
              <a:cxnLst/>
              <a:rect l="l" t="t" r="r" b="b"/>
              <a:pathLst>
                <a:path w="196850" h="256539">
                  <a:moveTo>
                    <a:pt x="196596" y="193167"/>
                  </a:moveTo>
                  <a:lnTo>
                    <a:pt x="193929" y="190500"/>
                  </a:lnTo>
                  <a:lnTo>
                    <a:pt x="2667" y="190500"/>
                  </a:lnTo>
                  <a:lnTo>
                    <a:pt x="0" y="193167"/>
                  </a:lnTo>
                  <a:lnTo>
                    <a:pt x="0" y="196469"/>
                  </a:lnTo>
                  <a:lnTo>
                    <a:pt x="0" y="253365"/>
                  </a:lnTo>
                  <a:lnTo>
                    <a:pt x="2667" y="256032"/>
                  </a:lnTo>
                  <a:lnTo>
                    <a:pt x="193929" y="256032"/>
                  </a:lnTo>
                  <a:lnTo>
                    <a:pt x="196596" y="253365"/>
                  </a:lnTo>
                  <a:lnTo>
                    <a:pt x="196596" y="193167"/>
                  </a:lnTo>
                  <a:close/>
                </a:path>
                <a:path w="196850" h="256539">
                  <a:moveTo>
                    <a:pt x="196596" y="97282"/>
                  </a:moveTo>
                  <a:lnTo>
                    <a:pt x="193802" y="94488"/>
                  </a:lnTo>
                  <a:lnTo>
                    <a:pt x="2794" y="94488"/>
                  </a:lnTo>
                  <a:lnTo>
                    <a:pt x="0" y="97282"/>
                  </a:lnTo>
                  <a:lnTo>
                    <a:pt x="0" y="100584"/>
                  </a:lnTo>
                  <a:lnTo>
                    <a:pt x="0" y="158750"/>
                  </a:lnTo>
                  <a:lnTo>
                    <a:pt x="2794" y="161544"/>
                  </a:lnTo>
                  <a:lnTo>
                    <a:pt x="193802" y="161544"/>
                  </a:lnTo>
                  <a:lnTo>
                    <a:pt x="196596" y="158750"/>
                  </a:lnTo>
                  <a:lnTo>
                    <a:pt x="196596" y="97282"/>
                  </a:lnTo>
                  <a:close/>
                </a:path>
                <a:path w="196850" h="256539">
                  <a:moveTo>
                    <a:pt x="196596" y="2667"/>
                  </a:moveTo>
                  <a:lnTo>
                    <a:pt x="193929" y="0"/>
                  </a:lnTo>
                  <a:lnTo>
                    <a:pt x="2667" y="0"/>
                  </a:lnTo>
                  <a:lnTo>
                    <a:pt x="0" y="2667"/>
                  </a:lnTo>
                  <a:lnTo>
                    <a:pt x="0" y="5969"/>
                  </a:lnTo>
                  <a:lnTo>
                    <a:pt x="0" y="62865"/>
                  </a:lnTo>
                  <a:lnTo>
                    <a:pt x="2667" y="65532"/>
                  </a:lnTo>
                  <a:lnTo>
                    <a:pt x="193929" y="65532"/>
                  </a:lnTo>
                  <a:lnTo>
                    <a:pt x="196596" y="62865"/>
                  </a:lnTo>
                  <a:lnTo>
                    <a:pt x="196596" y="2667"/>
                  </a:lnTo>
                  <a:close/>
                </a:path>
              </a:pathLst>
            </a:custGeom>
            <a:solidFill>
              <a:srgbClr val="FAB82E"/>
            </a:solidFill>
          </p:spPr>
          <p:txBody>
            <a:bodyPr wrap="square" lIns="0" tIns="0" rIns="0" bIns="0" rtlCol="0"/>
            <a:lstStyle/>
            <a:p>
              <a:endParaRPr/>
            </a:p>
          </p:txBody>
        </p:sp>
        <p:pic>
          <p:nvPicPr>
            <p:cNvPr id="17" name="object 17"/>
            <p:cNvPicPr/>
            <p:nvPr/>
          </p:nvPicPr>
          <p:blipFill>
            <a:blip r:embed="rId5" cstate="print"/>
            <a:stretch>
              <a:fillRect/>
            </a:stretch>
          </p:blipFill>
          <p:spPr>
            <a:xfrm>
              <a:off x="6646925" y="3733164"/>
              <a:ext cx="144906" cy="200279"/>
            </a:xfrm>
            <a:prstGeom prst="rect">
              <a:avLst/>
            </a:prstGeom>
          </p:spPr>
        </p:pic>
        <p:pic>
          <p:nvPicPr>
            <p:cNvPr id="18" name="object 18"/>
            <p:cNvPicPr/>
            <p:nvPr/>
          </p:nvPicPr>
          <p:blipFill>
            <a:blip r:embed="rId6" cstate="print"/>
            <a:stretch>
              <a:fillRect/>
            </a:stretch>
          </p:blipFill>
          <p:spPr>
            <a:xfrm>
              <a:off x="6390766" y="3734561"/>
              <a:ext cx="145287" cy="200406"/>
            </a:xfrm>
            <a:prstGeom prst="rect">
              <a:avLst/>
            </a:prstGeom>
          </p:spPr>
        </p:pic>
        <p:sp>
          <p:nvSpPr>
            <p:cNvPr id="19" name="object 19"/>
            <p:cNvSpPr/>
            <p:nvPr/>
          </p:nvSpPr>
          <p:spPr>
            <a:xfrm>
              <a:off x="6516369" y="3624198"/>
              <a:ext cx="151130" cy="262255"/>
            </a:xfrm>
            <a:custGeom>
              <a:avLst/>
              <a:gdLst/>
              <a:ahLst/>
              <a:cxnLst/>
              <a:rect l="l" t="t" r="r" b="b"/>
              <a:pathLst>
                <a:path w="151129" h="262254">
                  <a:moveTo>
                    <a:pt x="50291" y="111760"/>
                  </a:moveTo>
                  <a:lnTo>
                    <a:pt x="0" y="113030"/>
                  </a:lnTo>
                  <a:lnTo>
                    <a:pt x="79248" y="262000"/>
                  </a:lnTo>
                  <a:lnTo>
                    <a:pt x="137896" y="136906"/>
                  </a:lnTo>
                  <a:lnTo>
                    <a:pt x="50926" y="136906"/>
                  </a:lnTo>
                  <a:lnTo>
                    <a:pt x="50323" y="113030"/>
                  </a:lnTo>
                  <a:lnTo>
                    <a:pt x="50291" y="111760"/>
                  </a:lnTo>
                  <a:close/>
                </a:path>
                <a:path w="151129" h="262254">
                  <a:moveTo>
                    <a:pt x="100583" y="110490"/>
                  </a:moveTo>
                  <a:lnTo>
                    <a:pt x="50291" y="111760"/>
                  </a:lnTo>
                  <a:lnTo>
                    <a:pt x="50894" y="135636"/>
                  </a:lnTo>
                  <a:lnTo>
                    <a:pt x="50926" y="136906"/>
                  </a:lnTo>
                  <a:lnTo>
                    <a:pt x="101219" y="135636"/>
                  </a:lnTo>
                  <a:lnTo>
                    <a:pt x="100647" y="113030"/>
                  </a:lnTo>
                  <a:lnTo>
                    <a:pt x="100583" y="110490"/>
                  </a:lnTo>
                  <a:close/>
                </a:path>
                <a:path w="151129" h="262254">
                  <a:moveTo>
                    <a:pt x="150875" y="109219"/>
                  </a:moveTo>
                  <a:lnTo>
                    <a:pt x="100583" y="110490"/>
                  </a:lnTo>
                  <a:lnTo>
                    <a:pt x="101219" y="135636"/>
                  </a:lnTo>
                  <a:lnTo>
                    <a:pt x="50926" y="136906"/>
                  </a:lnTo>
                  <a:lnTo>
                    <a:pt x="137896" y="136906"/>
                  </a:lnTo>
                  <a:lnTo>
                    <a:pt x="150875" y="109219"/>
                  </a:lnTo>
                  <a:close/>
                </a:path>
                <a:path w="151129" h="262254">
                  <a:moveTo>
                    <a:pt x="97789" y="0"/>
                  </a:moveTo>
                  <a:lnTo>
                    <a:pt x="47498" y="1269"/>
                  </a:lnTo>
                  <a:lnTo>
                    <a:pt x="50227" y="109219"/>
                  </a:lnTo>
                  <a:lnTo>
                    <a:pt x="50291" y="111760"/>
                  </a:lnTo>
                  <a:lnTo>
                    <a:pt x="100583" y="110490"/>
                  </a:lnTo>
                  <a:lnTo>
                    <a:pt x="97822" y="1269"/>
                  </a:lnTo>
                  <a:lnTo>
                    <a:pt x="97789" y="0"/>
                  </a:lnTo>
                  <a:close/>
                </a:path>
              </a:pathLst>
            </a:custGeom>
            <a:solidFill>
              <a:srgbClr val="EB3324"/>
            </a:solidFill>
          </p:spPr>
          <p:txBody>
            <a:bodyPr wrap="square" lIns="0" tIns="0" rIns="0" bIns="0" rtlCol="0"/>
            <a:lstStyle/>
            <a:p>
              <a:endParaRPr/>
            </a:p>
          </p:txBody>
        </p:sp>
      </p:grpSp>
      <p:sp>
        <p:nvSpPr>
          <p:cNvPr id="20" name="object 20"/>
          <p:cNvSpPr txBox="1"/>
          <p:nvPr/>
        </p:nvSpPr>
        <p:spPr>
          <a:xfrm>
            <a:off x="6272529" y="4737861"/>
            <a:ext cx="637540" cy="330835"/>
          </a:xfrm>
          <a:prstGeom prst="rect">
            <a:avLst/>
          </a:prstGeom>
        </p:spPr>
        <p:txBody>
          <a:bodyPr vert="horz" wrap="square" lIns="0" tIns="12700" rIns="0" bIns="0" rtlCol="0">
            <a:spAutoFit/>
          </a:bodyPr>
          <a:lstStyle/>
          <a:p>
            <a:pPr marL="12700">
              <a:lnSpc>
                <a:spcPct val="100000"/>
              </a:lnSpc>
              <a:spcBef>
                <a:spcPts val="100"/>
              </a:spcBef>
            </a:pPr>
            <a:r>
              <a:rPr sz="2000" b="1" spc="-20">
                <a:solidFill>
                  <a:srgbClr val="FFFFFF"/>
                </a:solidFill>
                <a:latin typeface="Calibri"/>
                <a:cs typeface="Calibri"/>
              </a:rPr>
              <a:t>DARD</a:t>
            </a:r>
            <a:endParaRPr sz="2000">
              <a:latin typeface="Calibri"/>
              <a:cs typeface="Calibri"/>
            </a:endParaRPr>
          </a:p>
        </p:txBody>
      </p:sp>
      <p:grpSp>
        <p:nvGrpSpPr>
          <p:cNvPr id="21" name="object 21"/>
          <p:cNvGrpSpPr/>
          <p:nvPr/>
        </p:nvGrpSpPr>
        <p:grpSpPr>
          <a:xfrm>
            <a:off x="4648200" y="3395471"/>
            <a:ext cx="1021080" cy="1744980"/>
            <a:chOff x="4648200" y="3395471"/>
            <a:chExt cx="1021080" cy="1744980"/>
          </a:xfrm>
        </p:grpSpPr>
        <p:sp>
          <p:nvSpPr>
            <p:cNvPr id="22" name="object 22"/>
            <p:cNvSpPr/>
            <p:nvPr/>
          </p:nvSpPr>
          <p:spPr>
            <a:xfrm>
              <a:off x="4648200" y="3395471"/>
              <a:ext cx="1021080" cy="1744980"/>
            </a:xfrm>
            <a:custGeom>
              <a:avLst/>
              <a:gdLst/>
              <a:ahLst/>
              <a:cxnLst/>
              <a:rect l="l" t="t" r="r" b="b"/>
              <a:pathLst>
                <a:path w="1021079" h="1744979">
                  <a:moveTo>
                    <a:pt x="850773" y="0"/>
                  </a:moveTo>
                  <a:lnTo>
                    <a:pt x="170179" y="0"/>
                  </a:lnTo>
                  <a:lnTo>
                    <a:pt x="124942" y="6079"/>
                  </a:lnTo>
                  <a:lnTo>
                    <a:pt x="84290" y="23236"/>
                  </a:lnTo>
                  <a:lnTo>
                    <a:pt x="49847" y="49847"/>
                  </a:lnTo>
                  <a:lnTo>
                    <a:pt x="23236" y="84290"/>
                  </a:lnTo>
                  <a:lnTo>
                    <a:pt x="6079" y="124942"/>
                  </a:lnTo>
                  <a:lnTo>
                    <a:pt x="0" y="170179"/>
                  </a:lnTo>
                  <a:lnTo>
                    <a:pt x="0" y="1574800"/>
                  </a:lnTo>
                  <a:lnTo>
                    <a:pt x="6079" y="1620037"/>
                  </a:lnTo>
                  <a:lnTo>
                    <a:pt x="23236" y="1660689"/>
                  </a:lnTo>
                  <a:lnTo>
                    <a:pt x="49847" y="1695132"/>
                  </a:lnTo>
                  <a:lnTo>
                    <a:pt x="84290" y="1721743"/>
                  </a:lnTo>
                  <a:lnTo>
                    <a:pt x="124942" y="1738900"/>
                  </a:lnTo>
                  <a:lnTo>
                    <a:pt x="170179" y="1744979"/>
                  </a:lnTo>
                  <a:lnTo>
                    <a:pt x="850773" y="1744979"/>
                  </a:lnTo>
                  <a:lnTo>
                    <a:pt x="896010" y="1738900"/>
                  </a:lnTo>
                  <a:lnTo>
                    <a:pt x="936662" y="1721743"/>
                  </a:lnTo>
                  <a:lnTo>
                    <a:pt x="971105" y="1695132"/>
                  </a:lnTo>
                  <a:lnTo>
                    <a:pt x="997716" y="1660689"/>
                  </a:lnTo>
                  <a:lnTo>
                    <a:pt x="1014873" y="1620037"/>
                  </a:lnTo>
                  <a:lnTo>
                    <a:pt x="1020952" y="1574800"/>
                  </a:lnTo>
                  <a:lnTo>
                    <a:pt x="1020952" y="170179"/>
                  </a:lnTo>
                  <a:lnTo>
                    <a:pt x="1014873" y="124942"/>
                  </a:lnTo>
                  <a:lnTo>
                    <a:pt x="997716" y="84290"/>
                  </a:lnTo>
                  <a:lnTo>
                    <a:pt x="971105" y="49847"/>
                  </a:lnTo>
                  <a:lnTo>
                    <a:pt x="936662" y="23236"/>
                  </a:lnTo>
                  <a:lnTo>
                    <a:pt x="896010" y="6079"/>
                  </a:lnTo>
                  <a:lnTo>
                    <a:pt x="850773" y="0"/>
                  </a:lnTo>
                  <a:close/>
                </a:path>
              </a:pathLst>
            </a:custGeom>
            <a:solidFill>
              <a:srgbClr val="37C7C1"/>
            </a:solidFill>
          </p:spPr>
          <p:txBody>
            <a:bodyPr wrap="square" lIns="0" tIns="0" rIns="0" bIns="0" rtlCol="0"/>
            <a:lstStyle/>
            <a:p>
              <a:endParaRPr/>
            </a:p>
          </p:txBody>
        </p:sp>
        <p:sp>
          <p:nvSpPr>
            <p:cNvPr id="23" name="object 23"/>
            <p:cNvSpPr/>
            <p:nvPr/>
          </p:nvSpPr>
          <p:spPr>
            <a:xfrm>
              <a:off x="4948427" y="4364735"/>
              <a:ext cx="405765" cy="273050"/>
            </a:xfrm>
            <a:custGeom>
              <a:avLst/>
              <a:gdLst/>
              <a:ahLst/>
              <a:cxnLst/>
              <a:rect l="l" t="t" r="r" b="b"/>
              <a:pathLst>
                <a:path w="405764" h="273050">
                  <a:moveTo>
                    <a:pt x="202692" y="0"/>
                  </a:moveTo>
                  <a:lnTo>
                    <a:pt x="0" y="272795"/>
                  </a:lnTo>
                  <a:lnTo>
                    <a:pt x="405384" y="272795"/>
                  </a:lnTo>
                  <a:lnTo>
                    <a:pt x="202692" y="0"/>
                  </a:lnTo>
                  <a:close/>
                </a:path>
              </a:pathLst>
            </a:custGeom>
            <a:solidFill>
              <a:srgbClr val="FFFFFF"/>
            </a:solidFill>
          </p:spPr>
          <p:txBody>
            <a:bodyPr wrap="square" lIns="0" tIns="0" rIns="0" bIns="0" rtlCol="0"/>
            <a:lstStyle/>
            <a:p>
              <a:endParaRPr/>
            </a:p>
          </p:txBody>
        </p:sp>
        <p:sp>
          <p:nvSpPr>
            <p:cNvPr id="24" name="object 24"/>
            <p:cNvSpPr/>
            <p:nvPr/>
          </p:nvSpPr>
          <p:spPr>
            <a:xfrm>
              <a:off x="4747260" y="4320539"/>
              <a:ext cx="809625" cy="0"/>
            </a:xfrm>
            <a:custGeom>
              <a:avLst/>
              <a:gdLst/>
              <a:ahLst/>
              <a:cxnLst/>
              <a:rect l="l" t="t" r="r" b="b"/>
              <a:pathLst>
                <a:path w="809625">
                  <a:moveTo>
                    <a:pt x="0" y="0"/>
                  </a:moveTo>
                  <a:lnTo>
                    <a:pt x="809116" y="0"/>
                  </a:lnTo>
                </a:path>
              </a:pathLst>
            </a:custGeom>
            <a:ln w="64008">
              <a:solidFill>
                <a:srgbClr val="FFFFFF"/>
              </a:solidFill>
            </a:ln>
          </p:spPr>
          <p:txBody>
            <a:bodyPr wrap="square" lIns="0" tIns="0" rIns="0" bIns="0" rtlCol="0"/>
            <a:lstStyle/>
            <a:p>
              <a:endParaRPr/>
            </a:p>
          </p:txBody>
        </p:sp>
        <p:pic>
          <p:nvPicPr>
            <p:cNvPr id="25" name="object 25"/>
            <p:cNvPicPr/>
            <p:nvPr/>
          </p:nvPicPr>
          <p:blipFill>
            <a:blip r:embed="rId7" cstate="print"/>
            <a:stretch>
              <a:fillRect/>
            </a:stretch>
          </p:blipFill>
          <p:spPr>
            <a:xfrm>
              <a:off x="4751831" y="4050791"/>
              <a:ext cx="208787" cy="182880"/>
            </a:xfrm>
            <a:prstGeom prst="rect">
              <a:avLst/>
            </a:prstGeom>
          </p:spPr>
        </p:pic>
        <p:pic>
          <p:nvPicPr>
            <p:cNvPr id="26" name="object 26"/>
            <p:cNvPicPr/>
            <p:nvPr/>
          </p:nvPicPr>
          <p:blipFill>
            <a:blip r:embed="rId8" cstate="print"/>
            <a:stretch>
              <a:fillRect/>
            </a:stretch>
          </p:blipFill>
          <p:spPr>
            <a:xfrm>
              <a:off x="5359908" y="4050791"/>
              <a:ext cx="210312" cy="182880"/>
            </a:xfrm>
            <a:prstGeom prst="rect">
              <a:avLst/>
            </a:prstGeom>
          </p:spPr>
        </p:pic>
      </p:grpSp>
      <p:sp>
        <p:nvSpPr>
          <p:cNvPr id="27" name="object 27"/>
          <p:cNvSpPr txBox="1"/>
          <p:nvPr/>
        </p:nvSpPr>
        <p:spPr>
          <a:xfrm>
            <a:off x="4871973" y="4737861"/>
            <a:ext cx="572135" cy="330835"/>
          </a:xfrm>
          <a:prstGeom prst="rect">
            <a:avLst/>
          </a:prstGeom>
        </p:spPr>
        <p:txBody>
          <a:bodyPr vert="horz" wrap="square" lIns="0" tIns="12700" rIns="0" bIns="0" rtlCol="0">
            <a:spAutoFit/>
          </a:bodyPr>
          <a:lstStyle/>
          <a:p>
            <a:pPr marL="12700">
              <a:lnSpc>
                <a:spcPct val="100000"/>
              </a:lnSpc>
              <a:spcBef>
                <a:spcPts val="100"/>
              </a:spcBef>
            </a:pPr>
            <a:r>
              <a:rPr sz="2000" b="1" spc="-30">
                <a:solidFill>
                  <a:srgbClr val="FFFFFF"/>
                </a:solidFill>
                <a:latin typeface="Calibri"/>
                <a:cs typeface="Calibri"/>
              </a:rPr>
              <a:t>ATRR</a:t>
            </a:r>
            <a:endParaRPr sz="2000">
              <a:latin typeface="Calibri"/>
              <a:cs typeface="Calibri"/>
            </a:endParaRPr>
          </a:p>
        </p:txBody>
      </p:sp>
      <p:sp>
        <p:nvSpPr>
          <p:cNvPr id="28" name="object 28"/>
          <p:cNvSpPr txBox="1"/>
          <p:nvPr/>
        </p:nvSpPr>
        <p:spPr>
          <a:xfrm>
            <a:off x="4529454" y="1403730"/>
            <a:ext cx="1214120" cy="848360"/>
          </a:xfrm>
          <a:prstGeom prst="rect">
            <a:avLst/>
          </a:prstGeom>
        </p:spPr>
        <p:txBody>
          <a:bodyPr vert="horz" wrap="square" lIns="0" tIns="12700" rIns="0" bIns="0" rtlCol="0">
            <a:spAutoFit/>
          </a:bodyPr>
          <a:lstStyle/>
          <a:p>
            <a:pPr marL="635" algn="ctr">
              <a:lnSpc>
                <a:spcPct val="100000"/>
              </a:lnSpc>
              <a:spcBef>
                <a:spcPts val="100"/>
              </a:spcBef>
            </a:pPr>
            <a:r>
              <a:rPr sz="1800" b="1" spc="-10">
                <a:solidFill>
                  <a:srgbClr val="7E7E7E"/>
                </a:solidFill>
                <a:latin typeface="Calibri"/>
                <a:cs typeface="Calibri"/>
              </a:rPr>
              <a:t>ASSET</a:t>
            </a:r>
            <a:endParaRPr sz="1800">
              <a:latin typeface="Calibri"/>
              <a:cs typeface="Calibri"/>
            </a:endParaRPr>
          </a:p>
          <a:p>
            <a:pPr marL="12700" marR="5080" algn="ctr">
              <a:lnSpc>
                <a:spcPct val="100000"/>
              </a:lnSpc>
            </a:pPr>
            <a:r>
              <a:rPr sz="1800" b="1">
                <a:solidFill>
                  <a:srgbClr val="7E7E7E"/>
                </a:solidFill>
                <a:latin typeface="Calibri"/>
                <a:cs typeface="Calibri"/>
              </a:rPr>
              <a:t>Lead</a:t>
            </a:r>
            <a:r>
              <a:rPr sz="1800" b="1" spc="-30">
                <a:solidFill>
                  <a:srgbClr val="7E7E7E"/>
                </a:solidFill>
                <a:latin typeface="Calibri"/>
                <a:cs typeface="Calibri"/>
              </a:rPr>
              <a:t> </a:t>
            </a:r>
            <a:r>
              <a:rPr sz="1800" b="1" spc="-20">
                <a:solidFill>
                  <a:srgbClr val="7E7E7E"/>
                </a:solidFill>
                <a:latin typeface="Calibri"/>
                <a:cs typeface="Calibri"/>
              </a:rPr>
              <a:t>Market </a:t>
            </a:r>
            <a:r>
              <a:rPr sz="1800" b="1" spc="-10">
                <a:solidFill>
                  <a:srgbClr val="7E7E7E"/>
                </a:solidFill>
                <a:latin typeface="Calibri"/>
                <a:cs typeface="Calibri"/>
              </a:rPr>
              <a:t>Participant</a:t>
            </a:r>
            <a:endParaRPr sz="1800">
              <a:latin typeface="Calibri"/>
              <a:cs typeface="Calibri"/>
            </a:endParaRPr>
          </a:p>
        </p:txBody>
      </p:sp>
      <p:grpSp>
        <p:nvGrpSpPr>
          <p:cNvPr id="29" name="object 29"/>
          <p:cNvGrpSpPr/>
          <p:nvPr/>
        </p:nvGrpSpPr>
        <p:grpSpPr>
          <a:xfrm>
            <a:off x="3122422" y="2252217"/>
            <a:ext cx="6002020" cy="2853690"/>
            <a:chOff x="3122422" y="2252217"/>
            <a:chExt cx="6002020" cy="2853690"/>
          </a:xfrm>
        </p:grpSpPr>
        <p:sp>
          <p:nvSpPr>
            <p:cNvPr id="30" name="object 30"/>
            <p:cNvSpPr/>
            <p:nvPr/>
          </p:nvSpPr>
          <p:spPr>
            <a:xfrm>
              <a:off x="3140202" y="2269997"/>
              <a:ext cx="4023360" cy="381000"/>
            </a:xfrm>
            <a:custGeom>
              <a:avLst/>
              <a:gdLst/>
              <a:ahLst/>
              <a:cxnLst/>
              <a:rect l="l" t="t" r="r" b="b"/>
              <a:pathLst>
                <a:path w="4023359" h="381000">
                  <a:moveTo>
                    <a:pt x="0" y="381000"/>
                  </a:moveTo>
                  <a:lnTo>
                    <a:pt x="0" y="306871"/>
                  </a:lnTo>
                  <a:lnTo>
                    <a:pt x="0" y="246316"/>
                  </a:lnTo>
                  <a:lnTo>
                    <a:pt x="0" y="205478"/>
                  </a:lnTo>
                  <a:lnTo>
                    <a:pt x="0" y="190500"/>
                  </a:lnTo>
                  <a:lnTo>
                    <a:pt x="1989455" y="190500"/>
                  </a:lnTo>
                  <a:lnTo>
                    <a:pt x="1989455" y="175521"/>
                  </a:lnTo>
                  <a:lnTo>
                    <a:pt x="1989455" y="134683"/>
                  </a:lnTo>
                  <a:lnTo>
                    <a:pt x="1989455" y="74128"/>
                  </a:lnTo>
                  <a:lnTo>
                    <a:pt x="1989455" y="0"/>
                  </a:lnTo>
                  <a:lnTo>
                    <a:pt x="1989455" y="74128"/>
                  </a:lnTo>
                  <a:lnTo>
                    <a:pt x="1989455" y="134683"/>
                  </a:lnTo>
                  <a:lnTo>
                    <a:pt x="1989455" y="175521"/>
                  </a:lnTo>
                  <a:lnTo>
                    <a:pt x="1989455" y="190500"/>
                  </a:lnTo>
                  <a:lnTo>
                    <a:pt x="4023359" y="190500"/>
                  </a:lnTo>
                  <a:lnTo>
                    <a:pt x="4023359" y="205478"/>
                  </a:lnTo>
                  <a:lnTo>
                    <a:pt x="4023359" y="246316"/>
                  </a:lnTo>
                  <a:lnTo>
                    <a:pt x="4023359" y="306871"/>
                  </a:lnTo>
                  <a:lnTo>
                    <a:pt x="4023359" y="381000"/>
                  </a:lnTo>
                </a:path>
              </a:pathLst>
            </a:custGeom>
            <a:ln w="35052">
              <a:solidFill>
                <a:srgbClr val="7E7E7E"/>
              </a:solidFill>
            </a:ln>
          </p:spPr>
          <p:txBody>
            <a:bodyPr wrap="square" lIns="0" tIns="0" rIns="0" bIns="0" rtlCol="0"/>
            <a:lstStyle/>
            <a:p>
              <a:endParaRPr/>
            </a:p>
          </p:txBody>
        </p:sp>
        <p:sp>
          <p:nvSpPr>
            <p:cNvPr id="31" name="object 31"/>
            <p:cNvSpPr/>
            <p:nvPr/>
          </p:nvSpPr>
          <p:spPr>
            <a:xfrm>
              <a:off x="7544562" y="3429761"/>
              <a:ext cx="1554480" cy="1651000"/>
            </a:xfrm>
            <a:custGeom>
              <a:avLst/>
              <a:gdLst/>
              <a:ahLst/>
              <a:cxnLst/>
              <a:rect l="l" t="t" r="r" b="b"/>
              <a:pathLst>
                <a:path w="1554479" h="1651000">
                  <a:moveTo>
                    <a:pt x="777240" y="0"/>
                  </a:moveTo>
                  <a:lnTo>
                    <a:pt x="0" y="330073"/>
                  </a:lnTo>
                  <a:lnTo>
                    <a:pt x="0" y="1320419"/>
                  </a:lnTo>
                  <a:lnTo>
                    <a:pt x="777240" y="1650492"/>
                  </a:lnTo>
                  <a:lnTo>
                    <a:pt x="1554480" y="1320419"/>
                  </a:lnTo>
                  <a:lnTo>
                    <a:pt x="1554480" y="330073"/>
                  </a:lnTo>
                  <a:lnTo>
                    <a:pt x="777240" y="0"/>
                  </a:lnTo>
                  <a:close/>
                </a:path>
              </a:pathLst>
            </a:custGeom>
            <a:solidFill>
              <a:srgbClr val="FCE7D2"/>
            </a:solidFill>
          </p:spPr>
          <p:txBody>
            <a:bodyPr wrap="square" lIns="0" tIns="0" rIns="0" bIns="0" rtlCol="0"/>
            <a:lstStyle/>
            <a:p>
              <a:endParaRPr/>
            </a:p>
          </p:txBody>
        </p:sp>
        <p:sp>
          <p:nvSpPr>
            <p:cNvPr id="32" name="object 32"/>
            <p:cNvSpPr/>
            <p:nvPr/>
          </p:nvSpPr>
          <p:spPr>
            <a:xfrm>
              <a:off x="7544562" y="3429761"/>
              <a:ext cx="1554480" cy="1651000"/>
            </a:xfrm>
            <a:custGeom>
              <a:avLst/>
              <a:gdLst/>
              <a:ahLst/>
              <a:cxnLst/>
              <a:rect l="l" t="t" r="r" b="b"/>
              <a:pathLst>
                <a:path w="1554479" h="1651000">
                  <a:moveTo>
                    <a:pt x="777240" y="0"/>
                  </a:moveTo>
                  <a:lnTo>
                    <a:pt x="1554480" y="330073"/>
                  </a:lnTo>
                  <a:lnTo>
                    <a:pt x="1554480" y="1320419"/>
                  </a:lnTo>
                  <a:lnTo>
                    <a:pt x="777240" y="1650492"/>
                  </a:lnTo>
                  <a:lnTo>
                    <a:pt x="0" y="1320419"/>
                  </a:lnTo>
                  <a:lnTo>
                    <a:pt x="0" y="330073"/>
                  </a:lnTo>
                  <a:lnTo>
                    <a:pt x="777240" y="0"/>
                  </a:lnTo>
                  <a:close/>
                </a:path>
              </a:pathLst>
            </a:custGeom>
            <a:ln w="50291">
              <a:solidFill>
                <a:srgbClr val="C76608"/>
              </a:solidFill>
            </a:ln>
          </p:spPr>
          <p:txBody>
            <a:bodyPr wrap="square" lIns="0" tIns="0" rIns="0" bIns="0" rtlCol="0"/>
            <a:lstStyle/>
            <a:p>
              <a:endParaRPr/>
            </a:p>
          </p:txBody>
        </p:sp>
      </p:grpSp>
      <p:sp>
        <p:nvSpPr>
          <p:cNvPr id="33" name="object 33"/>
          <p:cNvSpPr txBox="1"/>
          <p:nvPr/>
        </p:nvSpPr>
        <p:spPr>
          <a:xfrm>
            <a:off x="7938643" y="3984497"/>
            <a:ext cx="742950" cy="513080"/>
          </a:xfrm>
          <a:prstGeom prst="rect">
            <a:avLst/>
          </a:prstGeom>
        </p:spPr>
        <p:txBody>
          <a:bodyPr vert="horz" wrap="square" lIns="0" tIns="12065" rIns="0" bIns="0" rtlCol="0">
            <a:spAutoFit/>
          </a:bodyPr>
          <a:lstStyle/>
          <a:p>
            <a:pPr marL="42545" marR="5080" indent="-30480">
              <a:lnSpc>
                <a:spcPct val="100000"/>
              </a:lnSpc>
              <a:spcBef>
                <a:spcPts val="95"/>
              </a:spcBef>
            </a:pPr>
            <a:r>
              <a:rPr sz="1600" b="1" spc="-10">
                <a:solidFill>
                  <a:srgbClr val="C76608"/>
                </a:solidFill>
                <a:latin typeface="Calibri"/>
                <a:cs typeface="Calibri"/>
              </a:rPr>
              <a:t>Capacity Product</a:t>
            </a:r>
            <a:endParaRPr sz="1600">
              <a:latin typeface="Calibri"/>
              <a:cs typeface="Calibri"/>
            </a:endParaRPr>
          </a:p>
        </p:txBody>
      </p:sp>
      <p:sp>
        <p:nvSpPr>
          <p:cNvPr id="34" name="object 34"/>
          <p:cNvSpPr txBox="1"/>
          <p:nvPr/>
        </p:nvSpPr>
        <p:spPr>
          <a:xfrm>
            <a:off x="4200271" y="770890"/>
            <a:ext cx="4017010" cy="452120"/>
          </a:xfrm>
          <a:prstGeom prst="rect">
            <a:avLst/>
          </a:prstGeom>
        </p:spPr>
        <p:txBody>
          <a:bodyPr vert="horz" wrap="square" lIns="0" tIns="12065" rIns="0" bIns="0" rtlCol="0">
            <a:spAutoFit/>
          </a:bodyPr>
          <a:lstStyle/>
          <a:p>
            <a:pPr marL="12700">
              <a:lnSpc>
                <a:spcPct val="100000"/>
              </a:lnSpc>
              <a:spcBef>
                <a:spcPts val="95"/>
              </a:spcBef>
            </a:pPr>
            <a:r>
              <a:rPr sz="2800" b="1">
                <a:solidFill>
                  <a:srgbClr val="37C7C1"/>
                </a:solidFill>
                <a:latin typeface="Calibri"/>
                <a:cs typeface="Calibri"/>
              </a:rPr>
              <a:t>Continuous</a:t>
            </a:r>
            <a:r>
              <a:rPr sz="2800" b="1" spc="-145">
                <a:solidFill>
                  <a:srgbClr val="37C7C1"/>
                </a:solidFill>
                <a:latin typeface="Calibri"/>
                <a:cs typeface="Calibri"/>
              </a:rPr>
              <a:t> </a:t>
            </a:r>
            <a:r>
              <a:rPr sz="2800" b="1" spc="-10">
                <a:solidFill>
                  <a:srgbClr val="37C7C1"/>
                </a:solidFill>
                <a:latin typeface="Calibri"/>
                <a:cs typeface="Calibri"/>
              </a:rPr>
              <a:t>Storage</a:t>
            </a:r>
            <a:r>
              <a:rPr sz="2800" b="1" spc="-135">
                <a:solidFill>
                  <a:srgbClr val="37C7C1"/>
                </a:solidFill>
                <a:latin typeface="Calibri"/>
                <a:cs typeface="Calibri"/>
              </a:rPr>
              <a:t> </a:t>
            </a:r>
            <a:r>
              <a:rPr sz="2800" b="1" spc="-10">
                <a:solidFill>
                  <a:srgbClr val="37C7C1"/>
                </a:solidFill>
                <a:latin typeface="Calibri"/>
                <a:cs typeface="Calibri"/>
              </a:rPr>
              <a:t>Facility</a:t>
            </a:r>
            <a:endParaRPr sz="2800">
              <a:latin typeface="Calibri"/>
              <a:cs typeface="Calibri"/>
            </a:endParaRPr>
          </a:p>
        </p:txBody>
      </p:sp>
      <p:sp>
        <p:nvSpPr>
          <p:cNvPr id="35" name="object 35"/>
          <p:cNvSpPr txBox="1"/>
          <p:nvPr/>
        </p:nvSpPr>
        <p:spPr>
          <a:xfrm>
            <a:off x="4691634" y="5551119"/>
            <a:ext cx="904240" cy="299720"/>
          </a:xfrm>
          <a:prstGeom prst="rect">
            <a:avLst/>
          </a:prstGeom>
        </p:spPr>
        <p:txBody>
          <a:bodyPr vert="horz" wrap="square" lIns="0" tIns="12700" rIns="0" bIns="0" rtlCol="0">
            <a:spAutoFit/>
          </a:bodyPr>
          <a:lstStyle/>
          <a:p>
            <a:pPr marL="12700">
              <a:lnSpc>
                <a:spcPct val="100000"/>
              </a:lnSpc>
              <a:spcBef>
                <a:spcPts val="100"/>
              </a:spcBef>
            </a:pPr>
            <a:r>
              <a:rPr sz="1800" b="1" spc="-10">
                <a:solidFill>
                  <a:srgbClr val="6EA943"/>
                </a:solidFill>
                <a:latin typeface="Calibri"/>
                <a:cs typeface="Calibri"/>
              </a:rPr>
              <a:t>Owner(s)</a:t>
            </a:r>
            <a:endParaRPr sz="1800">
              <a:latin typeface="Calibri"/>
              <a:cs typeface="Calibri"/>
            </a:endParaRPr>
          </a:p>
        </p:txBody>
      </p:sp>
      <p:sp>
        <p:nvSpPr>
          <p:cNvPr id="36" name="object 36"/>
          <p:cNvSpPr txBox="1"/>
          <p:nvPr/>
        </p:nvSpPr>
        <p:spPr>
          <a:xfrm>
            <a:off x="4290186" y="2684145"/>
            <a:ext cx="1692275" cy="299720"/>
          </a:xfrm>
          <a:prstGeom prst="rect">
            <a:avLst/>
          </a:prstGeom>
        </p:spPr>
        <p:txBody>
          <a:bodyPr vert="horz" wrap="square" lIns="0" tIns="12700" rIns="0" bIns="0" rtlCol="0">
            <a:spAutoFit/>
          </a:bodyPr>
          <a:lstStyle/>
          <a:p>
            <a:pPr marL="12700">
              <a:lnSpc>
                <a:spcPct val="100000"/>
              </a:lnSpc>
              <a:spcBef>
                <a:spcPts val="100"/>
              </a:spcBef>
            </a:pPr>
            <a:r>
              <a:rPr sz="1800" b="1" spc="-10">
                <a:solidFill>
                  <a:srgbClr val="FAB82E"/>
                </a:solidFill>
                <a:latin typeface="Calibri"/>
                <a:cs typeface="Calibri"/>
              </a:rPr>
              <a:t>Designated Entity</a:t>
            </a:r>
            <a:endParaRPr sz="1800">
              <a:latin typeface="Calibri"/>
              <a:cs typeface="Calibri"/>
            </a:endParaRPr>
          </a:p>
        </p:txBody>
      </p:sp>
      <p:sp>
        <p:nvSpPr>
          <p:cNvPr id="37" name="object 37"/>
          <p:cNvSpPr/>
          <p:nvPr/>
        </p:nvSpPr>
        <p:spPr>
          <a:xfrm>
            <a:off x="3140201" y="3001517"/>
            <a:ext cx="4023360" cy="381000"/>
          </a:xfrm>
          <a:custGeom>
            <a:avLst/>
            <a:gdLst/>
            <a:ahLst/>
            <a:cxnLst/>
            <a:rect l="l" t="t" r="r" b="b"/>
            <a:pathLst>
              <a:path w="4023359" h="381000">
                <a:moveTo>
                  <a:pt x="0" y="381000"/>
                </a:moveTo>
                <a:lnTo>
                  <a:pt x="0" y="306871"/>
                </a:lnTo>
                <a:lnTo>
                  <a:pt x="0" y="246316"/>
                </a:lnTo>
                <a:lnTo>
                  <a:pt x="0" y="205478"/>
                </a:lnTo>
                <a:lnTo>
                  <a:pt x="0" y="190500"/>
                </a:lnTo>
                <a:lnTo>
                  <a:pt x="1989455" y="190500"/>
                </a:lnTo>
                <a:lnTo>
                  <a:pt x="1989455" y="175521"/>
                </a:lnTo>
                <a:lnTo>
                  <a:pt x="1989455" y="134683"/>
                </a:lnTo>
                <a:lnTo>
                  <a:pt x="1989455" y="74128"/>
                </a:lnTo>
                <a:lnTo>
                  <a:pt x="1989455" y="0"/>
                </a:lnTo>
                <a:lnTo>
                  <a:pt x="1989455" y="74128"/>
                </a:lnTo>
                <a:lnTo>
                  <a:pt x="1989455" y="134683"/>
                </a:lnTo>
                <a:lnTo>
                  <a:pt x="1989455" y="175521"/>
                </a:lnTo>
                <a:lnTo>
                  <a:pt x="1989455" y="190500"/>
                </a:lnTo>
                <a:lnTo>
                  <a:pt x="4023359" y="190500"/>
                </a:lnTo>
                <a:lnTo>
                  <a:pt x="4023359" y="205478"/>
                </a:lnTo>
                <a:lnTo>
                  <a:pt x="4023359" y="246316"/>
                </a:lnTo>
                <a:lnTo>
                  <a:pt x="4023359" y="306871"/>
                </a:lnTo>
                <a:lnTo>
                  <a:pt x="4023359" y="381000"/>
                </a:lnTo>
              </a:path>
            </a:pathLst>
          </a:custGeom>
          <a:ln w="35052">
            <a:solidFill>
              <a:srgbClr val="FAB82E"/>
            </a:solidFill>
          </a:ln>
        </p:spPr>
        <p:txBody>
          <a:bodyPr wrap="square" lIns="0" tIns="0" rIns="0" bIns="0" rtlCol="0"/>
          <a:lstStyle/>
          <a:p>
            <a:endParaRPr/>
          </a:p>
        </p:txBody>
      </p:sp>
      <p:sp>
        <p:nvSpPr>
          <p:cNvPr id="38" name="object 38"/>
          <p:cNvSpPr txBox="1"/>
          <p:nvPr/>
        </p:nvSpPr>
        <p:spPr>
          <a:xfrm>
            <a:off x="7707630" y="1403730"/>
            <a:ext cx="1214120" cy="848360"/>
          </a:xfrm>
          <a:prstGeom prst="rect">
            <a:avLst/>
          </a:prstGeom>
        </p:spPr>
        <p:txBody>
          <a:bodyPr vert="horz" wrap="square" lIns="0" tIns="12700" rIns="0" bIns="0" rtlCol="0">
            <a:spAutoFit/>
          </a:bodyPr>
          <a:lstStyle/>
          <a:p>
            <a:pPr marL="102235">
              <a:lnSpc>
                <a:spcPct val="100000"/>
              </a:lnSpc>
              <a:spcBef>
                <a:spcPts val="100"/>
              </a:spcBef>
            </a:pPr>
            <a:r>
              <a:rPr sz="1800" b="1" spc="-10">
                <a:solidFill>
                  <a:srgbClr val="C76608"/>
                </a:solidFill>
                <a:latin typeface="Calibri"/>
                <a:cs typeface="Calibri"/>
              </a:rPr>
              <a:t>RESOURCE</a:t>
            </a:r>
            <a:endParaRPr sz="1800">
              <a:latin typeface="Calibri"/>
              <a:cs typeface="Calibri"/>
            </a:endParaRPr>
          </a:p>
          <a:p>
            <a:pPr marL="88900" marR="5080" indent="-76200">
              <a:lnSpc>
                <a:spcPct val="100000"/>
              </a:lnSpc>
            </a:pPr>
            <a:r>
              <a:rPr sz="1800" b="1">
                <a:solidFill>
                  <a:srgbClr val="C76608"/>
                </a:solidFill>
                <a:latin typeface="Calibri"/>
                <a:cs typeface="Calibri"/>
              </a:rPr>
              <a:t>Lead</a:t>
            </a:r>
            <a:r>
              <a:rPr sz="1800" b="1" spc="-30">
                <a:solidFill>
                  <a:srgbClr val="C76608"/>
                </a:solidFill>
                <a:latin typeface="Calibri"/>
                <a:cs typeface="Calibri"/>
              </a:rPr>
              <a:t> </a:t>
            </a:r>
            <a:r>
              <a:rPr sz="1800" b="1" spc="-20">
                <a:solidFill>
                  <a:srgbClr val="C76608"/>
                </a:solidFill>
                <a:latin typeface="Calibri"/>
                <a:cs typeface="Calibri"/>
              </a:rPr>
              <a:t>Market </a:t>
            </a:r>
            <a:r>
              <a:rPr sz="1800" b="1" spc="-10">
                <a:solidFill>
                  <a:srgbClr val="C76608"/>
                </a:solidFill>
                <a:latin typeface="Calibri"/>
                <a:cs typeface="Calibri"/>
              </a:rPr>
              <a:t>Participant</a:t>
            </a:r>
            <a:endParaRPr sz="1800">
              <a:latin typeface="Calibri"/>
              <a:cs typeface="Calibri"/>
            </a:endParaRPr>
          </a:p>
        </p:txBody>
      </p:sp>
      <p:sp>
        <p:nvSpPr>
          <p:cNvPr id="39" name="object 39"/>
          <p:cNvSpPr/>
          <p:nvPr/>
        </p:nvSpPr>
        <p:spPr>
          <a:xfrm>
            <a:off x="7392161" y="2269998"/>
            <a:ext cx="1828800" cy="3199130"/>
          </a:xfrm>
          <a:custGeom>
            <a:avLst/>
            <a:gdLst/>
            <a:ahLst/>
            <a:cxnLst/>
            <a:rect l="l" t="t" r="r" b="b"/>
            <a:pathLst>
              <a:path w="1828800" h="3199129">
                <a:moveTo>
                  <a:pt x="0" y="381000"/>
                </a:moveTo>
                <a:lnTo>
                  <a:pt x="0" y="306871"/>
                </a:lnTo>
                <a:lnTo>
                  <a:pt x="0" y="246316"/>
                </a:lnTo>
                <a:lnTo>
                  <a:pt x="0" y="205478"/>
                </a:lnTo>
                <a:lnTo>
                  <a:pt x="0" y="190500"/>
                </a:lnTo>
                <a:lnTo>
                  <a:pt x="904240" y="190500"/>
                </a:lnTo>
                <a:lnTo>
                  <a:pt x="904240" y="175521"/>
                </a:lnTo>
                <a:lnTo>
                  <a:pt x="904240" y="134683"/>
                </a:lnTo>
                <a:lnTo>
                  <a:pt x="904240" y="74128"/>
                </a:lnTo>
                <a:lnTo>
                  <a:pt x="904240" y="0"/>
                </a:lnTo>
                <a:lnTo>
                  <a:pt x="904240" y="74128"/>
                </a:lnTo>
                <a:lnTo>
                  <a:pt x="904240" y="134683"/>
                </a:lnTo>
                <a:lnTo>
                  <a:pt x="904240" y="175521"/>
                </a:lnTo>
                <a:lnTo>
                  <a:pt x="904240" y="190500"/>
                </a:lnTo>
                <a:lnTo>
                  <a:pt x="1828800" y="190500"/>
                </a:lnTo>
                <a:lnTo>
                  <a:pt x="1828800" y="205478"/>
                </a:lnTo>
                <a:lnTo>
                  <a:pt x="1828800" y="246316"/>
                </a:lnTo>
                <a:lnTo>
                  <a:pt x="1828800" y="306871"/>
                </a:lnTo>
                <a:lnTo>
                  <a:pt x="1828800" y="381000"/>
                </a:lnTo>
              </a:path>
              <a:path w="1828800" h="3199129">
                <a:moveTo>
                  <a:pt x="0" y="228600"/>
                </a:moveTo>
                <a:lnTo>
                  <a:pt x="0" y="1112519"/>
                </a:lnTo>
              </a:path>
              <a:path w="1828800" h="3199129">
                <a:moveTo>
                  <a:pt x="1828800" y="245363"/>
                </a:moveTo>
                <a:lnTo>
                  <a:pt x="1828800" y="1129284"/>
                </a:lnTo>
              </a:path>
              <a:path w="1828800" h="3199129">
                <a:moveTo>
                  <a:pt x="0" y="2964179"/>
                </a:moveTo>
                <a:lnTo>
                  <a:pt x="0" y="3009840"/>
                </a:lnTo>
                <a:lnTo>
                  <a:pt x="0" y="3047142"/>
                </a:lnTo>
                <a:lnTo>
                  <a:pt x="0" y="3072300"/>
                </a:lnTo>
                <a:lnTo>
                  <a:pt x="0" y="3081528"/>
                </a:lnTo>
                <a:lnTo>
                  <a:pt x="904240" y="3081528"/>
                </a:lnTo>
                <a:lnTo>
                  <a:pt x="904240" y="3090755"/>
                </a:lnTo>
                <a:lnTo>
                  <a:pt x="904240" y="3115913"/>
                </a:lnTo>
                <a:lnTo>
                  <a:pt x="904240" y="3153215"/>
                </a:lnTo>
                <a:lnTo>
                  <a:pt x="904240" y="3198876"/>
                </a:lnTo>
                <a:lnTo>
                  <a:pt x="904240" y="3153215"/>
                </a:lnTo>
                <a:lnTo>
                  <a:pt x="904240" y="3115913"/>
                </a:lnTo>
                <a:lnTo>
                  <a:pt x="904240" y="3090755"/>
                </a:lnTo>
                <a:lnTo>
                  <a:pt x="904240" y="3081528"/>
                </a:lnTo>
                <a:lnTo>
                  <a:pt x="1828800" y="3081528"/>
                </a:lnTo>
                <a:lnTo>
                  <a:pt x="1828800" y="3072300"/>
                </a:lnTo>
                <a:lnTo>
                  <a:pt x="1828800" y="3047142"/>
                </a:lnTo>
                <a:lnTo>
                  <a:pt x="1828800" y="3009840"/>
                </a:lnTo>
                <a:lnTo>
                  <a:pt x="1828800" y="2964179"/>
                </a:lnTo>
              </a:path>
            </a:pathLst>
          </a:custGeom>
          <a:ln w="35052">
            <a:solidFill>
              <a:srgbClr val="C76608"/>
            </a:solidFill>
          </a:ln>
        </p:spPr>
        <p:txBody>
          <a:bodyPr wrap="square" lIns="0" tIns="0" rIns="0" bIns="0" rtlCol="0"/>
          <a:lstStyle/>
          <a:p>
            <a:endParaRPr/>
          </a:p>
        </p:txBody>
      </p:sp>
      <p:pic>
        <p:nvPicPr>
          <p:cNvPr id="40" name="object 40"/>
          <p:cNvPicPr/>
          <p:nvPr/>
        </p:nvPicPr>
        <p:blipFill>
          <a:blip r:embed="rId9" cstate="print"/>
          <a:stretch>
            <a:fillRect/>
          </a:stretch>
        </p:blipFill>
        <p:spPr>
          <a:xfrm>
            <a:off x="762000" y="1472183"/>
            <a:ext cx="1158239" cy="966215"/>
          </a:xfrm>
          <a:prstGeom prst="rect">
            <a:avLst/>
          </a:prstGeom>
        </p:spPr>
      </p:pic>
      <p:sp>
        <p:nvSpPr>
          <p:cNvPr id="41" name="object 41"/>
          <p:cNvSpPr txBox="1"/>
          <p:nvPr/>
        </p:nvSpPr>
        <p:spPr>
          <a:xfrm>
            <a:off x="923036" y="1684782"/>
            <a:ext cx="833755" cy="299720"/>
          </a:xfrm>
          <a:prstGeom prst="rect">
            <a:avLst/>
          </a:prstGeom>
        </p:spPr>
        <p:txBody>
          <a:bodyPr vert="horz" wrap="square" lIns="0" tIns="12700" rIns="0" bIns="0" rtlCol="0">
            <a:spAutoFit/>
          </a:bodyPr>
          <a:lstStyle/>
          <a:p>
            <a:pPr marL="12700">
              <a:lnSpc>
                <a:spcPct val="100000"/>
              </a:lnSpc>
              <a:spcBef>
                <a:spcPts val="100"/>
              </a:spcBef>
            </a:pPr>
            <a:r>
              <a:rPr sz="1800" b="1" i="1" spc="-10">
                <a:solidFill>
                  <a:srgbClr val="FFFFFF"/>
                </a:solidFill>
                <a:latin typeface="Calibri"/>
                <a:cs typeface="Calibri"/>
              </a:rPr>
              <a:t>eMarket</a:t>
            </a:r>
            <a:endParaRPr sz="1800">
              <a:latin typeface="Calibri"/>
              <a:cs typeface="Calibri"/>
            </a:endParaRPr>
          </a:p>
        </p:txBody>
      </p:sp>
      <p:sp>
        <p:nvSpPr>
          <p:cNvPr id="42" name="object 42"/>
          <p:cNvSpPr txBox="1"/>
          <p:nvPr/>
        </p:nvSpPr>
        <p:spPr>
          <a:xfrm>
            <a:off x="871829" y="3841495"/>
            <a:ext cx="939800" cy="299720"/>
          </a:xfrm>
          <a:prstGeom prst="rect">
            <a:avLst/>
          </a:prstGeom>
        </p:spPr>
        <p:txBody>
          <a:bodyPr vert="horz" wrap="square" lIns="0" tIns="12700" rIns="0" bIns="0" rtlCol="0">
            <a:spAutoFit/>
          </a:bodyPr>
          <a:lstStyle/>
          <a:p>
            <a:pPr marL="12700">
              <a:lnSpc>
                <a:spcPct val="100000"/>
              </a:lnSpc>
              <a:spcBef>
                <a:spcPts val="100"/>
              </a:spcBef>
            </a:pPr>
            <a:r>
              <a:rPr sz="1800" b="1" spc="-35">
                <a:solidFill>
                  <a:srgbClr val="FAB82E"/>
                </a:solidFill>
                <a:latin typeface="Calibri"/>
                <a:cs typeface="Calibri"/>
              </a:rPr>
              <a:t>DISPATCH</a:t>
            </a:r>
            <a:endParaRPr sz="1800">
              <a:latin typeface="Calibri"/>
              <a:cs typeface="Calibri"/>
            </a:endParaRPr>
          </a:p>
        </p:txBody>
      </p:sp>
      <p:grpSp>
        <p:nvGrpSpPr>
          <p:cNvPr id="43" name="object 43"/>
          <p:cNvGrpSpPr/>
          <p:nvPr/>
        </p:nvGrpSpPr>
        <p:grpSpPr>
          <a:xfrm>
            <a:off x="979932" y="3134867"/>
            <a:ext cx="734695" cy="792480"/>
            <a:chOff x="979932" y="3134867"/>
            <a:chExt cx="734695" cy="792480"/>
          </a:xfrm>
        </p:grpSpPr>
        <p:sp>
          <p:nvSpPr>
            <p:cNvPr id="44" name="object 44"/>
            <p:cNvSpPr/>
            <p:nvPr/>
          </p:nvSpPr>
          <p:spPr>
            <a:xfrm>
              <a:off x="1030986" y="3199637"/>
              <a:ext cx="632460" cy="664845"/>
            </a:xfrm>
            <a:custGeom>
              <a:avLst/>
              <a:gdLst/>
              <a:ahLst/>
              <a:cxnLst/>
              <a:rect l="l" t="t" r="r" b="b"/>
              <a:pathLst>
                <a:path w="632460" h="664845">
                  <a:moveTo>
                    <a:pt x="0" y="332232"/>
                  </a:moveTo>
                  <a:lnTo>
                    <a:pt x="3428" y="283130"/>
                  </a:lnTo>
                  <a:lnTo>
                    <a:pt x="13388" y="236268"/>
                  </a:lnTo>
                  <a:lnTo>
                    <a:pt x="29390" y="192159"/>
                  </a:lnTo>
                  <a:lnTo>
                    <a:pt x="50946" y="151315"/>
                  </a:lnTo>
                  <a:lnTo>
                    <a:pt x="77565" y="114251"/>
                  </a:lnTo>
                  <a:lnTo>
                    <a:pt x="108759" y="81481"/>
                  </a:lnTo>
                  <a:lnTo>
                    <a:pt x="144038" y="53517"/>
                  </a:lnTo>
                  <a:lnTo>
                    <a:pt x="182914" y="30873"/>
                  </a:lnTo>
                  <a:lnTo>
                    <a:pt x="224898" y="14064"/>
                  </a:lnTo>
                  <a:lnTo>
                    <a:pt x="269499" y="3601"/>
                  </a:lnTo>
                  <a:lnTo>
                    <a:pt x="316229" y="0"/>
                  </a:lnTo>
                  <a:lnTo>
                    <a:pt x="362954" y="3601"/>
                  </a:lnTo>
                  <a:lnTo>
                    <a:pt x="407552" y="14064"/>
                  </a:lnTo>
                  <a:lnTo>
                    <a:pt x="449534" y="30873"/>
                  </a:lnTo>
                  <a:lnTo>
                    <a:pt x="488409" y="53517"/>
                  </a:lnTo>
                  <a:lnTo>
                    <a:pt x="523690" y="81481"/>
                  </a:lnTo>
                  <a:lnTo>
                    <a:pt x="554885" y="114251"/>
                  </a:lnTo>
                  <a:lnTo>
                    <a:pt x="581507" y="151315"/>
                  </a:lnTo>
                  <a:lnTo>
                    <a:pt x="603064" y="192159"/>
                  </a:lnTo>
                  <a:lnTo>
                    <a:pt x="619069" y="236268"/>
                  </a:lnTo>
                  <a:lnTo>
                    <a:pt x="629030" y="283130"/>
                  </a:lnTo>
                  <a:lnTo>
                    <a:pt x="632459" y="332232"/>
                  </a:lnTo>
                  <a:lnTo>
                    <a:pt x="629030" y="381333"/>
                  </a:lnTo>
                  <a:lnTo>
                    <a:pt x="619069" y="428195"/>
                  </a:lnTo>
                  <a:lnTo>
                    <a:pt x="603064" y="472304"/>
                  </a:lnTo>
                  <a:lnTo>
                    <a:pt x="581507" y="513148"/>
                  </a:lnTo>
                  <a:lnTo>
                    <a:pt x="554885" y="550212"/>
                  </a:lnTo>
                  <a:lnTo>
                    <a:pt x="523690" y="582982"/>
                  </a:lnTo>
                  <a:lnTo>
                    <a:pt x="488409" y="610946"/>
                  </a:lnTo>
                  <a:lnTo>
                    <a:pt x="449534" y="633590"/>
                  </a:lnTo>
                  <a:lnTo>
                    <a:pt x="407552" y="650399"/>
                  </a:lnTo>
                  <a:lnTo>
                    <a:pt x="362954" y="660862"/>
                  </a:lnTo>
                  <a:lnTo>
                    <a:pt x="316229" y="664463"/>
                  </a:lnTo>
                  <a:lnTo>
                    <a:pt x="269499" y="660862"/>
                  </a:lnTo>
                  <a:lnTo>
                    <a:pt x="224898" y="650399"/>
                  </a:lnTo>
                  <a:lnTo>
                    <a:pt x="182914" y="633590"/>
                  </a:lnTo>
                  <a:lnTo>
                    <a:pt x="144038" y="610946"/>
                  </a:lnTo>
                  <a:lnTo>
                    <a:pt x="108759" y="582982"/>
                  </a:lnTo>
                  <a:lnTo>
                    <a:pt x="77565" y="550212"/>
                  </a:lnTo>
                  <a:lnTo>
                    <a:pt x="50946" y="513148"/>
                  </a:lnTo>
                  <a:lnTo>
                    <a:pt x="29390" y="472304"/>
                  </a:lnTo>
                  <a:lnTo>
                    <a:pt x="13388" y="428195"/>
                  </a:lnTo>
                  <a:lnTo>
                    <a:pt x="3428" y="381333"/>
                  </a:lnTo>
                  <a:lnTo>
                    <a:pt x="0" y="332232"/>
                  </a:lnTo>
                  <a:close/>
                </a:path>
                <a:path w="632460" h="664845">
                  <a:moveTo>
                    <a:pt x="134111" y="332232"/>
                  </a:moveTo>
                  <a:lnTo>
                    <a:pt x="140454" y="282784"/>
                  </a:lnTo>
                  <a:lnTo>
                    <a:pt x="158352" y="238364"/>
                  </a:lnTo>
                  <a:lnTo>
                    <a:pt x="186113" y="200739"/>
                  </a:lnTo>
                  <a:lnTo>
                    <a:pt x="222046" y="171675"/>
                  </a:lnTo>
                  <a:lnTo>
                    <a:pt x="264458" y="152941"/>
                  </a:lnTo>
                  <a:lnTo>
                    <a:pt x="311657" y="146303"/>
                  </a:lnTo>
                  <a:lnTo>
                    <a:pt x="358852" y="152941"/>
                  </a:lnTo>
                  <a:lnTo>
                    <a:pt x="401263" y="171675"/>
                  </a:lnTo>
                  <a:lnTo>
                    <a:pt x="437197" y="200739"/>
                  </a:lnTo>
                  <a:lnTo>
                    <a:pt x="464961" y="238364"/>
                  </a:lnTo>
                  <a:lnTo>
                    <a:pt x="482861" y="282784"/>
                  </a:lnTo>
                  <a:lnTo>
                    <a:pt x="489203" y="332232"/>
                  </a:lnTo>
                  <a:lnTo>
                    <a:pt x="482861" y="381679"/>
                  </a:lnTo>
                  <a:lnTo>
                    <a:pt x="464961" y="426099"/>
                  </a:lnTo>
                  <a:lnTo>
                    <a:pt x="437197" y="463724"/>
                  </a:lnTo>
                  <a:lnTo>
                    <a:pt x="401263" y="492788"/>
                  </a:lnTo>
                  <a:lnTo>
                    <a:pt x="358852" y="511522"/>
                  </a:lnTo>
                  <a:lnTo>
                    <a:pt x="311657" y="518160"/>
                  </a:lnTo>
                  <a:lnTo>
                    <a:pt x="264458" y="511522"/>
                  </a:lnTo>
                  <a:lnTo>
                    <a:pt x="222046" y="492788"/>
                  </a:lnTo>
                  <a:lnTo>
                    <a:pt x="186113" y="463724"/>
                  </a:lnTo>
                  <a:lnTo>
                    <a:pt x="158352" y="426099"/>
                  </a:lnTo>
                  <a:lnTo>
                    <a:pt x="140454" y="381679"/>
                  </a:lnTo>
                  <a:lnTo>
                    <a:pt x="134111" y="332232"/>
                  </a:lnTo>
                  <a:close/>
                </a:path>
              </a:pathLst>
            </a:custGeom>
            <a:ln w="102107">
              <a:solidFill>
                <a:srgbClr val="FAB82E"/>
              </a:solidFill>
            </a:ln>
          </p:spPr>
          <p:txBody>
            <a:bodyPr wrap="square" lIns="0" tIns="0" rIns="0" bIns="0" rtlCol="0"/>
            <a:lstStyle/>
            <a:p>
              <a:endParaRPr/>
            </a:p>
          </p:txBody>
        </p:sp>
        <p:pic>
          <p:nvPicPr>
            <p:cNvPr id="45" name="object 45"/>
            <p:cNvPicPr/>
            <p:nvPr/>
          </p:nvPicPr>
          <p:blipFill>
            <a:blip r:embed="rId10" cstate="print"/>
            <a:stretch>
              <a:fillRect/>
            </a:stretch>
          </p:blipFill>
          <p:spPr>
            <a:xfrm>
              <a:off x="1283208" y="3468623"/>
              <a:ext cx="117347" cy="123443"/>
            </a:xfrm>
            <a:prstGeom prst="rect">
              <a:avLst/>
            </a:prstGeom>
          </p:spPr>
        </p:pic>
        <p:sp>
          <p:nvSpPr>
            <p:cNvPr id="46" name="object 46"/>
            <p:cNvSpPr/>
            <p:nvPr/>
          </p:nvSpPr>
          <p:spPr>
            <a:xfrm>
              <a:off x="987552" y="3134867"/>
              <a:ext cx="708660" cy="792480"/>
            </a:xfrm>
            <a:custGeom>
              <a:avLst/>
              <a:gdLst/>
              <a:ahLst/>
              <a:cxnLst/>
              <a:rect l="l" t="t" r="r" b="b"/>
              <a:pathLst>
                <a:path w="708660" h="792479">
                  <a:moveTo>
                    <a:pt x="708660" y="792480"/>
                  </a:moveTo>
                  <a:lnTo>
                    <a:pt x="354330" y="483108"/>
                  </a:lnTo>
                  <a:lnTo>
                    <a:pt x="0" y="792480"/>
                  </a:lnTo>
                  <a:lnTo>
                    <a:pt x="708660" y="792480"/>
                  </a:lnTo>
                  <a:close/>
                </a:path>
                <a:path w="708660" h="792479">
                  <a:moveTo>
                    <a:pt x="708660" y="0"/>
                  </a:moveTo>
                  <a:lnTo>
                    <a:pt x="0" y="0"/>
                  </a:lnTo>
                  <a:lnTo>
                    <a:pt x="354330" y="316992"/>
                  </a:lnTo>
                  <a:lnTo>
                    <a:pt x="708660" y="0"/>
                  </a:lnTo>
                  <a:close/>
                </a:path>
              </a:pathLst>
            </a:custGeom>
            <a:solidFill>
              <a:srgbClr val="FFFFFF"/>
            </a:solidFill>
          </p:spPr>
          <p:txBody>
            <a:bodyPr wrap="square" lIns="0" tIns="0" rIns="0" bIns="0" rtlCol="0"/>
            <a:lstStyle/>
            <a:p>
              <a:endParaRPr/>
            </a:p>
          </p:txBody>
        </p:sp>
      </p:grpSp>
      <p:sp>
        <p:nvSpPr>
          <p:cNvPr id="47" name="object 47"/>
          <p:cNvSpPr txBox="1"/>
          <p:nvPr/>
        </p:nvSpPr>
        <p:spPr>
          <a:xfrm>
            <a:off x="660298" y="4672406"/>
            <a:ext cx="1362075" cy="1111885"/>
          </a:xfrm>
          <a:prstGeom prst="rect">
            <a:avLst/>
          </a:prstGeom>
        </p:spPr>
        <p:txBody>
          <a:bodyPr vert="horz" wrap="square" lIns="0" tIns="12700" rIns="0" bIns="0" rtlCol="0">
            <a:spAutoFit/>
          </a:bodyPr>
          <a:lstStyle/>
          <a:p>
            <a:pPr marL="42545" algn="ctr">
              <a:lnSpc>
                <a:spcPts val="6434"/>
              </a:lnSpc>
              <a:spcBef>
                <a:spcPts val="100"/>
              </a:spcBef>
            </a:pPr>
            <a:r>
              <a:rPr sz="5400" b="1" i="1" spc="-50">
                <a:solidFill>
                  <a:srgbClr val="6EA943"/>
                </a:solidFill>
                <a:latin typeface="Calibri"/>
                <a:cs typeface="Calibri"/>
              </a:rPr>
              <a:t>$</a:t>
            </a:r>
            <a:endParaRPr sz="5400">
              <a:latin typeface="Calibri"/>
              <a:cs typeface="Calibri"/>
            </a:endParaRPr>
          </a:p>
          <a:p>
            <a:pPr algn="ctr">
              <a:lnSpc>
                <a:spcPts val="2115"/>
              </a:lnSpc>
            </a:pPr>
            <a:r>
              <a:rPr sz="1800" b="1" spc="-10">
                <a:solidFill>
                  <a:srgbClr val="6EA943"/>
                </a:solidFill>
                <a:latin typeface="Calibri"/>
                <a:cs typeface="Calibri"/>
              </a:rPr>
              <a:t>SETTLEMENTS</a:t>
            </a:r>
            <a:endParaRPr sz="1800">
              <a:latin typeface="Calibri"/>
              <a:cs typeface="Calibri"/>
            </a:endParaRPr>
          </a:p>
        </p:txBody>
      </p:sp>
      <p:sp>
        <p:nvSpPr>
          <p:cNvPr id="48" name="object 48"/>
          <p:cNvSpPr/>
          <p:nvPr/>
        </p:nvSpPr>
        <p:spPr>
          <a:xfrm>
            <a:off x="2042160" y="1676400"/>
            <a:ext cx="320040" cy="304800"/>
          </a:xfrm>
          <a:custGeom>
            <a:avLst/>
            <a:gdLst/>
            <a:ahLst/>
            <a:cxnLst/>
            <a:rect l="l" t="t" r="r" b="b"/>
            <a:pathLst>
              <a:path w="320039" h="304800">
                <a:moveTo>
                  <a:pt x="167639" y="0"/>
                </a:moveTo>
                <a:lnTo>
                  <a:pt x="167639" y="76200"/>
                </a:lnTo>
                <a:lnTo>
                  <a:pt x="0" y="76200"/>
                </a:lnTo>
                <a:lnTo>
                  <a:pt x="0" y="228600"/>
                </a:lnTo>
                <a:lnTo>
                  <a:pt x="167639" y="228600"/>
                </a:lnTo>
                <a:lnTo>
                  <a:pt x="167639" y="304800"/>
                </a:lnTo>
                <a:lnTo>
                  <a:pt x="320039" y="152400"/>
                </a:lnTo>
                <a:lnTo>
                  <a:pt x="167639" y="0"/>
                </a:lnTo>
                <a:close/>
              </a:path>
            </a:pathLst>
          </a:custGeom>
          <a:solidFill>
            <a:srgbClr val="7E7E7E"/>
          </a:solidFill>
        </p:spPr>
        <p:txBody>
          <a:bodyPr wrap="square" lIns="0" tIns="0" rIns="0" bIns="0" rtlCol="0"/>
          <a:lstStyle/>
          <a:p>
            <a:endParaRPr/>
          </a:p>
        </p:txBody>
      </p:sp>
      <p:sp>
        <p:nvSpPr>
          <p:cNvPr id="49" name="object 49"/>
          <p:cNvSpPr/>
          <p:nvPr/>
        </p:nvSpPr>
        <p:spPr>
          <a:xfrm>
            <a:off x="2057400" y="3429000"/>
            <a:ext cx="320040" cy="304800"/>
          </a:xfrm>
          <a:custGeom>
            <a:avLst/>
            <a:gdLst/>
            <a:ahLst/>
            <a:cxnLst/>
            <a:rect l="l" t="t" r="r" b="b"/>
            <a:pathLst>
              <a:path w="320039" h="304800">
                <a:moveTo>
                  <a:pt x="167639" y="0"/>
                </a:moveTo>
                <a:lnTo>
                  <a:pt x="167639" y="76200"/>
                </a:lnTo>
                <a:lnTo>
                  <a:pt x="0" y="76200"/>
                </a:lnTo>
                <a:lnTo>
                  <a:pt x="0" y="228600"/>
                </a:lnTo>
                <a:lnTo>
                  <a:pt x="167639" y="228600"/>
                </a:lnTo>
                <a:lnTo>
                  <a:pt x="167639" y="304800"/>
                </a:lnTo>
                <a:lnTo>
                  <a:pt x="320039" y="152400"/>
                </a:lnTo>
                <a:lnTo>
                  <a:pt x="167639" y="0"/>
                </a:lnTo>
                <a:close/>
              </a:path>
            </a:pathLst>
          </a:custGeom>
          <a:solidFill>
            <a:srgbClr val="FAB82E"/>
          </a:solidFill>
        </p:spPr>
        <p:txBody>
          <a:bodyPr wrap="square" lIns="0" tIns="0" rIns="0" bIns="0" rtlCol="0"/>
          <a:lstStyle/>
          <a:p>
            <a:endParaRPr/>
          </a:p>
        </p:txBody>
      </p:sp>
      <p:sp>
        <p:nvSpPr>
          <p:cNvPr id="50" name="object 50"/>
          <p:cNvSpPr/>
          <p:nvPr/>
        </p:nvSpPr>
        <p:spPr>
          <a:xfrm>
            <a:off x="2042160" y="5029200"/>
            <a:ext cx="320040" cy="304800"/>
          </a:xfrm>
          <a:custGeom>
            <a:avLst/>
            <a:gdLst/>
            <a:ahLst/>
            <a:cxnLst/>
            <a:rect l="l" t="t" r="r" b="b"/>
            <a:pathLst>
              <a:path w="320039" h="304800">
                <a:moveTo>
                  <a:pt x="167639" y="0"/>
                </a:moveTo>
                <a:lnTo>
                  <a:pt x="167639" y="76200"/>
                </a:lnTo>
                <a:lnTo>
                  <a:pt x="0" y="76200"/>
                </a:lnTo>
                <a:lnTo>
                  <a:pt x="0" y="228600"/>
                </a:lnTo>
                <a:lnTo>
                  <a:pt x="167639" y="228600"/>
                </a:lnTo>
                <a:lnTo>
                  <a:pt x="167639" y="304800"/>
                </a:lnTo>
                <a:lnTo>
                  <a:pt x="320039" y="152400"/>
                </a:lnTo>
                <a:lnTo>
                  <a:pt x="167639" y="0"/>
                </a:lnTo>
                <a:close/>
              </a:path>
            </a:pathLst>
          </a:custGeom>
          <a:solidFill>
            <a:srgbClr val="6EA943"/>
          </a:solidFill>
        </p:spPr>
        <p:txBody>
          <a:bodyPr wrap="square" lIns="0" tIns="0" rIns="0" bIns="0" rtlCol="0"/>
          <a:lstStyle/>
          <a:p>
            <a:endParaRPr/>
          </a:p>
        </p:txBody>
      </p:sp>
      <p:sp>
        <p:nvSpPr>
          <p:cNvPr id="51" name="object 51"/>
          <p:cNvSpPr txBox="1"/>
          <p:nvPr/>
        </p:nvSpPr>
        <p:spPr>
          <a:xfrm>
            <a:off x="7438135" y="5474919"/>
            <a:ext cx="1802764" cy="574040"/>
          </a:xfrm>
          <a:prstGeom prst="rect">
            <a:avLst/>
          </a:prstGeom>
        </p:spPr>
        <p:txBody>
          <a:bodyPr vert="horz" wrap="square" lIns="0" tIns="12700" rIns="0" bIns="0" rtlCol="0">
            <a:spAutoFit/>
          </a:bodyPr>
          <a:lstStyle/>
          <a:p>
            <a:pPr algn="ctr">
              <a:lnSpc>
                <a:spcPct val="100000"/>
              </a:lnSpc>
              <a:spcBef>
                <a:spcPts val="100"/>
              </a:spcBef>
            </a:pPr>
            <a:r>
              <a:rPr sz="1800" b="1">
                <a:solidFill>
                  <a:srgbClr val="C76608"/>
                </a:solidFill>
                <a:latin typeface="Calibri"/>
                <a:cs typeface="Calibri"/>
              </a:rPr>
              <a:t>RESOURCE</a:t>
            </a:r>
            <a:r>
              <a:rPr sz="1800" b="1" spc="-60">
                <a:solidFill>
                  <a:srgbClr val="C76608"/>
                </a:solidFill>
                <a:latin typeface="Calibri"/>
                <a:cs typeface="Calibri"/>
              </a:rPr>
              <a:t> </a:t>
            </a:r>
            <a:r>
              <a:rPr sz="1800" b="1" spc="-20">
                <a:solidFill>
                  <a:srgbClr val="C76608"/>
                </a:solidFill>
                <a:latin typeface="Calibri"/>
                <a:cs typeface="Calibri"/>
              </a:rPr>
              <a:t>Lead</a:t>
            </a:r>
            <a:endParaRPr sz="1800">
              <a:latin typeface="Calibri"/>
              <a:cs typeface="Calibri"/>
            </a:endParaRPr>
          </a:p>
          <a:p>
            <a:pPr algn="ctr">
              <a:lnSpc>
                <a:spcPct val="100000"/>
              </a:lnSpc>
            </a:pPr>
            <a:r>
              <a:rPr sz="1800" b="1">
                <a:solidFill>
                  <a:srgbClr val="C76608"/>
                </a:solidFill>
                <a:latin typeface="Calibri"/>
                <a:cs typeface="Calibri"/>
              </a:rPr>
              <a:t>Market</a:t>
            </a:r>
            <a:r>
              <a:rPr sz="1800" b="1" spc="-90">
                <a:solidFill>
                  <a:srgbClr val="C76608"/>
                </a:solidFill>
                <a:latin typeface="Calibri"/>
                <a:cs typeface="Calibri"/>
              </a:rPr>
              <a:t> </a:t>
            </a:r>
            <a:r>
              <a:rPr sz="1800" b="1" spc="-10">
                <a:solidFill>
                  <a:srgbClr val="C76608"/>
                </a:solidFill>
                <a:latin typeface="Calibri"/>
                <a:cs typeface="Calibri"/>
              </a:rPr>
              <a:t>Participant</a:t>
            </a:r>
            <a:endParaRPr sz="1800">
              <a:latin typeface="Calibri"/>
              <a:cs typeface="Calibri"/>
            </a:endParaRPr>
          </a:p>
        </p:txBody>
      </p:sp>
      <p:pic>
        <p:nvPicPr>
          <p:cNvPr id="52" name="object 52"/>
          <p:cNvPicPr/>
          <p:nvPr/>
        </p:nvPicPr>
        <p:blipFill>
          <a:blip r:embed="rId9" cstate="print"/>
          <a:stretch>
            <a:fillRect/>
          </a:stretch>
        </p:blipFill>
        <p:spPr>
          <a:xfrm>
            <a:off x="10500359" y="1447800"/>
            <a:ext cx="1158240" cy="966215"/>
          </a:xfrm>
          <a:prstGeom prst="rect">
            <a:avLst/>
          </a:prstGeom>
        </p:spPr>
      </p:pic>
      <p:sp>
        <p:nvSpPr>
          <p:cNvPr id="53" name="object 53"/>
          <p:cNvSpPr txBox="1"/>
          <p:nvPr/>
        </p:nvSpPr>
        <p:spPr>
          <a:xfrm>
            <a:off x="10567416" y="1513332"/>
            <a:ext cx="1019810" cy="623570"/>
          </a:xfrm>
          <a:prstGeom prst="rect">
            <a:avLst/>
          </a:prstGeom>
          <a:solidFill>
            <a:srgbClr val="FCE7D2"/>
          </a:solidFill>
        </p:spPr>
        <p:txBody>
          <a:bodyPr vert="horz" wrap="square" lIns="0" tIns="159385" rIns="0" bIns="0" rtlCol="0">
            <a:spAutoFit/>
          </a:bodyPr>
          <a:lstStyle/>
          <a:p>
            <a:pPr marL="288290">
              <a:lnSpc>
                <a:spcPct val="100000"/>
              </a:lnSpc>
              <a:spcBef>
                <a:spcPts val="1255"/>
              </a:spcBef>
            </a:pPr>
            <a:r>
              <a:rPr sz="1800" b="1" i="1" spc="-20">
                <a:solidFill>
                  <a:srgbClr val="C76608"/>
                </a:solidFill>
                <a:latin typeface="Calibri"/>
                <a:cs typeface="Calibri"/>
              </a:rPr>
              <a:t>FCTS</a:t>
            </a:r>
            <a:endParaRPr sz="1800">
              <a:latin typeface="Calibri"/>
              <a:cs typeface="Calibri"/>
            </a:endParaRPr>
          </a:p>
        </p:txBody>
      </p:sp>
      <p:sp>
        <p:nvSpPr>
          <p:cNvPr id="54" name="object 54"/>
          <p:cNvSpPr/>
          <p:nvPr/>
        </p:nvSpPr>
        <p:spPr>
          <a:xfrm>
            <a:off x="10043159" y="1652016"/>
            <a:ext cx="318770" cy="304800"/>
          </a:xfrm>
          <a:custGeom>
            <a:avLst/>
            <a:gdLst/>
            <a:ahLst/>
            <a:cxnLst/>
            <a:rect l="l" t="t" r="r" b="b"/>
            <a:pathLst>
              <a:path w="318770" h="304800">
                <a:moveTo>
                  <a:pt x="152400" y="0"/>
                </a:moveTo>
                <a:lnTo>
                  <a:pt x="0" y="152400"/>
                </a:lnTo>
                <a:lnTo>
                  <a:pt x="152400" y="304800"/>
                </a:lnTo>
                <a:lnTo>
                  <a:pt x="152400" y="228600"/>
                </a:lnTo>
                <a:lnTo>
                  <a:pt x="318516" y="228600"/>
                </a:lnTo>
                <a:lnTo>
                  <a:pt x="318516" y="76200"/>
                </a:lnTo>
                <a:lnTo>
                  <a:pt x="152400" y="76200"/>
                </a:lnTo>
                <a:lnTo>
                  <a:pt x="152400" y="0"/>
                </a:lnTo>
                <a:close/>
              </a:path>
            </a:pathLst>
          </a:custGeom>
          <a:solidFill>
            <a:srgbClr val="C76608"/>
          </a:solidFill>
        </p:spPr>
        <p:txBody>
          <a:bodyPr wrap="square" lIns="0" tIns="0" rIns="0" bIns="0" rtlCol="0"/>
          <a:lstStyle/>
          <a:p>
            <a:endParaRPr/>
          </a:p>
        </p:txBody>
      </p:sp>
      <p:sp>
        <p:nvSpPr>
          <p:cNvPr id="55" name="object 55"/>
          <p:cNvSpPr txBox="1"/>
          <p:nvPr/>
        </p:nvSpPr>
        <p:spPr>
          <a:xfrm>
            <a:off x="10595864" y="2432430"/>
            <a:ext cx="970280" cy="346710"/>
          </a:xfrm>
          <a:prstGeom prst="rect">
            <a:avLst/>
          </a:prstGeom>
        </p:spPr>
        <p:txBody>
          <a:bodyPr vert="horz" wrap="square" lIns="0" tIns="13335" rIns="0" bIns="0" rtlCol="0">
            <a:spAutoFit/>
          </a:bodyPr>
          <a:lstStyle/>
          <a:p>
            <a:pPr marL="45720" marR="5080" indent="-33655">
              <a:lnSpc>
                <a:spcPct val="100000"/>
              </a:lnSpc>
              <a:spcBef>
                <a:spcPts val="105"/>
              </a:spcBef>
            </a:pPr>
            <a:r>
              <a:rPr sz="1050">
                <a:latin typeface="Calibri"/>
                <a:cs typeface="Calibri"/>
              </a:rPr>
              <a:t>Forward</a:t>
            </a:r>
            <a:r>
              <a:rPr sz="1050" spc="-50">
                <a:latin typeface="Calibri"/>
                <a:cs typeface="Calibri"/>
              </a:rPr>
              <a:t> </a:t>
            </a:r>
            <a:r>
              <a:rPr sz="1050" spc="-10">
                <a:latin typeface="Calibri"/>
                <a:cs typeface="Calibri"/>
              </a:rPr>
              <a:t>Capacity </a:t>
            </a:r>
            <a:r>
              <a:rPr sz="1050">
                <a:latin typeface="Calibri"/>
                <a:cs typeface="Calibri"/>
              </a:rPr>
              <a:t>Tracking</a:t>
            </a:r>
            <a:r>
              <a:rPr sz="1050" spc="-25">
                <a:latin typeface="Calibri"/>
                <a:cs typeface="Calibri"/>
              </a:rPr>
              <a:t> </a:t>
            </a:r>
            <a:r>
              <a:rPr sz="1050" spc="-10">
                <a:latin typeface="Calibri"/>
                <a:cs typeface="Calibri"/>
              </a:rPr>
              <a:t>System</a:t>
            </a:r>
            <a:endParaRPr sz="1050">
              <a:latin typeface="Calibri"/>
              <a:cs typeface="Calibri"/>
            </a:endParaRPr>
          </a:p>
        </p:txBody>
      </p:sp>
      <p:sp>
        <p:nvSpPr>
          <p:cNvPr id="56" name="object 56"/>
          <p:cNvSpPr/>
          <p:nvPr/>
        </p:nvSpPr>
        <p:spPr>
          <a:xfrm>
            <a:off x="3132582" y="5182361"/>
            <a:ext cx="4023360" cy="381000"/>
          </a:xfrm>
          <a:custGeom>
            <a:avLst/>
            <a:gdLst/>
            <a:ahLst/>
            <a:cxnLst/>
            <a:rect l="l" t="t" r="r" b="b"/>
            <a:pathLst>
              <a:path w="4023359" h="381000">
                <a:moveTo>
                  <a:pt x="0" y="0"/>
                </a:moveTo>
                <a:lnTo>
                  <a:pt x="0" y="74128"/>
                </a:lnTo>
                <a:lnTo>
                  <a:pt x="0" y="134683"/>
                </a:lnTo>
                <a:lnTo>
                  <a:pt x="0" y="175521"/>
                </a:lnTo>
                <a:lnTo>
                  <a:pt x="0" y="190500"/>
                </a:lnTo>
                <a:lnTo>
                  <a:pt x="1989455" y="190500"/>
                </a:lnTo>
                <a:lnTo>
                  <a:pt x="1989455" y="205478"/>
                </a:lnTo>
                <a:lnTo>
                  <a:pt x="1989455" y="246316"/>
                </a:lnTo>
                <a:lnTo>
                  <a:pt x="1989455" y="306871"/>
                </a:lnTo>
                <a:lnTo>
                  <a:pt x="1989455" y="381000"/>
                </a:lnTo>
                <a:lnTo>
                  <a:pt x="1989455" y="306871"/>
                </a:lnTo>
                <a:lnTo>
                  <a:pt x="1989455" y="246316"/>
                </a:lnTo>
                <a:lnTo>
                  <a:pt x="1989455" y="205478"/>
                </a:lnTo>
                <a:lnTo>
                  <a:pt x="1989455" y="190500"/>
                </a:lnTo>
                <a:lnTo>
                  <a:pt x="4023360" y="190500"/>
                </a:lnTo>
                <a:lnTo>
                  <a:pt x="4023360" y="175521"/>
                </a:lnTo>
                <a:lnTo>
                  <a:pt x="4023360" y="134683"/>
                </a:lnTo>
                <a:lnTo>
                  <a:pt x="4023360" y="74128"/>
                </a:lnTo>
                <a:lnTo>
                  <a:pt x="4023360" y="0"/>
                </a:lnTo>
              </a:path>
            </a:pathLst>
          </a:custGeom>
          <a:ln w="35052">
            <a:solidFill>
              <a:srgbClr val="6EA943"/>
            </a:solidFill>
          </a:ln>
        </p:spPr>
        <p:txBody>
          <a:bodyPr wrap="square" lIns="0" tIns="0" rIns="0" bIns="0" rtlCol="0"/>
          <a:lstStyle/>
          <a:p>
            <a:endParaRPr/>
          </a:p>
        </p:txBody>
      </p:sp>
      <p:sp>
        <p:nvSpPr>
          <p:cNvPr id="57" name="object 5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8" name="object 5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37</a:t>
            </a:fld>
            <a:endParaRPr spc="-25"/>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95"/>
              <a:t> </a:t>
            </a:r>
            <a:r>
              <a:t>Participant</a:t>
            </a:r>
            <a:r>
              <a:rPr spc="-90"/>
              <a:t> </a:t>
            </a:r>
            <a:r>
              <a:t>Roles</a:t>
            </a:r>
            <a:r>
              <a:rPr spc="-114"/>
              <a:t> </a:t>
            </a:r>
            <a:r>
              <a:t>and</a:t>
            </a:r>
            <a:r>
              <a:rPr spc="-120"/>
              <a:t> </a:t>
            </a:r>
            <a:r>
              <a:t>Responsibilities</a:t>
            </a:r>
            <a:r>
              <a:rPr spc="-95"/>
              <a:t> </a:t>
            </a:r>
            <a:r>
              <a:t>for</a:t>
            </a:r>
            <a:r>
              <a:rPr spc="-120"/>
              <a:t> </a:t>
            </a:r>
            <a:r>
              <a:t>CSFs,</a:t>
            </a:r>
            <a:r>
              <a:rPr spc="-95"/>
              <a:t> </a:t>
            </a:r>
            <a:r>
              <a:rPr sz="2400" b="0" i="1" spc="-10">
                <a:latin typeface="Calibri"/>
                <a:cs typeface="Calibri"/>
              </a:rPr>
              <a:t>continued</a:t>
            </a:r>
            <a:endParaRPr sz="2400">
              <a:latin typeface="Calibri"/>
              <a:cs typeface="Calibri"/>
            </a:endParaRPr>
          </a:p>
        </p:txBody>
      </p:sp>
      <p:sp>
        <p:nvSpPr>
          <p:cNvPr id="3" name="object 3"/>
          <p:cNvSpPr txBox="1"/>
          <p:nvPr/>
        </p:nvSpPr>
        <p:spPr>
          <a:xfrm>
            <a:off x="3267202" y="754507"/>
            <a:ext cx="6057952" cy="382156"/>
          </a:xfrm>
          <a:prstGeom prst="rect">
            <a:avLst/>
          </a:prstGeom>
        </p:spPr>
        <p:txBody>
          <a:bodyPr vert="horz" wrap="square" lIns="0" tIns="12700" rIns="0" bIns="0" rtlCol="0" anchor="t">
            <a:spAutoFit/>
          </a:bodyPr>
          <a:lstStyle/>
          <a:p>
            <a:pPr marL="229870" indent="-217170">
              <a:spcBef>
                <a:spcPts val="100"/>
              </a:spcBef>
              <a:buFont typeface="Arial"/>
              <a:buChar char="•"/>
              <a:tabLst>
                <a:tab pos="229870" algn="l"/>
              </a:tabLst>
            </a:pPr>
            <a:r>
              <a:rPr sz="2400" b="1" dirty="0">
                <a:solidFill>
                  <a:srgbClr val="7E7E7E"/>
                </a:solidFill>
                <a:latin typeface="Calibri"/>
                <a:cs typeface="Calibri"/>
              </a:rPr>
              <a:t>Asset</a:t>
            </a:r>
            <a:r>
              <a:rPr lang="en-US" sz="2400" b="1" spc="-65" dirty="0">
                <a:solidFill>
                  <a:srgbClr val="7E7E7E"/>
                </a:solidFill>
                <a:latin typeface="Calibri"/>
                <a:cs typeface="Calibri"/>
              </a:rPr>
              <a:t> </a:t>
            </a:r>
            <a:r>
              <a:rPr lang="en-US" sz="2400" b="1" dirty="0">
                <a:solidFill>
                  <a:srgbClr val="7E7E7E"/>
                </a:solidFill>
                <a:latin typeface="Calibri"/>
                <a:cs typeface="Calibri"/>
              </a:rPr>
              <a:t>Lead</a:t>
            </a:r>
            <a:r>
              <a:rPr lang="en-US" sz="2400" b="1" spc="-45" dirty="0">
                <a:solidFill>
                  <a:srgbClr val="7E7E7E"/>
                </a:solidFill>
                <a:latin typeface="Calibri"/>
                <a:cs typeface="Calibri"/>
              </a:rPr>
              <a:t> </a:t>
            </a:r>
            <a:r>
              <a:rPr lang="en-US" sz="2400" b="1" spc="-10" dirty="0">
                <a:solidFill>
                  <a:srgbClr val="7E7E7E"/>
                </a:solidFill>
                <a:latin typeface="Calibri"/>
                <a:cs typeface="Calibri"/>
              </a:rPr>
              <a:t>Market</a:t>
            </a:r>
            <a:r>
              <a:rPr lang="en-US" sz="2400" b="1" spc="-85" dirty="0">
                <a:solidFill>
                  <a:srgbClr val="7E7E7E"/>
                </a:solidFill>
                <a:latin typeface="Calibri"/>
                <a:cs typeface="Calibri"/>
              </a:rPr>
              <a:t> </a:t>
            </a:r>
            <a:r>
              <a:rPr lang="en-US" sz="2400" b="1" spc="-10" dirty="0">
                <a:solidFill>
                  <a:srgbClr val="7E7E7E"/>
                </a:solidFill>
                <a:latin typeface="Calibri"/>
                <a:cs typeface="Calibri"/>
              </a:rPr>
              <a:t>Participant</a:t>
            </a:r>
            <a:endParaRPr sz="2400" dirty="0">
              <a:latin typeface="Calibri"/>
              <a:cs typeface="Calibri"/>
            </a:endParaRPr>
          </a:p>
        </p:txBody>
      </p:sp>
      <p:sp>
        <p:nvSpPr>
          <p:cNvPr id="4" name="object 4"/>
          <p:cNvSpPr txBox="1"/>
          <p:nvPr/>
        </p:nvSpPr>
        <p:spPr>
          <a:xfrm>
            <a:off x="3547998" y="1128750"/>
            <a:ext cx="3916045" cy="754053"/>
          </a:xfrm>
          <a:prstGeom prst="rect">
            <a:avLst/>
          </a:prstGeom>
        </p:spPr>
        <p:txBody>
          <a:bodyPr vert="horz" wrap="square" lIns="0" tIns="73660" rIns="0" bIns="0" rtlCol="0" anchor="t">
            <a:spAutoFit/>
          </a:bodyPr>
          <a:lstStyle/>
          <a:p>
            <a:pPr marL="12700">
              <a:lnSpc>
                <a:spcPct val="100000"/>
              </a:lnSpc>
              <a:spcBef>
                <a:spcPts val="580"/>
              </a:spcBef>
            </a:pPr>
            <a:r>
              <a:rPr sz="2000" dirty="0">
                <a:latin typeface="Calibri"/>
                <a:cs typeface="Calibri"/>
              </a:rPr>
              <a:t>Single</a:t>
            </a:r>
            <a:r>
              <a:rPr sz="2000" spc="-30" dirty="0">
                <a:latin typeface="Calibri"/>
                <a:cs typeface="Calibri"/>
              </a:rPr>
              <a:t> </a:t>
            </a:r>
            <a:r>
              <a:rPr sz="2000" spc="-10" dirty="0">
                <a:latin typeface="Calibri"/>
                <a:cs typeface="Calibri"/>
              </a:rPr>
              <a:t>settleable market</a:t>
            </a:r>
            <a:r>
              <a:rPr sz="2000" spc="-15" dirty="0">
                <a:latin typeface="Calibri"/>
                <a:cs typeface="Calibri"/>
              </a:rPr>
              <a:t> </a:t>
            </a:r>
            <a:r>
              <a:rPr sz="2000" spc="-10" dirty="0">
                <a:latin typeface="Calibri"/>
                <a:cs typeface="Calibri"/>
              </a:rPr>
              <a:t>participant</a:t>
            </a:r>
            <a:endParaRPr sz="2000" dirty="0">
              <a:latin typeface="Calibri"/>
              <a:cs typeface="Calibri"/>
            </a:endParaRPr>
          </a:p>
          <a:p>
            <a:pPr marL="12700">
              <a:lnSpc>
                <a:spcPct val="100000"/>
              </a:lnSpc>
              <a:spcBef>
                <a:spcPts val="480"/>
              </a:spcBef>
            </a:pPr>
            <a:r>
              <a:rPr sz="2000" spc="-10" dirty="0">
                <a:latin typeface="Calibri"/>
                <a:cs typeface="Calibri"/>
              </a:rPr>
              <a:t>Responsible</a:t>
            </a:r>
            <a:r>
              <a:rPr sz="2000" spc="-5" dirty="0">
                <a:latin typeface="Calibri"/>
                <a:cs typeface="Calibri"/>
              </a:rPr>
              <a:t> </a:t>
            </a:r>
            <a:r>
              <a:rPr sz="2000" spc="-20" dirty="0">
                <a:latin typeface="Calibri"/>
                <a:cs typeface="Calibri"/>
              </a:rPr>
              <a:t>for:</a:t>
            </a:r>
            <a:endParaRPr sz="2000" dirty="0">
              <a:latin typeface="Calibri"/>
              <a:cs typeface="Calibri"/>
            </a:endParaRPr>
          </a:p>
        </p:txBody>
      </p:sp>
      <p:sp>
        <p:nvSpPr>
          <p:cNvPr id="5" name="object 5"/>
          <p:cNvSpPr txBox="1"/>
          <p:nvPr/>
        </p:nvSpPr>
        <p:spPr>
          <a:xfrm>
            <a:off x="3825366" y="2015567"/>
            <a:ext cx="5922645" cy="1013460"/>
          </a:xfrm>
          <a:prstGeom prst="rect">
            <a:avLst/>
          </a:prstGeom>
        </p:spPr>
        <p:txBody>
          <a:bodyPr vert="horz" wrap="square" lIns="0" tIns="67310" rIns="0" bIns="0" rtlCol="0">
            <a:spAutoFit/>
          </a:bodyPr>
          <a:lstStyle/>
          <a:p>
            <a:pPr marL="253365" indent="-240665">
              <a:lnSpc>
                <a:spcPct val="100000"/>
              </a:lnSpc>
              <a:spcBef>
                <a:spcPts val="530"/>
              </a:spcBef>
              <a:buFont typeface="Arial"/>
              <a:buChar char="•"/>
              <a:tabLst>
                <a:tab pos="253365" algn="l"/>
              </a:tabLst>
            </a:pPr>
            <a:r>
              <a:rPr sz="1800" spc="-20">
                <a:latin typeface="Calibri"/>
                <a:cs typeface="Calibri"/>
              </a:rPr>
              <a:t>Technical</a:t>
            </a:r>
            <a:r>
              <a:rPr sz="1800" spc="-35">
                <a:latin typeface="Calibri"/>
                <a:cs typeface="Calibri"/>
              </a:rPr>
              <a:t> </a:t>
            </a:r>
            <a:r>
              <a:rPr sz="1800" spc="-10">
                <a:latin typeface="Calibri"/>
                <a:cs typeface="Calibri"/>
              </a:rPr>
              <a:t>documentation</a:t>
            </a:r>
            <a:r>
              <a:rPr sz="1800" spc="-40">
                <a:latin typeface="Calibri"/>
                <a:cs typeface="Calibri"/>
              </a:rPr>
              <a:t> </a:t>
            </a:r>
            <a:r>
              <a:rPr sz="1800">
                <a:latin typeface="Calibri"/>
                <a:cs typeface="Calibri"/>
              </a:rPr>
              <a:t>and</a:t>
            </a:r>
            <a:r>
              <a:rPr sz="1800" spc="-40">
                <a:latin typeface="Calibri"/>
                <a:cs typeface="Calibri"/>
              </a:rPr>
              <a:t> </a:t>
            </a:r>
            <a:r>
              <a:rPr sz="1800">
                <a:latin typeface="Calibri"/>
                <a:cs typeface="Calibri"/>
              </a:rPr>
              <a:t>market</a:t>
            </a:r>
            <a:r>
              <a:rPr sz="1800" spc="-55">
                <a:latin typeface="Calibri"/>
                <a:cs typeface="Calibri"/>
              </a:rPr>
              <a:t> </a:t>
            </a:r>
            <a:r>
              <a:rPr sz="1800" spc="-10">
                <a:latin typeface="Calibri"/>
                <a:cs typeface="Calibri"/>
              </a:rPr>
              <a:t>compliance</a:t>
            </a:r>
            <a:endParaRPr sz="1800">
              <a:latin typeface="Calibri"/>
              <a:cs typeface="Calibri"/>
            </a:endParaRPr>
          </a:p>
          <a:p>
            <a:pPr marL="253365" indent="-240665">
              <a:lnSpc>
                <a:spcPct val="100000"/>
              </a:lnSpc>
              <a:spcBef>
                <a:spcPts val="430"/>
              </a:spcBef>
              <a:buFont typeface="Arial"/>
              <a:buChar char="•"/>
              <a:tabLst>
                <a:tab pos="253365" algn="l"/>
              </a:tabLst>
            </a:pPr>
            <a:r>
              <a:rPr sz="1800" spc="-25">
                <a:latin typeface="Calibri"/>
                <a:cs typeface="Calibri"/>
              </a:rPr>
              <a:t>Day-</a:t>
            </a:r>
            <a:r>
              <a:rPr sz="1800" spc="-10">
                <a:latin typeface="Calibri"/>
                <a:cs typeface="Calibri"/>
              </a:rPr>
              <a:t>to-</a:t>
            </a:r>
            <a:r>
              <a:rPr sz="1800">
                <a:latin typeface="Calibri"/>
                <a:cs typeface="Calibri"/>
              </a:rPr>
              <a:t>day</a:t>
            </a:r>
            <a:r>
              <a:rPr sz="1800" spc="-40">
                <a:latin typeface="Calibri"/>
                <a:cs typeface="Calibri"/>
              </a:rPr>
              <a:t> </a:t>
            </a:r>
            <a:r>
              <a:rPr sz="1800" spc="-10">
                <a:latin typeface="Calibri"/>
                <a:cs typeface="Calibri"/>
              </a:rPr>
              <a:t>offers</a:t>
            </a:r>
            <a:r>
              <a:rPr sz="1800" spc="-35">
                <a:latin typeface="Calibri"/>
                <a:cs typeface="Calibri"/>
              </a:rPr>
              <a:t> </a:t>
            </a:r>
            <a:r>
              <a:rPr sz="1800">
                <a:latin typeface="Calibri"/>
                <a:cs typeface="Calibri"/>
              </a:rPr>
              <a:t>and</a:t>
            </a:r>
            <a:r>
              <a:rPr sz="1800" spc="-25">
                <a:latin typeface="Calibri"/>
                <a:cs typeface="Calibri"/>
              </a:rPr>
              <a:t> </a:t>
            </a:r>
            <a:r>
              <a:rPr sz="1800">
                <a:latin typeface="Calibri"/>
                <a:cs typeface="Calibri"/>
              </a:rPr>
              <a:t>bidding</a:t>
            </a:r>
            <a:r>
              <a:rPr sz="1800" spc="-20">
                <a:latin typeface="Calibri"/>
                <a:cs typeface="Calibri"/>
              </a:rPr>
              <a:t> </a:t>
            </a:r>
            <a:r>
              <a:rPr sz="1800">
                <a:latin typeface="Calibri"/>
                <a:cs typeface="Calibri"/>
              </a:rPr>
              <a:t>of</a:t>
            </a:r>
            <a:r>
              <a:rPr sz="1800" spc="-25">
                <a:latin typeface="Calibri"/>
                <a:cs typeface="Calibri"/>
              </a:rPr>
              <a:t> </a:t>
            </a:r>
            <a:r>
              <a:rPr sz="1800">
                <a:latin typeface="Calibri"/>
                <a:cs typeface="Calibri"/>
              </a:rPr>
              <a:t>CSF</a:t>
            </a:r>
            <a:r>
              <a:rPr sz="1800" spc="-40">
                <a:latin typeface="Calibri"/>
                <a:cs typeface="Calibri"/>
              </a:rPr>
              <a:t> </a:t>
            </a:r>
            <a:r>
              <a:rPr sz="1800">
                <a:latin typeface="Calibri"/>
                <a:cs typeface="Calibri"/>
              </a:rPr>
              <a:t>assets</a:t>
            </a:r>
            <a:r>
              <a:rPr sz="1800" spc="-60">
                <a:latin typeface="Calibri"/>
                <a:cs typeface="Calibri"/>
              </a:rPr>
              <a:t> </a:t>
            </a:r>
            <a:r>
              <a:rPr sz="1800">
                <a:latin typeface="Calibri"/>
                <a:cs typeface="Calibri"/>
              </a:rPr>
              <a:t>in</a:t>
            </a:r>
            <a:r>
              <a:rPr sz="1800" spc="-25">
                <a:latin typeface="Calibri"/>
                <a:cs typeface="Calibri"/>
              </a:rPr>
              <a:t> </a:t>
            </a:r>
            <a:r>
              <a:rPr sz="1800">
                <a:latin typeface="Calibri"/>
                <a:cs typeface="Calibri"/>
              </a:rPr>
              <a:t>eMarket</a:t>
            </a:r>
            <a:r>
              <a:rPr sz="1800" spc="-30">
                <a:latin typeface="Calibri"/>
                <a:cs typeface="Calibri"/>
              </a:rPr>
              <a:t> </a:t>
            </a:r>
            <a:r>
              <a:rPr sz="1800" spc="-25">
                <a:latin typeface="Calibri"/>
                <a:cs typeface="Calibri"/>
              </a:rPr>
              <a:t>for</a:t>
            </a:r>
            <a:endParaRPr sz="1800">
              <a:latin typeface="Calibri"/>
              <a:cs typeface="Calibri"/>
            </a:endParaRPr>
          </a:p>
          <a:p>
            <a:pPr marL="253365">
              <a:lnSpc>
                <a:spcPct val="100000"/>
              </a:lnSpc>
              <a:spcBef>
                <a:spcPts val="434"/>
              </a:spcBef>
            </a:pPr>
            <a:r>
              <a:rPr sz="1800">
                <a:latin typeface="Calibri"/>
                <a:cs typeface="Calibri"/>
              </a:rPr>
              <a:t>energy</a:t>
            </a:r>
            <a:r>
              <a:rPr sz="1800" spc="-70">
                <a:latin typeface="Calibri"/>
                <a:cs typeface="Calibri"/>
              </a:rPr>
              <a:t> </a:t>
            </a:r>
            <a:r>
              <a:rPr sz="1800">
                <a:latin typeface="Calibri"/>
                <a:cs typeface="Calibri"/>
              </a:rPr>
              <a:t>(injections</a:t>
            </a:r>
            <a:r>
              <a:rPr sz="1800" spc="-45">
                <a:latin typeface="Calibri"/>
                <a:cs typeface="Calibri"/>
              </a:rPr>
              <a:t> </a:t>
            </a:r>
            <a:r>
              <a:rPr sz="1800">
                <a:latin typeface="Calibri"/>
                <a:cs typeface="Calibri"/>
              </a:rPr>
              <a:t>and</a:t>
            </a:r>
            <a:r>
              <a:rPr sz="1800" spc="-65">
                <a:latin typeface="Calibri"/>
                <a:cs typeface="Calibri"/>
              </a:rPr>
              <a:t> </a:t>
            </a:r>
            <a:r>
              <a:rPr sz="1800" spc="-10">
                <a:latin typeface="Calibri"/>
                <a:cs typeface="Calibri"/>
              </a:rPr>
              <a:t>withdrawals),</a:t>
            </a:r>
            <a:r>
              <a:rPr sz="1800" spc="-40">
                <a:latin typeface="Calibri"/>
                <a:cs typeface="Calibri"/>
              </a:rPr>
              <a:t> </a:t>
            </a:r>
            <a:r>
              <a:rPr sz="1800">
                <a:latin typeface="Calibri"/>
                <a:cs typeface="Calibri"/>
              </a:rPr>
              <a:t>reserves,</a:t>
            </a:r>
            <a:r>
              <a:rPr sz="1800" spc="-70">
                <a:latin typeface="Calibri"/>
                <a:cs typeface="Calibri"/>
              </a:rPr>
              <a:t> </a:t>
            </a:r>
            <a:r>
              <a:rPr sz="1800">
                <a:latin typeface="Calibri"/>
                <a:cs typeface="Calibri"/>
              </a:rPr>
              <a:t>and</a:t>
            </a:r>
            <a:r>
              <a:rPr sz="1800" spc="-70">
                <a:latin typeface="Calibri"/>
                <a:cs typeface="Calibri"/>
              </a:rPr>
              <a:t> </a:t>
            </a:r>
            <a:r>
              <a:rPr sz="1800" spc="-10">
                <a:latin typeface="Calibri"/>
                <a:cs typeface="Calibri"/>
              </a:rPr>
              <a:t>regulation</a:t>
            </a:r>
            <a:endParaRPr sz="1800">
              <a:latin typeface="Calibri"/>
              <a:cs typeface="Calibri"/>
            </a:endParaRPr>
          </a:p>
        </p:txBody>
      </p:sp>
      <p:sp>
        <p:nvSpPr>
          <p:cNvPr id="6" name="object 6"/>
          <p:cNvSpPr txBox="1"/>
          <p:nvPr/>
        </p:nvSpPr>
        <p:spPr>
          <a:xfrm>
            <a:off x="3267202" y="3349154"/>
            <a:ext cx="3845560" cy="847725"/>
          </a:xfrm>
          <a:prstGeom prst="rect">
            <a:avLst/>
          </a:prstGeom>
        </p:spPr>
        <p:txBody>
          <a:bodyPr vert="horz" wrap="square" lIns="0" tIns="94615" rIns="0" bIns="0" rtlCol="0">
            <a:spAutoFit/>
          </a:bodyPr>
          <a:lstStyle/>
          <a:p>
            <a:pPr marL="229870" indent="-217170">
              <a:lnSpc>
                <a:spcPct val="100000"/>
              </a:lnSpc>
              <a:spcBef>
                <a:spcPts val="745"/>
              </a:spcBef>
              <a:buFont typeface="Arial"/>
              <a:buChar char="•"/>
              <a:tabLst>
                <a:tab pos="229870" algn="l"/>
              </a:tabLst>
            </a:pPr>
            <a:r>
              <a:rPr sz="2400" b="1">
                <a:solidFill>
                  <a:srgbClr val="6EA943"/>
                </a:solidFill>
                <a:latin typeface="Calibri"/>
                <a:cs typeface="Calibri"/>
              </a:rPr>
              <a:t>Asset</a:t>
            </a:r>
            <a:r>
              <a:rPr sz="2400" b="1" spc="-65">
                <a:solidFill>
                  <a:srgbClr val="6EA943"/>
                </a:solidFill>
                <a:latin typeface="Calibri"/>
                <a:cs typeface="Calibri"/>
              </a:rPr>
              <a:t> </a:t>
            </a:r>
            <a:r>
              <a:rPr sz="2400" b="1" spc="-10">
                <a:solidFill>
                  <a:srgbClr val="6EA943"/>
                </a:solidFill>
                <a:latin typeface="Calibri"/>
                <a:cs typeface="Calibri"/>
              </a:rPr>
              <a:t>owner(s)</a:t>
            </a:r>
            <a:endParaRPr sz="2400">
              <a:latin typeface="Calibri"/>
              <a:cs typeface="Calibri"/>
            </a:endParaRPr>
          </a:p>
          <a:p>
            <a:pPr marL="293370">
              <a:lnSpc>
                <a:spcPct val="100000"/>
              </a:lnSpc>
              <a:spcBef>
                <a:spcPts val="545"/>
              </a:spcBef>
            </a:pPr>
            <a:r>
              <a:rPr sz="2000">
                <a:latin typeface="Calibri"/>
                <a:cs typeface="Calibri"/>
              </a:rPr>
              <a:t>‒</a:t>
            </a:r>
            <a:r>
              <a:rPr sz="2000" spc="215">
                <a:latin typeface="Calibri"/>
                <a:cs typeface="Calibri"/>
              </a:rPr>
              <a:t> </a:t>
            </a:r>
            <a:r>
              <a:rPr sz="2000">
                <a:latin typeface="Calibri"/>
                <a:cs typeface="Calibri"/>
              </a:rPr>
              <a:t>Incurs</a:t>
            </a:r>
            <a:r>
              <a:rPr sz="2000" spc="-55">
                <a:latin typeface="Calibri"/>
                <a:cs typeface="Calibri"/>
              </a:rPr>
              <a:t> </a:t>
            </a:r>
            <a:r>
              <a:rPr sz="2000" spc="-10">
                <a:latin typeface="Calibri"/>
                <a:cs typeface="Calibri"/>
              </a:rPr>
              <a:t>settlement </a:t>
            </a:r>
            <a:r>
              <a:rPr sz="2000">
                <a:latin typeface="Calibri"/>
                <a:cs typeface="Calibri"/>
              </a:rPr>
              <a:t>obligation</a:t>
            </a:r>
            <a:r>
              <a:rPr sz="2000" spc="-55">
                <a:latin typeface="Calibri"/>
                <a:cs typeface="Calibri"/>
              </a:rPr>
              <a:t> </a:t>
            </a:r>
            <a:r>
              <a:rPr sz="2000" spc="-20">
                <a:latin typeface="Calibri"/>
                <a:cs typeface="Calibri"/>
              </a:rPr>
              <a:t>for:</a:t>
            </a:r>
            <a:endParaRPr sz="2000">
              <a:latin typeface="Calibri"/>
              <a:cs typeface="Calibri"/>
            </a:endParaRPr>
          </a:p>
        </p:txBody>
      </p:sp>
      <p:sp>
        <p:nvSpPr>
          <p:cNvPr id="7" name="object 7"/>
          <p:cNvSpPr txBox="1"/>
          <p:nvPr/>
        </p:nvSpPr>
        <p:spPr>
          <a:xfrm>
            <a:off x="3825366" y="4175252"/>
            <a:ext cx="3522979" cy="1013460"/>
          </a:xfrm>
          <a:prstGeom prst="rect">
            <a:avLst/>
          </a:prstGeom>
        </p:spPr>
        <p:txBody>
          <a:bodyPr vert="horz" wrap="square" lIns="0" tIns="67310" rIns="0" bIns="0" rtlCol="0">
            <a:spAutoFit/>
          </a:bodyPr>
          <a:lstStyle/>
          <a:p>
            <a:pPr marL="253365" indent="-240665">
              <a:lnSpc>
                <a:spcPct val="100000"/>
              </a:lnSpc>
              <a:spcBef>
                <a:spcPts val="530"/>
              </a:spcBef>
              <a:buFont typeface="Arial"/>
              <a:buChar char="•"/>
              <a:tabLst>
                <a:tab pos="253365" algn="l"/>
              </a:tabLst>
            </a:pPr>
            <a:r>
              <a:rPr sz="1800" spc="-10">
                <a:latin typeface="Calibri"/>
                <a:cs typeface="Calibri"/>
              </a:rPr>
              <a:t>Generator</a:t>
            </a:r>
            <a:r>
              <a:rPr sz="1800" spc="-45">
                <a:latin typeface="Calibri"/>
                <a:cs typeface="Calibri"/>
              </a:rPr>
              <a:t> </a:t>
            </a:r>
            <a:r>
              <a:rPr sz="1800">
                <a:latin typeface="Calibri"/>
                <a:cs typeface="Calibri"/>
              </a:rPr>
              <a:t>asset</a:t>
            </a:r>
            <a:r>
              <a:rPr sz="1800" spc="-55">
                <a:latin typeface="Calibri"/>
                <a:cs typeface="Calibri"/>
              </a:rPr>
              <a:t> </a:t>
            </a:r>
            <a:r>
              <a:rPr sz="1800">
                <a:latin typeface="Calibri"/>
                <a:cs typeface="Calibri"/>
              </a:rPr>
              <a:t>(energy</a:t>
            </a:r>
            <a:r>
              <a:rPr sz="1800" spc="-25">
                <a:latin typeface="Calibri"/>
                <a:cs typeface="Calibri"/>
              </a:rPr>
              <a:t> </a:t>
            </a:r>
            <a:r>
              <a:rPr sz="1800" spc="-10">
                <a:latin typeface="Calibri"/>
                <a:cs typeface="Calibri"/>
              </a:rPr>
              <a:t>injections)</a:t>
            </a:r>
            <a:endParaRPr sz="1800">
              <a:latin typeface="Calibri"/>
              <a:cs typeface="Calibri"/>
            </a:endParaRPr>
          </a:p>
          <a:p>
            <a:pPr marL="253365" indent="-240665">
              <a:lnSpc>
                <a:spcPct val="100000"/>
              </a:lnSpc>
              <a:spcBef>
                <a:spcPts val="430"/>
              </a:spcBef>
              <a:buFont typeface="Arial"/>
              <a:buChar char="•"/>
              <a:tabLst>
                <a:tab pos="253365" algn="l"/>
              </a:tabLst>
            </a:pPr>
            <a:r>
              <a:rPr sz="1800" spc="-20">
                <a:latin typeface="Calibri"/>
                <a:cs typeface="Calibri"/>
              </a:rPr>
              <a:t>ATRR</a:t>
            </a:r>
            <a:r>
              <a:rPr sz="1800" spc="-70">
                <a:latin typeface="Calibri"/>
                <a:cs typeface="Calibri"/>
              </a:rPr>
              <a:t> </a:t>
            </a:r>
            <a:r>
              <a:rPr sz="1800" spc="-10">
                <a:latin typeface="Calibri"/>
                <a:cs typeface="Calibri"/>
              </a:rPr>
              <a:t>(regulation)</a:t>
            </a:r>
            <a:endParaRPr sz="1800">
              <a:latin typeface="Calibri"/>
              <a:cs typeface="Calibri"/>
            </a:endParaRPr>
          </a:p>
          <a:p>
            <a:pPr marL="253365" indent="-240665">
              <a:lnSpc>
                <a:spcPct val="100000"/>
              </a:lnSpc>
              <a:spcBef>
                <a:spcPts val="434"/>
              </a:spcBef>
              <a:buFont typeface="Arial"/>
              <a:buChar char="•"/>
              <a:tabLst>
                <a:tab pos="253365" algn="l"/>
              </a:tabLst>
            </a:pPr>
            <a:r>
              <a:rPr sz="1800">
                <a:latin typeface="Calibri"/>
                <a:cs typeface="Calibri"/>
              </a:rPr>
              <a:t>DARD</a:t>
            </a:r>
            <a:r>
              <a:rPr sz="1800" spc="-65">
                <a:latin typeface="Calibri"/>
                <a:cs typeface="Calibri"/>
              </a:rPr>
              <a:t> </a:t>
            </a:r>
            <a:r>
              <a:rPr sz="1800">
                <a:latin typeface="Calibri"/>
                <a:cs typeface="Calibri"/>
              </a:rPr>
              <a:t>(energy</a:t>
            </a:r>
            <a:r>
              <a:rPr sz="1800" spc="-55">
                <a:latin typeface="Calibri"/>
                <a:cs typeface="Calibri"/>
              </a:rPr>
              <a:t> </a:t>
            </a:r>
            <a:r>
              <a:rPr sz="1800" spc="-10">
                <a:latin typeface="Calibri"/>
                <a:cs typeface="Calibri"/>
              </a:rPr>
              <a:t>withdrawals)</a:t>
            </a:r>
            <a:endParaRPr sz="1800">
              <a:latin typeface="Calibri"/>
              <a:cs typeface="Calibri"/>
            </a:endParaRPr>
          </a:p>
        </p:txBody>
      </p:sp>
      <p:sp>
        <p:nvSpPr>
          <p:cNvPr id="8" name="object 8"/>
          <p:cNvSpPr txBox="1"/>
          <p:nvPr/>
        </p:nvSpPr>
        <p:spPr>
          <a:xfrm>
            <a:off x="3267202" y="5293352"/>
            <a:ext cx="4055745" cy="837409"/>
          </a:xfrm>
          <a:prstGeom prst="rect">
            <a:avLst/>
          </a:prstGeom>
        </p:spPr>
        <p:txBody>
          <a:bodyPr vert="horz" wrap="square" lIns="0" tIns="95250" rIns="0" bIns="0" rtlCol="0" anchor="t">
            <a:spAutoFit/>
          </a:bodyPr>
          <a:lstStyle/>
          <a:p>
            <a:pPr marL="229870" indent="-217170">
              <a:spcBef>
                <a:spcPts val="750"/>
              </a:spcBef>
              <a:buFont typeface="Arial"/>
              <a:buChar char="•"/>
              <a:tabLst>
                <a:tab pos="229870" algn="l"/>
              </a:tabLst>
            </a:pPr>
            <a:r>
              <a:rPr sz="2400" b="1" spc="-10" dirty="0">
                <a:solidFill>
                  <a:srgbClr val="FAB82E"/>
                </a:solidFill>
                <a:latin typeface="Calibri"/>
                <a:cs typeface="Calibri"/>
              </a:rPr>
              <a:t>Designated</a:t>
            </a:r>
            <a:r>
              <a:rPr sz="2400" b="1" spc="-75" dirty="0">
                <a:solidFill>
                  <a:srgbClr val="FAB82E"/>
                </a:solidFill>
                <a:latin typeface="Calibri"/>
                <a:cs typeface="Calibri"/>
              </a:rPr>
              <a:t> </a:t>
            </a:r>
            <a:r>
              <a:rPr sz="2400" b="1" spc="-10" dirty="0">
                <a:solidFill>
                  <a:srgbClr val="FAB82E"/>
                </a:solidFill>
                <a:latin typeface="Calibri"/>
                <a:cs typeface="Calibri"/>
              </a:rPr>
              <a:t>entity</a:t>
            </a:r>
            <a:r>
              <a:rPr lang="en-US" sz="2400" b="1" spc="-10" dirty="0">
                <a:solidFill>
                  <a:srgbClr val="FAB82E"/>
                </a:solidFill>
                <a:latin typeface="Calibri"/>
                <a:cs typeface="Calibri"/>
              </a:rPr>
              <a:t> and RTU</a:t>
            </a:r>
            <a:endParaRPr sz="2400" dirty="0">
              <a:solidFill>
                <a:srgbClr val="FFC000"/>
              </a:solidFill>
              <a:latin typeface="Calibri"/>
              <a:cs typeface="Calibri"/>
            </a:endParaRPr>
          </a:p>
          <a:p>
            <a:pPr marL="293370">
              <a:lnSpc>
                <a:spcPct val="100000"/>
              </a:lnSpc>
              <a:spcBef>
                <a:spcPts val="545"/>
              </a:spcBef>
            </a:pPr>
            <a:r>
              <a:rPr sz="2000" dirty="0">
                <a:latin typeface="Calibri"/>
                <a:cs typeface="Calibri"/>
              </a:rPr>
              <a:t>‒</a:t>
            </a:r>
            <a:r>
              <a:rPr sz="2000" spc="220" dirty="0">
                <a:latin typeface="Calibri"/>
                <a:cs typeface="Calibri"/>
              </a:rPr>
              <a:t> </a:t>
            </a:r>
            <a:r>
              <a:rPr sz="2000" dirty="0">
                <a:latin typeface="Calibri"/>
                <a:cs typeface="Calibri"/>
              </a:rPr>
              <a:t>Handles</a:t>
            </a:r>
            <a:r>
              <a:rPr sz="2000" spc="-45" dirty="0">
                <a:latin typeface="Calibri"/>
                <a:cs typeface="Calibri"/>
              </a:rPr>
              <a:t> </a:t>
            </a:r>
            <a:r>
              <a:rPr sz="2000" dirty="0">
                <a:latin typeface="Calibri"/>
                <a:cs typeface="Calibri"/>
              </a:rPr>
              <a:t>dispatch</a:t>
            </a:r>
            <a:r>
              <a:rPr sz="2000" spc="-35" dirty="0">
                <a:latin typeface="Calibri"/>
                <a:cs typeface="Calibri"/>
              </a:rPr>
              <a:t> </a:t>
            </a:r>
            <a:r>
              <a:rPr sz="2000" spc="-10" dirty="0">
                <a:latin typeface="Calibri"/>
                <a:cs typeface="Calibri"/>
              </a:rPr>
              <a:t>communications</a:t>
            </a:r>
            <a:endParaRPr sz="2000" dirty="0">
              <a:latin typeface="Calibri"/>
              <a:cs typeface="Calibri"/>
            </a:endParaRPr>
          </a:p>
        </p:txBody>
      </p:sp>
      <p:sp>
        <p:nvSpPr>
          <p:cNvPr id="9" name="object 9"/>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10" name="object 10"/>
          <p:cNvPicPr/>
          <p:nvPr/>
        </p:nvPicPr>
        <p:blipFill>
          <a:blip r:embed="rId3" cstate="print"/>
          <a:stretch>
            <a:fillRect/>
          </a:stretch>
        </p:blipFill>
        <p:spPr>
          <a:xfrm>
            <a:off x="624840" y="838200"/>
            <a:ext cx="1737360" cy="1447800"/>
          </a:xfrm>
          <a:prstGeom prst="rect">
            <a:avLst/>
          </a:prstGeom>
        </p:spPr>
      </p:pic>
      <p:sp>
        <p:nvSpPr>
          <p:cNvPr id="11" name="object 11"/>
          <p:cNvSpPr txBox="1"/>
          <p:nvPr/>
        </p:nvSpPr>
        <p:spPr>
          <a:xfrm>
            <a:off x="1073302" y="1239139"/>
            <a:ext cx="833755" cy="299720"/>
          </a:xfrm>
          <a:prstGeom prst="rect">
            <a:avLst/>
          </a:prstGeom>
        </p:spPr>
        <p:txBody>
          <a:bodyPr vert="horz" wrap="square" lIns="0" tIns="12700" rIns="0" bIns="0" rtlCol="0">
            <a:spAutoFit/>
          </a:bodyPr>
          <a:lstStyle/>
          <a:p>
            <a:pPr marL="12700">
              <a:lnSpc>
                <a:spcPct val="100000"/>
              </a:lnSpc>
              <a:spcBef>
                <a:spcPts val="100"/>
              </a:spcBef>
            </a:pPr>
            <a:r>
              <a:rPr sz="1800" b="1" i="1" spc="-10">
                <a:solidFill>
                  <a:srgbClr val="FFFFFF"/>
                </a:solidFill>
                <a:latin typeface="Calibri"/>
                <a:cs typeface="Calibri"/>
              </a:rPr>
              <a:t>eMarket</a:t>
            </a:r>
            <a:endParaRPr sz="1800">
              <a:latin typeface="Calibri"/>
              <a:cs typeface="Calibri"/>
            </a:endParaRPr>
          </a:p>
        </p:txBody>
      </p:sp>
      <p:sp>
        <p:nvSpPr>
          <p:cNvPr id="12" name="object 12"/>
          <p:cNvSpPr txBox="1"/>
          <p:nvPr/>
        </p:nvSpPr>
        <p:spPr>
          <a:xfrm>
            <a:off x="1008684" y="5834583"/>
            <a:ext cx="939800" cy="299720"/>
          </a:xfrm>
          <a:prstGeom prst="rect">
            <a:avLst/>
          </a:prstGeom>
        </p:spPr>
        <p:txBody>
          <a:bodyPr vert="horz" wrap="square" lIns="0" tIns="12700" rIns="0" bIns="0" rtlCol="0">
            <a:spAutoFit/>
          </a:bodyPr>
          <a:lstStyle/>
          <a:p>
            <a:pPr marL="12700">
              <a:lnSpc>
                <a:spcPct val="100000"/>
              </a:lnSpc>
              <a:spcBef>
                <a:spcPts val="100"/>
              </a:spcBef>
            </a:pPr>
            <a:r>
              <a:rPr sz="1800" b="1" spc="-35">
                <a:solidFill>
                  <a:srgbClr val="FAB82E"/>
                </a:solidFill>
                <a:latin typeface="Calibri"/>
                <a:cs typeface="Calibri"/>
              </a:rPr>
              <a:t>DISPATCH</a:t>
            </a:r>
            <a:endParaRPr sz="1800">
              <a:latin typeface="Calibri"/>
              <a:cs typeface="Calibri"/>
            </a:endParaRPr>
          </a:p>
        </p:txBody>
      </p:sp>
      <p:grpSp>
        <p:nvGrpSpPr>
          <p:cNvPr id="13" name="object 13"/>
          <p:cNvGrpSpPr/>
          <p:nvPr/>
        </p:nvGrpSpPr>
        <p:grpSpPr>
          <a:xfrm>
            <a:off x="861060" y="4526279"/>
            <a:ext cx="1236345" cy="1379220"/>
            <a:chOff x="861060" y="4526279"/>
            <a:chExt cx="1236345" cy="1379220"/>
          </a:xfrm>
        </p:grpSpPr>
        <p:sp>
          <p:nvSpPr>
            <p:cNvPr id="14" name="object 14"/>
            <p:cNvSpPr/>
            <p:nvPr/>
          </p:nvSpPr>
          <p:spPr>
            <a:xfrm>
              <a:off x="936498" y="4639817"/>
              <a:ext cx="1102360" cy="1153795"/>
            </a:xfrm>
            <a:custGeom>
              <a:avLst/>
              <a:gdLst/>
              <a:ahLst/>
              <a:cxnLst/>
              <a:rect l="l" t="t" r="r" b="b"/>
              <a:pathLst>
                <a:path w="1102360" h="1153795">
                  <a:moveTo>
                    <a:pt x="0" y="576833"/>
                  </a:moveTo>
                  <a:lnTo>
                    <a:pt x="2022" y="527071"/>
                  </a:lnTo>
                  <a:lnTo>
                    <a:pt x="7978" y="478482"/>
                  </a:lnTo>
                  <a:lnTo>
                    <a:pt x="17704" y="431240"/>
                  </a:lnTo>
                  <a:lnTo>
                    <a:pt x="31032" y="385518"/>
                  </a:lnTo>
                  <a:lnTo>
                    <a:pt x="47799" y="341491"/>
                  </a:lnTo>
                  <a:lnTo>
                    <a:pt x="67839" y="299330"/>
                  </a:lnTo>
                  <a:lnTo>
                    <a:pt x="90986" y="259210"/>
                  </a:lnTo>
                  <a:lnTo>
                    <a:pt x="117075" y="221303"/>
                  </a:lnTo>
                  <a:lnTo>
                    <a:pt x="145940" y="185784"/>
                  </a:lnTo>
                  <a:lnTo>
                    <a:pt x="177417" y="152824"/>
                  </a:lnTo>
                  <a:lnTo>
                    <a:pt x="211340" y="122599"/>
                  </a:lnTo>
                  <a:lnTo>
                    <a:pt x="247543" y="95280"/>
                  </a:lnTo>
                  <a:lnTo>
                    <a:pt x="285861" y="71041"/>
                  </a:lnTo>
                  <a:lnTo>
                    <a:pt x="326129" y="50056"/>
                  </a:lnTo>
                  <a:lnTo>
                    <a:pt x="368181" y="32498"/>
                  </a:lnTo>
                  <a:lnTo>
                    <a:pt x="411852" y="18540"/>
                  </a:lnTo>
                  <a:lnTo>
                    <a:pt x="456977" y="8355"/>
                  </a:lnTo>
                  <a:lnTo>
                    <a:pt x="503390" y="2117"/>
                  </a:lnTo>
                  <a:lnTo>
                    <a:pt x="550926" y="0"/>
                  </a:lnTo>
                  <a:lnTo>
                    <a:pt x="598465" y="2117"/>
                  </a:lnTo>
                  <a:lnTo>
                    <a:pt x="644881" y="8355"/>
                  </a:lnTo>
                  <a:lnTo>
                    <a:pt x="690008" y="18540"/>
                  </a:lnTo>
                  <a:lnTo>
                    <a:pt x="733680" y="32498"/>
                  </a:lnTo>
                  <a:lnTo>
                    <a:pt x="775733" y="50056"/>
                  </a:lnTo>
                  <a:lnTo>
                    <a:pt x="816002" y="71041"/>
                  </a:lnTo>
                  <a:lnTo>
                    <a:pt x="854320" y="95280"/>
                  </a:lnTo>
                  <a:lnTo>
                    <a:pt x="890522" y="122599"/>
                  </a:lnTo>
                  <a:lnTo>
                    <a:pt x="924444" y="152824"/>
                  </a:lnTo>
                  <a:lnTo>
                    <a:pt x="955920" y="185784"/>
                  </a:lnTo>
                  <a:lnTo>
                    <a:pt x="984784" y="221303"/>
                  </a:lnTo>
                  <a:lnTo>
                    <a:pt x="1010872" y="259210"/>
                  </a:lnTo>
                  <a:lnTo>
                    <a:pt x="1034017" y="299330"/>
                  </a:lnTo>
                  <a:lnTo>
                    <a:pt x="1054056" y="341491"/>
                  </a:lnTo>
                  <a:lnTo>
                    <a:pt x="1070821" y="385518"/>
                  </a:lnTo>
                  <a:lnTo>
                    <a:pt x="1084149" y="431240"/>
                  </a:lnTo>
                  <a:lnTo>
                    <a:pt x="1093874" y="478482"/>
                  </a:lnTo>
                  <a:lnTo>
                    <a:pt x="1099829" y="527071"/>
                  </a:lnTo>
                  <a:lnTo>
                    <a:pt x="1101852" y="576833"/>
                  </a:lnTo>
                  <a:lnTo>
                    <a:pt x="1099829" y="626596"/>
                  </a:lnTo>
                  <a:lnTo>
                    <a:pt x="1093874" y="675185"/>
                  </a:lnTo>
                  <a:lnTo>
                    <a:pt x="1084149" y="722427"/>
                  </a:lnTo>
                  <a:lnTo>
                    <a:pt x="1070821" y="768149"/>
                  </a:lnTo>
                  <a:lnTo>
                    <a:pt x="1054056" y="812176"/>
                  </a:lnTo>
                  <a:lnTo>
                    <a:pt x="1034017" y="854337"/>
                  </a:lnTo>
                  <a:lnTo>
                    <a:pt x="1010872" y="894457"/>
                  </a:lnTo>
                  <a:lnTo>
                    <a:pt x="984784" y="932364"/>
                  </a:lnTo>
                  <a:lnTo>
                    <a:pt x="955920" y="967883"/>
                  </a:lnTo>
                  <a:lnTo>
                    <a:pt x="924444" y="1000843"/>
                  </a:lnTo>
                  <a:lnTo>
                    <a:pt x="890522" y="1031068"/>
                  </a:lnTo>
                  <a:lnTo>
                    <a:pt x="854320" y="1058387"/>
                  </a:lnTo>
                  <a:lnTo>
                    <a:pt x="816002" y="1082626"/>
                  </a:lnTo>
                  <a:lnTo>
                    <a:pt x="775733" y="1103611"/>
                  </a:lnTo>
                  <a:lnTo>
                    <a:pt x="733680" y="1121169"/>
                  </a:lnTo>
                  <a:lnTo>
                    <a:pt x="690008" y="1135127"/>
                  </a:lnTo>
                  <a:lnTo>
                    <a:pt x="644881" y="1145312"/>
                  </a:lnTo>
                  <a:lnTo>
                    <a:pt x="598465" y="1151550"/>
                  </a:lnTo>
                  <a:lnTo>
                    <a:pt x="550926" y="1153667"/>
                  </a:lnTo>
                  <a:lnTo>
                    <a:pt x="503390" y="1151550"/>
                  </a:lnTo>
                  <a:lnTo>
                    <a:pt x="456977" y="1145312"/>
                  </a:lnTo>
                  <a:lnTo>
                    <a:pt x="411852" y="1135127"/>
                  </a:lnTo>
                  <a:lnTo>
                    <a:pt x="368181" y="1121169"/>
                  </a:lnTo>
                  <a:lnTo>
                    <a:pt x="326129" y="1103611"/>
                  </a:lnTo>
                  <a:lnTo>
                    <a:pt x="285861" y="1082626"/>
                  </a:lnTo>
                  <a:lnTo>
                    <a:pt x="247543" y="1058387"/>
                  </a:lnTo>
                  <a:lnTo>
                    <a:pt x="211340" y="1031068"/>
                  </a:lnTo>
                  <a:lnTo>
                    <a:pt x="177417" y="1000843"/>
                  </a:lnTo>
                  <a:lnTo>
                    <a:pt x="145940" y="967883"/>
                  </a:lnTo>
                  <a:lnTo>
                    <a:pt x="117075" y="932364"/>
                  </a:lnTo>
                  <a:lnTo>
                    <a:pt x="90986" y="894457"/>
                  </a:lnTo>
                  <a:lnTo>
                    <a:pt x="67839" y="854337"/>
                  </a:lnTo>
                  <a:lnTo>
                    <a:pt x="47799" y="812176"/>
                  </a:lnTo>
                  <a:lnTo>
                    <a:pt x="31032" y="768149"/>
                  </a:lnTo>
                  <a:lnTo>
                    <a:pt x="17704" y="722427"/>
                  </a:lnTo>
                  <a:lnTo>
                    <a:pt x="7978" y="675185"/>
                  </a:lnTo>
                  <a:lnTo>
                    <a:pt x="2022" y="626596"/>
                  </a:lnTo>
                  <a:lnTo>
                    <a:pt x="0" y="576833"/>
                  </a:lnTo>
                  <a:close/>
                </a:path>
                <a:path w="1102360" h="1153795">
                  <a:moveTo>
                    <a:pt x="234696" y="575309"/>
                  </a:moveTo>
                  <a:lnTo>
                    <a:pt x="238042" y="527463"/>
                  </a:lnTo>
                  <a:lnTo>
                    <a:pt x="247762" y="481792"/>
                  </a:lnTo>
                  <a:lnTo>
                    <a:pt x="263380" y="438800"/>
                  </a:lnTo>
                  <a:lnTo>
                    <a:pt x="284416" y="398988"/>
                  </a:lnTo>
                  <a:lnTo>
                    <a:pt x="310395" y="362857"/>
                  </a:lnTo>
                  <a:lnTo>
                    <a:pt x="340837" y="330908"/>
                  </a:lnTo>
                  <a:lnTo>
                    <a:pt x="375267" y="303644"/>
                  </a:lnTo>
                  <a:lnTo>
                    <a:pt x="413206" y="281566"/>
                  </a:lnTo>
                  <a:lnTo>
                    <a:pt x="454177" y="265174"/>
                  </a:lnTo>
                  <a:lnTo>
                    <a:pt x="497703" y="254972"/>
                  </a:lnTo>
                  <a:lnTo>
                    <a:pt x="543306" y="251459"/>
                  </a:lnTo>
                  <a:lnTo>
                    <a:pt x="588908" y="254972"/>
                  </a:lnTo>
                  <a:lnTo>
                    <a:pt x="632434" y="265174"/>
                  </a:lnTo>
                  <a:lnTo>
                    <a:pt x="673405" y="281566"/>
                  </a:lnTo>
                  <a:lnTo>
                    <a:pt x="711344" y="303644"/>
                  </a:lnTo>
                  <a:lnTo>
                    <a:pt x="745774" y="330908"/>
                  </a:lnTo>
                  <a:lnTo>
                    <a:pt x="776216" y="362857"/>
                  </a:lnTo>
                  <a:lnTo>
                    <a:pt x="802195" y="398988"/>
                  </a:lnTo>
                  <a:lnTo>
                    <a:pt x="823231" y="438800"/>
                  </a:lnTo>
                  <a:lnTo>
                    <a:pt x="838849" y="481792"/>
                  </a:lnTo>
                  <a:lnTo>
                    <a:pt x="848569" y="527463"/>
                  </a:lnTo>
                  <a:lnTo>
                    <a:pt x="851916" y="575309"/>
                  </a:lnTo>
                  <a:lnTo>
                    <a:pt x="848569" y="623156"/>
                  </a:lnTo>
                  <a:lnTo>
                    <a:pt x="838849" y="668827"/>
                  </a:lnTo>
                  <a:lnTo>
                    <a:pt x="823231" y="711819"/>
                  </a:lnTo>
                  <a:lnTo>
                    <a:pt x="802195" y="751631"/>
                  </a:lnTo>
                  <a:lnTo>
                    <a:pt x="776216" y="787762"/>
                  </a:lnTo>
                  <a:lnTo>
                    <a:pt x="745774" y="819711"/>
                  </a:lnTo>
                  <a:lnTo>
                    <a:pt x="711344" y="846975"/>
                  </a:lnTo>
                  <a:lnTo>
                    <a:pt x="673405" y="869053"/>
                  </a:lnTo>
                  <a:lnTo>
                    <a:pt x="632434" y="885445"/>
                  </a:lnTo>
                  <a:lnTo>
                    <a:pt x="588908" y="895647"/>
                  </a:lnTo>
                  <a:lnTo>
                    <a:pt x="543306" y="899159"/>
                  </a:lnTo>
                  <a:lnTo>
                    <a:pt x="497703" y="895647"/>
                  </a:lnTo>
                  <a:lnTo>
                    <a:pt x="454177" y="885445"/>
                  </a:lnTo>
                  <a:lnTo>
                    <a:pt x="413206" y="869053"/>
                  </a:lnTo>
                  <a:lnTo>
                    <a:pt x="375267" y="846975"/>
                  </a:lnTo>
                  <a:lnTo>
                    <a:pt x="340837" y="819711"/>
                  </a:lnTo>
                  <a:lnTo>
                    <a:pt x="310395" y="787762"/>
                  </a:lnTo>
                  <a:lnTo>
                    <a:pt x="284416" y="751631"/>
                  </a:lnTo>
                  <a:lnTo>
                    <a:pt x="263380" y="711819"/>
                  </a:lnTo>
                  <a:lnTo>
                    <a:pt x="247762" y="668827"/>
                  </a:lnTo>
                  <a:lnTo>
                    <a:pt x="238042" y="623156"/>
                  </a:lnTo>
                  <a:lnTo>
                    <a:pt x="234696" y="575309"/>
                  </a:lnTo>
                  <a:close/>
                </a:path>
              </a:pathLst>
            </a:custGeom>
            <a:ln w="102107">
              <a:solidFill>
                <a:srgbClr val="FAB82E"/>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1376172" y="5106923"/>
              <a:ext cx="205740" cy="216407"/>
            </a:xfrm>
            <a:prstGeom prst="rect">
              <a:avLst/>
            </a:prstGeom>
          </p:spPr>
        </p:pic>
        <p:sp>
          <p:nvSpPr>
            <p:cNvPr id="16" name="object 16"/>
            <p:cNvSpPr/>
            <p:nvPr/>
          </p:nvSpPr>
          <p:spPr>
            <a:xfrm>
              <a:off x="861060" y="4526279"/>
              <a:ext cx="1236345" cy="1379220"/>
            </a:xfrm>
            <a:custGeom>
              <a:avLst/>
              <a:gdLst/>
              <a:ahLst/>
              <a:cxnLst/>
              <a:rect l="l" t="t" r="r" b="b"/>
              <a:pathLst>
                <a:path w="1236345" h="1379220">
                  <a:moveTo>
                    <a:pt x="1235964" y="1379220"/>
                  </a:moveTo>
                  <a:lnTo>
                    <a:pt x="617982" y="839724"/>
                  </a:lnTo>
                  <a:lnTo>
                    <a:pt x="0" y="1379220"/>
                  </a:lnTo>
                  <a:lnTo>
                    <a:pt x="1235964" y="1379220"/>
                  </a:lnTo>
                  <a:close/>
                </a:path>
                <a:path w="1236345" h="1379220">
                  <a:moveTo>
                    <a:pt x="1235964" y="0"/>
                  </a:moveTo>
                  <a:lnTo>
                    <a:pt x="0" y="0"/>
                  </a:lnTo>
                  <a:lnTo>
                    <a:pt x="617982" y="551688"/>
                  </a:lnTo>
                  <a:lnTo>
                    <a:pt x="1235964"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740765" y="2929508"/>
            <a:ext cx="1362075" cy="1080770"/>
          </a:xfrm>
          <a:prstGeom prst="rect">
            <a:avLst/>
          </a:prstGeom>
        </p:spPr>
        <p:txBody>
          <a:bodyPr vert="horz" wrap="square" lIns="0" tIns="12700" rIns="0" bIns="0" rtlCol="0">
            <a:spAutoFit/>
          </a:bodyPr>
          <a:lstStyle/>
          <a:p>
            <a:pPr marL="73660" algn="ctr">
              <a:lnSpc>
                <a:spcPts val="6315"/>
              </a:lnSpc>
              <a:spcBef>
                <a:spcPts val="100"/>
              </a:spcBef>
            </a:pPr>
            <a:r>
              <a:rPr sz="5400" b="1" i="1" spc="-50">
                <a:solidFill>
                  <a:srgbClr val="6EA943"/>
                </a:solidFill>
                <a:latin typeface="Calibri"/>
                <a:cs typeface="Calibri"/>
              </a:rPr>
              <a:t>$</a:t>
            </a:r>
            <a:endParaRPr sz="5400">
              <a:latin typeface="Calibri"/>
              <a:cs typeface="Calibri"/>
            </a:endParaRPr>
          </a:p>
          <a:p>
            <a:pPr marL="12700">
              <a:lnSpc>
                <a:spcPts val="1995"/>
              </a:lnSpc>
            </a:pPr>
            <a:r>
              <a:rPr sz="1800" b="1" spc="-10">
                <a:solidFill>
                  <a:srgbClr val="6EA943"/>
                </a:solidFill>
                <a:latin typeface="Calibri"/>
                <a:cs typeface="Calibri"/>
              </a:rPr>
              <a:t>SETTLEMENTS</a:t>
            </a:r>
            <a:endParaRPr sz="1800">
              <a:latin typeface="Calibri"/>
              <a:cs typeface="Calibri"/>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38</a:t>
            </a:fld>
            <a:endParaRPr spc="-25"/>
          </a:p>
        </p:txBody>
      </p:sp>
      <p:sp>
        <p:nvSpPr>
          <p:cNvPr id="18" name="object 18"/>
          <p:cNvSpPr txBox="1"/>
          <p:nvPr/>
        </p:nvSpPr>
        <p:spPr>
          <a:xfrm>
            <a:off x="10034367" y="4733206"/>
            <a:ext cx="1594485" cy="1397819"/>
          </a:xfrm>
          <a:prstGeom prst="rect">
            <a:avLst/>
          </a:prstGeom>
        </p:spPr>
        <p:txBody>
          <a:bodyPr vert="horz" wrap="square" lIns="0" tIns="12700" rIns="0" bIns="0" rtlCol="0" anchor="t">
            <a:spAutoFit/>
          </a:bodyPr>
          <a:lstStyle/>
          <a:p>
            <a:pPr marL="12700" marR="5080" indent="-1270" algn="ctr">
              <a:spcBef>
                <a:spcPts val="100"/>
              </a:spcBef>
            </a:pPr>
            <a:r>
              <a:rPr sz="1800" b="1" dirty="0">
                <a:solidFill>
                  <a:srgbClr val="37C7C1"/>
                </a:solidFill>
                <a:latin typeface="Calibri"/>
                <a:cs typeface="Calibri"/>
              </a:rPr>
              <a:t>Roles</a:t>
            </a:r>
            <a:r>
              <a:rPr sz="1800" b="1" spc="-55" dirty="0">
                <a:solidFill>
                  <a:srgbClr val="37C7C1"/>
                </a:solidFill>
                <a:latin typeface="Calibri"/>
                <a:cs typeface="Calibri"/>
              </a:rPr>
              <a:t> </a:t>
            </a:r>
            <a:r>
              <a:rPr sz="1800" b="1" dirty="0">
                <a:solidFill>
                  <a:srgbClr val="37C7C1"/>
                </a:solidFill>
                <a:latin typeface="Calibri"/>
                <a:cs typeface="Calibri"/>
              </a:rPr>
              <a:t>can</a:t>
            </a:r>
            <a:r>
              <a:rPr sz="1800" b="1" spc="-40" dirty="0">
                <a:solidFill>
                  <a:srgbClr val="37C7C1"/>
                </a:solidFill>
                <a:latin typeface="Calibri"/>
                <a:cs typeface="Calibri"/>
              </a:rPr>
              <a:t> </a:t>
            </a:r>
            <a:r>
              <a:rPr sz="1800" b="1" spc="-25" dirty="0">
                <a:solidFill>
                  <a:srgbClr val="37C7C1"/>
                </a:solidFill>
                <a:latin typeface="Calibri"/>
                <a:cs typeface="Calibri"/>
              </a:rPr>
              <a:t>be </a:t>
            </a:r>
            <a:r>
              <a:rPr sz="1800" b="1" dirty="0">
                <a:solidFill>
                  <a:srgbClr val="37C7C1"/>
                </a:solidFill>
                <a:latin typeface="Calibri"/>
                <a:cs typeface="Calibri"/>
              </a:rPr>
              <a:t>filled</a:t>
            </a:r>
            <a:r>
              <a:rPr sz="1800" b="1" spc="-25" dirty="0">
                <a:solidFill>
                  <a:srgbClr val="37C7C1"/>
                </a:solidFill>
                <a:latin typeface="Calibri"/>
                <a:cs typeface="Calibri"/>
              </a:rPr>
              <a:t> </a:t>
            </a:r>
            <a:r>
              <a:rPr sz="1800" b="1" dirty="0">
                <a:solidFill>
                  <a:srgbClr val="37C7C1"/>
                </a:solidFill>
                <a:latin typeface="Calibri"/>
                <a:cs typeface="Calibri"/>
              </a:rPr>
              <a:t>by</a:t>
            </a:r>
            <a:r>
              <a:rPr lang="en-US" b="1" spc="-25" dirty="0">
                <a:solidFill>
                  <a:srgbClr val="37C7C1"/>
                </a:solidFill>
                <a:latin typeface="Calibri"/>
                <a:cs typeface="Calibri"/>
              </a:rPr>
              <a:t> the </a:t>
            </a:r>
            <a:r>
              <a:rPr lang="en-US" b="1" dirty="0">
                <a:solidFill>
                  <a:srgbClr val="37C7C1"/>
                </a:solidFill>
                <a:latin typeface="Calibri"/>
                <a:cs typeface="Calibri"/>
              </a:rPr>
              <a:t>same</a:t>
            </a:r>
            <a:r>
              <a:rPr sz="1800" b="1" spc="-15" dirty="0">
                <a:solidFill>
                  <a:srgbClr val="37C7C1"/>
                </a:solidFill>
                <a:latin typeface="Calibri"/>
                <a:cs typeface="Calibri"/>
              </a:rPr>
              <a:t> </a:t>
            </a:r>
            <a:r>
              <a:rPr sz="1800" b="1" spc="-25" dirty="0">
                <a:solidFill>
                  <a:srgbClr val="37C7C1"/>
                </a:solidFill>
                <a:latin typeface="Calibri"/>
                <a:cs typeface="Calibri"/>
              </a:rPr>
              <a:t>or </a:t>
            </a:r>
            <a:r>
              <a:rPr sz="1800" b="1" spc="-10" dirty="0">
                <a:solidFill>
                  <a:srgbClr val="37C7C1"/>
                </a:solidFill>
                <a:latin typeface="Calibri"/>
                <a:cs typeface="Calibri"/>
              </a:rPr>
              <a:t>different</a:t>
            </a:r>
            <a:r>
              <a:rPr sz="1800" b="1" spc="-50" dirty="0">
                <a:solidFill>
                  <a:srgbClr val="37C7C1"/>
                </a:solidFill>
                <a:latin typeface="Calibri"/>
                <a:cs typeface="Calibri"/>
              </a:rPr>
              <a:t> </a:t>
            </a:r>
            <a:r>
              <a:rPr sz="1800" b="1" spc="-10" dirty="0">
                <a:solidFill>
                  <a:srgbClr val="37C7C1"/>
                </a:solidFill>
                <a:latin typeface="Calibri"/>
                <a:cs typeface="Calibri"/>
              </a:rPr>
              <a:t>market participants</a:t>
            </a:r>
            <a:endParaRPr sz="1800" dirty="0">
              <a:latin typeface="Calibri"/>
              <a:cs typeface="Calibri"/>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95"/>
              <a:t> </a:t>
            </a:r>
            <a:r>
              <a:t>Participant</a:t>
            </a:r>
            <a:r>
              <a:rPr spc="-90"/>
              <a:t> </a:t>
            </a:r>
            <a:r>
              <a:t>Roles</a:t>
            </a:r>
            <a:r>
              <a:rPr spc="-114"/>
              <a:t> </a:t>
            </a:r>
            <a:r>
              <a:t>and</a:t>
            </a:r>
            <a:r>
              <a:rPr spc="-120"/>
              <a:t> </a:t>
            </a:r>
            <a:r>
              <a:t>Responsibilities</a:t>
            </a:r>
            <a:r>
              <a:rPr spc="-95"/>
              <a:t> </a:t>
            </a:r>
            <a:r>
              <a:t>for</a:t>
            </a:r>
            <a:r>
              <a:rPr spc="-120"/>
              <a:t> </a:t>
            </a:r>
            <a:r>
              <a:t>CSFs,</a:t>
            </a:r>
            <a:r>
              <a:rPr spc="-95"/>
              <a:t> </a:t>
            </a:r>
            <a:r>
              <a:rPr sz="2400" b="0" i="1" spc="-10">
                <a:latin typeface="Calibri"/>
                <a:cs typeface="Calibri"/>
              </a:rPr>
              <a:t>continued</a:t>
            </a:r>
            <a:endParaRPr sz="2400">
              <a:latin typeface="Calibri"/>
              <a:cs typeface="Calibri"/>
            </a:endParaRPr>
          </a:p>
        </p:txBody>
      </p:sp>
      <p:sp>
        <p:nvSpPr>
          <p:cNvPr id="3" name="object 3"/>
          <p:cNvSpPr txBox="1"/>
          <p:nvPr/>
        </p:nvSpPr>
        <p:spPr>
          <a:xfrm>
            <a:off x="367080" y="672070"/>
            <a:ext cx="6737984" cy="1945639"/>
          </a:xfrm>
          <a:prstGeom prst="rect">
            <a:avLst/>
          </a:prstGeom>
        </p:spPr>
        <p:txBody>
          <a:bodyPr vert="horz" wrap="square" lIns="0" tIns="95250" rIns="0" bIns="0" rtlCol="0" anchor="t">
            <a:spAutoFit/>
          </a:bodyPr>
          <a:lstStyle/>
          <a:p>
            <a:pPr marL="229235" indent="-216535">
              <a:spcBef>
                <a:spcPts val="750"/>
              </a:spcBef>
              <a:buFont typeface="Arial"/>
              <a:buChar char="•"/>
              <a:tabLst>
                <a:tab pos="229235" algn="l"/>
              </a:tabLst>
            </a:pPr>
            <a:r>
              <a:rPr sz="2400" b="1" dirty="0">
                <a:solidFill>
                  <a:srgbClr val="C76608"/>
                </a:solidFill>
                <a:latin typeface="Calibri"/>
                <a:cs typeface="Calibri"/>
              </a:rPr>
              <a:t>Resource</a:t>
            </a:r>
            <a:r>
              <a:rPr lang="en-US" sz="2400" b="1" spc="-95" dirty="0">
                <a:solidFill>
                  <a:srgbClr val="C76608"/>
                </a:solidFill>
                <a:latin typeface="Calibri"/>
                <a:cs typeface="Calibri"/>
              </a:rPr>
              <a:t> </a:t>
            </a:r>
            <a:r>
              <a:rPr lang="en-US" sz="2400" b="1" dirty="0">
                <a:solidFill>
                  <a:srgbClr val="C76608"/>
                </a:solidFill>
                <a:latin typeface="Calibri"/>
                <a:cs typeface="Calibri"/>
              </a:rPr>
              <a:t>Lead</a:t>
            </a:r>
            <a:r>
              <a:rPr lang="en-US" sz="2400" b="1" spc="-85" dirty="0">
                <a:solidFill>
                  <a:srgbClr val="C76608"/>
                </a:solidFill>
                <a:latin typeface="Calibri"/>
                <a:cs typeface="Calibri"/>
              </a:rPr>
              <a:t> </a:t>
            </a:r>
            <a:r>
              <a:rPr lang="en-US" sz="2400" b="1" dirty="0">
                <a:solidFill>
                  <a:srgbClr val="C76608"/>
                </a:solidFill>
                <a:latin typeface="Calibri"/>
                <a:cs typeface="Calibri"/>
              </a:rPr>
              <a:t>Market</a:t>
            </a:r>
            <a:r>
              <a:rPr lang="en-US" sz="2400" b="1" spc="-100" dirty="0">
                <a:solidFill>
                  <a:srgbClr val="C76608"/>
                </a:solidFill>
                <a:latin typeface="Calibri"/>
                <a:cs typeface="Calibri"/>
              </a:rPr>
              <a:t> </a:t>
            </a:r>
            <a:r>
              <a:rPr lang="en-US" sz="2400" b="1" spc="-10" dirty="0">
                <a:solidFill>
                  <a:srgbClr val="C76608"/>
                </a:solidFill>
                <a:latin typeface="Calibri"/>
                <a:cs typeface="Calibri"/>
              </a:rPr>
              <a:t>Participant</a:t>
            </a:r>
            <a:r>
              <a:rPr sz="2400" b="1" spc="-10" dirty="0">
                <a:solidFill>
                  <a:srgbClr val="C76608"/>
                </a:solidFill>
                <a:latin typeface="Calibri"/>
                <a:cs typeface="Calibri"/>
              </a:rPr>
              <a:t>:</a:t>
            </a:r>
            <a:endParaRPr sz="2400" dirty="0">
              <a:latin typeface="Calibri"/>
              <a:cs typeface="Calibri"/>
            </a:endParaRPr>
          </a:p>
          <a:p>
            <a:pPr marL="292735">
              <a:lnSpc>
                <a:spcPct val="100000"/>
              </a:lnSpc>
              <a:spcBef>
                <a:spcPts val="545"/>
              </a:spcBef>
            </a:pPr>
            <a:r>
              <a:rPr sz="2000" dirty="0">
                <a:latin typeface="Calibri"/>
                <a:cs typeface="Calibri"/>
              </a:rPr>
              <a:t>‒</a:t>
            </a:r>
            <a:r>
              <a:rPr sz="2000" spc="285" dirty="0">
                <a:latin typeface="Calibri"/>
                <a:cs typeface="Calibri"/>
              </a:rPr>
              <a:t> </a:t>
            </a:r>
            <a:r>
              <a:rPr sz="2000" dirty="0">
                <a:latin typeface="Calibri"/>
                <a:cs typeface="Calibri"/>
              </a:rPr>
              <a:t>Single</a:t>
            </a:r>
            <a:r>
              <a:rPr sz="2000" spc="-5" dirty="0">
                <a:latin typeface="Calibri"/>
                <a:cs typeface="Calibri"/>
              </a:rPr>
              <a:t> </a:t>
            </a:r>
            <a:r>
              <a:rPr sz="2000" spc="-10" dirty="0">
                <a:latin typeface="Calibri"/>
                <a:cs typeface="Calibri"/>
              </a:rPr>
              <a:t>entity</a:t>
            </a:r>
            <a:endParaRPr sz="2000" dirty="0">
              <a:latin typeface="Calibri"/>
              <a:cs typeface="Calibri"/>
            </a:endParaRPr>
          </a:p>
          <a:p>
            <a:pPr marL="516890" marR="5080" indent="-224790">
              <a:lnSpc>
                <a:spcPct val="120000"/>
              </a:lnSpc>
            </a:pPr>
            <a:r>
              <a:rPr sz="2000" dirty="0">
                <a:latin typeface="Calibri"/>
                <a:cs typeface="Calibri"/>
              </a:rPr>
              <a:t>‒</a:t>
            </a:r>
            <a:r>
              <a:rPr sz="2000" spc="245" dirty="0">
                <a:latin typeface="Calibri"/>
                <a:cs typeface="Calibri"/>
              </a:rPr>
              <a:t> </a:t>
            </a:r>
            <a:r>
              <a:rPr sz="2000" dirty="0">
                <a:latin typeface="Calibri"/>
                <a:cs typeface="Calibri"/>
              </a:rPr>
              <a:t>May</a:t>
            </a:r>
            <a:r>
              <a:rPr sz="2000" spc="-45" dirty="0">
                <a:latin typeface="Calibri"/>
                <a:cs typeface="Calibri"/>
              </a:rPr>
              <a:t> </a:t>
            </a:r>
            <a:r>
              <a:rPr sz="2000" dirty="0">
                <a:latin typeface="Calibri"/>
                <a:cs typeface="Calibri"/>
              </a:rPr>
              <a:t>be</a:t>
            </a:r>
            <a:r>
              <a:rPr sz="2000" spc="-30" dirty="0">
                <a:latin typeface="Calibri"/>
                <a:cs typeface="Calibri"/>
              </a:rPr>
              <a:t> </a:t>
            </a:r>
            <a:r>
              <a:rPr sz="2000" dirty="0">
                <a:latin typeface="Calibri"/>
                <a:cs typeface="Calibri"/>
              </a:rPr>
              <a:t>one</a:t>
            </a:r>
            <a:r>
              <a:rPr sz="2000" spc="-50" dirty="0">
                <a:latin typeface="Calibri"/>
                <a:cs typeface="Calibri"/>
              </a:rPr>
              <a:t> </a:t>
            </a:r>
            <a:r>
              <a:rPr sz="2000" dirty="0">
                <a:latin typeface="Calibri"/>
                <a:cs typeface="Calibri"/>
              </a:rPr>
              <a:t>of</a:t>
            </a:r>
            <a:r>
              <a:rPr sz="2000" spc="-30" dirty="0">
                <a:latin typeface="Calibri"/>
                <a:cs typeface="Calibri"/>
              </a:rPr>
              <a:t> </a:t>
            </a:r>
            <a:r>
              <a:rPr sz="2000" dirty="0">
                <a:latin typeface="Calibri"/>
                <a:cs typeface="Calibri"/>
              </a:rPr>
              <a:t>the</a:t>
            </a:r>
            <a:r>
              <a:rPr sz="2000" spc="-40" dirty="0">
                <a:latin typeface="Calibri"/>
                <a:cs typeface="Calibri"/>
              </a:rPr>
              <a:t> </a:t>
            </a:r>
            <a:r>
              <a:rPr sz="2000" spc="-10" dirty="0">
                <a:latin typeface="Calibri"/>
                <a:cs typeface="Calibri"/>
              </a:rPr>
              <a:t>market</a:t>
            </a:r>
            <a:r>
              <a:rPr sz="2000" spc="-20" dirty="0">
                <a:latin typeface="Calibri"/>
                <a:cs typeface="Calibri"/>
              </a:rPr>
              <a:t> </a:t>
            </a:r>
            <a:r>
              <a:rPr sz="2000" spc="-10" dirty="0">
                <a:latin typeface="Calibri"/>
                <a:cs typeface="Calibri"/>
              </a:rPr>
              <a:t>participants</a:t>
            </a:r>
            <a:r>
              <a:rPr sz="2000" spc="-20" dirty="0">
                <a:latin typeface="Calibri"/>
                <a:cs typeface="Calibri"/>
              </a:rPr>
              <a:t> </a:t>
            </a:r>
            <a:r>
              <a:rPr sz="2000" spc="-10" dirty="0">
                <a:latin typeface="Calibri"/>
                <a:cs typeface="Calibri"/>
              </a:rPr>
              <a:t>associated</a:t>
            </a:r>
            <a:r>
              <a:rPr sz="2000" spc="-5" dirty="0">
                <a:latin typeface="Calibri"/>
                <a:cs typeface="Calibri"/>
              </a:rPr>
              <a:t> </a:t>
            </a:r>
            <a:r>
              <a:rPr sz="2000" dirty="0">
                <a:latin typeface="Calibri"/>
                <a:cs typeface="Calibri"/>
              </a:rPr>
              <a:t>with</a:t>
            </a:r>
            <a:r>
              <a:rPr lang="en-US" sz="2000" spc="-30" dirty="0">
                <a:latin typeface="Calibri"/>
                <a:cs typeface="Calibri"/>
              </a:rPr>
              <a:t> </a:t>
            </a:r>
            <a:r>
              <a:rPr lang="en-US" sz="2000" spc="-30" dirty="0">
                <a:solidFill>
                  <a:schemeClr val="tx1"/>
                </a:solidFill>
                <a:latin typeface="Calibri"/>
                <a:cs typeface="Calibri"/>
              </a:rPr>
              <a:t>the </a:t>
            </a:r>
            <a:r>
              <a:rPr lang="en-US" sz="2000" spc="-10" dirty="0">
                <a:latin typeface="Calibri"/>
                <a:cs typeface="Calibri"/>
              </a:rPr>
              <a:t>asset</a:t>
            </a:r>
            <a:r>
              <a:rPr sz="2000" spc="-10" dirty="0">
                <a:latin typeface="Calibri"/>
                <a:cs typeface="Calibri"/>
              </a:rPr>
              <a:t> </a:t>
            </a:r>
            <a:r>
              <a:rPr sz="2000" dirty="0">
                <a:latin typeface="Calibri"/>
                <a:cs typeface="Calibri"/>
              </a:rPr>
              <a:t>OR</a:t>
            </a:r>
            <a:r>
              <a:rPr sz="2000" spc="-40" dirty="0">
                <a:latin typeface="Calibri"/>
                <a:cs typeface="Calibri"/>
              </a:rPr>
              <a:t> </a:t>
            </a:r>
            <a:r>
              <a:rPr sz="2000" dirty="0">
                <a:latin typeface="Calibri"/>
                <a:cs typeface="Calibri"/>
              </a:rPr>
              <a:t>another</a:t>
            </a:r>
            <a:r>
              <a:rPr sz="2000" spc="-55" dirty="0">
                <a:latin typeface="Calibri"/>
                <a:cs typeface="Calibri"/>
              </a:rPr>
              <a:t> </a:t>
            </a:r>
            <a:r>
              <a:rPr sz="2000" spc="-10" dirty="0">
                <a:latin typeface="Calibri"/>
                <a:cs typeface="Calibri"/>
              </a:rPr>
              <a:t>market</a:t>
            </a:r>
            <a:r>
              <a:rPr sz="2000" spc="-40" dirty="0">
                <a:latin typeface="Calibri"/>
                <a:cs typeface="Calibri"/>
              </a:rPr>
              <a:t> </a:t>
            </a:r>
            <a:r>
              <a:rPr sz="2000" spc="-10" dirty="0">
                <a:latin typeface="Calibri"/>
                <a:cs typeface="Calibri"/>
              </a:rPr>
              <a:t>participant</a:t>
            </a:r>
            <a:endParaRPr sz="2000" dirty="0">
              <a:latin typeface="Calibri"/>
              <a:cs typeface="Calibri"/>
            </a:endParaRPr>
          </a:p>
          <a:p>
            <a:pPr marL="292735">
              <a:lnSpc>
                <a:spcPct val="100000"/>
              </a:lnSpc>
              <a:spcBef>
                <a:spcPts val="480"/>
              </a:spcBef>
            </a:pPr>
            <a:r>
              <a:rPr sz="2000" dirty="0">
                <a:latin typeface="Calibri"/>
                <a:cs typeface="Calibri"/>
              </a:rPr>
              <a:t>‒</a:t>
            </a:r>
            <a:r>
              <a:rPr sz="2000" spc="270" dirty="0">
                <a:latin typeface="Calibri"/>
                <a:cs typeface="Calibri"/>
              </a:rPr>
              <a:t> </a:t>
            </a:r>
            <a:r>
              <a:rPr sz="2000" spc="-10" dirty="0">
                <a:latin typeface="Calibri"/>
                <a:cs typeface="Calibri"/>
              </a:rPr>
              <a:t>Responsible</a:t>
            </a:r>
            <a:r>
              <a:rPr sz="2000" spc="-15" dirty="0">
                <a:latin typeface="Calibri"/>
                <a:cs typeface="Calibri"/>
              </a:rPr>
              <a:t> </a:t>
            </a:r>
            <a:r>
              <a:rPr sz="2000" dirty="0">
                <a:latin typeface="Calibri"/>
                <a:cs typeface="Calibri"/>
              </a:rPr>
              <a:t>for</a:t>
            </a:r>
            <a:r>
              <a:rPr sz="2000" spc="-25" dirty="0">
                <a:latin typeface="Calibri"/>
                <a:cs typeface="Calibri"/>
              </a:rPr>
              <a:t> </a:t>
            </a:r>
            <a:r>
              <a:rPr sz="2000" dirty="0">
                <a:latin typeface="Calibri"/>
                <a:cs typeface="Calibri"/>
              </a:rPr>
              <a:t>capacity</a:t>
            </a:r>
            <a:r>
              <a:rPr sz="2000" spc="-25" dirty="0">
                <a:latin typeface="Calibri"/>
                <a:cs typeface="Calibri"/>
              </a:rPr>
              <a:t> </a:t>
            </a:r>
            <a:r>
              <a:rPr sz="2000" spc="-30" dirty="0">
                <a:latin typeface="Calibri"/>
                <a:cs typeface="Calibri"/>
              </a:rPr>
              <a:t>market-</a:t>
            </a:r>
            <a:r>
              <a:rPr sz="2000" spc="-10" dirty="0">
                <a:latin typeface="Calibri"/>
                <a:cs typeface="Calibri"/>
              </a:rPr>
              <a:t>related</a:t>
            </a:r>
            <a:endParaRPr sz="2000" dirty="0">
              <a:latin typeface="Calibri"/>
              <a:cs typeface="Calibri"/>
            </a:endParaRPr>
          </a:p>
        </p:txBody>
      </p:sp>
      <p:sp>
        <p:nvSpPr>
          <p:cNvPr id="4" name="object 4"/>
          <p:cNvSpPr txBox="1"/>
          <p:nvPr/>
        </p:nvSpPr>
        <p:spPr>
          <a:xfrm>
            <a:off x="925169" y="2608422"/>
            <a:ext cx="3494906" cy="686726"/>
          </a:xfrm>
          <a:prstGeom prst="rect">
            <a:avLst/>
          </a:prstGeom>
        </p:spPr>
        <p:txBody>
          <a:bodyPr vert="horz" wrap="square" lIns="0" tIns="67945" rIns="0" bIns="0" rtlCol="0" anchor="t">
            <a:spAutoFit/>
          </a:bodyPr>
          <a:lstStyle/>
          <a:p>
            <a:pPr marL="253365" indent="-240665">
              <a:lnSpc>
                <a:spcPct val="100000"/>
              </a:lnSpc>
              <a:spcBef>
                <a:spcPts val="535"/>
              </a:spcBef>
              <a:buFont typeface="Arial"/>
              <a:buChar char="•"/>
              <a:tabLst>
                <a:tab pos="253365" algn="l"/>
              </a:tabLst>
            </a:pPr>
            <a:r>
              <a:rPr sz="1800" spc="-10" dirty="0">
                <a:latin typeface="Calibri"/>
                <a:cs typeface="Calibri"/>
              </a:rPr>
              <a:t>Administrative</a:t>
            </a:r>
            <a:r>
              <a:rPr sz="1800" dirty="0">
                <a:latin typeface="Calibri"/>
                <a:cs typeface="Calibri"/>
              </a:rPr>
              <a:t> </a:t>
            </a:r>
            <a:r>
              <a:rPr sz="1800" spc="-10" dirty="0">
                <a:latin typeface="Calibri"/>
                <a:cs typeface="Calibri"/>
              </a:rPr>
              <a:t>functions</a:t>
            </a:r>
            <a:endParaRPr lang="en-US" sz="1800" spc="-10" dirty="0">
              <a:latin typeface="Calibri"/>
              <a:cs typeface="Calibri"/>
            </a:endParaRPr>
          </a:p>
          <a:p>
            <a:pPr marL="253365" indent="-240665">
              <a:lnSpc>
                <a:spcPct val="100000"/>
              </a:lnSpc>
              <a:spcBef>
                <a:spcPts val="535"/>
              </a:spcBef>
              <a:buFont typeface="Arial"/>
              <a:buChar char="•"/>
              <a:tabLst>
                <a:tab pos="253365" algn="l"/>
              </a:tabLst>
            </a:pPr>
            <a:r>
              <a:rPr lang="en-US" spc="-10" dirty="0">
                <a:solidFill>
                  <a:schemeClr val="tx1"/>
                </a:solidFill>
                <a:latin typeface="Calibri"/>
                <a:cs typeface="Calibri"/>
              </a:rPr>
              <a:t>Capacity Supply Obligation</a:t>
            </a:r>
            <a:endParaRPr lang="en-US" sz="1800" dirty="0">
              <a:solidFill>
                <a:schemeClr val="tx1"/>
              </a:solidFill>
              <a:latin typeface="Calibri"/>
              <a:ea typeface="Calibri"/>
              <a:cs typeface="Calibri"/>
            </a:endParaRPr>
          </a:p>
        </p:txBody>
      </p:sp>
      <p:sp>
        <p:nvSpPr>
          <p:cNvPr id="5" name="object 5"/>
          <p:cNvSpPr txBox="1"/>
          <p:nvPr/>
        </p:nvSpPr>
        <p:spPr>
          <a:xfrm>
            <a:off x="367080" y="3714295"/>
            <a:ext cx="4951730" cy="848360"/>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More</a:t>
            </a:r>
            <a:r>
              <a:rPr sz="2400" spc="-30">
                <a:latin typeface="Calibri"/>
                <a:cs typeface="Calibri"/>
              </a:rPr>
              <a:t> </a:t>
            </a:r>
            <a:r>
              <a:rPr sz="2400" spc="-10">
                <a:latin typeface="Calibri"/>
                <a:cs typeface="Calibri"/>
              </a:rPr>
              <a:t>information</a:t>
            </a:r>
            <a:r>
              <a:rPr sz="2400" spc="-50">
                <a:latin typeface="Calibri"/>
                <a:cs typeface="Calibri"/>
              </a:rPr>
              <a:t> </a:t>
            </a:r>
            <a:r>
              <a:rPr sz="2400">
                <a:latin typeface="Calibri"/>
                <a:cs typeface="Calibri"/>
              </a:rPr>
              <a:t>on</a:t>
            </a:r>
            <a:r>
              <a:rPr sz="2400" spc="-35">
                <a:latin typeface="Calibri"/>
                <a:cs typeface="Calibri"/>
              </a:rPr>
              <a:t> </a:t>
            </a:r>
            <a:r>
              <a:rPr sz="2400">
                <a:latin typeface="Calibri"/>
                <a:cs typeface="Calibri"/>
              </a:rPr>
              <a:t>capacity</a:t>
            </a:r>
            <a:r>
              <a:rPr sz="2400" spc="-55">
                <a:latin typeface="Calibri"/>
                <a:cs typeface="Calibri"/>
              </a:rPr>
              <a:t> </a:t>
            </a:r>
            <a:r>
              <a:rPr sz="2400" spc="-10">
                <a:latin typeface="Calibri"/>
                <a:cs typeface="Calibri"/>
              </a:rPr>
              <a:t>market:</a:t>
            </a:r>
            <a:endParaRPr sz="2400">
              <a:latin typeface="Calibri"/>
              <a:cs typeface="Calibri"/>
            </a:endParaRPr>
          </a:p>
          <a:p>
            <a:pPr marL="292735">
              <a:lnSpc>
                <a:spcPct val="100000"/>
              </a:lnSpc>
              <a:spcBef>
                <a:spcPts val="545"/>
              </a:spcBef>
            </a:pPr>
            <a:r>
              <a:rPr sz="2000">
                <a:latin typeface="Calibri"/>
                <a:cs typeface="Calibri"/>
                <a:hlinkClick r:id="rId3"/>
              </a:rPr>
              <a:t>‒</a:t>
            </a:r>
            <a:r>
              <a:rPr sz="2000" spc="280">
                <a:latin typeface="Calibri"/>
                <a:cs typeface="Calibri"/>
                <a:hlinkClick r:id="rId3"/>
              </a:rPr>
              <a:t> </a:t>
            </a:r>
            <a:r>
              <a:rPr sz="2000" i="1" u="sng">
                <a:solidFill>
                  <a:srgbClr val="1794D2"/>
                </a:solidFill>
                <a:uFill>
                  <a:solidFill>
                    <a:srgbClr val="1794D2"/>
                  </a:solidFill>
                </a:uFill>
                <a:latin typeface="Calibri"/>
                <a:cs typeface="Calibri"/>
                <a:hlinkClick r:id="rId3"/>
              </a:rPr>
              <a:t>FCM</a:t>
            </a:r>
            <a:r>
              <a:rPr sz="2000" i="1" u="sng" spc="-20">
                <a:solidFill>
                  <a:srgbClr val="1794D2"/>
                </a:solidFill>
                <a:uFill>
                  <a:solidFill>
                    <a:srgbClr val="1794D2"/>
                  </a:solidFill>
                </a:uFill>
                <a:latin typeface="Calibri"/>
                <a:cs typeface="Calibri"/>
                <a:hlinkClick r:id="rId3"/>
              </a:rPr>
              <a:t> </a:t>
            </a:r>
            <a:r>
              <a:rPr sz="2000" i="1" u="sng" spc="-10">
                <a:solidFill>
                  <a:srgbClr val="1794D2"/>
                </a:solidFill>
                <a:uFill>
                  <a:solidFill>
                    <a:srgbClr val="1794D2"/>
                  </a:solidFill>
                </a:uFill>
                <a:latin typeface="Calibri"/>
                <a:cs typeface="Calibri"/>
                <a:hlinkClick r:id="rId3"/>
              </a:rPr>
              <a:t>Participation</a:t>
            </a:r>
            <a:r>
              <a:rPr sz="2000" i="1" u="sng">
                <a:solidFill>
                  <a:srgbClr val="1794D2"/>
                </a:solidFill>
                <a:uFill>
                  <a:solidFill>
                    <a:srgbClr val="1794D2"/>
                  </a:solidFill>
                </a:uFill>
                <a:latin typeface="Calibri"/>
                <a:cs typeface="Calibri"/>
                <a:hlinkClick r:id="rId3"/>
              </a:rPr>
              <a:t> </a:t>
            </a:r>
            <a:r>
              <a:rPr sz="2000" i="1" u="sng" spc="-20">
                <a:solidFill>
                  <a:srgbClr val="1794D2"/>
                </a:solidFill>
                <a:uFill>
                  <a:solidFill>
                    <a:srgbClr val="1794D2"/>
                  </a:solidFill>
                </a:uFill>
                <a:latin typeface="Calibri"/>
                <a:cs typeface="Calibri"/>
                <a:hlinkClick r:id="rId3"/>
              </a:rPr>
              <a:t>Guide</a:t>
            </a:r>
            <a:endParaRPr sz="2000">
              <a:latin typeface="Calibri"/>
              <a:cs typeface="Calibri"/>
            </a:endParaRPr>
          </a:p>
        </p:txBody>
      </p:sp>
      <p:sp>
        <p:nvSpPr>
          <p:cNvPr id="7" name="object 7"/>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8" name="object 8"/>
          <p:cNvGrpSpPr/>
          <p:nvPr/>
        </p:nvGrpSpPr>
        <p:grpSpPr>
          <a:xfrm>
            <a:off x="9147047" y="2124455"/>
            <a:ext cx="2461260" cy="2611120"/>
            <a:chOff x="9147047" y="2124455"/>
            <a:chExt cx="2461260" cy="2611120"/>
          </a:xfrm>
        </p:grpSpPr>
        <p:sp>
          <p:nvSpPr>
            <p:cNvPr id="9" name="object 9"/>
            <p:cNvSpPr/>
            <p:nvPr/>
          </p:nvSpPr>
          <p:spPr>
            <a:xfrm>
              <a:off x="9172193" y="2149601"/>
              <a:ext cx="2411095" cy="2560320"/>
            </a:xfrm>
            <a:custGeom>
              <a:avLst/>
              <a:gdLst/>
              <a:ahLst/>
              <a:cxnLst/>
              <a:rect l="l" t="t" r="r" b="b"/>
              <a:pathLst>
                <a:path w="2411095" h="2560320">
                  <a:moveTo>
                    <a:pt x="1205483" y="0"/>
                  </a:moveTo>
                  <a:lnTo>
                    <a:pt x="0" y="512063"/>
                  </a:lnTo>
                  <a:lnTo>
                    <a:pt x="0" y="2048256"/>
                  </a:lnTo>
                  <a:lnTo>
                    <a:pt x="1205483" y="2560320"/>
                  </a:lnTo>
                  <a:lnTo>
                    <a:pt x="2410967" y="2048256"/>
                  </a:lnTo>
                  <a:lnTo>
                    <a:pt x="2410967" y="512063"/>
                  </a:lnTo>
                  <a:lnTo>
                    <a:pt x="1205483" y="0"/>
                  </a:lnTo>
                  <a:close/>
                </a:path>
              </a:pathLst>
            </a:custGeom>
            <a:solidFill>
              <a:srgbClr val="FCE7D2"/>
            </a:solidFill>
          </p:spPr>
          <p:txBody>
            <a:bodyPr wrap="square" lIns="0" tIns="0" rIns="0" bIns="0" rtlCol="0"/>
            <a:lstStyle/>
            <a:p>
              <a:endParaRPr/>
            </a:p>
          </p:txBody>
        </p:sp>
        <p:sp>
          <p:nvSpPr>
            <p:cNvPr id="10" name="object 10"/>
            <p:cNvSpPr/>
            <p:nvPr/>
          </p:nvSpPr>
          <p:spPr>
            <a:xfrm>
              <a:off x="9172193" y="2149601"/>
              <a:ext cx="2411095" cy="2560320"/>
            </a:xfrm>
            <a:custGeom>
              <a:avLst/>
              <a:gdLst/>
              <a:ahLst/>
              <a:cxnLst/>
              <a:rect l="l" t="t" r="r" b="b"/>
              <a:pathLst>
                <a:path w="2411095" h="2560320">
                  <a:moveTo>
                    <a:pt x="1205483" y="0"/>
                  </a:moveTo>
                  <a:lnTo>
                    <a:pt x="2410967" y="512063"/>
                  </a:lnTo>
                  <a:lnTo>
                    <a:pt x="2410967" y="2048256"/>
                  </a:lnTo>
                  <a:lnTo>
                    <a:pt x="1205483" y="2560320"/>
                  </a:lnTo>
                  <a:lnTo>
                    <a:pt x="0" y="2048256"/>
                  </a:lnTo>
                  <a:lnTo>
                    <a:pt x="0" y="512063"/>
                  </a:lnTo>
                  <a:lnTo>
                    <a:pt x="1205483" y="0"/>
                  </a:lnTo>
                  <a:close/>
                </a:path>
              </a:pathLst>
            </a:custGeom>
            <a:ln w="50292">
              <a:solidFill>
                <a:srgbClr val="C76608"/>
              </a:solidFill>
            </a:ln>
          </p:spPr>
          <p:txBody>
            <a:bodyPr wrap="square" lIns="0" tIns="0" rIns="0" bIns="0" rtlCol="0"/>
            <a:lstStyle/>
            <a:p>
              <a:endParaRPr/>
            </a:p>
          </p:txBody>
        </p:sp>
      </p:grpSp>
      <p:sp>
        <p:nvSpPr>
          <p:cNvPr id="11" name="object 11"/>
          <p:cNvSpPr txBox="1"/>
          <p:nvPr/>
        </p:nvSpPr>
        <p:spPr>
          <a:xfrm>
            <a:off x="9627234" y="2899613"/>
            <a:ext cx="1466850" cy="1002665"/>
          </a:xfrm>
          <a:prstGeom prst="rect">
            <a:avLst/>
          </a:prstGeom>
        </p:spPr>
        <p:txBody>
          <a:bodyPr vert="horz" wrap="square" lIns="0" tIns="13335" rIns="0" bIns="0" rtlCol="0">
            <a:spAutoFit/>
          </a:bodyPr>
          <a:lstStyle/>
          <a:p>
            <a:pPr marL="70485" marR="5080" indent="-58419">
              <a:lnSpc>
                <a:spcPct val="100000"/>
              </a:lnSpc>
              <a:spcBef>
                <a:spcPts val="105"/>
              </a:spcBef>
            </a:pPr>
            <a:r>
              <a:rPr sz="3200" b="1" spc="-10">
                <a:solidFill>
                  <a:srgbClr val="C76608"/>
                </a:solidFill>
                <a:latin typeface="Calibri"/>
                <a:cs typeface="Calibri"/>
              </a:rPr>
              <a:t>Capacity Product</a:t>
            </a:r>
            <a:endParaRPr sz="320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39</a:t>
            </a:fld>
            <a:endParaRPr spc="-25"/>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DBA98-727D-8CBE-2300-5DDE81B7CF4B}"/>
              </a:ext>
            </a:extLst>
          </p:cNvPr>
          <p:cNvSpPr>
            <a:spLocks noGrp="1"/>
          </p:cNvSpPr>
          <p:nvPr>
            <p:ph type="title"/>
          </p:nvPr>
        </p:nvSpPr>
        <p:spPr/>
        <p:txBody>
          <a:bodyPr>
            <a:norm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Recent FERC Orders Affecting CSF Participation</a:t>
            </a:r>
          </a:p>
        </p:txBody>
      </p:sp>
      <p:sp>
        <p:nvSpPr>
          <p:cNvPr id="5" name="Text Placeholder 4">
            <a:extLst>
              <a:ext uri="{FF2B5EF4-FFF2-40B4-BE49-F238E27FC236}">
                <a16:creationId xmlns:a16="http://schemas.microsoft.com/office/drawing/2014/main" id="{BCCE7A3F-37FF-7C9A-0707-F7F00C94495D}"/>
              </a:ext>
            </a:extLst>
          </p:cNvPr>
          <p:cNvSpPr>
            <a:spLocks noGrp="1"/>
          </p:cNvSpPr>
          <p:nvPr>
            <p:ph type="body" idx="1"/>
          </p:nvPr>
        </p:nvSpPr>
        <p:spPr/>
        <p:txBody>
          <a:bodyPr/>
          <a:lstStyle/>
          <a:p>
            <a:r>
              <a:rPr lang="en-US" dirty="0"/>
              <a:t>FERC Order 2222</a:t>
            </a:r>
          </a:p>
        </p:txBody>
      </p:sp>
      <p:sp>
        <p:nvSpPr>
          <p:cNvPr id="6" name="Content Placeholder 5">
            <a:extLst>
              <a:ext uri="{FF2B5EF4-FFF2-40B4-BE49-F238E27FC236}">
                <a16:creationId xmlns:a16="http://schemas.microsoft.com/office/drawing/2014/main" id="{D1584CB6-1997-B313-78A4-6BAC8CC3780C}"/>
              </a:ext>
            </a:extLst>
          </p:cNvPr>
          <p:cNvSpPr>
            <a:spLocks noGrp="1"/>
          </p:cNvSpPr>
          <p:nvPr>
            <p:ph sz="half" idx="2"/>
          </p:nvPr>
        </p:nvSpPr>
        <p:spPr/>
        <p:txBody>
          <a:bodyPr/>
          <a:lstStyle/>
          <a:p>
            <a:r>
              <a:rPr lang="en-US" dirty="0"/>
              <a:t>Nov 2026 Implementation</a:t>
            </a:r>
          </a:p>
        </p:txBody>
      </p:sp>
      <p:sp>
        <p:nvSpPr>
          <p:cNvPr id="7" name="Text Placeholder 6">
            <a:extLst>
              <a:ext uri="{FF2B5EF4-FFF2-40B4-BE49-F238E27FC236}">
                <a16:creationId xmlns:a16="http://schemas.microsoft.com/office/drawing/2014/main" id="{303E5F86-4B88-DA12-B95A-78BEE29E1949}"/>
              </a:ext>
            </a:extLst>
          </p:cNvPr>
          <p:cNvSpPr>
            <a:spLocks noGrp="1"/>
          </p:cNvSpPr>
          <p:nvPr>
            <p:ph type="body" sz="quarter" idx="3"/>
          </p:nvPr>
        </p:nvSpPr>
        <p:spPr/>
        <p:txBody>
          <a:bodyPr/>
          <a:lstStyle/>
          <a:p>
            <a:r>
              <a:rPr lang="en-US" dirty="0"/>
              <a:t>FERC Order 841</a:t>
            </a:r>
          </a:p>
        </p:txBody>
      </p:sp>
      <p:sp>
        <p:nvSpPr>
          <p:cNvPr id="8" name="Content Placeholder 7">
            <a:extLst>
              <a:ext uri="{FF2B5EF4-FFF2-40B4-BE49-F238E27FC236}">
                <a16:creationId xmlns:a16="http://schemas.microsoft.com/office/drawing/2014/main" id="{5019B2E3-7C40-2301-1DD5-7CBBC41B43A6}"/>
              </a:ext>
            </a:extLst>
          </p:cNvPr>
          <p:cNvSpPr>
            <a:spLocks noGrp="1"/>
          </p:cNvSpPr>
          <p:nvPr>
            <p:ph sz="quarter" idx="4"/>
          </p:nvPr>
        </p:nvSpPr>
        <p:spPr/>
        <p:txBody>
          <a:bodyPr/>
          <a:lstStyle/>
          <a:p>
            <a:r>
              <a:rPr lang="en-US" dirty="0"/>
              <a:t>New Day-Ahead State of Charge changes</a:t>
            </a:r>
          </a:p>
        </p:txBody>
      </p:sp>
      <p:pic>
        <p:nvPicPr>
          <p:cNvPr id="10" name="Graphic 9" descr="Vlog with solid fill">
            <a:extLst>
              <a:ext uri="{FF2B5EF4-FFF2-40B4-BE49-F238E27FC236}">
                <a16:creationId xmlns:a16="http://schemas.microsoft.com/office/drawing/2014/main" id="{72AF9F55-3F7A-A4D3-812C-6C4AA0D07D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1938" y="3175730"/>
            <a:ext cx="2176360" cy="2176360"/>
          </a:xfrm>
          <a:prstGeom prst="rect">
            <a:avLst/>
          </a:prstGeom>
        </p:spPr>
      </p:pic>
      <p:pic>
        <p:nvPicPr>
          <p:cNvPr id="12" name="Graphic 11" descr="Vlog with solid fill">
            <a:extLst>
              <a:ext uri="{FF2B5EF4-FFF2-40B4-BE49-F238E27FC236}">
                <a16:creationId xmlns:a16="http://schemas.microsoft.com/office/drawing/2014/main" id="{B756E96B-B35B-6A02-C00A-CA2DAA564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25522" y="3175730"/>
            <a:ext cx="2176360" cy="2176360"/>
          </a:xfrm>
          <a:prstGeom prst="rect">
            <a:avLst/>
          </a:prstGeom>
        </p:spPr>
      </p:pic>
      <p:sp>
        <p:nvSpPr>
          <p:cNvPr id="13" name="Rectangle: Rounded Corners 12">
            <a:extLst>
              <a:ext uri="{FF2B5EF4-FFF2-40B4-BE49-F238E27FC236}">
                <a16:creationId xmlns:a16="http://schemas.microsoft.com/office/drawing/2014/main" id="{2CB180DF-5123-CE96-CF1E-84461DAE5269}"/>
              </a:ext>
            </a:extLst>
          </p:cNvPr>
          <p:cNvSpPr/>
          <p:nvPr/>
        </p:nvSpPr>
        <p:spPr>
          <a:xfrm>
            <a:off x="2909852" y="4099447"/>
            <a:ext cx="574419" cy="2039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2222</a:t>
            </a:r>
          </a:p>
        </p:txBody>
      </p:sp>
      <p:sp>
        <p:nvSpPr>
          <p:cNvPr id="14" name="Rectangle: Rounded Corners 13">
            <a:extLst>
              <a:ext uri="{FF2B5EF4-FFF2-40B4-BE49-F238E27FC236}">
                <a16:creationId xmlns:a16="http://schemas.microsoft.com/office/drawing/2014/main" id="{C8D54C69-807E-08B2-7A99-4491E737AFC7}"/>
              </a:ext>
            </a:extLst>
          </p:cNvPr>
          <p:cNvSpPr/>
          <p:nvPr/>
        </p:nvSpPr>
        <p:spPr>
          <a:xfrm>
            <a:off x="7639283" y="4099446"/>
            <a:ext cx="574419" cy="2039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841</a:t>
            </a:r>
          </a:p>
        </p:txBody>
      </p:sp>
      <p:sp>
        <p:nvSpPr>
          <p:cNvPr id="15" name="TextBox 14">
            <a:extLst>
              <a:ext uri="{FF2B5EF4-FFF2-40B4-BE49-F238E27FC236}">
                <a16:creationId xmlns:a16="http://schemas.microsoft.com/office/drawing/2014/main" id="{AA35CA8B-5D53-9448-D4E2-90D3486B3BDD}"/>
              </a:ext>
            </a:extLst>
          </p:cNvPr>
          <p:cNvSpPr txBox="1"/>
          <p:nvPr/>
        </p:nvSpPr>
        <p:spPr>
          <a:xfrm>
            <a:off x="618370" y="5042429"/>
            <a:ext cx="4800303" cy="369332"/>
          </a:xfrm>
          <a:prstGeom prst="rect">
            <a:avLst/>
          </a:prstGeom>
          <a:noFill/>
        </p:spPr>
        <p:txBody>
          <a:bodyPr wrap="square" rtlCol="0">
            <a:spAutoFit/>
          </a:bodyPr>
          <a:lstStyle/>
          <a:p>
            <a:r>
              <a:rPr lang="en-US" dirty="0">
                <a:hlinkClick r:id="rId8"/>
              </a:rPr>
              <a:t>Watch the FERC Order 2222 Explainer Video</a:t>
            </a:r>
            <a:endParaRPr lang="en-US" dirty="0"/>
          </a:p>
        </p:txBody>
      </p:sp>
      <p:sp>
        <p:nvSpPr>
          <p:cNvPr id="16" name="TextBox 15">
            <a:extLst>
              <a:ext uri="{FF2B5EF4-FFF2-40B4-BE49-F238E27FC236}">
                <a16:creationId xmlns:a16="http://schemas.microsoft.com/office/drawing/2014/main" id="{51BB5FE9-7BE5-F2DC-25B5-ECBCE5E44FB5}"/>
              </a:ext>
            </a:extLst>
          </p:cNvPr>
          <p:cNvSpPr txBox="1"/>
          <p:nvPr/>
        </p:nvSpPr>
        <p:spPr>
          <a:xfrm>
            <a:off x="5864341" y="5042427"/>
            <a:ext cx="4698722" cy="369332"/>
          </a:xfrm>
          <a:prstGeom prst="rect">
            <a:avLst/>
          </a:prstGeom>
          <a:noFill/>
        </p:spPr>
        <p:txBody>
          <a:bodyPr wrap="none" rtlCol="0">
            <a:spAutoFit/>
          </a:bodyPr>
          <a:lstStyle/>
          <a:p>
            <a:r>
              <a:rPr lang="en-US" dirty="0">
                <a:hlinkClick r:id="rId9"/>
              </a:rPr>
              <a:t>Watch the FERC Order 841 Explainer Video</a:t>
            </a:r>
            <a:endParaRPr lang="en-US" dirty="0"/>
          </a:p>
        </p:txBody>
      </p:sp>
      <p:cxnSp>
        <p:nvCxnSpPr>
          <p:cNvPr id="18" name="Straight Connector 17">
            <a:extLst>
              <a:ext uri="{FF2B5EF4-FFF2-40B4-BE49-F238E27FC236}">
                <a16:creationId xmlns:a16="http://schemas.microsoft.com/office/drawing/2014/main" id="{8ABDC41E-9A3A-C180-A8DB-E7FFB482B25E}"/>
              </a:ext>
            </a:extLst>
          </p:cNvPr>
          <p:cNvCxnSpPr/>
          <p:nvPr/>
        </p:nvCxnSpPr>
        <p:spPr>
          <a:xfrm>
            <a:off x="5539027" y="1526193"/>
            <a:ext cx="0" cy="4604892"/>
          </a:xfrm>
          <a:prstGeom prst="line">
            <a:avLst/>
          </a:prstGeom>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C0EE813D-2805-86F1-C839-0728FE4C9894}"/>
              </a:ext>
            </a:extLst>
          </p:cNvPr>
          <p:cNvSpPr/>
          <p:nvPr/>
        </p:nvSpPr>
        <p:spPr>
          <a:xfrm>
            <a:off x="91957" y="632599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3" name="Important symbol" descr="caution.png">
            <a:extLst>
              <a:ext uri="{FF2B5EF4-FFF2-40B4-BE49-F238E27FC236}">
                <a16:creationId xmlns:a16="http://schemas.microsoft.com/office/drawing/2014/main" id="{988FE55D-E886-2C30-FC1D-F49FE79D824F}"/>
              </a:ext>
            </a:extLst>
          </p:cNvPr>
          <p:cNvPicPr>
            <a:picLocks noChangeAspect="1"/>
          </p:cNvPicPr>
          <p:nvPr>
            <p:custDataLst>
              <p:tags r:id="rId2"/>
            </p:custDataLst>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39798" y="6375499"/>
            <a:ext cx="305438" cy="310389"/>
          </a:xfrm>
          <a:prstGeom prst="rect">
            <a:avLst/>
          </a:prstGeom>
          <a:solidFill>
            <a:schemeClr val="bg1"/>
          </a:solidFill>
          <a:ln w="19050">
            <a:solidFill>
              <a:srgbClr val="FF0000"/>
            </a:solidFill>
          </a:ln>
        </p:spPr>
      </p:pic>
    </p:spTree>
    <p:custDataLst>
      <p:tags r:id="rId1"/>
    </p:custDataLst>
    <p:extLst>
      <p:ext uri="{BB962C8B-B14F-4D97-AF65-F5344CB8AC3E}">
        <p14:creationId xmlns:p14="http://schemas.microsoft.com/office/powerpoint/2010/main" val="3435296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080" y="681101"/>
            <a:ext cx="6350000" cy="2086212"/>
          </a:xfrm>
          <a:prstGeom prst="rect">
            <a:avLst/>
          </a:prstGeom>
        </p:spPr>
        <p:txBody>
          <a:bodyPr vert="horz" wrap="square" lIns="0" tIns="12700" rIns="0" bIns="0" rtlCol="0" anchor="t">
            <a:spAutoFit/>
          </a:bodyPr>
          <a:lstStyle/>
          <a:p>
            <a:pPr marL="228600" marR="5080" indent="-216535" algn="l">
              <a:lnSpc>
                <a:spcPct val="120100"/>
              </a:lnSpc>
              <a:spcBef>
                <a:spcPts val="100"/>
              </a:spcBef>
              <a:buFont typeface="Arial"/>
              <a:buChar char="•"/>
              <a:tabLst>
                <a:tab pos="230504" algn="l"/>
              </a:tabLst>
            </a:pPr>
            <a:r>
              <a:rPr lang="en-US" sz="2400" dirty="0">
                <a:solidFill>
                  <a:schemeClr val="tx1"/>
                </a:solidFill>
                <a:latin typeface="Calibri"/>
                <a:cs typeface="Calibri"/>
              </a:rPr>
              <a:t>The Designated</a:t>
            </a:r>
            <a:r>
              <a:rPr sz="2400" spc="-60" dirty="0">
                <a:solidFill>
                  <a:schemeClr val="tx1"/>
                </a:solidFill>
                <a:latin typeface="Calibri"/>
                <a:cs typeface="Calibri"/>
              </a:rPr>
              <a:t> </a:t>
            </a:r>
            <a:r>
              <a:rPr lang="en-US" sz="2400" dirty="0">
                <a:solidFill>
                  <a:schemeClr val="tx1"/>
                </a:solidFill>
                <a:latin typeface="Calibri"/>
                <a:cs typeface="Calibri"/>
              </a:rPr>
              <a:t>Entity</a:t>
            </a:r>
            <a:r>
              <a:rPr lang="en-US" sz="2400" spc="-55" dirty="0">
                <a:solidFill>
                  <a:schemeClr val="tx1"/>
                </a:solidFill>
                <a:latin typeface="Calibri"/>
                <a:cs typeface="Calibri"/>
              </a:rPr>
              <a:t> (DE) </a:t>
            </a:r>
            <a:r>
              <a:rPr sz="2400" dirty="0">
                <a:solidFill>
                  <a:schemeClr val="tx1"/>
                </a:solidFill>
                <a:latin typeface="Calibri"/>
                <a:cs typeface="Calibri"/>
              </a:rPr>
              <a:t>is</a:t>
            </a:r>
            <a:r>
              <a:rPr sz="2400" spc="-50" dirty="0">
                <a:solidFill>
                  <a:schemeClr val="tx1"/>
                </a:solidFill>
                <a:latin typeface="Calibri"/>
                <a:cs typeface="Calibri"/>
              </a:rPr>
              <a:t> </a:t>
            </a:r>
            <a:r>
              <a:rPr sz="2400" spc="-10" dirty="0">
                <a:solidFill>
                  <a:schemeClr val="tx1"/>
                </a:solidFill>
                <a:latin typeface="Calibri"/>
                <a:cs typeface="Calibri"/>
              </a:rPr>
              <a:t>responsible</a:t>
            </a:r>
            <a:r>
              <a:rPr sz="2400" spc="-40" dirty="0">
                <a:solidFill>
                  <a:schemeClr val="tx1"/>
                </a:solidFill>
                <a:latin typeface="Calibri"/>
                <a:cs typeface="Calibri"/>
              </a:rPr>
              <a:t> </a:t>
            </a:r>
            <a:r>
              <a:rPr sz="2400" dirty="0">
                <a:solidFill>
                  <a:schemeClr val="tx1"/>
                </a:solidFill>
                <a:latin typeface="Calibri"/>
                <a:cs typeface="Calibri"/>
              </a:rPr>
              <a:t>for</a:t>
            </a:r>
            <a:r>
              <a:rPr sz="2400" spc="-45" dirty="0">
                <a:solidFill>
                  <a:schemeClr val="tx1"/>
                </a:solidFill>
                <a:latin typeface="Calibri"/>
                <a:cs typeface="Calibri"/>
              </a:rPr>
              <a:t> </a:t>
            </a:r>
            <a:r>
              <a:rPr sz="2400" dirty="0">
                <a:solidFill>
                  <a:schemeClr val="tx1"/>
                </a:solidFill>
                <a:latin typeface="Calibri"/>
                <a:cs typeface="Calibri"/>
              </a:rPr>
              <a:t>24/7</a:t>
            </a:r>
            <a:r>
              <a:rPr sz="2400" spc="-50" dirty="0">
                <a:solidFill>
                  <a:schemeClr val="tx1"/>
                </a:solidFill>
                <a:latin typeface="Calibri"/>
                <a:cs typeface="Calibri"/>
              </a:rPr>
              <a:t> </a:t>
            </a:r>
            <a:r>
              <a:rPr sz="2400" spc="-10" dirty="0">
                <a:solidFill>
                  <a:schemeClr val="tx1"/>
                </a:solidFill>
                <a:latin typeface="Calibri"/>
                <a:cs typeface="Calibri"/>
              </a:rPr>
              <a:t>dispatch 	</a:t>
            </a:r>
            <a:r>
              <a:rPr sz="2400" dirty="0">
                <a:solidFill>
                  <a:schemeClr val="tx1"/>
                </a:solidFill>
                <a:latin typeface="Calibri"/>
                <a:cs typeface="Calibri"/>
              </a:rPr>
              <a:t>communications</a:t>
            </a:r>
            <a:r>
              <a:rPr sz="2400" spc="-90" dirty="0">
                <a:solidFill>
                  <a:schemeClr val="tx1"/>
                </a:solidFill>
                <a:latin typeface="Calibri"/>
                <a:cs typeface="Calibri"/>
              </a:rPr>
              <a:t> </a:t>
            </a:r>
            <a:r>
              <a:rPr sz="2400" dirty="0">
                <a:solidFill>
                  <a:schemeClr val="tx1"/>
                </a:solidFill>
                <a:latin typeface="Calibri"/>
                <a:cs typeface="Calibri"/>
              </a:rPr>
              <a:t>with</a:t>
            </a:r>
            <a:r>
              <a:rPr lang="en-US" sz="2400" dirty="0">
                <a:solidFill>
                  <a:schemeClr val="tx1"/>
                </a:solidFill>
                <a:latin typeface="Calibri"/>
                <a:cs typeface="Calibri"/>
              </a:rPr>
              <a:t> the</a:t>
            </a:r>
            <a:r>
              <a:rPr sz="2400" spc="-60" dirty="0">
                <a:solidFill>
                  <a:schemeClr val="tx1"/>
                </a:solidFill>
                <a:latin typeface="Calibri"/>
                <a:cs typeface="Calibri"/>
              </a:rPr>
              <a:t> </a:t>
            </a:r>
            <a:r>
              <a:rPr lang="en-US" sz="2400" dirty="0">
                <a:solidFill>
                  <a:schemeClr val="tx1"/>
                </a:solidFill>
                <a:latin typeface="Calibri"/>
                <a:cs typeface="Calibri"/>
              </a:rPr>
              <a:t>ISO-NE Control</a:t>
            </a:r>
            <a:r>
              <a:rPr lang="en-US" sz="2400" spc="-65" dirty="0">
                <a:solidFill>
                  <a:schemeClr val="tx1"/>
                </a:solidFill>
                <a:latin typeface="Calibri"/>
                <a:cs typeface="Calibri"/>
              </a:rPr>
              <a:t> R</a:t>
            </a:r>
            <a:r>
              <a:rPr lang="en-US" sz="2400" spc="-20" dirty="0">
                <a:solidFill>
                  <a:schemeClr val="tx1"/>
                </a:solidFill>
                <a:latin typeface="Calibri"/>
                <a:cs typeface="Calibri"/>
              </a:rPr>
              <a:t>oom</a:t>
            </a:r>
            <a:endParaRPr sz="2400" dirty="0">
              <a:solidFill>
                <a:schemeClr val="tx1"/>
              </a:solidFill>
              <a:latin typeface="Calibri"/>
              <a:cs typeface="Calibri"/>
            </a:endParaRPr>
          </a:p>
          <a:p>
            <a:pPr marL="292735">
              <a:lnSpc>
                <a:spcPct val="100000"/>
              </a:lnSpc>
              <a:spcBef>
                <a:spcPts val="540"/>
              </a:spcBef>
            </a:pPr>
            <a:r>
              <a:rPr sz="2000" dirty="0">
                <a:solidFill>
                  <a:schemeClr val="tx1"/>
                </a:solidFill>
                <a:latin typeface="Calibri"/>
                <a:cs typeface="Calibri"/>
              </a:rPr>
              <a:t>‒</a:t>
            </a:r>
            <a:r>
              <a:rPr sz="2000" spc="250" dirty="0">
                <a:solidFill>
                  <a:schemeClr val="tx1"/>
                </a:solidFill>
                <a:latin typeface="Calibri"/>
                <a:cs typeface="Calibri"/>
              </a:rPr>
              <a:t> </a:t>
            </a:r>
            <a:r>
              <a:rPr sz="2000" b="1" dirty="0">
                <a:solidFill>
                  <a:schemeClr val="tx1"/>
                </a:solidFill>
                <a:latin typeface="Calibri"/>
                <a:cs typeface="Calibri"/>
              </a:rPr>
              <a:t>Must</a:t>
            </a:r>
            <a:r>
              <a:rPr sz="2000" b="1" spc="-50" dirty="0">
                <a:solidFill>
                  <a:schemeClr val="tx1"/>
                </a:solidFill>
                <a:latin typeface="Calibri"/>
                <a:cs typeface="Calibri"/>
              </a:rPr>
              <a:t> </a:t>
            </a:r>
            <a:r>
              <a:rPr sz="2000" b="1" dirty="0">
                <a:solidFill>
                  <a:schemeClr val="tx1"/>
                </a:solidFill>
                <a:latin typeface="Calibri"/>
                <a:cs typeface="Calibri"/>
              </a:rPr>
              <a:t>have</a:t>
            </a:r>
            <a:r>
              <a:rPr sz="2000" b="1" spc="-30" dirty="0">
                <a:solidFill>
                  <a:schemeClr val="tx1"/>
                </a:solidFill>
                <a:latin typeface="Calibri"/>
                <a:cs typeface="Calibri"/>
              </a:rPr>
              <a:t> </a:t>
            </a:r>
            <a:r>
              <a:rPr sz="2000" b="1" dirty="0">
                <a:solidFill>
                  <a:schemeClr val="tx1"/>
                </a:solidFill>
                <a:latin typeface="Calibri"/>
                <a:cs typeface="Calibri"/>
              </a:rPr>
              <a:t>equipment</a:t>
            </a:r>
            <a:r>
              <a:rPr sz="2000" b="1" spc="-60" dirty="0">
                <a:solidFill>
                  <a:schemeClr val="tx1"/>
                </a:solidFill>
                <a:latin typeface="Calibri"/>
                <a:cs typeface="Calibri"/>
              </a:rPr>
              <a:t> </a:t>
            </a:r>
            <a:r>
              <a:rPr sz="2000" b="1" spc="-10" dirty="0">
                <a:solidFill>
                  <a:schemeClr val="tx1"/>
                </a:solidFill>
                <a:latin typeface="Calibri"/>
                <a:cs typeface="Calibri"/>
              </a:rPr>
              <a:t>dedicated</a:t>
            </a:r>
            <a:r>
              <a:rPr sz="2000" b="1" spc="-25" dirty="0">
                <a:solidFill>
                  <a:schemeClr val="tx1"/>
                </a:solidFill>
                <a:latin typeface="Calibri"/>
                <a:cs typeface="Calibri"/>
              </a:rPr>
              <a:t> </a:t>
            </a:r>
            <a:r>
              <a:rPr sz="2000" b="1" dirty="0">
                <a:solidFill>
                  <a:schemeClr val="tx1"/>
                </a:solidFill>
                <a:latin typeface="Calibri"/>
                <a:cs typeface="Calibri"/>
              </a:rPr>
              <a:t>to</a:t>
            </a:r>
            <a:r>
              <a:rPr sz="2000" b="1" spc="-40" dirty="0">
                <a:solidFill>
                  <a:schemeClr val="tx1"/>
                </a:solidFill>
                <a:latin typeface="Calibri"/>
                <a:cs typeface="Calibri"/>
              </a:rPr>
              <a:t> </a:t>
            </a:r>
            <a:r>
              <a:rPr sz="2000" b="1" dirty="0">
                <a:solidFill>
                  <a:schemeClr val="tx1"/>
                </a:solidFill>
                <a:latin typeface="Calibri"/>
                <a:cs typeface="Calibri"/>
              </a:rPr>
              <a:t>ISO</a:t>
            </a:r>
            <a:r>
              <a:rPr sz="2000" b="1" spc="-30" dirty="0">
                <a:solidFill>
                  <a:schemeClr val="tx1"/>
                </a:solidFill>
                <a:latin typeface="Calibri"/>
                <a:cs typeface="Calibri"/>
              </a:rPr>
              <a:t> </a:t>
            </a:r>
            <a:r>
              <a:rPr sz="2000" b="1" dirty="0">
                <a:solidFill>
                  <a:schemeClr val="tx1"/>
                </a:solidFill>
                <a:latin typeface="Calibri"/>
                <a:cs typeface="Calibri"/>
              </a:rPr>
              <a:t>New</a:t>
            </a:r>
            <a:r>
              <a:rPr sz="2000" b="1" spc="-40" dirty="0">
                <a:solidFill>
                  <a:schemeClr val="tx1"/>
                </a:solidFill>
                <a:latin typeface="Calibri"/>
                <a:cs typeface="Calibri"/>
              </a:rPr>
              <a:t> </a:t>
            </a:r>
            <a:r>
              <a:rPr sz="2000" b="1" spc="-10" dirty="0">
                <a:solidFill>
                  <a:schemeClr val="tx1"/>
                </a:solidFill>
                <a:latin typeface="Calibri"/>
                <a:cs typeface="Calibri"/>
              </a:rPr>
              <a:t>England</a:t>
            </a:r>
            <a:endParaRPr sz="2000" dirty="0">
              <a:solidFill>
                <a:schemeClr val="tx1"/>
              </a:solidFill>
              <a:latin typeface="Calibri"/>
              <a:cs typeface="Calibri"/>
            </a:endParaRPr>
          </a:p>
          <a:p>
            <a:pPr marL="292735">
              <a:spcBef>
                <a:spcPts val="480"/>
              </a:spcBef>
            </a:pPr>
            <a:r>
              <a:rPr sz="2000" dirty="0">
                <a:solidFill>
                  <a:schemeClr val="tx1"/>
                </a:solidFill>
                <a:latin typeface="Calibri"/>
                <a:cs typeface="Calibri"/>
              </a:rPr>
              <a:t>‒</a:t>
            </a:r>
            <a:r>
              <a:rPr sz="2000" spc="265" dirty="0">
                <a:solidFill>
                  <a:schemeClr val="tx1"/>
                </a:solidFill>
                <a:latin typeface="Calibri"/>
                <a:cs typeface="Calibri"/>
              </a:rPr>
              <a:t> </a:t>
            </a:r>
            <a:r>
              <a:rPr sz="2000" b="1" dirty="0">
                <a:solidFill>
                  <a:schemeClr val="tx1"/>
                </a:solidFill>
                <a:latin typeface="Calibri"/>
                <a:cs typeface="Calibri"/>
              </a:rPr>
              <a:t>If</a:t>
            </a:r>
            <a:r>
              <a:rPr sz="2000" b="1" spc="-25" dirty="0">
                <a:solidFill>
                  <a:schemeClr val="tx1"/>
                </a:solidFill>
                <a:latin typeface="Calibri"/>
                <a:cs typeface="Calibri"/>
              </a:rPr>
              <a:t> </a:t>
            </a:r>
            <a:r>
              <a:rPr sz="2000" b="1" dirty="0">
                <a:solidFill>
                  <a:schemeClr val="tx1"/>
                </a:solidFill>
                <a:latin typeface="Calibri"/>
                <a:cs typeface="Calibri"/>
              </a:rPr>
              <a:t>not,</a:t>
            </a:r>
            <a:r>
              <a:rPr sz="2000" b="1" spc="-40" dirty="0">
                <a:solidFill>
                  <a:schemeClr val="tx1"/>
                </a:solidFill>
                <a:latin typeface="Calibri"/>
                <a:cs typeface="Calibri"/>
              </a:rPr>
              <a:t> </a:t>
            </a:r>
            <a:r>
              <a:rPr sz="2000" b="1" dirty="0">
                <a:solidFill>
                  <a:schemeClr val="tx1"/>
                </a:solidFill>
                <a:latin typeface="Calibri"/>
                <a:cs typeface="Calibri"/>
              </a:rPr>
              <a:t>allow</a:t>
            </a:r>
            <a:r>
              <a:rPr lang="en-US" sz="2000" b="1" spc="-40" dirty="0">
                <a:solidFill>
                  <a:schemeClr val="tx1"/>
                </a:solidFill>
                <a:latin typeface="Calibri"/>
                <a:cs typeface="Calibri"/>
              </a:rPr>
              <a:t> at least </a:t>
            </a:r>
            <a:r>
              <a:rPr lang="en-US" sz="2000" b="1" dirty="0">
                <a:solidFill>
                  <a:schemeClr val="tx1"/>
                </a:solidFill>
                <a:latin typeface="Calibri"/>
                <a:cs typeface="Calibri"/>
              </a:rPr>
              <a:t>9</a:t>
            </a:r>
            <a:r>
              <a:rPr lang="en-US" sz="2000" b="1" dirty="0">
                <a:latin typeface="Calibri"/>
                <a:cs typeface="Calibri"/>
              </a:rPr>
              <a:t>0</a:t>
            </a:r>
            <a:r>
              <a:rPr sz="2000" b="1" spc="-25" dirty="0">
                <a:latin typeface="Calibri"/>
                <a:cs typeface="Calibri"/>
              </a:rPr>
              <a:t> </a:t>
            </a:r>
            <a:r>
              <a:rPr sz="2000" b="1" dirty="0">
                <a:latin typeface="Calibri"/>
                <a:cs typeface="Calibri"/>
              </a:rPr>
              <a:t>days</a:t>
            </a:r>
            <a:r>
              <a:rPr sz="2000" b="1" spc="-20" dirty="0">
                <a:latin typeface="Calibri"/>
                <a:cs typeface="Calibri"/>
              </a:rPr>
              <a:t> </a:t>
            </a:r>
            <a:r>
              <a:rPr sz="2000" b="1" dirty="0">
                <a:latin typeface="Calibri"/>
                <a:cs typeface="Calibri"/>
              </a:rPr>
              <a:t>to</a:t>
            </a:r>
            <a:r>
              <a:rPr sz="2000" b="1" spc="-25" dirty="0">
                <a:latin typeface="Calibri"/>
                <a:cs typeface="Calibri"/>
              </a:rPr>
              <a:t> </a:t>
            </a:r>
            <a:r>
              <a:rPr sz="2000" b="1" spc="-10" dirty="0">
                <a:latin typeface="Calibri"/>
                <a:cs typeface="Calibri"/>
              </a:rPr>
              <a:t>order/deliver/install:</a:t>
            </a:r>
            <a:endParaRPr sz="2000" dirty="0">
              <a:latin typeface="Calibri"/>
              <a:cs typeface="Calibri"/>
            </a:endParaRPr>
          </a:p>
        </p:txBody>
      </p:sp>
      <p:sp>
        <p:nvSpPr>
          <p:cNvPr id="3" name="object 3"/>
          <p:cNvSpPr txBox="1"/>
          <p:nvPr/>
        </p:nvSpPr>
        <p:spPr>
          <a:xfrm>
            <a:off x="600383" y="2921108"/>
            <a:ext cx="4337310" cy="1002197"/>
          </a:xfrm>
          <a:prstGeom prst="rect">
            <a:avLst/>
          </a:prstGeom>
        </p:spPr>
        <p:txBody>
          <a:bodyPr vert="horz" wrap="square" lIns="0" tIns="67945" rIns="0" bIns="0" rtlCol="0" anchor="t">
            <a:spAutoFit/>
          </a:bodyPr>
          <a:lstStyle/>
          <a:p>
            <a:pPr marL="253365" indent="-240665">
              <a:lnSpc>
                <a:spcPct val="100000"/>
              </a:lnSpc>
              <a:spcBef>
                <a:spcPts val="535"/>
              </a:spcBef>
              <a:buFont typeface="Arial"/>
              <a:buChar char="•"/>
              <a:tabLst>
                <a:tab pos="253365" algn="l"/>
              </a:tabLst>
            </a:pPr>
            <a:r>
              <a:rPr sz="1800" dirty="0">
                <a:latin typeface="Calibri"/>
                <a:cs typeface="Calibri"/>
              </a:rPr>
              <a:t>Remote</a:t>
            </a:r>
            <a:r>
              <a:rPr sz="1800" spc="-65" dirty="0">
                <a:latin typeface="Calibri"/>
                <a:cs typeface="Calibri"/>
              </a:rPr>
              <a:t> </a:t>
            </a:r>
            <a:r>
              <a:rPr sz="1800" dirty="0">
                <a:latin typeface="Calibri"/>
                <a:cs typeface="Calibri"/>
              </a:rPr>
              <a:t>terminal</a:t>
            </a:r>
            <a:r>
              <a:rPr sz="1800" spc="-65" dirty="0">
                <a:latin typeface="Calibri"/>
                <a:cs typeface="Calibri"/>
              </a:rPr>
              <a:t> </a:t>
            </a:r>
            <a:r>
              <a:rPr sz="1800" dirty="0">
                <a:latin typeface="Calibri"/>
                <a:cs typeface="Calibri"/>
              </a:rPr>
              <a:t>unit</a:t>
            </a:r>
            <a:r>
              <a:rPr sz="1800" spc="-70" dirty="0">
                <a:latin typeface="Calibri"/>
                <a:cs typeface="Calibri"/>
              </a:rPr>
              <a:t> </a:t>
            </a:r>
            <a:r>
              <a:rPr sz="1800" spc="-20" dirty="0">
                <a:latin typeface="Calibri"/>
                <a:cs typeface="Calibri"/>
              </a:rPr>
              <a:t>(RTU)</a:t>
            </a:r>
            <a:endParaRPr sz="1800" dirty="0">
              <a:latin typeface="Calibri"/>
              <a:cs typeface="Calibri"/>
            </a:endParaRPr>
          </a:p>
          <a:p>
            <a:pPr marL="253365" indent="-240665">
              <a:lnSpc>
                <a:spcPct val="100000"/>
              </a:lnSpc>
              <a:spcBef>
                <a:spcPts val="434"/>
              </a:spcBef>
              <a:buFont typeface="Arial"/>
              <a:buChar char="•"/>
              <a:tabLst>
                <a:tab pos="253365" algn="l"/>
              </a:tabLst>
            </a:pPr>
            <a:r>
              <a:rPr sz="1800" dirty="0">
                <a:latin typeface="Calibri"/>
                <a:cs typeface="Calibri"/>
              </a:rPr>
              <a:t>Electronic</a:t>
            </a:r>
            <a:r>
              <a:rPr sz="1800" spc="-100" dirty="0">
                <a:latin typeface="Calibri"/>
                <a:cs typeface="Calibri"/>
              </a:rPr>
              <a:t> </a:t>
            </a:r>
            <a:r>
              <a:rPr sz="1800" dirty="0">
                <a:latin typeface="Calibri"/>
                <a:cs typeface="Calibri"/>
              </a:rPr>
              <a:t>dispatch</a:t>
            </a:r>
            <a:r>
              <a:rPr sz="1800" spc="-95" dirty="0">
                <a:latin typeface="Calibri"/>
                <a:cs typeface="Calibri"/>
              </a:rPr>
              <a:t> </a:t>
            </a:r>
            <a:r>
              <a:rPr sz="1800" spc="-10" dirty="0">
                <a:latin typeface="Calibri"/>
                <a:cs typeface="Calibri"/>
              </a:rPr>
              <a:t>circuits/router</a:t>
            </a:r>
            <a:endParaRPr sz="1800" dirty="0">
              <a:latin typeface="Calibri"/>
              <a:cs typeface="Calibri"/>
            </a:endParaRPr>
          </a:p>
          <a:p>
            <a:pPr marL="253365" indent="-240665">
              <a:spcBef>
                <a:spcPts val="430"/>
              </a:spcBef>
              <a:buFont typeface="Arial"/>
              <a:buChar char="•"/>
              <a:tabLst>
                <a:tab pos="253365" algn="l"/>
              </a:tabLst>
            </a:pPr>
            <a:r>
              <a:rPr sz="1800" spc="-10" dirty="0">
                <a:latin typeface="Calibri"/>
                <a:cs typeface="Calibri"/>
              </a:rPr>
              <a:t>Exclusive</a:t>
            </a:r>
            <a:r>
              <a:rPr sz="1800" spc="-35" dirty="0">
                <a:latin typeface="Calibri"/>
                <a:cs typeface="Calibri"/>
              </a:rPr>
              <a:t> </a:t>
            </a:r>
            <a:r>
              <a:rPr sz="1800" dirty="0">
                <a:latin typeface="Calibri"/>
                <a:cs typeface="Calibri"/>
              </a:rPr>
              <a:t>phone</a:t>
            </a:r>
            <a:r>
              <a:rPr sz="1800" spc="-20" dirty="0">
                <a:latin typeface="Calibri"/>
                <a:cs typeface="Calibri"/>
              </a:rPr>
              <a:t> line</a:t>
            </a:r>
            <a:r>
              <a:rPr lang="en-US" spc="-20" dirty="0">
                <a:latin typeface="Calibri"/>
                <a:cs typeface="Calibri"/>
              </a:rPr>
              <a:t> </a:t>
            </a:r>
            <a:r>
              <a:rPr lang="en-US" spc="-20" dirty="0">
                <a:solidFill>
                  <a:schemeClr val="tx1"/>
                </a:solidFill>
                <a:latin typeface="Calibri"/>
                <a:cs typeface="Calibri"/>
              </a:rPr>
              <a:t>(Dedicated Bell Line)</a:t>
            </a:r>
            <a:endParaRPr lang="en-US" sz="1800" dirty="0">
              <a:solidFill>
                <a:schemeClr val="tx1"/>
              </a:solidFill>
              <a:latin typeface="Calibri"/>
              <a:cs typeface="Calibri"/>
            </a:endParaRPr>
          </a:p>
        </p:txBody>
      </p:sp>
      <p:sp>
        <p:nvSpPr>
          <p:cNvPr id="4" name="object 4"/>
          <p:cNvSpPr txBox="1"/>
          <p:nvPr/>
        </p:nvSpPr>
        <p:spPr>
          <a:xfrm>
            <a:off x="7366594" y="681101"/>
            <a:ext cx="4455494" cy="1756058"/>
          </a:xfrm>
          <a:prstGeom prst="rect">
            <a:avLst/>
          </a:prstGeom>
        </p:spPr>
        <p:txBody>
          <a:bodyPr vert="horz" wrap="square" lIns="0" tIns="12700" rIns="0" bIns="0" rtlCol="0" anchor="t">
            <a:spAutoFit/>
          </a:bodyPr>
          <a:lstStyle/>
          <a:p>
            <a:pPr marL="228600" marR="5080" indent="-216535">
              <a:lnSpc>
                <a:spcPct val="120000"/>
              </a:lnSpc>
              <a:spcBef>
                <a:spcPts val="100"/>
              </a:spcBef>
              <a:buFont typeface="Arial"/>
              <a:buChar char="•"/>
              <a:tabLst>
                <a:tab pos="230504" algn="l"/>
              </a:tabLst>
            </a:pPr>
            <a:r>
              <a:rPr sz="2400" dirty="0">
                <a:latin typeface="Calibri"/>
                <a:cs typeface="Calibri"/>
              </a:rPr>
              <a:t>ISO</a:t>
            </a:r>
            <a:r>
              <a:rPr sz="2400" spc="-55" dirty="0">
                <a:latin typeface="Calibri"/>
                <a:cs typeface="Calibri"/>
              </a:rPr>
              <a:t> </a:t>
            </a:r>
            <a:r>
              <a:rPr lang="en-US" sz="2400" spc="-10" dirty="0">
                <a:latin typeface="Calibri"/>
                <a:cs typeface="Calibri"/>
              </a:rPr>
              <a:t>validates assigned</a:t>
            </a:r>
            <a:r>
              <a:rPr lang="en-US" sz="2400" spc="-60" dirty="0">
                <a:latin typeface="Calibri"/>
                <a:cs typeface="Calibri"/>
              </a:rPr>
              <a:t> </a:t>
            </a:r>
            <a:r>
              <a:rPr lang="en-US" sz="2400" spc="-60" dirty="0">
                <a:solidFill>
                  <a:schemeClr val="tx1"/>
                </a:solidFill>
                <a:latin typeface="Calibri"/>
                <a:cs typeface="Calibri"/>
              </a:rPr>
              <a:t>(DE) </a:t>
            </a:r>
            <a:r>
              <a:rPr lang="en-US" sz="2400" spc="-60" dirty="0">
                <a:latin typeface="Calibri"/>
                <a:cs typeface="Calibri"/>
              </a:rPr>
              <a:t>D</a:t>
            </a:r>
            <a:r>
              <a:rPr lang="en-US" sz="2400" spc="-10" dirty="0">
                <a:latin typeface="Calibri"/>
                <a:cs typeface="Calibri"/>
              </a:rPr>
              <a:t>ispatch</a:t>
            </a:r>
            <a:r>
              <a:rPr sz="2400" spc="-10" dirty="0">
                <a:latin typeface="Calibri"/>
                <a:cs typeface="Calibri"/>
              </a:rPr>
              <a:t> </a:t>
            </a:r>
            <a:r>
              <a:rPr lang="en-US" sz="2400" spc="-10" dirty="0">
                <a:latin typeface="Calibri"/>
                <a:cs typeface="Calibri"/>
              </a:rPr>
              <a:t>Location</a:t>
            </a:r>
            <a:r>
              <a:rPr sz="2400" spc="-85" dirty="0">
                <a:latin typeface="Calibri"/>
                <a:cs typeface="Calibri"/>
              </a:rPr>
              <a:t> </a:t>
            </a:r>
            <a:r>
              <a:rPr sz="2400" dirty="0">
                <a:latin typeface="Calibri"/>
                <a:cs typeface="Calibri"/>
              </a:rPr>
              <a:t>and</a:t>
            </a:r>
            <a:r>
              <a:rPr sz="2400" spc="-65" dirty="0">
                <a:latin typeface="Calibri"/>
                <a:cs typeface="Calibri"/>
              </a:rPr>
              <a:t> </a:t>
            </a:r>
            <a:r>
              <a:rPr sz="2400" spc="-10" dirty="0">
                <a:latin typeface="Calibri"/>
                <a:cs typeface="Calibri"/>
              </a:rPr>
              <a:t>coordinates 	registration,</a:t>
            </a:r>
            <a:r>
              <a:rPr sz="2400" spc="-55" dirty="0">
                <a:latin typeface="Calibri"/>
                <a:cs typeface="Calibri"/>
              </a:rPr>
              <a:t> </a:t>
            </a:r>
            <a:r>
              <a:rPr sz="2400" dirty="0">
                <a:latin typeface="Calibri"/>
                <a:cs typeface="Calibri"/>
              </a:rPr>
              <a:t>if</a:t>
            </a:r>
            <a:r>
              <a:rPr sz="2400" spc="-40" dirty="0">
                <a:latin typeface="Calibri"/>
                <a:cs typeface="Calibri"/>
              </a:rPr>
              <a:t> </a:t>
            </a:r>
            <a:r>
              <a:rPr sz="2400" spc="-10" dirty="0">
                <a:latin typeface="Calibri"/>
                <a:cs typeface="Calibri"/>
              </a:rPr>
              <a:t>needed</a:t>
            </a:r>
            <a:endParaRPr sz="2400" dirty="0">
              <a:latin typeface="Calibri"/>
              <a:cs typeface="Calibri"/>
            </a:endParaRPr>
          </a:p>
        </p:txBody>
      </p:sp>
      <p:sp>
        <p:nvSpPr>
          <p:cNvPr id="5" name="object 5"/>
          <p:cNvSpPr txBox="1">
            <a:spLocks noGrp="1"/>
          </p:cNvSpPr>
          <p:nvPr>
            <p:ph type="title"/>
          </p:nvPr>
        </p:nvSpPr>
        <p:spPr>
          <a:prstGeom prst="rect">
            <a:avLst/>
          </a:prstGeom>
        </p:spPr>
        <p:txBody>
          <a:bodyPr vert="horz" wrap="square" lIns="0" tIns="12065" rIns="0" bIns="0" rtlCol="0" anchor="t">
            <a:spAutoFit/>
          </a:bodyPr>
          <a:lstStyle/>
          <a:p>
            <a:pPr marL="236220">
              <a:spcBef>
                <a:spcPts val="95"/>
              </a:spcBef>
            </a:pPr>
            <a:r>
              <a:rPr dirty="0"/>
              <a:t>Market</a:t>
            </a:r>
            <a:r>
              <a:rPr spc="-85" dirty="0"/>
              <a:t> </a:t>
            </a:r>
            <a:r>
              <a:rPr spc="-10" dirty="0"/>
              <a:t>Integration:</a:t>
            </a:r>
            <a:r>
              <a:rPr spc="-70" dirty="0"/>
              <a:t> </a:t>
            </a:r>
            <a:r>
              <a:rPr dirty="0">
                <a:solidFill>
                  <a:srgbClr val="F6881F"/>
                </a:solidFill>
              </a:rPr>
              <a:t>Assign</a:t>
            </a:r>
            <a:r>
              <a:rPr spc="-110" dirty="0">
                <a:solidFill>
                  <a:srgbClr val="F6881F"/>
                </a:solidFill>
              </a:rPr>
              <a:t> </a:t>
            </a:r>
            <a:r>
              <a:rPr spc="-10" dirty="0">
                <a:solidFill>
                  <a:srgbClr val="F6881F"/>
                </a:solidFill>
              </a:rPr>
              <a:t>Designated</a:t>
            </a:r>
            <a:r>
              <a:rPr spc="-85" dirty="0">
                <a:solidFill>
                  <a:srgbClr val="F6881F"/>
                </a:solidFill>
              </a:rPr>
              <a:t> </a:t>
            </a:r>
            <a:r>
              <a:rPr dirty="0">
                <a:solidFill>
                  <a:srgbClr val="F6881F"/>
                </a:solidFill>
              </a:rPr>
              <a:t>Entity</a:t>
            </a:r>
            <a:r>
              <a:rPr spc="-105" dirty="0">
                <a:solidFill>
                  <a:srgbClr val="F6881F"/>
                </a:solidFill>
              </a:rPr>
              <a:t> </a:t>
            </a:r>
            <a:r>
              <a:rPr spc="-20" dirty="0">
                <a:solidFill>
                  <a:srgbClr val="F6881F"/>
                </a:solidFill>
              </a:rPr>
              <a:t>(DE)</a:t>
            </a:r>
            <a:r>
              <a:rPr lang="en-US" spc="-20" dirty="0">
                <a:solidFill>
                  <a:srgbClr val="F6881F"/>
                </a:solidFill>
              </a:rPr>
              <a:t> and RTU</a:t>
            </a:r>
            <a:endParaRPr spc="-20" dirty="0">
              <a:solidFill>
                <a:srgbClr val="FF0000"/>
              </a:solidFill>
            </a:endParaRPr>
          </a:p>
        </p:txBody>
      </p:sp>
      <p:sp>
        <p:nvSpPr>
          <p:cNvPr id="6" name="object 6"/>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7" name="object 7"/>
          <p:cNvGrpSpPr/>
          <p:nvPr/>
        </p:nvGrpSpPr>
        <p:grpSpPr>
          <a:xfrm>
            <a:off x="2790444" y="3200400"/>
            <a:ext cx="6611620" cy="3200400"/>
            <a:chOff x="2790444" y="3200400"/>
            <a:chExt cx="6611620" cy="3200400"/>
          </a:xfrm>
        </p:grpSpPr>
        <p:sp>
          <p:nvSpPr>
            <p:cNvPr id="8" name="object 8"/>
            <p:cNvSpPr/>
            <p:nvPr/>
          </p:nvSpPr>
          <p:spPr>
            <a:xfrm>
              <a:off x="2790444" y="32004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9" name="object 9"/>
            <p:cNvPicPr/>
            <p:nvPr/>
          </p:nvPicPr>
          <p:blipFill>
            <a:blip r:embed="rId4" cstate="print"/>
            <a:stretch>
              <a:fillRect/>
            </a:stretch>
          </p:blipFill>
          <p:spPr>
            <a:xfrm>
              <a:off x="2887980" y="4360151"/>
              <a:ext cx="878598" cy="878598"/>
            </a:xfrm>
            <a:prstGeom prst="rect">
              <a:avLst/>
            </a:prstGeom>
          </p:spPr>
        </p:pic>
      </p:grpSp>
      <p:sp>
        <p:nvSpPr>
          <p:cNvPr id="10" name="object 10"/>
          <p:cNvSpPr txBox="1"/>
          <p:nvPr/>
        </p:nvSpPr>
        <p:spPr>
          <a:xfrm>
            <a:off x="3094989" y="4560189"/>
            <a:ext cx="467995" cy="452120"/>
          </a:xfrm>
          <a:prstGeom prst="rect">
            <a:avLst/>
          </a:prstGeom>
        </p:spPr>
        <p:txBody>
          <a:bodyPr vert="horz" wrap="square" lIns="0" tIns="29209" rIns="0" bIns="0" rtlCol="0">
            <a:spAutoFit/>
          </a:bodyPr>
          <a:lstStyle/>
          <a:p>
            <a:pPr marL="12700" marR="5080" indent="33020" algn="just">
              <a:lnSpc>
                <a:spcPts val="1080"/>
              </a:lnSpc>
              <a:spcBef>
                <a:spcPts val="229"/>
              </a:spcBef>
            </a:pPr>
            <a:r>
              <a:rPr sz="1000" b="1" spc="-10">
                <a:solidFill>
                  <a:srgbClr val="FFFFFF"/>
                </a:solidFill>
                <a:latin typeface="Calibri"/>
                <a:cs typeface="Calibri"/>
              </a:rPr>
              <a:t>Project Kickoff Meeting</a:t>
            </a:r>
            <a:endParaRPr sz="1000">
              <a:latin typeface="Calibri"/>
              <a:cs typeface="Calibri"/>
            </a:endParaRPr>
          </a:p>
        </p:txBody>
      </p:sp>
      <p:pic>
        <p:nvPicPr>
          <p:cNvPr id="11" name="object 11"/>
          <p:cNvPicPr/>
          <p:nvPr/>
        </p:nvPicPr>
        <p:blipFill>
          <a:blip r:embed="rId5" cstate="print"/>
          <a:stretch>
            <a:fillRect/>
          </a:stretch>
        </p:blipFill>
        <p:spPr>
          <a:xfrm>
            <a:off x="3861815" y="4360151"/>
            <a:ext cx="878598" cy="878598"/>
          </a:xfrm>
          <a:prstGeom prst="rect">
            <a:avLst/>
          </a:prstGeom>
        </p:spPr>
      </p:pic>
      <p:sp>
        <p:nvSpPr>
          <p:cNvPr id="12" name="object 12"/>
          <p:cNvSpPr txBox="1"/>
          <p:nvPr/>
        </p:nvSpPr>
        <p:spPr>
          <a:xfrm>
            <a:off x="4001770" y="4491609"/>
            <a:ext cx="602615" cy="589280"/>
          </a:xfrm>
          <a:prstGeom prst="rect">
            <a:avLst/>
          </a:prstGeom>
        </p:spPr>
        <p:txBody>
          <a:bodyPr vert="horz" wrap="square" lIns="0" tIns="27305" rIns="0" bIns="0" rtlCol="0">
            <a:spAutoFit/>
          </a:bodyPr>
          <a:lstStyle/>
          <a:p>
            <a:pPr marL="12700" marR="5080" indent="-1905" algn="ctr">
              <a:lnSpc>
                <a:spcPct val="90100"/>
              </a:lnSpc>
              <a:spcBef>
                <a:spcPts val="215"/>
              </a:spcBef>
            </a:pPr>
            <a:r>
              <a:rPr sz="1000" b="1" spc="-10">
                <a:solidFill>
                  <a:srgbClr val="FFFFFF"/>
                </a:solidFill>
                <a:latin typeface="Calibri"/>
                <a:cs typeface="Calibri"/>
              </a:rPr>
              <a:t>Assign Market Participant Roles</a:t>
            </a:r>
            <a:endParaRPr sz="1000">
              <a:latin typeface="Calibri"/>
              <a:cs typeface="Calibri"/>
            </a:endParaRPr>
          </a:p>
        </p:txBody>
      </p:sp>
      <p:pic>
        <p:nvPicPr>
          <p:cNvPr id="13" name="object 13"/>
          <p:cNvPicPr/>
          <p:nvPr/>
        </p:nvPicPr>
        <p:blipFill>
          <a:blip r:embed="rId6" cstate="print"/>
          <a:stretch>
            <a:fillRect/>
          </a:stretch>
        </p:blipFill>
        <p:spPr>
          <a:xfrm>
            <a:off x="4835652" y="4264139"/>
            <a:ext cx="1011186" cy="1011186"/>
          </a:xfrm>
          <a:prstGeom prst="rect">
            <a:avLst/>
          </a:prstGeom>
        </p:spPr>
      </p:pic>
      <p:sp>
        <p:nvSpPr>
          <p:cNvPr id="14" name="object 14"/>
          <p:cNvSpPr txBox="1"/>
          <p:nvPr/>
        </p:nvSpPr>
        <p:spPr>
          <a:xfrm>
            <a:off x="4873318" y="4438969"/>
            <a:ext cx="928048" cy="701346"/>
          </a:xfrm>
          <a:prstGeom prst="rect">
            <a:avLst/>
          </a:prstGeom>
        </p:spPr>
        <p:txBody>
          <a:bodyPr vert="horz" wrap="square" lIns="0" tIns="36195" rIns="0" bIns="0" rtlCol="0" anchor="t">
            <a:spAutoFit/>
          </a:bodyPr>
          <a:lstStyle/>
          <a:p>
            <a:pPr marL="21590" marR="5080" indent="-9525" algn="ctr">
              <a:lnSpc>
                <a:spcPct val="90100"/>
              </a:lnSpc>
              <a:spcBef>
                <a:spcPts val="285"/>
              </a:spcBef>
            </a:pPr>
            <a:r>
              <a:rPr sz="1200" b="1" spc="-10" dirty="0">
                <a:solidFill>
                  <a:srgbClr val="FFFFFF"/>
                </a:solidFill>
                <a:latin typeface="Calibri"/>
                <a:cs typeface="Calibri"/>
              </a:rPr>
              <a:t>Assign </a:t>
            </a:r>
            <a:br>
              <a:rPr lang="en-US" sz="1200" b="1" spc="-10" dirty="0">
                <a:solidFill>
                  <a:srgbClr val="FFFFFF"/>
                </a:solidFill>
                <a:latin typeface="Calibri"/>
                <a:cs typeface="Calibri"/>
              </a:rPr>
            </a:br>
            <a:r>
              <a:rPr lang="en-US" sz="1200" b="1" spc="-10" dirty="0">
                <a:solidFill>
                  <a:srgbClr val="FFFFFF"/>
                </a:solidFill>
                <a:latin typeface="Calibri"/>
                <a:cs typeface="Calibri"/>
              </a:rPr>
              <a:t>Designated</a:t>
            </a:r>
            <a:r>
              <a:rPr sz="1200" b="1" spc="-10" dirty="0">
                <a:solidFill>
                  <a:srgbClr val="FFFFFF"/>
                </a:solidFill>
                <a:latin typeface="Calibri"/>
                <a:cs typeface="Calibri"/>
              </a:rPr>
              <a:t> Entity</a:t>
            </a:r>
            <a:r>
              <a:rPr lang="en-US" sz="1200" b="1" spc="-10" dirty="0">
                <a:solidFill>
                  <a:srgbClr val="FFFFFF"/>
                </a:solidFill>
                <a:latin typeface="Calibri"/>
                <a:cs typeface="Calibri"/>
              </a:rPr>
              <a:t> </a:t>
            </a:r>
            <a:r>
              <a:rPr lang="en-US" sz="1200" b="1" spc="-10" dirty="0">
                <a:solidFill>
                  <a:schemeClr val="bg1"/>
                </a:solidFill>
                <a:latin typeface="Calibri"/>
                <a:cs typeface="Calibri"/>
              </a:rPr>
              <a:t>and RTU</a:t>
            </a:r>
            <a:endParaRPr lang="en-US" sz="1200" dirty="0">
              <a:solidFill>
                <a:schemeClr val="bg1"/>
              </a:solidFill>
              <a:latin typeface="Calibri"/>
              <a:ea typeface="Calibri"/>
              <a:cs typeface="Calibri"/>
            </a:endParaRPr>
          </a:p>
        </p:txBody>
      </p:sp>
      <p:pic>
        <p:nvPicPr>
          <p:cNvPr id="15" name="object 15"/>
          <p:cNvPicPr/>
          <p:nvPr/>
        </p:nvPicPr>
        <p:blipFill>
          <a:blip r:embed="rId7" cstate="print"/>
          <a:stretch>
            <a:fillRect/>
          </a:stretch>
        </p:blipFill>
        <p:spPr>
          <a:xfrm>
            <a:off x="5939028" y="4360151"/>
            <a:ext cx="878585" cy="878598"/>
          </a:xfrm>
          <a:prstGeom prst="rect">
            <a:avLst/>
          </a:prstGeom>
        </p:spPr>
      </p:pic>
      <p:sp>
        <p:nvSpPr>
          <p:cNvPr id="16" name="object 16"/>
          <p:cNvSpPr txBox="1"/>
          <p:nvPr/>
        </p:nvSpPr>
        <p:spPr>
          <a:xfrm>
            <a:off x="6066535" y="4560189"/>
            <a:ext cx="626110" cy="452120"/>
          </a:xfrm>
          <a:prstGeom prst="rect">
            <a:avLst/>
          </a:prstGeom>
        </p:spPr>
        <p:txBody>
          <a:bodyPr vert="horz" wrap="square" lIns="0" tIns="29209" rIns="0" bIns="0" rtlCol="0">
            <a:spAutoFit/>
          </a:bodyPr>
          <a:lstStyle/>
          <a:p>
            <a:pPr marL="12065" marR="5080" indent="-635" algn="ctr">
              <a:lnSpc>
                <a:spcPts val="1080"/>
              </a:lnSpc>
              <a:spcBef>
                <a:spcPts val="229"/>
              </a:spcBef>
            </a:pPr>
            <a:r>
              <a:rPr sz="1000" b="1" spc="-10">
                <a:solidFill>
                  <a:srgbClr val="FFFFFF"/>
                </a:solidFill>
                <a:latin typeface="Calibri"/>
                <a:cs typeface="Calibri"/>
              </a:rPr>
              <a:t>Submit Technical Documents</a:t>
            </a:r>
            <a:endParaRPr sz="1000">
              <a:latin typeface="Calibri"/>
              <a:cs typeface="Calibri"/>
            </a:endParaRPr>
          </a:p>
        </p:txBody>
      </p:sp>
      <p:pic>
        <p:nvPicPr>
          <p:cNvPr id="17" name="object 17"/>
          <p:cNvPicPr/>
          <p:nvPr/>
        </p:nvPicPr>
        <p:blipFill>
          <a:blip r:embed="rId8" cstate="print"/>
          <a:stretch>
            <a:fillRect/>
          </a:stretch>
        </p:blipFill>
        <p:spPr>
          <a:xfrm>
            <a:off x="6912864" y="4360151"/>
            <a:ext cx="878585" cy="878598"/>
          </a:xfrm>
          <a:prstGeom prst="rect">
            <a:avLst/>
          </a:prstGeom>
        </p:spPr>
      </p:pic>
      <p:sp>
        <p:nvSpPr>
          <p:cNvPr id="18" name="object 18"/>
          <p:cNvSpPr txBox="1"/>
          <p:nvPr/>
        </p:nvSpPr>
        <p:spPr>
          <a:xfrm>
            <a:off x="7150100" y="4491609"/>
            <a:ext cx="405765" cy="589280"/>
          </a:xfrm>
          <a:prstGeom prst="rect">
            <a:avLst/>
          </a:prstGeom>
        </p:spPr>
        <p:txBody>
          <a:bodyPr vert="horz" wrap="square" lIns="0" tIns="27305" rIns="0" bIns="0" rtlCol="0">
            <a:spAutoFit/>
          </a:bodyPr>
          <a:lstStyle/>
          <a:p>
            <a:pPr marL="12700" marR="5080" indent="13335" algn="just">
              <a:lnSpc>
                <a:spcPct val="90100"/>
              </a:lnSpc>
              <a:spcBef>
                <a:spcPts val="215"/>
              </a:spcBef>
            </a:pPr>
            <a:r>
              <a:rPr sz="1000" b="1">
                <a:solidFill>
                  <a:srgbClr val="FFFFFF"/>
                </a:solidFill>
                <a:latin typeface="Calibri"/>
                <a:cs typeface="Calibri"/>
              </a:rPr>
              <a:t>Add</a:t>
            </a:r>
            <a:r>
              <a:rPr sz="1000" b="1" spc="-30">
                <a:solidFill>
                  <a:srgbClr val="FFFFFF"/>
                </a:solidFill>
                <a:latin typeface="Calibri"/>
                <a:cs typeface="Calibri"/>
              </a:rPr>
              <a:t> </a:t>
            </a:r>
            <a:r>
              <a:rPr sz="1000" b="1" spc="-25">
                <a:solidFill>
                  <a:srgbClr val="FFFFFF"/>
                </a:solidFill>
                <a:latin typeface="Calibri"/>
                <a:cs typeface="Calibri"/>
              </a:rPr>
              <a:t>to</a:t>
            </a:r>
            <a:r>
              <a:rPr sz="1000" b="1" spc="-10">
                <a:solidFill>
                  <a:srgbClr val="FFFFFF"/>
                </a:solidFill>
                <a:latin typeface="Calibri"/>
                <a:cs typeface="Calibri"/>
              </a:rPr>
              <a:t> Power System Model</a:t>
            </a:r>
            <a:endParaRPr sz="1000">
              <a:latin typeface="Calibri"/>
              <a:cs typeface="Calibri"/>
            </a:endParaRPr>
          </a:p>
        </p:txBody>
      </p:sp>
      <p:pic>
        <p:nvPicPr>
          <p:cNvPr id="19" name="object 19"/>
          <p:cNvPicPr/>
          <p:nvPr/>
        </p:nvPicPr>
        <p:blipFill>
          <a:blip r:embed="rId9" cstate="print"/>
          <a:stretch>
            <a:fillRect/>
          </a:stretch>
        </p:blipFill>
        <p:spPr>
          <a:xfrm>
            <a:off x="7886700" y="4360151"/>
            <a:ext cx="877074" cy="878598"/>
          </a:xfrm>
          <a:prstGeom prst="rect">
            <a:avLst/>
          </a:prstGeom>
        </p:spPr>
      </p:pic>
      <p:sp>
        <p:nvSpPr>
          <p:cNvPr id="20" name="object 20"/>
          <p:cNvSpPr txBox="1"/>
          <p:nvPr/>
        </p:nvSpPr>
        <p:spPr>
          <a:xfrm>
            <a:off x="8099552" y="4628769"/>
            <a:ext cx="454025" cy="314960"/>
          </a:xfrm>
          <a:prstGeom prst="rect">
            <a:avLst/>
          </a:prstGeom>
        </p:spPr>
        <p:txBody>
          <a:bodyPr vert="horz" wrap="square" lIns="0" tIns="29209" rIns="0" bIns="0" rtlCol="0">
            <a:spAutoFit/>
          </a:bodyPr>
          <a:lstStyle/>
          <a:p>
            <a:pPr marL="85725" marR="5080" indent="-73660">
              <a:lnSpc>
                <a:spcPts val="1080"/>
              </a:lnSpc>
              <a:spcBef>
                <a:spcPts val="229"/>
              </a:spcBef>
            </a:pPr>
            <a:r>
              <a:rPr sz="1000" b="1" spc="-10">
                <a:solidFill>
                  <a:srgbClr val="FFFFFF"/>
                </a:solidFill>
                <a:latin typeface="Calibri"/>
                <a:cs typeface="Calibri"/>
              </a:rPr>
              <a:t>Register Asset</a:t>
            </a:r>
            <a:endParaRPr sz="1000">
              <a:latin typeface="Calibri"/>
              <a:cs typeface="Calibri"/>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40</a:t>
            </a:fld>
            <a:endParaRPr spc="-25"/>
          </a:p>
        </p:txBody>
      </p:sp>
      <p:sp>
        <p:nvSpPr>
          <p:cNvPr id="23" name="Rectangle 22">
            <a:extLst>
              <a:ext uri="{FF2B5EF4-FFF2-40B4-BE49-F238E27FC236}">
                <a16:creationId xmlns:a16="http://schemas.microsoft.com/office/drawing/2014/main" id="{912B49EB-4EE0-49C5-5ACF-1E576F44E75C}"/>
              </a:ext>
            </a:extLst>
          </p:cNvPr>
          <p:cNvSpPr/>
          <p:nvPr/>
        </p:nvSpPr>
        <p:spPr>
          <a:xfrm>
            <a:off x="78739" y="600518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4" name="Important symbol" descr="caution.png">
            <a:extLst>
              <a:ext uri="{FF2B5EF4-FFF2-40B4-BE49-F238E27FC236}">
                <a16:creationId xmlns:a16="http://schemas.microsoft.com/office/drawing/2014/main" id="{6F9CB698-3A05-12E0-9130-B9FAF488BC63}"/>
              </a:ext>
            </a:extLst>
          </p:cNvPr>
          <p:cNvPicPr>
            <a:picLocks noChangeAspect="1"/>
          </p:cNvPicPr>
          <p:nvPr>
            <p:custDataLst>
              <p:tags r:id="rId2"/>
            </p:custDataLst>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26580" y="6054691"/>
            <a:ext cx="305438" cy="310389"/>
          </a:xfrm>
          <a:prstGeom prst="rect">
            <a:avLst/>
          </a:prstGeom>
          <a:solidFill>
            <a:schemeClr val="bg1"/>
          </a:solidFill>
          <a:ln w="19050">
            <a:noFill/>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316" y="2653751"/>
            <a:ext cx="7196715" cy="584133"/>
          </a:xfrm>
          <a:prstGeom prst="rect">
            <a:avLst/>
          </a:prstGeom>
        </p:spPr>
        <p:txBody>
          <a:bodyPr vert="horz" wrap="square" lIns="0" tIns="61594" rIns="0" bIns="0" rtlCol="0" anchor="t">
            <a:spAutoFit/>
          </a:bodyPr>
          <a:lstStyle/>
          <a:p>
            <a:pPr marL="12700">
              <a:lnSpc>
                <a:spcPct val="100000"/>
              </a:lnSpc>
              <a:spcBef>
                <a:spcPts val="484"/>
              </a:spcBef>
            </a:pPr>
            <a:r>
              <a:rPr sz="1600" dirty="0">
                <a:latin typeface="Calibri"/>
                <a:cs typeface="Calibri"/>
              </a:rPr>
              <a:t>‒</a:t>
            </a:r>
            <a:r>
              <a:rPr sz="1600" spc="70" dirty="0">
                <a:latin typeface="Calibri"/>
                <a:cs typeface="Calibri"/>
              </a:rPr>
              <a:t>  </a:t>
            </a:r>
            <a:r>
              <a:rPr sz="1600" spc="-10" dirty="0">
                <a:latin typeface="Calibri"/>
                <a:cs typeface="Calibri"/>
              </a:rPr>
              <a:t>Required</a:t>
            </a:r>
            <a:r>
              <a:rPr sz="1600" spc="-20" dirty="0">
                <a:latin typeface="Calibri"/>
                <a:cs typeface="Calibri"/>
              </a:rPr>
              <a:t> </a:t>
            </a:r>
            <a:r>
              <a:rPr sz="1600" dirty="0">
                <a:latin typeface="Calibri"/>
                <a:cs typeface="Calibri"/>
              </a:rPr>
              <a:t>NX</a:t>
            </a:r>
            <a:r>
              <a:rPr sz="1600" spc="-40" dirty="0">
                <a:latin typeface="Calibri"/>
                <a:cs typeface="Calibri"/>
              </a:rPr>
              <a:t> </a:t>
            </a:r>
            <a:r>
              <a:rPr sz="1600" dirty="0">
                <a:latin typeface="Calibri"/>
                <a:cs typeface="Calibri"/>
              </a:rPr>
              <a:t>technical</a:t>
            </a:r>
            <a:r>
              <a:rPr sz="1600" spc="-55" dirty="0">
                <a:latin typeface="Calibri"/>
                <a:cs typeface="Calibri"/>
              </a:rPr>
              <a:t> </a:t>
            </a:r>
            <a:r>
              <a:rPr sz="1600" dirty="0">
                <a:latin typeface="Calibri"/>
                <a:cs typeface="Calibri"/>
              </a:rPr>
              <a:t>data</a:t>
            </a:r>
            <a:r>
              <a:rPr sz="1600" spc="-45" dirty="0">
                <a:latin typeface="Calibri"/>
                <a:cs typeface="Calibri"/>
              </a:rPr>
              <a:t> </a:t>
            </a:r>
            <a:r>
              <a:rPr sz="1600" dirty="0">
                <a:latin typeface="Calibri"/>
                <a:cs typeface="Calibri"/>
              </a:rPr>
              <a:t>forms</a:t>
            </a:r>
            <a:r>
              <a:rPr sz="1600" spc="-10" dirty="0">
                <a:latin typeface="Calibri"/>
                <a:cs typeface="Calibri"/>
              </a:rPr>
              <a:t> available</a:t>
            </a:r>
            <a:r>
              <a:rPr sz="1600" spc="-65" dirty="0">
                <a:latin typeface="Calibri"/>
                <a:cs typeface="Calibri"/>
              </a:rPr>
              <a:t> </a:t>
            </a:r>
            <a:r>
              <a:rPr sz="1600" dirty="0">
                <a:latin typeface="Calibri"/>
                <a:cs typeface="Calibri"/>
              </a:rPr>
              <a:t>on</a:t>
            </a:r>
            <a:r>
              <a:rPr sz="1600" spc="-20" dirty="0">
                <a:latin typeface="Calibri"/>
                <a:cs typeface="Calibri"/>
              </a:rPr>
              <a:t> </a:t>
            </a:r>
            <a:r>
              <a:rPr sz="1600" u="sng" dirty="0">
                <a:solidFill>
                  <a:srgbClr val="1794D2"/>
                </a:solidFill>
                <a:uFill>
                  <a:solidFill>
                    <a:srgbClr val="1794D2"/>
                  </a:solidFill>
                </a:uFill>
                <a:latin typeface="Calibri"/>
                <a:cs typeface="Calibri"/>
                <a:hlinkClick r:id="rId4"/>
              </a:rPr>
              <a:t>operating</a:t>
            </a:r>
            <a:r>
              <a:rPr sz="1600" u="sng" spc="-35" dirty="0">
                <a:solidFill>
                  <a:srgbClr val="1794D2"/>
                </a:solidFill>
                <a:uFill>
                  <a:solidFill>
                    <a:srgbClr val="1794D2"/>
                  </a:solidFill>
                </a:uFill>
                <a:latin typeface="Calibri"/>
                <a:cs typeface="Calibri"/>
                <a:hlinkClick r:id="rId4"/>
              </a:rPr>
              <a:t> </a:t>
            </a:r>
            <a:r>
              <a:rPr sz="1600" u="sng" spc="-10" dirty="0">
                <a:solidFill>
                  <a:srgbClr val="1794D2"/>
                </a:solidFill>
                <a:uFill>
                  <a:solidFill>
                    <a:srgbClr val="1794D2"/>
                  </a:solidFill>
                </a:uFill>
                <a:latin typeface="Calibri"/>
                <a:cs typeface="Calibri"/>
                <a:hlinkClick r:id="rId4"/>
              </a:rPr>
              <a:t>procedures</a:t>
            </a:r>
            <a:r>
              <a:rPr sz="1600" u="sng" spc="5" dirty="0">
                <a:solidFill>
                  <a:srgbClr val="1794D2"/>
                </a:solidFill>
                <a:uFill>
                  <a:solidFill>
                    <a:srgbClr val="1794D2"/>
                  </a:solidFill>
                </a:uFill>
                <a:latin typeface="Calibri"/>
                <a:cs typeface="Calibri"/>
                <a:hlinkClick r:id="rId4"/>
              </a:rPr>
              <a:t> </a:t>
            </a:r>
            <a:r>
              <a:rPr sz="1600" u="sng" spc="-10" dirty="0">
                <a:solidFill>
                  <a:srgbClr val="1794D2"/>
                </a:solidFill>
                <a:uFill>
                  <a:solidFill>
                    <a:srgbClr val="1794D2"/>
                  </a:solidFill>
                </a:uFill>
                <a:latin typeface="Calibri"/>
                <a:cs typeface="Calibri"/>
                <a:hlinkClick r:id="rId4"/>
              </a:rPr>
              <a:t>webpage</a:t>
            </a:r>
            <a:endParaRPr sz="1600" dirty="0">
              <a:latin typeface="Calibri"/>
              <a:cs typeface="Calibri"/>
            </a:endParaRPr>
          </a:p>
          <a:p>
            <a:pPr marL="236220" marR="550545" indent="-224790">
              <a:lnSpc>
                <a:spcPct val="120000"/>
              </a:lnSpc>
            </a:pPr>
            <a:r>
              <a:rPr sz="1600" dirty="0">
                <a:latin typeface="Calibri"/>
                <a:cs typeface="Calibri"/>
              </a:rPr>
              <a:t>‒</a:t>
            </a:r>
            <a:r>
              <a:rPr sz="1600" spc="65" dirty="0">
                <a:latin typeface="Calibri"/>
                <a:cs typeface="Calibri"/>
              </a:rPr>
              <a:t>  </a:t>
            </a:r>
            <a:r>
              <a:rPr sz="1600" b="1" spc="-10" dirty="0">
                <a:latin typeface="Calibri"/>
                <a:cs typeface="Calibri"/>
              </a:rPr>
              <a:t>Separate</a:t>
            </a:r>
            <a:r>
              <a:rPr sz="1600" b="1" spc="-25" dirty="0">
                <a:latin typeface="Calibri"/>
                <a:cs typeface="Calibri"/>
              </a:rPr>
              <a:t> </a:t>
            </a:r>
            <a:r>
              <a:rPr sz="1600" b="1" dirty="0">
                <a:latin typeface="Calibri"/>
                <a:cs typeface="Calibri"/>
              </a:rPr>
              <a:t>technical</a:t>
            </a:r>
            <a:r>
              <a:rPr sz="1600" b="1" spc="-25" dirty="0">
                <a:latin typeface="Calibri"/>
                <a:cs typeface="Calibri"/>
              </a:rPr>
              <a:t> </a:t>
            </a:r>
            <a:r>
              <a:rPr sz="1600" b="1" dirty="0">
                <a:latin typeface="Calibri"/>
                <a:cs typeface="Calibri"/>
              </a:rPr>
              <a:t>data</a:t>
            </a:r>
            <a:r>
              <a:rPr sz="1600" b="1" spc="-40" dirty="0">
                <a:latin typeface="Calibri"/>
                <a:cs typeface="Calibri"/>
              </a:rPr>
              <a:t> </a:t>
            </a:r>
            <a:r>
              <a:rPr sz="1600" b="1" dirty="0">
                <a:latin typeface="Calibri"/>
                <a:cs typeface="Calibri"/>
              </a:rPr>
              <a:t>form</a:t>
            </a:r>
            <a:r>
              <a:rPr sz="1600" b="1" spc="-20" dirty="0">
                <a:latin typeface="Calibri"/>
                <a:cs typeface="Calibri"/>
              </a:rPr>
              <a:t> </a:t>
            </a:r>
            <a:r>
              <a:rPr sz="1600" b="1" spc="-10" dirty="0">
                <a:latin typeface="Calibri"/>
                <a:cs typeface="Calibri"/>
              </a:rPr>
              <a:t>required</a:t>
            </a:r>
            <a:r>
              <a:rPr sz="1600" b="1" spc="-25" dirty="0">
                <a:latin typeface="Calibri"/>
                <a:cs typeface="Calibri"/>
              </a:rPr>
              <a:t> </a:t>
            </a:r>
            <a:r>
              <a:rPr sz="1600" b="1" dirty="0">
                <a:latin typeface="Calibri"/>
                <a:cs typeface="Calibri"/>
              </a:rPr>
              <a:t>for</a:t>
            </a:r>
            <a:r>
              <a:rPr sz="1600" b="1" spc="-20" dirty="0">
                <a:latin typeface="Calibri"/>
                <a:cs typeface="Calibri"/>
              </a:rPr>
              <a:t> </a:t>
            </a:r>
            <a:r>
              <a:rPr sz="1600" b="1" dirty="0">
                <a:latin typeface="Calibri"/>
                <a:cs typeface="Calibri"/>
              </a:rPr>
              <a:t>each</a:t>
            </a:r>
            <a:r>
              <a:rPr sz="1600" b="1" spc="-45" dirty="0">
                <a:latin typeface="Calibri"/>
                <a:cs typeface="Calibri"/>
              </a:rPr>
              <a:t> </a:t>
            </a:r>
            <a:r>
              <a:rPr sz="1600" b="1" dirty="0">
                <a:latin typeface="Calibri"/>
                <a:cs typeface="Calibri"/>
              </a:rPr>
              <a:t>asset</a:t>
            </a:r>
            <a:r>
              <a:rPr sz="1600" b="1" spc="-20" dirty="0">
                <a:latin typeface="Calibri"/>
                <a:cs typeface="Calibri"/>
              </a:rPr>
              <a:t> </a:t>
            </a:r>
            <a:r>
              <a:rPr sz="1600" spc="-10" dirty="0">
                <a:latin typeface="Calibri"/>
                <a:cs typeface="Calibri"/>
              </a:rPr>
              <a:t>(</a:t>
            </a:r>
            <a:r>
              <a:rPr lang="en-US" sz="1600" spc="-10" dirty="0">
                <a:solidFill>
                  <a:schemeClr val="tx1"/>
                </a:solidFill>
                <a:latin typeface="Calibri"/>
                <a:cs typeface="Calibri"/>
              </a:rPr>
              <a:t>GEN</a:t>
            </a:r>
            <a:r>
              <a:rPr sz="1600" spc="-10" dirty="0">
                <a:latin typeface="Calibri"/>
                <a:cs typeface="Calibri"/>
              </a:rPr>
              <a:t>, </a:t>
            </a:r>
            <a:r>
              <a:rPr sz="1600" spc="-20" dirty="0">
                <a:latin typeface="Calibri"/>
                <a:cs typeface="Calibri"/>
              </a:rPr>
              <a:t>ATRR,</a:t>
            </a:r>
            <a:r>
              <a:rPr sz="1600" spc="-15" dirty="0">
                <a:latin typeface="Calibri"/>
                <a:cs typeface="Calibri"/>
              </a:rPr>
              <a:t> </a:t>
            </a:r>
            <a:r>
              <a:rPr sz="1600" dirty="0">
                <a:latin typeface="Calibri"/>
                <a:cs typeface="Calibri"/>
              </a:rPr>
              <a:t>and</a:t>
            </a:r>
            <a:r>
              <a:rPr sz="1600" spc="-45" dirty="0">
                <a:latin typeface="Calibri"/>
                <a:cs typeface="Calibri"/>
              </a:rPr>
              <a:t> </a:t>
            </a:r>
            <a:r>
              <a:rPr sz="1600" spc="-10" dirty="0">
                <a:latin typeface="Calibri"/>
                <a:cs typeface="Calibri"/>
              </a:rPr>
              <a:t>DARD)</a:t>
            </a:r>
            <a:endParaRPr sz="1600" dirty="0">
              <a:latin typeface="Calibri"/>
              <a:cs typeface="Calibri"/>
            </a:endParaRPr>
          </a:p>
        </p:txBody>
      </p:sp>
      <p:sp>
        <p:nvSpPr>
          <p:cNvPr id="3" name="object 3"/>
          <p:cNvSpPr txBox="1"/>
          <p:nvPr/>
        </p:nvSpPr>
        <p:spPr>
          <a:xfrm>
            <a:off x="8526018" y="1215897"/>
            <a:ext cx="2930525" cy="683895"/>
          </a:xfrm>
          <a:prstGeom prst="rect">
            <a:avLst/>
          </a:prstGeom>
        </p:spPr>
        <p:txBody>
          <a:bodyPr vert="horz" wrap="square" lIns="0" tIns="12700" rIns="0" bIns="0" rtlCol="0">
            <a:spAutoFit/>
          </a:bodyPr>
          <a:lstStyle/>
          <a:p>
            <a:pPr marL="230504" marR="5080" indent="-218440">
              <a:lnSpc>
                <a:spcPct val="120000"/>
              </a:lnSpc>
              <a:spcBef>
                <a:spcPts val="100"/>
              </a:spcBef>
              <a:buFont typeface="Arial"/>
              <a:buChar char="•"/>
              <a:tabLst>
                <a:tab pos="230504" algn="l"/>
              </a:tabLst>
            </a:pPr>
            <a:r>
              <a:rPr sz="1800" b="1">
                <a:latin typeface="Calibri"/>
                <a:cs typeface="Calibri"/>
              </a:rPr>
              <a:t>No.</a:t>
            </a:r>
            <a:r>
              <a:rPr sz="1800" b="1" spc="-35">
                <a:latin typeface="Calibri"/>
                <a:cs typeface="Calibri"/>
              </a:rPr>
              <a:t> </a:t>
            </a:r>
            <a:r>
              <a:rPr sz="1800" b="1">
                <a:latin typeface="Calibri"/>
                <a:cs typeface="Calibri"/>
              </a:rPr>
              <a:t>16</a:t>
            </a:r>
            <a:r>
              <a:rPr sz="1800" b="1" spc="-10">
                <a:latin typeface="Calibri"/>
                <a:cs typeface="Calibri"/>
              </a:rPr>
              <a:t> </a:t>
            </a:r>
            <a:r>
              <a:rPr sz="1800" b="1">
                <a:latin typeface="Calibri"/>
                <a:cs typeface="Calibri"/>
              </a:rPr>
              <a:t>(OP</a:t>
            </a:r>
            <a:r>
              <a:rPr sz="1800" b="1" spc="-25">
                <a:latin typeface="Calibri"/>
                <a:cs typeface="Calibri"/>
              </a:rPr>
              <a:t> </a:t>
            </a:r>
            <a:r>
              <a:rPr sz="1800" b="1">
                <a:latin typeface="Calibri"/>
                <a:cs typeface="Calibri"/>
              </a:rPr>
              <a:t>16):</a:t>
            </a:r>
            <a:r>
              <a:rPr sz="1800" b="1" spc="-5">
                <a:latin typeface="Calibri"/>
                <a:cs typeface="Calibri"/>
              </a:rPr>
              <a:t> </a:t>
            </a:r>
            <a:r>
              <a:rPr sz="1800" i="1" spc="-10">
                <a:latin typeface="Calibri"/>
                <a:cs typeface="Calibri"/>
              </a:rPr>
              <a:t>Transmission </a:t>
            </a:r>
            <a:r>
              <a:rPr sz="1800" i="1">
                <a:latin typeface="Calibri"/>
                <a:cs typeface="Calibri"/>
              </a:rPr>
              <a:t>System</a:t>
            </a:r>
            <a:r>
              <a:rPr sz="1800" i="1" spc="-55">
                <a:latin typeface="Calibri"/>
                <a:cs typeface="Calibri"/>
              </a:rPr>
              <a:t> </a:t>
            </a:r>
            <a:r>
              <a:rPr sz="1800" i="1">
                <a:latin typeface="Calibri"/>
                <a:cs typeface="Calibri"/>
              </a:rPr>
              <a:t>Data</a:t>
            </a:r>
            <a:r>
              <a:rPr sz="1800" i="1" spc="-50">
                <a:latin typeface="Calibri"/>
                <a:cs typeface="Calibri"/>
              </a:rPr>
              <a:t> </a:t>
            </a:r>
            <a:r>
              <a:rPr sz="1800">
                <a:latin typeface="Calibri"/>
                <a:cs typeface="Calibri"/>
              </a:rPr>
              <a:t>(if</a:t>
            </a:r>
            <a:r>
              <a:rPr sz="1800" spc="-55">
                <a:latin typeface="Calibri"/>
                <a:cs typeface="Calibri"/>
              </a:rPr>
              <a:t> </a:t>
            </a:r>
            <a:r>
              <a:rPr sz="1800" spc="-10">
                <a:latin typeface="Calibri"/>
                <a:cs typeface="Calibri"/>
              </a:rPr>
              <a:t>necessary)</a:t>
            </a:r>
            <a:endParaRPr sz="1800">
              <a:latin typeface="Calibri"/>
              <a:cs typeface="Calibri"/>
            </a:endParaRPr>
          </a:p>
        </p:txBody>
      </p:sp>
      <p:sp>
        <p:nvSpPr>
          <p:cNvPr id="4" name="object 4"/>
          <p:cNvSpPr txBox="1"/>
          <p:nvPr/>
        </p:nvSpPr>
        <p:spPr>
          <a:xfrm>
            <a:off x="8526018" y="2027046"/>
            <a:ext cx="2990850" cy="683895"/>
          </a:xfrm>
          <a:prstGeom prst="rect">
            <a:avLst/>
          </a:prstGeom>
        </p:spPr>
        <p:txBody>
          <a:bodyPr vert="horz" wrap="square" lIns="0" tIns="12700" rIns="0" bIns="0" rtlCol="0">
            <a:spAutoFit/>
          </a:bodyPr>
          <a:lstStyle/>
          <a:p>
            <a:pPr marL="230504" marR="5080" indent="-218440">
              <a:lnSpc>
                <a:spcPct val="120000"/>
              </a:lnSpc>
              <a:spcBef>
                <a:spcPts val="100"/>
              </a:spcBef>
              <a:buFont typeface="Arial"/>
              <a:buChar char="•"/>
              <a:tabLst>
                <a:tab pos="230504" algn="l"/>
              </a:tabLst>
            </a:pPr>
            <a:r>
              <a:rPr sz="1800" b="1">
                <a:latin typeface="Calibri"/>
                <a:cs typeface="Calibri"/>
              </a:rPr>
              <a:t>No.</a:t>
            </a:r>
            <a:r>
              <a:rPr sz="1800" b="1" spc="-50">
                <a:latin typeface="Calibri"/>
                <a:cs typeface="Calibri"/>
              </a:rPr>
              <a:t> </a:t>
            </a:r>
            <a:r>
              <a:rPr sz="1800" b="1">
                <a:latin typeface="Calibri"/>
                <a:cs typeface="Calibri"/>
              </a:rPr>
              <a:t>18</a:t>
            </a:r>
            <a:r>
              <a:rPr sz="1800" b="1" spc="-20">
                <a:latin typeface="Calibri"/>
                <a:cs typeface="Calibri"/>
              </a:rPr>
              <a:t> </a:t>
            </a:r>
            <a:r>
              <a:rPr sz="1800" b="1">
                <a:latin typeface="Calibri"/>
                <a:cs typeface="Calibri"/>
              </a:rPr>
              <a:t>(OP</a:t>
            </a:r>
            <a:r>
              <a:rPr sz="1800" b="1" spc="-35">
                <a:latin typeface="Calibri"/>
                <a:cs typeface="Calibri"/>
              </a:rPr>
              <a:t> </a:t>
            </a:r>
            <a:r>
              <a:rPr sz="1800" b="1">
                <a:latin typeface="Calibri"/>
                <a:cs typeface="Calibri"/>
              </a:rPr>
              <a:t>18):</a:t>
            </a:r>
            <a:r>
              <a:rPr sz="1800" b="1" spc="-20">
                <a:latin typeface="Calibri"/>
                <a:cs typeface="Calibri"/>
              </a:rPr>
              <a:t> </a:t>
            </a:r>
            <a:r>
              <a:rPr sz="1800" i="1">
                <a:latin typeface="Calibri"/>
                <a:cs typeface="Calibri"/>
              </a:rPr>
              <a:t>Metering</a:t>
            </a:r>
            <a:r>
              <a:rPr sz="1800" i="1" spc="-10">
                <a:latin typeface="Calibri"/>
                <a:cs typeface="Calibri"/>
              </a:rPr>
              <a:t> </a:t>
            </a:r>
            <a:r>
              <a:rPr sz="1800" i="1" spc="-25">
                <a:latin typeface="Calibri"/>
                <a:cs typeface="Calibri"/>
              </a:rPr>
              <a:t>and </a:t>
            </a:r>
            <a:r>
              <a:rPr sz="1800" i="1" spc="-20">
                <a:latin typeface="Calibri"/>
                <a:cs typeface="Calibri"/>
              </a:rPr>
              <a:t>Telemetering </a:t>
            </a:r>
            <a:r>
              <a:rPr sz="1800" i="1" spc="-10">
                <a:latin typeface="Calibri"/>
                <a:cs typeface="Calibri"/>
              </a:rPr>
              <a:t>Criteria</a:t>
            </a:r>
            <a:endParaRPr sz="1800">
              <a:latin typeface="Calibri"/>
              <a:cs typeface="Calibri"/>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105"/>
              <a:t> </a:t>
            </a:r>
            <a:r>
              <a:rPr spc="-10"/>
              <a:t>Integration:</a:t>
            </a:r>
            <a:r>
              <a:rPr spc="-95"/>
              <a:t> </a:t>
            </a:r>
            <a:r>
              <a:rPr>
                <a:solidFill>
                  <a:srgbClr val="F6881F"/>
                </a:solidFill>
              </a:rPr>
              <a:t>Submit</a:t>
            </a:r>
            <a:r>
              <a:rPr spc="-130">
                <a:solidFill>
                  <a:srgbClr val="F6881F"/>
                </a:solidFill>
              </a:rPr>
              <a:t> </a:t>
            </a:r>
            <a:r>
              <a:rPr spc="-30">
                <a:solidFill>
                  <a:srgbClr val="F6881F"/>
                </a:solidFill>
              </a:rPr>
              <a:t>Technical</a:t>
            </a:r>
            <a:r>
              <a:rPr spc="-125">
                <a:solidFill>
                  <a:srgbClr val="F6881F"/>
                </a:solidFill>
              </a:rPr>
              <a:t> </a:t>
            </a:r>
            <a:r>
              <a:rPr spc="-10">
                <a:solidFill>
                  <a:srgbClr val="F6881F"/>
                </a:solidFill>
              </a:rPr>
              <a:t>Documents</a:t>
            </a:r>
          </a:p>
        </p:txBody>
      </p:sp>
      <p:sp>
        <p:nvSpPr>
          <p:cNvPr id="6" name="object 6"/>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7" name="object 7"/>
          <p:cNvGrpSpPr/>
          <p:nvPr/>
        </p:nvGrpSpPr>
        <p:grpSpPr>
          <a:xfrm>
            <a:off x="2790444" y="3200400"/>
            <a:ext cx="6611620" cy="3200400"/>
            <a:chOff x="2790444" y="3200400"/>
            <a:chExt cx="6611620" cy="3200400"/>
          </a:xfrm>
        </p:grpSpPr>
        <p:sp>
          <p:nvSpPr>
            <p:cNvPr id="8" name="object 8"/>
            <p:cNvSpPr/>
            <p:nvPr/>
          </p:nvSpPr>
          <p:spPr>
            <a:xfrm>
              <a:off x="2790444" y="32004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9" name="object 9"/>
            <p:cNvPicPr/>
            <p:nvPr/>
          </p:nvPicPr>
          <p:blipFill>
            <a:blip r:embed="rId5" cstate="print"/>
            <a:stretch>
              <a:fillRect/>
            </a:stretch>
          </p:blipFill>
          <p:spPr>
            <a:xfrm>
              <a:off x="2887980" y="4360151"/>
              <a:ext cx="878598" cy="878598"/>
            </a:xfrm>
            <a:prstGeom prst="rect">
              <a:avLst/>
            </a:prstGeom>
          </p:spPr>
        </p:pic>
      </p:grpSp>
      <p:sp>
        <p:nvSpPr>
          <p:cNvPr id="10" name="object 10"/>
          <p:cNvSpPr txBox="1"/>
          <p:nvPr/>
        </p:nvSpPr>
        <p:spPr>
          <a:xfrm>
            <a:off x="3094989" y="4560189"/>
            <a:ext cx="467995" cy="452120"/>
          </a:xfrm>
          <a:prstGeom prst="rect">
            <a:avLst/>
          </a:prstGeom>
        </p:spPr>
        <p:txBody>
          <a:bodyPr vert="horz" wrap="square" lIns="0" tIns="29209" rIns="0" bIns="0" rtlCol="0">
            <a:spAutoFit/>
          </a:bodyPr>
          <a:lstStyle/>
          <a:p>
            <a:pPr marL="12700" marR="5080" indent="33020" algn="just">
              <a:lnSpc>
                <a:spcPts val="1080"/>
              </a:lnSpc>
              <a:spcBef>
                <a:spcPts val="229"/>
              </a:spcBef>
            </a:pPr>
            <a:r>
              <a:rPr sz="1000" b="1" spc="-10">
                <a:solidFill>
                  <a:srgbClr val="FFFFFF"/>
                </a:solidFill>
                <a:latin typeface="Calibri"/>
                <a:cs typeface="Calibri"/>
              </a:rPr>
              <a:t>Project Kickoff Meeting</a:t>
            </a:r>
            <a:endParaRPr sz="1000">
              <a:latin typeface="Calibri"/>
              <a:cs typeface="Calibri"/>
            </a:endParaRPr>
          </a:p>
        </p:txBody>
      </p:sp>
      <p:pic>
        <p:nvPicPr>
          <p:cNvPr id="11" name="object 11"/>
          <p:cNvPicPr/>
          <p:nvPr/>
        </p:nvPicPr>
        <p:blipFill>
          <a:blip r:embed="rId6" cstate="print"/>
          <a:stretch>
            <a:fillRect/>
          </a:stretch>
        </p:blipFill>
        <p:spPr>
          <a:xfrm>
            <a:off x="3861815" y="4360151"/>
            <a:ext cx="878598" cy="878598"/>
          </a:xfrm>
          <a:prstGeom prst="rect">
            <a:avLst/>
          </a:prstGeom>
        </p:spPr>
      </p:pic>
      <p:sp>
        <p:nvSpPr>
          <p:cNvPr id="12" name="object 12"/>
          <p:cNvSpPr txBox="1"/>
          <p:nvPr/>
        </p:nvSpPr>
        <p:spPr>
          <a:xfrm>
            <a:off x="4001770" y="4491609"/>
            <a:ext cx="602615" cy="589280"/>
          </a:xfrm>
          <a:prstGeom prst="rect">
            <a:avLst/>
          </a:prstGeom>
        </p:spPr>
        <p:txBody>
          <a:bodyPr vert="horz" wrap="square" lIns="0" tIns="27305" rIns="0" bIns="0" rtlCol="0">
            <a:spAutoFit/>
          </a:bodyPr>
          <a:lstStyle/>
          <a:p>
            <a:pPr marL="12700" marR="5080" indent="-1905" algn="ctr">
              <a:lnSpc>
                <a:spcPct val="90100"/>
              </a:lnSpc>
              <a:spcBef>
                <a:spcPts val="215"/>
              </a:spcBef>
            </a:pPr>
            <a:r>
              <a:rPr sz="1000" b="1" spc="-10">
                <a:solidFill>
                  <a:srgbClr val="FFFFFF"/>
                </a:solidFill>
                <a:latin typeface="Calibri"/>
                <a:cs typeface="Calibri"/>
              </a:rPr>
              <a:t>Assign Market Participant Roles</a:t>
            </a:r>
            <a:endParaRPr sz="1000">
              <a:latin typeface="Calibri"/>
              <a:cs typeface="Calibri"/>
            </a:endParaRPr>
          </a:p>
        </p:txBody>
      </p:sp>
      <p:pic>
        <p:nvPicPr>
          <p:cNvPr id="13" name="object 13"/>
          <p:cNvPicPr/>
          <p:nvPr/>
        </p:nvPicPr>
        <p:blipFill>
          <a:blip r:embed="rId6" cstate="print"/>
          <a:stretch>
            <a:fillRect/>
          </a:stretch>
        </p:blipFill>
        <p:spPr>
          <a:xfrm>
            <a:off x="4835652" y="4360151"/>
            <a:ext cx="878598" cy="878598"/>
          </a:xfrm>
          <a:prstGeom prst="rect">
            <a:avLst/>
          </a:prstGeom>
        </p:spPr>
      </p:pic>
      <p:sp>
        <p:nvSpPr>
          <p:cNvPr id="14" name="object 14"/>
          <p:cNvSpPr txBox="1"/>
          <p:nvPr/>
        </p:nvSpPr>
        <p:spPr>
          <a:xfrm>
            <a:off x="4967985" y="4560189"/>
            <a:ext cx="615950" cy="593751"/>
          </a:xfrm>
          <a:prstGeom prst="rect">
            <a:avLst/>
          </a:prstGeom>
        </p:spPr>
        <p:txBody>
          <a:bodyPr vert="horz" wrap="square" lIns="0" tIns="29209" rIns="0" bIns="0" rtlCol="0" anchor="t">
            <a:spAutoFit/>
          </a:bodyPr>
          <a:lstStyle/>
          <a:p>
            <a:pPr marL="12065" marR="5080" algn="ctr">
              <a:lnSpc>
                <a:spcPts val="1080"/>
              </a:lnSpc>
              <a:spcBef>
                <a:spcPts val="229"/>
              </a:spcBef>
            </a:pPr>
            <a:r>
              <a:rPr sz="1000" b="1" spc="-10" dirty="0">
                <a:solidFill>
                  <a:srgbClr val="FFFFFF"/>
                </a:solidFill>
                <a:latin typeface="Calibri"/>
                <a:cs typeface="Calibri"/>
              </a:rPr>
              <a:t>Assign Designated Entity</a:t>
            </a:r>
            <a:r>
              <a:rPr lang="en-US" sz="1000" b="1" spc="-10" dirty="0">
                <a:solidFill>
                  <a:srgbClr val="FFFFFF"/>
                </a:solidFill>
                <a:latin typeface="Calibri"/>
                <a:cs typeface="Calibri"/>
              </a:rPr>
              <a:t> </a:t>
            </a:r>
            <a:r>
              <a:rPr lang="en-US" sz="1000" b="1" spc="-10" dirty="0">
                <a:solidFill>
                  <a:schemeClr val="bg1"/>
                </a:solidFill>
                <a:latin typeface="Calibri"/>
                <a:cs typeface="Calibri"/>
              </a:rPr>
              <a:t>and RTU</a:t>
            </a:r>
            <a:endParaRPr sz="1000" dirty="0">
              <a:solidFill>
                <a:schemeClr val="bg1"/>
              </a:solidFill>
              <a:latin typeface="Calibri"/>
              <a:cs typeface="Calibri"/>
            </a:endParaRPr>
          </a:p>
        </p:txBody>
      </p:sp>
      <p:pic>
        <p:nvPicPr>
          <p:cNvPr id="15" name="object 15"/>
          <p:cNvPicPr/>
          <p:nvPr/>
        </p:nvPicPr>
        <p:blipFill>
          <a:blip r:embed="rId7" cstate="print"/>
          <a:stretch>
            <a:fillRect/>
          </a:stretch>
        </p:blipFill>
        <p:spPr>
          <a:xfrm>
            <a:off x="5809488" y="4264139"/>
            <a:ext cx="1102626" cy="1102626"/>
          </a:xfrm>
          <a:prstGeom prst="rect">
            <a:avLst/>
          </a:prstGeom>
        </p:spPr>
      </p:pic>
      <p:sp>
        <p:nvSpPr>
          <p:cNvPr id="16" name="object 16"/>
          <p:cNvSpPr txBox="1"/>
          <p:nvPr/>
        </p:nvSpPr>
        <p:spPr>
          <a:xfrm>
            <a:off x="5964682" y="4328540"/>
            <a:ext cx="796290" cy="927735"/>
          </a:xfrm>
          <a:prstGeom prst="rect">
            <a:avLst/>
          </a:prstGeom>
        </p:spPr>
        <p:txBody>
          <a:bodyPr vert="horz" wrap="square" lIns="0" tIns="36195" rIns="0" bIns="0" rtlCol="0">
            <a:spAutoFit/>
          </a:bodyPr>
          <a:lstStyle/>
          <a:p>
            <a:pPr marL="12065" marR="5080" indent="635" algn="ctr">
              <a:lnSpc>
                <a:spcPct val="90100"/>
              </a:lnSpc>
              <a:spcBef>
                <a:spcPts val="285"/>
              </a:spcBef>
            </a:pPr>
            <a:r>
              <a:rPr sz="1600" b="1" spc="-10">
                <a:solidFill>
                  <a:srgbClr val="FFFFFF"/>
                </a:solidFill>
                <a:latin typeface="Calibri"/>
                <a:cs typeface="Calibri"/>
              </a:rPr>
              <a:t>Submit </a:t>
            </a:r>
            <a:r>
              <a:rPr sz="1600" b="1" spc="-30">
                <a:solidFill>
                  <a:srgbClr val="FFFFFF"/>
                </a:solidFill>
                <a:latin typeface="Calibri"/>
                <a:cs typeface="Calibri"/>
              </a:rPr>
              <a:t>Technical </a:t>
            </a:r>
            <a:r>
              <a:rPr sz="1600" b="1" spc="-10">
                <a:solidFill>
                  <a:srgbClr val="FFFFFF"/>
                </a:solidFill>
                <a:latin typeface="Calibri"/>
                <a:cs typeface="Calibri"/>
              </a:rPr>
              <a:t>Docu- ments</a:t>
            </a:r>
            <a:endParaRPr sz="1600">
              <a:latin typeface="Calibri"/>
              <a:cs typeface="Calibri"/>
            </a:endParaRPr>
          </a:p>
        </p:txBody>
      </p:sp>
      <p:pic>
        <p:nvPicPr>
          <p:cNvPr id="17" name="object 17"/>
          <p:cNvPicPr/>
          <p:nvPr/>
        </p:nvPicPr>
        <p:blipFill>
          <a:blip r:embed="rId8" cstate="print"/>
          <a:stretch>
            <a:fillRect/>
          </a:stretch>
        </p:blipFill>
        <p:spPr>
          <a:xfrm>
            <a:off x="7007352" y="4360151"/>
            <a:ext cx="877074" cy="878598"/>
          </a:xfrm>
          <a:prstGeom prst="rect">
            <a:avLst/>
          </a:prstGeom>
        </p:spPr>
      </p:pic>
      <p:sp>
        <p:nvSpPr>
          <p:cNvPr id="18" name="object 18"/>
          <p:cNvSpPr txBox="1"/>
          <p:nvPr/>
        </p:nvSpPr>
        <p:spPr>
          <a:xfrm>
            <a:off x="7243953" y="4491609"/>
            <a:ext cx="405765" cy="589280"/>
          </a:xfrm>
          <a:prstGeom prst="rect">
            <a:avLst/>
          </a:prstGeom>
        </p:spPr>
        <p:txBody>
          <a:bodyPr vert="horz" wrap="square" lIns="0" tIns="27305" rIns="0" bIns="0" rtlCol="0">
            <a:spAutoFit/>
          </a:bodyPr>
          <a:lstStyle/>
          <a:p>
            <a:pPr marL="12700" marR="5080" indent="13335" algn="just">
              <a:lnSpc>
                <a:spcPct val="90100"/>
              </a:lnSpc>
              <a:spcBef>
                <a:spcPts val="215"/>
              </a:spcBef>
            </a:pPr>
            <a:r>
              <a:rPr sz="1000" b="1">
                <a:solidFill>
                  <a:srgbClr val="FFFFFF"/>
                </a:solidFill>
                <a:latin typeface="Calibri"/>
                <a:cs typeface="Calibri"/>
              </a:rPr>
              <a:t>Add</a:t>
            </a:r>
            <a:r>
              <a:rPr sz="1000" b="1" spc="-30">
                <a:solidFill>
                  <a:srgbClr val="FFFFFF"/>
                </a:solidFill>
                <a:latin typeface="Calibri"/>
                <a:cs typeface="Calibri"/>
              </a:rPr>
              <a:t> </a:t>
            </a:r>
            <a:r>
              <a:rPr sz="1000" b="1" spc="-25">
                <a:solidFill>
                  <a:srgbClr val="FFFFFF"/>
                </a:solidFill>
                <a:latin typeface="Calibri"/>
                <a:cs typeface="Calibri"/>
              </a:rPr>
              <a:t>to</a:t>
            </a:r>
            <a:r>
              <a:rPr sz="1000" b="1" spc="-10">
                <a:solidFill>
                  <a:srgbClr val="FFFFFF"/>
                </a:solidFill>
                <a:latin typeface="Calibri"/>
                <a:cs typeface="Calibri"/>
              </a:rPr>
              <a:t> Power System Model</a:t>
            </a:r>
            <a:endParaRPr sz="1000">
              <a:latin typeface="Calibri"/>
              <a:cs typeface="Calibri"/>
            </a:endParaRPr>
          </a:p>
        </p:txBody>
      </p:sp>
      <p:pic>
        <p:nvPicPr>
          <p:cNvPr id="19" name="object 19"/>
          <p:cNvPicPr/>
          <p:nvPr/>
        </p:nvPicPr>
        <p:blipFill>
          <a:blip r:embed="rId9" cstate="print"/>
          <a:stretch>
            <a:fillRect/>
          </a:stretch>
        </p:blipFill>
        <p:spPr>
          <a:xfrm>
            <a:off x="7979664" y="4360151"/>
            <a:ext cx="878585" cy="878598"/>
          </a:xfrm>
          <a:prstGeom prst="rect">
            <a:avLst/>
          </a:prstGeom>
        </p:spPr>
      </p:pic>
      <p:sp>
        <p:nvSpPr>
          <p:cNvPr id="20" name="object 20"/>
          <p:cNvSpPr txBox="1"/>
          <p:nvPr/>
        </p:nvSpPr>
        <p:spPr>
          <a:xfrm>
            <a:off x="8193405" y="4628769"/>
            <a:ext cx="454025" cy="314960"/>
          </a:xfrm>
          <a:prstGeom prst="rect">
            <a:avLst/>
          </a:prstGeom>
        </p:spPr>
        <p:txBody>
          <a:bodyPr vert="horz" wrap="square" lIns="0" tIns="29209" rIns="0" bIns="0" rtlCol="0">
            <a:spAutoFit/>
          </a:bodyPr>
          <a:lstStyle/>
          <a:p>
            <a:pPr marL="85725" marR="5080" indent="-73660">
              <a:lnSpc>
                <a:spcPts val="1080"/>
              </a:lnSpc>
              <a:spcBef>
                <a:spcPts val="229"/>
              </a:spcBef>
            </a:pPr>
            <a:r>
              <a:rPr sz="1000" b="1" spc="-10">
                <a:solidFill>
                  <a:srgbClr val="FFFFFF"/>
                </a:solidFill>
                <a:latin typeface="Calibri"/>
                <a:cs typeface="Calibri"/>
              </a:rPr>
              <a:t>Register Asset</a:t>
            </a:r>
            <a:endParaRPr sz="1000">
              <a:latin typeface="Calibri"/>
              <a:cs typeface="Calibri"/>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41</a:t>
            </a:fld>
            <a:endParaRPr spc="-25"/>
          </a:p>
        </p:txBody>
      </p:sp>
      <p:sp>
        <p:nvSpPr>
          <p:cNvPr id="21" name="object 21"/>
          <p:cNvSpPr txBox="1"/>
          <p:nvPr/>
        </p:nvSpPr>
        <p:spPr>
          <a:xfrm>
            <a:off x="302768" y="553847"/>
            <a:ext cx="7331075" cy="2103140"/>
          </a:xfrm>
          <a:prstGeom prst="rect">
            <a:avLst/>
          </a:prstGeom>
        </p:spPr>
        <p:txBody>
          <a:bodyPr vert="horz" wrap="square" lIns="0" tIns="213360" rIns="0" bIns="0" rtlCol="0" anchor="t">
            <a:spAutoFit/>
          </a:bodyPr>
          <a:lstStyle/>
          <a:p>
            <a:pPr marL="12700">
              <a:lnSpc>
                <a:spcPct val="100000"/>
              </a:lnSpc>
              <a:spcBef>
                <a:spcPts val="1680"/>
              </a:spcBef>
            </a:pPr>
            <a:r>
              <a:rPr sz="2400" b="1" dirty="0">
                <a:latin typeface="Calibri"/>
                <a:cs typeface="Calibri"/>
              </a:rPr>
              <a:t>See</a:t>
            </a:r>
            <a:r>
              <a:rPr sz="2400" b="1" spc="-60" dirty="0">
                <a:latin typeface="Calibri"/>
                <a:cs typeface="Calibri"/>
              </a:rPr>
              <a:t> </a:t>
            </a:r>
            <a:r>
              <a:rPr sz="2400" b="1" spc="-10" dirty="0">
                <a:latin typeface="Calibri"/>
                <a:cs typeface="Calibri"/>
              </a:rPr>
              <a:t>requirements</a:t>
            </a:r>
            <a:r>
              <a:rPr sz="2400" b="1" spc="-55" dirty="0">
                <a:latin typeface="Calibri"/>
                <a:cs typeface="Calibri"/>
              </a:rPr>
              <a:t> </a:t>
            </a:r>
            <a:r>
              <a:rPr sz="2400" b="1" dirty="0">
                <a:latin typeface="Calibri"/>
                <a:cs typeface="Calibri"/>
              </a:rPr>
              <a:t>in</a:t>
            </a:r>
            <a:r>
              <a:rPr sz="2400" b="1" spc="-60" dirty="0">
                <a:latin typeface="Calibri"/>
                <a:cs typeface="Calibri"/>
              </a:rPr>
              <a:t> </a:t>
            </a:r>
            <a:r>
              <a:rPr sz="2400" b="1" u="sng" dirty="0">
                <a:solidFill>
                  <a:srgbClr val="1794D2"/>
                </a:solidFill>
                <a:uFill>
                  <a:solidFill>
                    <a:srgbClr val="1794D2"/>
                  </a:solidFill>
                </a:uFill>
                <a:latin typeface="Calibri"/>
                <a:cs typeface="Calibri"/>
                <a:hlinkClick r:id="rId4"/>
              </a:rPr>
              <a:t>ISO‐NE</a:t>
            </a:r>
            <a:r>
              <a:rPr sz="2400" b="1" u="sng" spc="-55" dirty="0">
                <a:solidFill>
                  <a:srgbClr val="1794D2"/>
                </a:solidFill>
                <a:uFill>
                  <a:solidFill>
                    <a:srgbClr val="1794D2"/>
                  </a:solidFill>
                </a:uFill>
                <a:latin typeface="Calibri"/>
                <a:cs typeface="Calibri"/>
                <a:hlinkClick r:id="rId4"/>
              </a:rPr>
              <a:t> </a:t>
            </a:r>
            <a:r>
              <a:rPr sz="2400" b="1" u="sng" dirty="0">
                <a:solidFill>
                  <a:srgbClr val="1794D2"/>
                </a:solidFill>
                <a:uFill>
                  <a:solidFill>
                    <a:srgbClr val="1794D2"/>
                  </a:solidFill>
                </a:uFill>
                <a:latin typeface="Calibri"/>
                <a:cs typeface="Calibri"/>
                <a:hlinkClick r:id="rId4"/>
              </a:rPr>
              <a:t>operating</a:t>
            </a:r>
            <a:r>
              <a:rPr sz="2400" b="1" u="sng" spc="-60" dirty="0">
                <a:solidFill>
                  <a:srgbClr val="1794D2"/>
                </a:solidFill>
                <a:uFill>
                  <a:solidFill>
                    <a:srgbClr val="1794D2"/>
                  </a:solidFill>
                </a:uFill>
                <a:latin typeface="Calibri"/>
                <a:cs typeface="Calibri"/>
                <a:hlinkClick r:id="rId4"/>
              </a:rPr>
              <a:t> </a:t>
            </a:r>
            <a:r>
              <a:rPr sz="2400" b="1" u="sng" spc="-10" dirty="0">
                <a:solidFill>
                  <a:srgbClr val="1794D2"/>
                </a:solidFill>
                <a:uFill>
                  <a:solidFill>
                    <a:srgbClr val="1794D2"/>
                  </a:solidFill>
                </a:uFill>
                <a:latin typeface="Calibri"/>
                <a:cs typeface="Calibri"/>
                <a:hlinkClick r:id="rId4"/>
              </a:rPr>
              <a:t>procedures</a:t>
            </a:r>
            <a:r>
              <a:rPr sz="2400" b="1" u="none" spc="-55" dirty="0">
                <a:solidFill>
                  <a:srgbClr val="1794D2"/>
                </a:solidFill>
                <a:latin typeface="Calibri"/>
                <a:cs typeface="Calibri"/>
              </a:rPr>
              <a:t> </a:t>
            </a:r>
            <a:r>
              <a:rPr sz="2400" b="1" u="none" spc="-10" dirty="0">
                <a:latin typeface="Calibri"/>
                <a:cs typeface="Calibri"/>
              </a:rPr>
              <a:t>(OPs):</a:t>
            </a:r>
            <a:endParaRPr sz="2400" dirty="0">
              <a:latin typeface="Calibri"/>
              <a:cs typeface="Calibri"/>
            </a:endParaRPr>
          </a:p>
          <a:p>
            <a:pPr marL="294640" indent="-217170">
              <a:lnSpc>
                <a:spcPct val="100000"/>
              </a:lnSpc>
              <a:spcBef>
                <a:spcPts val="1185"/>
              </a:spcBef>
              <a:buFont typeface="Arial"/>
              <a:buChar char="•"/>
              <a:tabLst>
                <a:tab pos="294640" algn="l"/>
              </a:tabLst>
            </a:pPr>
            <a:r>
              <a:rPr sz="1800" b="1" dirty="0">
                <a:latin typeface="Calibri"/>
                <a:cs typeface="Calibri"/>
              </a:rPr>
              <a:t>No.</a:t>
            </a:r>
            <a:r>
              <a:rPr sz="1800" b="1" spc="-55" dirty="0">
                <a:latin typeface="Calibri"/>
                <a:cs typeface="Calibri"/>
              </a:rPr>
              <a:t> </a:t>
            </a:r>
            <a:r>
              <a:rPr sz="1800" b="1" dirty="0">
                <a:latin typeface="Calibri"/>
                <a:cs typeface="Calibri"/>
              </a:rPr>
              <a:t>12</a:t>
            </a:r>
            <a:r>
              <a:rPr sz="1800" b="1" spc="-35" dirty="0">
                <a:latin typeface="Calibri"/>
                <a:cs typeface="Calibri"/>
              </a:rPr>
              <a:t> </a:t>
            </a:r>
            <a:r>
              <a:rPr sz="1800" b="1" dirty="0">
                <a:latin typeface="Calibri"/>
                <a:cs typeface="Calibri"/>
              </a:rPr>
              <a:t>(OP</a:t>
            </a:r>
            <a:r>
              <a:rPr sz="1800" b="1" spc="-45" dirty="0">
                <a:latin typeface="Calibri"/>
                <a:cs typeface="Calibri"/>
              </a:rPr>
              <a:t> </a:t>
            </a:r>
            <a:r>
              <a:rPr sz="1800" b="1" dirty="0">
                <a:latin typeface="Calibri"/>
                <a:cs typeface="Calibri"/>
              </a:rPr>
              <a:t>12):</a:t>
            </a:r>
            <a:r>
              <a:rPr sz="1800" b="1" spc="-25" dirty="0">
                <a:latin typeface="Calibri"/>
                <a:cs typeface="Calibri"/>
              </a:rPr>
              <a:t> </a:t>
            </a:r>
            <a:r>
              <a:rPr sz="1800" i="1" spc="-10" dirty="0">
                <a:latin typeface="Calibri"/>
                <a:cs typeface="Calibri"/>
              </a:rPr>
              <a:t>Voltage</a:t>
            </a:r>
            <a:r>
              <a:rPr sz="1800" i="1" spc="-35" dirty="0">
                <a:latin typeface="Calibri"/>
                <a:cs typeface="Calibri"/>
              </a:rPr>
              <a:t> </a:t>
            </a:r>
            <a:r>
              <a:rPr sz="1800" i="1" dirty="0">
                <a:latin typeface="Calibri"/>
                <a:cs typeface="Calibri"/>
              </a:rPr>
              <a:t>and</a:t>
            </a:r>
            <a:r>
              <a:rPr sz="1800" i="1" spc="-35" dirty="0">
                <a:latin typeface="Calibri"/>
                <a:cs typeface="Calibri"/>
              </a:rPr>
              <a:t> </a:t>
            </a:r>
            <a:r>
              <a:rPr sz="1800" i="1" dirty="0">
                <a:latin typeface="Calibri"/>
                <a:cs typeface="Calibri"/>
              </a:rPr>
              <a:t>Reactive</a:t>
            </a:r>
            <a:r>
              <a:rPr sz="1800" i="1" spc="-25" dirty="0">
                <a:latin typeface="Calibri"/>
                <a:cs typeface="Calibri"/>
              </a:rPr>
              <a:t> </a:t>
            </a:r>
            <a:r>
              <a:rPr sz="1800" i="1" spc="-10" dirty="0">
                <a:latin typeface="Calibri"/>
                <a:cs typeface="Calibri"/>
              </a:rPr>
              <a:t>Control</a:t>
            </a:r>
            <a:endParaRPr sz="1800" dirty="0">
              <a:latin typeface="Calibri"/>
              <a:cs typeface="Calibri"/>
            </a:endParaRPr>
          </a:p>
          <a:p>
            <a:pPr marL="281940" indent="-217170" algn="l">
              <a:spcBef>
                <a:spcPts val="1630"/>
              </a:spcBef>
              <a:buFont typeface="Arial"/>
              <a:buChar char="•"/>
              <a:tabLst>
                <a:tab pos="281940" algn="l"/>
              </a:tabLst>
            </a:pPr>
            <a:r>
              <a:rPr sz="1800" b="1" dirty="0">
                <a:latin typeface="Calibri"/>
                <a:cs typeface="Calibri"/>
              </a:rPr>
              <a:t>No.</a:t>
            </a:r>
            <a:r>
              <a:rPr sz="1800" b="1" spc="-40" dirty="0">
                <a:latin typeface="Calibri"/>
                <a:cs typeface="Calibri"/>
              </a:rPr>
              <a:t> </a:t>
            </a:r>
            <a:r>
              <a:rPr sz="1800" b="1" dirty="0">
                <a:latin typeface="Calibri"/>
                <a:cs typeface="Calibri"/>
              </a:rPr>
              <a:t>14</a:t>
            </a:r>
            <a:r>
              <a:rPr sz="1800" b="1" spc="-15" dirty="0">
                <a:latin typeface="Calibri"/>
                <a:cs typeface="Calibri"/>
              </a:rPr>
              <a:t> </a:t>
            </a:r>
            <a:r>
              <a:rPr sz="1800" b="1" dirty="0">
                <a:latin typeface="Calibri"/>
                <a:cs typeface="Calibri"/>
              </a:rPr>
              <a:t>(OP</a:t>
            </a:r>
            <a:r>
              <a:rPr sz="1800" b="1" spc="-20" dirty="0">
                <a:latin typeface="Calibri"/>
                <a:cs typeface="Calibri"/>
              </a:rPr>
              <a:t> </a:t>
            </a:r>
            <a:r>
              <a:rPr sz="1800" b="1" dirty="0">
                <a:latin typeface="Calibri"/>
                <a:cs typeface="Calibri"/>
              </a:rPr>
              <a:t>14):</a:t>
            </a:r>
            <a:r>
              <a:rPr sz="1800" b="1" spc="-10" dirty="0">
                <a:latin typeface="Calibri"/>
                <a:cs typeface="Calibri"/>
              </a:rPr>
              <a:t> </a:t>
            </a:r>
            <a:r>
              <a:rPr sz="1800" i="1" spc="-20" dirty="0">
                <a:latin typeface="Calibri"/>
                <a:cs typeface="Calibri"/>
              </a:rPr>
              <a:t>Technical</a:t>
            </a:r>
            <a:r>
              <a:rPr sz="1800" i="1" spc="5" dirty="0">
                <a:latin typeface="Calibri"/>
                <a:cs typeface="Calibri"/>
              </a:rPr>
              <a:t> </a:t>
            </a:r>
            <a:r>
              <a:rPr sz="1800" i="1" spc="-10" dirty="0">
                <a:latin typeface="Calibri"/>
                <a:cs typeface="Calibri"/>
              </a:rPr>
              <a:t>Requirements</a:t>
            </a:r>
            <a:r>
              <a:rPr sz="1800" i="1" spc="-20" dirty="0">
                <a:latin typeface="Calibri"/>
                <a:cs typeface="Calibri"/>
              </a:rPr>
              <a:t> </a:t>
            </a:r>
            <a:r>
              <a:rPr sz="1800" i="1" dirty="0">
                <a:latin typeface="Calibri"/>
                <a:cs typeface="Calibri"/>
              </a:rPr>
              <a:t>For</a:t>
            </a:r>
            <a:r>
              <a:rPr sz="1800" i="1" spc="-35" dirty="0">
                <a:latin typeface="Calibri"/>
                <a:cs typeface="Calibri"/>
              </a:rPr>
              <a:t> </a:t>
            </a:r>
            <a:r>
              <a:rPr sz="1800" i="1" dirty="0">
                <a:latin typeface="Calibri"/>
                <a:cs typeface="Calibri"/>
              </a:rPr>
              <a:t>Generators,</a:t>
            </a:r>
            <a:r>
              <a:rPr sz="1800" i="1" spc="-25" dirty="0">
                <a:latin typeface="Calibri"/>
                <a:cs typeface="Calibri"/>
              </a:rPr>
              <a:t> </a:t>
            </a:r>
            <a:r>
              <a:rPr sz="1800" i="1" dirty="0">
                <a:solidFill>
                  <a:schemeClr val="tx1"/>
                </a:solidFill>
                <a:latin typeface="Calibri"/>
                <a:cs typeface="Calibri"/>
              </a:rPr>
              <a:t>Demand</a:t>
            </a:r>
            <a:r>
              <a:rPr sz="1800" i="1" spc="-20" dirty="0">
                <a:solidFill>
                  <a:schemeClr val="tx1"/>
                </a:solidFill>
                <a:latin typeface="Calibri"/>
                <a:cs typeface="Calibri"/>
              </a:rPr>
              <a:t> </a:t>
            </a:r>
            <a:r>
              <a:rPr lang="en-US" i="1" spc="-20" dirty="0">
                <a:solidFill>
                  <a:schemeClr val="tx1"/>
                </a:solidFill>
                <a:latin typeface="Calibri"/>
                <a:cs typeface="Calibri"/>
              </a:rPr>
              <a:t>Response </a:t>
            </a:r>
            <a:r>
              <a:rPr lang="en-US" i="1" spc="-10" dirty="0">
                <a:solidFill>
                  <a:schemeClr val="tx1"/>
                </a:solidFill>
                <a:latin typeface="Calibri"/>
                <a:cs typeface="Calibri"/>
              </a:rPr>
              <a:t>Resources</a:t>
            </a:r>
            <a:r>
              <a:rPr sz="1800" i="1" spc="-10" dirty="0">
                <a:solidFill>
                  <a:schemeClr val="tx1"/>
                </a:solidFill>
                <a:latin typeface="Calibri"/>
                <a:cs typeface="Calibri"/>
              </a:rPr>
              <a:t>,</a:t>
            </a:r>
            <a:r>
              <a:rPr lang="en-US" i="1" spc="-10" dirty="0">
                <a:solidFill>
                  <a:schemeClr val="tx1"/>
                </a:solidFill>
                <a:latin typeface="Calibri"/>
                <a:cs typeface="Calibri"/>
              </a:rPr>
              <a:t> </a:t>
            </a:r>
            <a:r>
              <a:rPr sz="1800" i="1" dirty="0">
                <a:solidFill>
                  <a:schemeClr val="tx1"/>
                </a:solidFill>
                <a:latin typeface="Calibri"/>
                <a:cs typeface="Calibri"/>
              </a:rPr>
              <a:t>Asset</a:t>
            </a:r>
            <a:r>
              <a:rPr sz="1800" i="1" spc="-50" dirty="0">
                <a:solidFill>
                  <a:schemeClr val="tx1"/>
                </a:solidFill>
                <a:latin typeface="Calibri"/>
                <a:cs typeface="Calibri"/>
              </a:rPr>
              <a:t> </a:t>
            </a:r>
            <a:r>
              <a:rPr sz="1800" i="1" dirty="0">
                <a:solidFill>
                  <a:schemeClr val="tx1"/>
                </a:solidFill>
                <a:latin typeface="Calibri"/>
                <a:cs typeface="Calibri"/>
              </a:rPr>
              <a:t>Related</a:t>
            </a:r>
            <a:r>
              <a:rPr sz="1800" i="1" spc="-40" dirty="0">
                <a:solidFill>
                  <a:schemeClr val="tx1"/>
                </a:solidFill>
                <a:latin typeface="Calibri"/>
                <a:cs typeface="Calibri"/>
              </a:rPr>
              <a:t> </a:t>
            </a:r>
            <a:r>
              <a:rPr sz="1800" i="1" dirty="0">
                <a:solidFill>
                  <a:schemeClr val="tx1"/>
                </a:solidFill>
                <a:latin typeface="Calibri"/>
                <a:cs typeface="Calibri"/>
              </a:rPr>
              <a:t>Demands,</a:t>
            </a:r>
            <a:r>
              <a:rPr sz="1800" i="1" spc="-40" dirty="0">
                <a:solidFill>
                  <a:schemeClr val="tx1"/>
                </a:solidFill>
                <a:latin typeface="Calibri"/>
                <a:cs typeface="Calibri"/>
              </a:rPr>
              <a:t> </a:t>
            </a:r>
            <a:r>
              <a:rPr sz="1800" i="1" dirty="0">
                <a:solidFill>
                  <a:schemeClr val="tx1"/>
                </a:solidFill>
                <a:latin typeface="Calibri"/>
                <a:cs typeface="Calibri"/>
              </a:rPr>
              <a:t>and</a:t>
            </a:r>
            <a:r>
              <a:rPr sz="1800" i="1" spc="-45" dirty="0">
                <a:solidFill>
                  <a:schemeClr val="tx1"/>
                </a:solidFill>
                <a:latin typeface="Calibri"/>
                <a:cs typeface="Calibri"/>
              </a:rPr>
              <a:t> </a:t>
            </a:r>
            <a:r>
              <a:rPr sz="1800" i="1" dirty="0">
                <a:solidFill>
                  <a:schemeClr val="tx1"/>
                </a:solidFill>
                <a:latin typeface="Calibri"/>
                <a:cs typeface="Calibri"/>
              </a:rPr>
              <a:t>Alternative</a:t>
            </a:r>
            <a:r>
              <a:rPr sz="1800" i="1" spc="-55" dirty="0">
                <a:solidFill>
                  <a:schemeClr val="tx1"/>
                </a:solidFill>
                <a:latin typeface="Calibri"/>
                <a:cs typeface="Calibri"/>
              </a:rPr>
              <a:t> </a:t>
            </a:r>
            <a:r>
              <a:rPr sz="1800" i="1" spc="-20" dirty="0">
                <a:solidFill>
                  <a:schemeClr val="tx1"/>
                </a:solidFill>
                <a:latin typeface="Calibri"/>
                <a:cs typeface="Calibri"/>
              </a:rPr>
              <a:t>Technology</a:t>
            </a:r>
            <a:r>
              <a:rPr sz="1800" i="1" spc="-30" dirty="0">
                <a:solidFill>
                  <a:schemeClr val="tx1"/>
                </a:solidFill>
                <a:latin typeface="Calibri"/>
                <a:cs typeface="Calibri"/>
              </a:rPr>
              <a:t> </a:t>
            </a:r>
            <a:r>
              <a:rPr sz="1800" i="1" spc="-10" dirty="0">
                <a:solidFill>
                  <a:schemeClr val="tx1"/>
                </a:solidFill>
                <a:latin typeface="Calibri"/>
                <a:cs typeface="Calibri"/>
              </a:rPr>
              <a:t>Regulation</a:t>
            </a:r>
            <a:r>
              <a:rPr sz="1800" i="1" spc="-35" dirty="0">
                <a:solidFill>
                  <a:schemeClr val="tx1"/>
                </a:solidFill>
                <a:latin typeface="Calibri"/>
                <a:cs typeface="Calibri"/>
              </a:rPr>
              <a:t> </a:t>
            </a:r>
            <a:r>
              <a:rPr sz="1800" i="1" spc="-10" dirty="0">
                <a:latin typeface="Calibri"/>
                <a:cs typeface="Calibri"/>
              </a:rPr>
              <a:t>Resources</a:t>
            </a:r>
            <a:endParaRPr sz="1800" dirty="0">
              <a:latin typeface="Calibri"/>
              <a:cs typeface="Calibri"/>
            </a:endParaRPr>
          </a:p>
        </p:txBody>
      </p:sp>
      <p:sp>
        <p:nvSpPr>
          <p:cNvPr id="24" name="Rectangle 23">
            <a:extLst>
              <a:ext uri="{FF2B5EF4-FFF2-40B4-BE49-F238E27FC236}">
                <a16:creationId xmlns:a16="http://schemas.microsoft.com/office/drawing/2014/main" id="{2001128A-15B6-4707-6E60-BBAEB76C2528}"/>
              </a:ext>
            </a:extLst>
          </p:cNvPr>
          <p:cNvSpPr/>
          <p:nvPr/>
        </p:nvSpPr>
        <p:spPr>
          <a:xfrm>
            <a:off x="78739" y="600518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5" name="Important symbol" descr="caution.png">
            <a:extLst>
              <a:ext uri="{FF2B5EF4-FFF2-40B4-BE49-F238E27FC236}">
                <a16:creationId xmlns:a16="http://schemas.microsoft.com/office/drawing/2014/main" id="{403E57A8-A133-6959-4A25-1C99B73FFC0D}"/>
              </a:ext>
            </a:extLst>
          </p:cNvPr>
          <p:cNvPicPr>
            <a:picLocks noChangeAspect="1"/>
          </p:cNvPicPr>
          <p:nvPr>
            <p:custDataLst>
              <p:tags r:id="rId2"/>
            </p:custDataLst>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26580" y="6054691"/>
            <a:ext cx="305438" cy="310389"/>
          </a:xfrm>
          <a:prstGeom prst="rect">
            <a:avLst/>
          </a:prstGeom>
          <a:solidFill>
            <a:schemeClr val="bg1"/>
          </a:solidFill>
          <a:ln w="19050">
            <a:noFill/>
          </a:ln>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95"/>
              <a:t> </a:t>
            </a:r>
            <a:r>
              <a:rPr spc="-10"/>
              <a:t>Integration:</a:t>
            </a:r>
            <a:r>
              <a:rPr spc="-85"/>
              <a:t> </a:t>
            </a:r>
            <a:r>
              <a:rPr>
                <a:solidFill>
                  <a:srgbClr val="F6881F"/>
                </a:solidFill>
              </a:rPr>
              <a:t>Add</a:t>
            </a:r>
            <a:r>
              <a:rPr spc="-120">
                <a:solidFill>
                  <a:srgbClr val="F6881F"/>
                </a:solidFill>
              </a:rPr>
              <a:t> </a:t>
            </a:r>
            <a:r>
              <a:rPr>
                <a:solidFill>
                  <a:srgbClr val="F6881F"/>
                </a:solidFill>
              </a:rPr>
              <a:t>to</a:t>
            </a:r>
            <a:r>
              <a:rPr spc="-125">
                <a:solidFill>
                  <a:srgbClr val="F6881F"/>
                </a:solidFill>
              </a:rPr>
              <a:t> </a:t>
            </a:r>
            <a:r>
              <a:rPr>
                <a:solidFill>
                  <a:srgbClr val="F6881F"/>
                </a:solidFill>
              </a:rPr>
              <a:t>Power</a:t>
            </a:r>
            <a:r>
              <a:rPr spc="-110">
                <a:solidFill>
                  <a:srgbClr val="F6881F"/>
                </a:solidFill>
              </a:rPr>
              <a:t> </a:t>
            </a:r>
            <a:r>
              <a:rPr spc="-10">
                <a:solidFill>
                  <a:srgbClr val="F6881F"/>
                </a:solidFill>
              </a:rPr>
              <a:t>System</a:t>
            </a:r>
            <a:r>
              <a:rPr spc="-114">
                <a:solidFill>
                  <a:srgbClr val="F6881F"/>
                </a:solidFill>
              </a:rPr>
              <a:t> </a:t>
            </a:r>
            <a:r>
              <a:rPr spc="-20">
                <a:solidFill>
                  <a:srgbClr val="F6881F"/>
                </a:solidFill>
              </a:rPr>
              <a:t>Model</a:t>
            </a:r>
          </a:p>
        </p:txBody>
      </p:sp>
      <p:sp>
        <p:nvSpPr>
          <p:cNvPr id="3" name="object 3"/>
          <p:cNvSpPr txBox="1"/>
          <p:nvPr/>
        </p:nvSpPr>
        <p:spPr>
          <a:xfrm>
            <a:off x="367080" y="754507"/>
            <a:ext cx="11304905" cy="1762214"/>
          </a:xfrm>
          <a:prstGeom prst="rect">
            <a:avLst/>
          </a:prstGeom>
        </p:spPr>
        <p:txBody>
          <a:bodyPr vert="horz" wrap="square" lIns="0" tIns="12700" rIns="0" bIns="0" rtlCol="0" anchor="t">
            <a:spAutoFit/>
          </a:bodyPr>
          <a:lstStyle/>
          <a:p>
            <a:pPr marL="229235" indent="-216535">
              <a:spcBef>
                <a:spcPts val="100"/>
              </a:spcBef>
              <a:buFont typeface="Arial"/>
              <a:buChar char="•"/>
              <a:tabLst>
                <a:tab pos="229235" algn="l"/>
              </a:tabLst>
            </a:pPr>
            <a:r>
              <a:rPr sz="2400" spc="-10" dirty="0">
                <a:latin typeface="Calibri"/>
                <a:cs typeface="Calibri"/>
              </a:rPr>
              <a:t>Before</a:t>
            </a:r>
            <a:r>
              <a:rPr sz="2400" spc="-65" dirty="0">
                <a:latin typeface="Calibri"/>
                <a:cs typeface="Calibri"/>
              </a:rPr>
              <a:t> </a:t>
            </a:r>
            <a:r>
              <a:rPr sz="2400" dirty="0">
                <a:latin typeface="Calibri"/>
                <a:cs typeface="Calibri"/>
              </a:rPr>
              <a:t>operating,</a:t>
            </a:r>
            <a:r>
              <a:rPr sz="2400" spc="-65" dirty="0">
                <a:latin typeface="Calibri"/>
                <a:cs typeface="Calibri"/>
              </a:rPr>
              <a:t> </a:t>
            </a:r>
            <a:r>
              <a:rPr sz="2400" dirty="0">
                <a:latin typeface="Calibri"/>
                <a:cs typeface="Calibri"/>
              </a:rPr>
              <a:t>facility</a:t>
            </a:r>
            <a:r>
              <a:rPr sz="2400" spc="-85" dirty="0">
                <a:latin typeface="Calibri"/>
                <a:cs typeface="Calibri"/>
              </a:rPr>
              <a:t> </a:t>
            </a:r>
            <a:r>
              <a:rPr sz="2400" dirty="0">
                <a:latin typeface="Calibri"/>
                <a:cs typeface="Calibri"/>
              </a:rPr>
              <a:t>must</a:t>
            </a:r>
            <a:r>
              <a:rPr sz="2400" spc="-75" dirty="0">
                <a:latin typeface="Calibri"/>
                <a:cs typeface="Calibri"/>
              </a:rPr>
              <a:t> </a:t>
            </a:r>
            <a:r>
              <a:rPr sz="2400" dirty="0">
                <a:latin typeface="Calibri"/>
                <a:cs typeface="Calibri"/>
              </a:rPr>
              <a:t>be</a:t>
            </a:r>
            <a:r>
              <a:rPr sz="2400" spc="-65" dirty="0">
                <a:latin typeface="Calibri"/>
                <a:cs typeface="Calibri"/>
              </a:rPr>
              <a:t> </a:t>
            </a:r>
            <a:r>
              <a:rPr sz="2400" spc="-10" dirty="0">
                <a:latin typeface="Calibri"/>
                <a:cs typeface="Calibri"/>
              </a:rPr>
              <a:t>represented</a:t>
            </a:r>
            <a:r>
              <a:rPr sz="2400" spc="-65" dirty="0">
                <a:latin typeface="Calibri"/>
                <a:cs typeface="Calibri"/>
              </a:rPr>
              <a:t> </a:t>
            </a:r>
            <a:r>
              <a:rPr sz="2400" dirty="0">
                <a:latin typeface="Calibri"/>
                <a:cs typeface="Calibri"/>
              </a:rPr>
              <a:t>in</a:t>
            </a:r>
            <a:r>
              <a:rPr lang="en-US" sz="2400" spc="-70" dirty="0">
                <a:latin typeface="Calibri"/>
                <a:cs typeface="Calibri"/>
              </a:rPr>
              <a:t> </a:t>
            </a:r>
            <a:r>
              <a:rPr lang="en-US" sz="2400" spc="-70" dirty="0">
                <a:solidFill>
                  <a:schemeClr val="tx1"/>
                </a:solidFill>
                <a:latin typeface="Calibri"/>
                <a:cs typeface="Calibri"/>
              </a:rPr>
              <a:t>the </a:t>
            </a:r>
            <a:r>
              <a:rPr lang="en-US" sz="2400" dirty="0">
                <a:solidFill>
                  <a:schemeClr val="tx1"/>
                </a:solidFill>
                <a:latin typeface="Calibri"/>
                <a:cs typeface="Calibri"/>
              </a:rPr>
              <a:t>ISO-NE</a:t>
            </a:r>
            <a:r>
              <a:rPr sz="2400" spc="-70" dirty="0">
                <a:solidFill>
                  <a:schemeClr val="tx1"/>
                </a:solidFill>
                <a:latin typeface="Calibri"/>
                <a:cs typeface="Calibri"/>
              </a:rPr>
              <a:t> </a:t>
            </a:r>
            <a:r>
              <a:rPr sz="2400" dirty="0">
                <a:solidFill>
                  <a:schemeClr val="tx1"/>
                </a:solidFill>
                <a:latin typeface="Calibri"/>
                <a:cs typeface="Calibri"/>
              </a:rPr>
              <a:t>New</a:t>
            </a:r>
            <a:r>
              <a:rPr sz="2400" spc="-65" dirty="0">
                <a:solidFill>
                  <a:schemeClr val="tx1"/>
                </a:solidFill>
                <a:latin typeface="Calibri"/>
                <a:cs typeface="Calibri"/>
              </a:rPr>
              <a:t> </a:t>
            </a:r>
            <a:r>
              <a:rPr sz="2400" dirty="0">
                <a:solidFill>
                  <a:schemeClr val="tx1"/>
                </a:solidFill>
                <a:latin typeface="Calibri"/>
                <a:cs typeface="Calibri"/>
              </a:rPr>
              <a:t>England</a:t>
            </a:r>
            <a:r>
              <a:rPr sz="2400" spc="-75" dirty="0">
                <a:solidFill>
                  <a:schemeClr val="tx1"/>
                </a:solidFill>
                <a:latin typeface="Calibri"/>
                <a:cs typeface="Calibri"/>
              </a:rPr>
              <a:t> </a:t>
            </a:r>
            <a:r>
              <a:rPr sz="2400" dirty="0">
                <a:solidFill>
                  <a:schemeClr val="tx1"/>
                </a:solidFill>
                <a:latin typeface="Calibri"/>
                <a:cs typeface="Calibri"/>
              </a:rPr>
              <a:t>power</a:t>
            </a:r>
            <a:r>
              <a:rPr sz="2400" spc="-55" dirty="0">
                <a:solidFill>
                  <a:schemeClr val="tx1"/>
                </a:solidFill>
                <a:latin typeface="Calibri"/>
                <a:cs typeface="Calibri"/>
              </a:rPr>
              <a:t> </a:t>
            </a:r>
            <a:r>
              <a:rPr sz="2400" spc="-20" dirty="0">
                <a:solidFill>
                  <a:schemeClr val="tx1"/>
                </a:solidFill>
                <a:latin typeface="Calibri"/>
                <a:cs typeface="Calibri"/>
              </a:rPr>
              <a:t>system</a:t>
            </a:r>
            <a:r>
              <a:rPr sz="2400" spc="-80" dirty="0">
                <a:solidFill>
                  <a:schemeClr val="tx1"/>
                </a:solidFill>
                <a:latin typeface="Calibri"/>
                <a:cs typeface="Calibri"/>
              </a:rPr>
              <a:t> </a:t>
            </a:r>
            <a:r>
              <a:rPr sz="2400" spc="-10" dirty="0">
                <a:solidFill>
                  <a:schemeClr val="tx1"/>
                </a:solidFill>
                <a:latin typeface="Calibri"/>
                <a:cs typeface="Calibri"/>
              </a:rPr>
              <a:t>model</a:t>
            </a:r>
            <a:endParaRPr sz="2400" dirty="0">
              <a:solidFill>
                <a:schemeClr val="tx1"/>
              </a:solidFill>
              <a:latin typeface="Calibri"/>
              <a:cs typeface="Calibri"/>
            </a:endParaRPr>
          </a:p>
          <a:p>
            <a:pPr marL="228600" marR="5080" indent="-216535">
              <a:lnSpc>
                <a:spcPct val="120000"/>
              </a:lnSpc>
              <a:spcBef>
                <a:spcPts val="1200"/>
              </a:spcBef>
              <a:buFont typeface="Arial"/>
              <a:buChar char="•"/>
              <a:tabLst>
                <a:tab pos="230504" algn="l"/>
              </a:tabLst>
            </a:pPr>
            <a:r>
              <a:rPr sz="2400" spc="-10" dirty="0">
                <a:solidFill>
                  <a:schemeClr val="tx1"/>
                </a:solidFill>
                <a:latin typeface="Calibri"/>
                <a:cs typeface="Calibri"/>
              </a:rPr>
              <a:t>Requires</a:t>
            </a:r>
            <a:r>
              <a:rPr sz="2400" spc="-60" dirty="0">
                <a:solidFill>
                  <a:schemeClr val="tx1"/>
                </a:solidFill>
                <a:latin typeface="Calibri"/>
                <a:cs typeface="Calibri"/>
              </a:rPr>
              <a:t> </a:t>
            </a:r>
            <a:r>
              <a:rPr sz="2400" dirty="0">
                <a:solidFill>
                  <a:schemeClr val="tx1"/>
                </a:solidFill>
                <a:latin typeface="Calibri"/>
                <a:cs typeface="Calibri"/>
              </a:rPr>
              <a:t>submission</a:t>
            </a:r>
            <a:r>
              <a:rPr sz="2400" spc="-45" dirty="0">
                <a:solidFill>
                  <a:schemeClr val="tx1"/>
                </a:solidFill>
                <a:latin typeface="Calibri"/>
                <a:cs typeface="Calibri"/>
              </a:rPr>
              <a:t> </a:t>
            </a:r>
            <a:r>
              <a:rPr sz="2400" dirty="0">
                <a:solidFill>
                  <a:schemeClr val="tx1"/>
                </a:solidFill>
                <a:latin typeface="Calibri"/>
                <a:cs typeface="Calibri"/>
              </a:rPr>
              <a:t>of</a:t>
            </a:r>
            <a:r>
              <a:rPr sz="2400" spc="-35" dirty="0">
                <a:solidFill>
                  <a:schemeClr val="tx1"/>
                </a:solidFill>
                <a:latin typeface="Calibri"/>
                <a:cs typeface="Calibri"/>
              </a:rPr>
              <a:t> </a:t>
            </a:r>
            <a:r>
              <a:rPr sz="2400" spc="-20" dirty="0">
                <a:solidFill>
                  <a:schemeClr val="tx1"/>
                </a:solidFill>
                <a:latin typeface="Calibri"/>
                <a:cs typeface="Calibri"/>
              </a:rPr>
              <a:t>one-</a:t>
            </a:r>
            <a:r>
              <a:rPr sz="2400" dirty="0">
                <a:solidFill>
                  <a:schemeClr val="tx1"/>
                </a:solidFill>
                <a:latin typeface="Calibri"/>
                <a:cs typeface="Calibri"/>
              </a:rPr>
              <a:t>line</a:t>
            </a:r>
            <a:r>
              <a:rPr sz="2400" spc="-40" dirty="0">
                <a:solidFill>
                  <a:schemeClr val="tx1"/>
                </a:solidFill>
                <a:latin typeface="Calibri"/>
                <a:cs typeface="Calibri"/>
              </a:rPr>
              <a:t> </a:t>
            </a:r>
            <a:r>
              <a:rPr sz="2400" dirty="0">
                <a:solidFill>
                  <a:schemeClr val="tx1"/>
                </a:solidFill>
                <a:latin typeface="Calibri"/>
                <a:cs typeface="Calibri"/>
              </a:rPr>
              <a:t>diagram</a:t>
            </a:r>
            <a:r>
              <a:rPr sz="2400" spc="-50" dirty="0">
                <a:solidFill>
                  <a:schemeClr val="tx1"/>
                </a:solidFill>
                <a:latin typeface="Calibri"/>
                <a:cs typeface="Calibri"/>
              </a:rPr>
              <a:t> </a:t>
            </a:r>
            <a:r>
              <a:rPr sz="2400" dirty="0">
                <a:solidFill>
                  <a:schemeClr val="tx1"/>
                </a:solidFill>
                <a:latin typeface="Calibri"/>
                <a:cs typeface="Calibri"/>
              </a:rPr>
              <a:t>of</a:t>
            </a:r>
            <a:r>
              <a:rPr sz="2400" spc="-55" dirty="0">
                <a:solidFill>
                  <a:schemeClr val="tx1"/>
                </a:solidFill>
                <a:latin typeface="Calibri"/>
                <a:cs typeface="Calibri"/>
              </a:rPr>
              <a:t> </a:t>
            </a:r>
            <a:r>
              <a:rPr sz="2400" dirty="0">
                <a:solidFill>
                  <a:schemeClr val="tx1"/>
                </a:solidFill>
                <a:latin typeface="Calibri"/>
                <a:cs typeface="Calibri"/>
              </a:rPr>
              <a:t>facility</a:t>
            </a:r>
            <a:r>
              <a:rPr sz="2400" spc="-60" dirty="0">
                <a:solidFill>
                  <a:schemeClr val="tx1"/>
                </a:solidFill>
                <a:latin typeface="Calibri"/>
                <a:cs typeface="Calibri"/>
              </a:rPr>
              <a:t> </a:t>
            </a:r>
            <a:r>
              <a:rPr sz="2400" dirty="0">
                <a:solidFill>
                  <a:schemeClr val="tx1"/>
                </a:solidFill>
                <a:latin typeface="Calibri"/>
                <a:cs typeface="Calibri"/>
              </a:rPr>
              <a:t>in</a:t>
            </a:r>
            <a:r>
              <a:rPr sz="2400" spc="-50" dirty="0">
                <a:solidFill>
                  <a:schemeClr val="tx1"/>
                </a:solidFill>
                <a:latin typeface="Calibri"/>
                <a:cs typeface="Calibri"/>
              </a:rPr>
              <a:t> </a:t>
            </a:r>
            <a:r>
              <a:rPr sz="2400" dirty="0">
                <a:solidFill>
                  <a:schemeClr val="tx1"/>
                </a:solidFill>
                <a:latin typeface="Calibri"/>
                <a:cs typeface="Calibri"/>
              </a:rPr>
              <a:t>advance</a:t>
            </a:r>
            <a:r>
              <a:rPr sz="2400" spc="-40" dirty="0">
                <a:solidFill>
                  <a:schemeClr val="tx1"/>
                </a:solidFill>
                <a:latin typeface="Calibri"/>
                <a:cs typeface="Calibri"/>
              </a:rPr>
              <a:t> </a:t>
            </a:r>
            <a:r>
              <a:rPr sz="2400" dirty="0">
                <a:solidFill>
                  <a:schemeClr val="tx1"/>
                </a:solidFill>
                <a:latin typeface="Calibri"/>
                <a:cs typeface="Calibri"/>
              </a:rPr>
              <a:t>of</a:t>
            </a:r>
            <a:r>
              <a:rPr sz="2400" spc="-40" dirty="0">
                <a:solidFill>
                  <a:schemeClr val="tx1"/>
                </a:solidFill>
                <a:latin typeface="Calibri"/>
                <a:cs typeface="Calibri"/>
              </a:rPr>
              <a:t> </a:t>
            </a:r>
            <a:r>
              <a:rPr sz="2400" dirty="0">
                <a:solidFill>
                  <a:schemeClr val="tx1"/>
                </a:solidFill>
                <a:latin typeface="Calibri"/>
                <a:cs typeface="Calibri"/>
              </a:rPr>
              <a:t>scheduled</a:t>
            </a:r>
            <a:r>
              <a:rPr sz="2400" spc="-45" dirty="0">
                <a:solidFill>
                  <a:schemeClr val="tx1"/>
                </a:solidFill>
                <a:latin typeface="Calibri"/>
                <a:cs typeface="Calibri"/>
              </a:rPr>
              <a:t> </a:t>
            </a:r>
            <a:r>
              <a:rPr sz="2400" dirty="0">
                <a:solidFill>
                  <a:schemeClr val="tx1"/>
                </a:solidFill>
                <a:latin typeface="Calibri"/>
                <a:cs typeface="Calibri"/>
              </a:rPr>
              <a:t>model</a:t>
            </a:r>
            <a:r>
              <a:rPr sz="2400" spc="-55" dirty="0">
                <a:solidFill>
                  <a:schemeClr val="tx1"/>
                </a:solidFill>
                <a:latin typeface="Calibri"/>
                <a:cs typeface="Calibri"/>
              </a:rPr>
              <a:t> </a:t>
            </a:r>
            <a:r>
              <a:rPr lang="en-US" sz="2400" spc="-10" dirty="0">
                <a:solidFill>
                  <a:schemeClr val="tx1"/>
                </a:solidFill>
                <a:latin typeface="Calibri"/>
                <a:cs typeface="Calibri"/>
              </a:rPr>
              <a:t>release, which happens 3 times a year in </a:t>
            </a:r>
            <a:r>
              <a:rPr lang="en-US" sz="2400" spc="-25" dirty="0">
                <a:solidFill>
                  <a:schemeClr val="tx1"/>
                </a:solidFill>
                <a:latin typeface="Calibri"/>
                <a:cs typeface="Calibri"/>
              </a:rPr>
              <a:t>February</a:t>
            </a:r>
            <a:r>
              <a:rPr sz="2400" spc="-25" dirty="0">
                <a:solidFill>
                  <a:schemeClr val="tx1"/>
                </a:solidFill>
                <a:latin typeface="Calibri"/>
                <a:cs typeface="Calibri"/>
              </a:rPr>
              <a:t>,</a:t>
            </a:r>
            <a:r>
              <a:rPr sz="2400" spc="-65" dirty="0">
                <a:solidFill>
                  <a:schemeClr val="tx1"/>
                </a:solidFill>
                <a:latin typeface="Calibri"/>
                <a:cs typeface="Calibri"/>
              </a:rPr>
              <a:t> </a:t>
            </a:r>
            <a:r>
              <a:rPr sz="2400" spc="-45" dirty="0">
                <a:solidFill>
                  <a:schemeClr val="tx1"/>
                </a:solidFill>
                <a:latin typeface="Calibri"/>
                <a:cs typeface="Calibri"/>
              </a:rPr>
              <a:t>May, </a:t>
            </a:r>
            <a:r>
              <a:rPr lang="en-US" sz="2400" spc="-45" dirty="0">
                <a:solidFill>
                  <a:schemeClr val="tx1"/>
                </a:solidFill>
                <a:latin typeface="Calibri"/>
                <a:cs typeface="Calibri"/>
              </a:rPr>
              <a:t>and </a:t>
            </a:r>
            <a:r>
              <a:rPr sz="2400" spc="-10" dirty="0">
                <a:solidFill>
                  <a:schemeClr val="tx1"/>
                </a:solidFill>
                <a:latin typeface="Calibri"/>
                <a:cs typeface="Calibri"/>
              </a:rPr>
              <a:t>September</a:t>
            </a:r>
            <a:r>
              <a:rPr lang="en-US" sz="2400" spc="-10" dirty="0">
                <a:solidFill>
                  <a:schemeClr val="tx1"/>
                </a:solidFill>
                <a:latin typeface="Calibri"/>
                <a:cs typeface="Calibri"/>
              </a:rPr>
              <a:t>.</a:t>
            </a:r>
            <a:endParaRPr sz="2400" dirty="0">
              <a:solidFill>
                <a:schemeClr val="tx1"/>
              </a:solidFill>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5" name="object 5"/>
          <p:cNvGrpSpPr/>
          <p:nvPr/>
        </p:nvGrpSpPr>
        <p:grpSpPr>
          <a:xfrm>
            <a:off x="8476488" y="2795028"/>
            <a:ext cx="2398014" cy="785609"/>
            <a:chOff x="8476488" y="2795028"/>
            <a:chExt cx="2398014" cy="785609"/>
          </a:xfrm>
        </p:grpSpPr>
        <p:pic>
          <p:nvPicPr>
            <p:cNvPr id="7" name="object 7"/>
            <p:cNvPicPr/>
            <p:nvPr/>
          </p:nvPicPr>
          <p:blipFill>
            <a:blip r:embed="rId4" cstate="print"/>
            <a:stretch>
              <a:fillRect/>
            </a:stretch>
          </p:blipFill>
          <p:spPr>
            <a:xfrm>
              <a:off x="10059924" y="2795028"/>
              <a:ext cx="375678" cy="511289"/>
            </a:xfrm>
            <a:prstGeom prst="rect">
              <a:avLst/>
            </a:prstGeom>
          </p:spPr>
        </p:pic>
        <p:pic>
          <p:nvPicPr>
            <p:cNvPr id="8" name="object 8"/>
            <p:cNvPicPr/>
            <p:nvPr/>
          </p:nvPicPr>
          <p:blipFill>
            <a:blip r:embed="rId5" cstate="print"/>
            <a:stretch>
              <a:fillRect/>
            </a:stretch>
          </p:blipFill>
          <p:spPr>
            <a:xfrm>
              <a:off x="10130028" y="2795028"/>
              <a:ext cx="744474" cy="511289"/>
            </a:xfrm>
            <a:prstGeom prst="rect">
              <a:avLst/>
            </a:prstGeom>
          </p:spPr>
        </p:pic>
        <p:pic>
          <p:nvPicPr>
            <p:cNvPr id="9" name="object 9"/>
            <p:cNvPicPr/>
            <p:nvPr/>
          </p:nvPicPr>
          <p:blipFill>
            <a:blip r:embed="rId6" cstate="print"/>
            <a:stretch>
              <a:fillRect/>
            </a:stretch>
          </p:blipFill>
          <p:spPr>
            <a:xfrm>
              <a:off x="8476488" y="3069348"/>
              <a:ext cx="2231898" cy="511289"/>
            </a:xfrm>
            <a:prstGeom prst="rect">
              <a:avLst/>
            </a:prstGeom>
          </p:spPr>
        </p:pic>
      </p:grpSp>
      <p:graphicFrame>
        <p:nvGraphicFramePr>
          <p:cNvPr id="10" name="object 10"/>
          <p:cNvGraphicFramePr>
            <a:graphicFrameLocks noGrp="1"/>
          </p:cNvGraphicFramePr>
          <p:nvPr>
            <p:extLst>
              <p:ext uri="{D42A27DB-BD31-4B8C-83A1-F6EECF244321}">
                <p14:modId xmlns:p14="http://schemas.microsoft.com/office/powerpoint/2010/main" val="1902488440"/>
              </p:ext>
            </p:extLst>
          </p:nvPr>
        </p:nvGraphicFramePr>
        <p:xfrm>
          <a:off x="7501508" y="2813050"/>
          <a:ext cx="4150360" cy="2465070"/>
        </p:xfrm>
        <a:graphic>
          <a:graphicData uri="http://schemas.openxmlformats.org/drawingml/2006/table">
            <a:tbl>
              <a:tblPr firstRow="1" bandRow="1">
                <a:tableStyleId>{2D5ABB26-0587-4C30-8999-92F81FD0307C}</a:tableStyleId>
              </a:tblPr>
              <a:tblGrid>
                <a:gridCol w="2075180">
                  <a:extLst>
                    <a:ext uri="{9D8B030D-6E8A-4147-A177-3AD203B41FA5}">
                      <a16:colId xmlns:a16="http://schemas.microsoft.com/office/drawing/2014/main" val="20000"/>
                    </a:ext>
                  </a:extLst>
                </a:gridCol>
                <a:gridCol w="2075180">
                  <a:extLst>
                    <a:ext uri="{9D8B030D-6E8A-4147-A177-3AD203B41FA5}">
                      <a16:colId xmlns:a16="http://schemas.microsoft.com/office/drawing/2014/main" val="20001"/>
                    </a:ext>
                  </a:extLst>
                </a:gridCol>
              </a:tblGrid>
              <a:tr h="652145">
                <a:tc gridSpan="2">
                  <a:txBody>
                    <a:bodyPr/>
                    <a:lstStyle/>
                    <a:p>
                      <a:pPr marL="0" marR="984250" indent="0" algn="ctr">
                        <a:lnSpc>
                          <a:spcPct val="100000"/>
                        </a:lnSpc>
                        <a:spcBef>
                          <a:spcPts val="0"/>
                        </a:spcBef>
                      </a:pPr>
                      <a:r>
                        <a:rPr sz="1800" b="1">
                          <a:solidFill>
                            <a:srgbClr val="FFFFFF"/>
                          </a:solidFill>
                          <a:latin typeface="Calibri"/>
                          <a:cs typeface="Calibri"/>
                        </a:rPr>
                        <a:t>Deadlines</a:t>
                      </a:r>
                      <a:r>
                        <a:rPr sz="1800" b="1" spc="-50">
                          <a:solidFill>
                            <a:srgbClr val="FFFFFF"/>
                          </a:solidFill>
                          <a:latin typeface="Calibri"/>
                          <a:cs typeface="Calibri"/>
                        </a:rPr>
                        <a:t> </a:t>
                      </a:r>
                      <a:r>
                        <a:rPr sz="1800" b="1">
                          <a:solidFill>
                            <a:srgbClr val="FFFFFF"/>
                          </a:solidFill>
                          <a:latin typeface="Calibri"/>
                          <a:cs typeface="Calibri"/>
                        </a:rPr>
                        <a:t>for</a:t>
                      </a:r>
                      <a:r>
                        <a:rPr sz="1800" b="1" spc="-55">
                          <a:solidFill>
                            <a:srgbClr val="FFFFFF"/>
                          </a:solidFill>
                          <a:latin typeface="Calibri"/>
                          <a:cs typeface="Calibri"/>
                        </a:rPr>
                        <a:t> </a:t>
                      </a:r>
                      <a:r>
                        <a:rPr sz="1800" b="1">
                          <a:solidFill>
                            <a:srgbClr val="FFFFFF"/>
                          </a:solidFill>
                          <a:latin typeface="Calibri"/>
                          <a:cs typeface="Calibri"/>
                        </a:rPr>
                        <a:t>One-</a:t>
                      </a:r>
                      <a:r>
                        <a:rPr sz="1800" b="1" spc="-20">
                          <a:solidFill>
                            <a:srgbClr val="FFFFFF"/>
                          </a:solidFill>
                          <a:latin typeface="Calibri"/>
                          <a:cs typeface="Calibri"/>
                        </a:rPr>
                        <a:t>Line </a:t>
                      </a:r>
                      <a:r>
                        <a:rPr lang="en-US" sz="1800" b="1">
                          <a:solidFill>
                            <a:srgbClr val="FFFFFF"/>
                          </a:solidFill>
                          <a:latin typeface="Calibri"/>
                          <a:cs typeface="Calibri"/>
                        </a:rPr>
                        <a:t>Diagram </a:t>
                      </a:r>
                      <a:r>
                        <a:rPr lang="en-US" sz="1800" b="1" spc="-10">
                          <a:solidFill>
                            <a:srgbClr val="FFFFFF"/>
                          </a:solidFill>
                          <a:latin typeface="Calibri"/>
                          <a:cs typeface="Calibri"/>
                        </a:rPr>
                        <a:t>Submission</a:t>
                      </a:r>
                      <a:endParaRPr sz="1800">
                        <a:latin typeface="Calibri"/>
                        <a:cs typeface="Calibri"/>
                      </a:endParaRPr>
                    </a:p>
                  </a:txBody>
                  <a:tcPr marL="0" marR="0" marT="3683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B82E"/>
                    </a:solidFill>
                  </a:tcPr>
                </a:tc>
                <a:tc hMerge="1">
                  <a:txBody>
                    <a:bodyPr/>
                    <a:lstStyle/>
                    <a:p>
                      <a:endParaRPr/>
                    </a:p>
                  </a:txBody>
                  <a:tcPr marL="0" marR="0" marT="0" marB="0"/>
                </a:tc>
                <a:extLst>
                  <a:ext uri="{0D108BD9-81ED-4DB2-BD59-A6C34878D82A}">
                    <a16:rowId xmlns:a16="http://schemas.microsoft.com/office/drawing/2014/main" val="10000"/>
                  </a:ext>
                </a:extLst>
              </a:tr>
              <a:tr h="651510">
                <a:tc>
                  <a:txBody>
                    <a:bodyPr/>
                    <a:lstStyle/>
                    <a:p>
                      <a:pPr marL="0" marR="471170" indent="0" algn="ctr">
                        <a:lnSpc>
                          <a:spcPct val="100000"/>
                        </a:lnSpc>
                        <a:spcBef>
                          <a:spcPts val="0"/>
                        </a:spcBef>
                      </a:pPr>
                      <a:r>
                        <a:rPr sz="1800" spc="-10" dirty="0">
                          <a:latin typeface="Calibri"/>
                          <a:cs typeface="Calibri"/>
                        </a:rPr>
                        <a:t>Submit </a:t>
                      </a:r>
                      <a:r>
                        <a:rPr sz="1800" dirty="0">
                          <a:latin typeface="Calibri"/>
                          <a:cs typeface="Calibri"/>
                        </a:rPr>
                        <a:t>by</a:t>
                      </a:r>
                      <a:r>
                        <a:rPr sz="1800" spc="-20" dirty="0">
                          <a:latin typeface="Calibri"/>
                          <a:cs typeface="Calibri"/>
                        </a:rPr>
                        <a:t> </a:t>
                      </a:r>
                      <a:r>
                        <a:rPr sz="1800" i="1" spc="-10" dirty="0">
                          <a:solidFill>
                            <a:schemeClr val="tx1"/>
                          </a:solidFill>
                          <a:latin typeface="Calibri"/>
                          <a:cs typeface="Calibri"/>
                        </a:rPr>
                        <a:t>previous</a:t>
                      </a:r>
                      <a:r>
                        <a:rPr sz="1800" spc="-10" dirty="0">
                          <a:latin typeface="Calibri"/>
                          <a:cs typeface="Calibri"/>
                        </a:rPr>
                        <a:t>:</a:t>
                      </a:r>
                      <a:endParaRPr sz="1800" dirty="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3EEEC"/>
                    </a:solidFill>
                  </a:tcPr>
                </a:tc>
                <a:tc>
                  <a:txBody>
                    <a:bodyPr/>
                    <a:lstStyle/>
                    <a:p>
                      <a:pPr marL="0" marR="434975" indent="0" algn="ctr">
                        <a:lnSpc>
                          <a:spcPct val="100000"/>
                        </a:lnSpc>
                        <a:spcBef>
                          <a:spcPts val="0"/>
                        </a:spcBef>
                      </a:pPr>
                      <a:r>
                        <a:rPr sz="1800" dirty="0">
                          <a:latin typeface="Calibri"/>
                          <a:cs typeface="Calibri"/>
                        </a:rPr>
                        <a:t>For</a:t>
                      </a:r>
                      <a:r>
                        <a:rPr sz="1800" spc="-25" dirty="0">
                          <a:latin typeface="Calibri"/>
                          <a:cs typeface="Calibri"/>
                        </a:rPr>
                        <a:t> </a:t>
                      </a:r>
                      <a:r>
                        <a:rPr sz="1800" spc="-10" dirty="0">
                          <a:latin typeface="Calibri"/>
                          <a:cs typeface="Calibri"/>
                        </a:rPr>
                        <a:t>inclusion </a:t>
                      </a:r>
                      <a:r>
                        <a:rPr sz="1800" dirty="0">
                          <a:latin typeface="Calibri"/>
                          <a:cs typeface="Calibri"/>
                        </a:rPr>
                        <a:t>in</a:t>
                      </a:r>
                      <a:r>
                        <a:rPr sz="1800" spc="-45" dirty="0">
                          <a:latin typeface="Calibri"/>
                          <a:cs typeface="Calibri"/>
                        </a:rPr>
                        <a:t> </a:t>
                      </a:r>
                      <a:r>
                        <a:rPr sz="1800" dirty="0">
                          <a:latin typeface="Calibri"/>
                          <a:cs typeface="Calibri"/>
                        </a:rPr>
                        <a:t>update</a:t>
                      </a:r>
                      <a:r>
                        <a:rPr sz="1800" spc="-40" dirty="0">
                          <a:latin typeface="Calibri"/>
                          <a:cs typeface="Calibri"/>
                        </a:rPr>
                        <a:t> </a:t>
                      </a:r>
                      <a:r>
                        <a:rPr sz="1800" spc="-25" dirty="0">
                          <a:latin typeface="Calibri"/>
                          <a:cs typeface="Calibri"/>
                        </a:rPr>
                        <a:t>of:</a:t>
                      </a:r>
                      <a:endParaRPr sz="1800" dirty="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1"/>
                  </a:ext>
                </a:extLst>
              </a:tr>
              <a:tr h="400685">
                <a:tc>
                  <a:txBody>
                    <a:bodyPr/>
                    <a:lstStyle/>
                    <a:p>
                      <a:pPr marL="635" algn="ctr">
                        <a:lnSpc>
                          <a:spcPct val="100000"/>
                        </a:lnSpc>
                        <a:spcBef>
                          <a:spcPts val="385"/>
                        </a:spcBef>
                      </a:pPr>
                      <a:r>
                        <a:rPr sz="1800" b="1" spc="-10">
                          <a:latin typeface="Calibri"/>
                          <a:cs typeface="Calibri"/>
                        </a:rPr>
                        <a:t>November</a:t>
                      </a:r>
                      <a:endParaRPr sz="1800">
                        <a:latin typeface="Calibri"/>
                        <a:cs typeface="Calibri"/>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EEEC"/>
                    </a:solidFill>
                  </a:tcPr>
                </a:tc>
                <a:tc>
                  <a:txBody>
                    <a:bodyPr/>
                    <a:lstStyle/>
                    <a:p>
                      <a:pPr marL="1905" algn="ctr">
                        <a:lnSpc>
                          <a:spcPct val="100000"/>
                        </a:lnSpc>
                        <a:spcBef>
                          <a:spcPts val="385"/>
                        </a:spcBef>
                      </a:pPr>
                      <a:r>
                        <a:rPr sz="1800" b="1" spc="-10">
                          <a:latin typeface="Calibri"/>
                          <a:cs typeface="Calibri"/>
                        </a:rPr>
                        <a:t>February</a:t>
                      </a:r>
                      <a:endParaRPr sz="1800">
                        <a:latin typeface="Calibri"/>
                        <a:cs typeface="Calibri"/>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2"/>
                  </a:ext>
                </a:extLst>
              </a:tr>
              <a:tr h="365760">
                <a:tc>
                  <a:txBody>
                    <a:bodyPr/>
                    <a:lstStyle/>
                    <a:p>
                      <a:pPr algn="ctr">
                        <a:lnSpc>
                          <a:spcPct val="100000"/>
                        </a:lnSpc>
                        <a:spcBef>
                          <a:spcPts val="245"/>
                        </a:spcBef>
                      </a:pPr>
                      <a:r>
                        <a:rPr sz="1800" b="1" spc="-10">
                          <a:latin typeface="Calibri"/>
                          <a:cs typeface="Calibri"/>
                        </a:rPr>
                        <a:t>March</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EEEC"/>
                    </a:solidFill>
                  </a:tcPr>
                </a:tc>
                <a:tc>
                  <a:txBody>
                    <a:bodyPr/>
                    <a:lstStyle/>
                    <a:p>
                      <a:pPr marL="3175" algn="ctr">
                        <a:lnSpc>
                          <a:spcPct val="100000"/>
                        </a:lnSpc>
                        <a:spcBef>
                          <a:spcPts val="245"/>
                        </a:spcBef>
                      </a:pPr>
                      <a:r>
                        <a:rPr sz="1800" b="1" spc="-25">
                          <a:latin typeface="Calibri"/>
                          <a:cs typeface="Calibri"/>
                        </a:rPr>
                        <a:t>May</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3"/>
                  </a:ext>
                </a:extLst>
              </a:tr>
              <a:tr h="394970">
                <a:tc>
                  <a:txBody>
                    <a:bodyPr/>
                    <a:lstStyle/>
                    <a:p>
                      <a:pPr marL="1905" algn="ctr">
                        <a:lnSpc>
                          <a:spcPct val="100000"/>
                        </a:lnSpc>
                        <a:spcBef>
                          <a:spcPts val="360"/>
                        </a:spcBef>
                      </a:pPr>
                      <a:r>
                        <a:rPr sz="1800" b="1" spc="-20">
                          <a:latin typeface="Calibri"/>
                          <a:cs typeface="Calibri"/>
                        </a:rPr>
                        <a:t>July</a:t>
                      </a:r>
                      <a:endParaRPr sz="18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EEEC"/>
                    </a:solidFill>
                  </a:tcPr>
                </a:tc>
                <a:tc>
                  <a:txBody>
                    <a:bodyPr/>
                    <a:lstStyle/>
                    <a:p>
                      <a:pPr marL="635" algn="ctr">
                        <a:lnSpc>
                          <a:spcPct val="100000"/>
                        </a:lnSpc>
                        <a:spcBef>
                          <a:spcPts val="360"/>
                        </a:spcBef>
                      </a:pPr>
                      <a:r>
                        <a:rPr sz="1800" b="1" spc="-10" dirty="0">
                          <a:latin typeface="Calibri"/>
                          <a:cs typeface="Calibri"/>
                        </a:rPr>
                        <a:t>September</a:t>
                      </a:r>
                      <a:endParaRPr sz="1800" dirty="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4"/>
                  </a:ext>
                </a:extLst>
              </a:tr>
            </a:tbl>
          </a:graphicData>
        </a:graphic>
      </p:graphicFrame>
      <p:grpSp>
        <p:nvGrpSpPr>
          <p:cNvPr id="11" name="object 11"/>
          <p:cNvGrpSpPr/>
          <p:nvPr/>
        </p:nvGrpSpPr>
        <p:grpSpPr>
          <a:xfrm>
            <a:off x="457200" y="2590800"/>
            <a:ext cx="6611620" cy="3200400"/>
            <a:chOff x="457200" y="2590800"/>
            <a:chExt cx="6611620" cy="3200400"/>
          </a:xfrm>
        </p:grpSpPr>
        <p:sp>
          <p:nvSpPr>
            <p:cNvPr id="12" name="object 12"/>
            <p:cNvSpPr/>
            <p:nvPr/>
          </p:nvSpPr>
          <p:spPr>
            <a:xfrm>
              <a:off x="457200" y="25908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13" name="object 13"/>
            <p:cNvPicPr/>
            <p:nvPr/>
          </p:nvPicPr>
          <p:blipFill>
            <a:blip r:embed="rId7" cstate="print"/>
            <a:stretch>
              <a:fillRect/>
            </a:stretch>
          </p:blipFill>
          <p:spPr>
            <a:xfrm>
              <a:off x="554735" y="3750563"/>
              <a:ext cx="878586" cy="878586"/>
            </a:xfrm>
            <a:prstGeom prst="rect">
              <a:avLst/>
            </a:prstGeom>
          </p:spPr>
        </p:pic>
      </p:grpSp>
      <p:sp>
        <p:nvSpPr>
          <p:cNvPr id="14" name="object 14"/>
          <p:cNvSpPr txBox="1"/>
          <p:nvPr/>
        </p:nvSpPr>
        <p:spPr>
          <a:xfrm>
            <a:off x="761187" y="3950589"/>
            <a:ext cx="467359" cy="452120"/>
          </a:xfrm>
          <a:prstGeom prst="rect">
            <a:avLst/>
          </a:prstGeom>
        </p:spPr>
        <p:txBody>
          <a:bodyPr vert="horz" wrap="square" lIns="0" tIns="29209" rIns="0" bIns="0" rtlCol="0">
            <a:spAutoFit/>
          </a:bodyPr>
          <a:lstStyle/>
          <a:p>
            <a:pPr marL="12700" marR="5080" indent="33020" algn="just">
              <a:lnSpc>
                <a:spcPts val="1080"/>
              </a:lnSpc>
              <a:spcBef>
                <a:spcPts val="229"/>
              </a:spcBef>
            </a:pPr>
            <a:r>
              <a:rPr sz="1000" b="1" spc="-10">
                <a:solidFill>
                  <a:srgbClr val="FFFFFF"/>
                </a:solidFill>
                <a:latin typeface="Calibri"/>
                <a:cs typeface="Calibri"/>
              </a:rPr>
              <a:t>Project Kickoff Meeting</a:t>
            </a:r>
            <a:endParaRPr sz="1000">
              <a:latin typeface="Calibri"/>
              <a:cs typeface="Calibri"/>
            </a:endParaRPr>
          </a:p>
        </p:txBody>
      </p:sp>
      <p:pic>
        <p:nvPicPr>
          <p:cNvPr id="15" name="object 15"/>
          <p:cNvPicPr/>
          <p:nvPr/>
        </p:nvPicPr>
        <p:blipFill>
          <a:blip r:embed="rId7" cstate="print"/>
          <a:stretch>
            <a:fillRect/>
          </a:stretch>
        </p:blipFill>
        <p:spPr>
          <a:xfrm>
            <a:off x="1528572" y="3750564"/>
            <a:ext cx="878586" cy="878586"/>
          </a:xfrm>
          <a:prstGeom prst="rect">
            <a:avLst/>
          </a:prstGeom>
        </p:spPr>
      </p:pic>
      <p:sp>
        <p:nvSpPr>
          <p:cNvPr id="16" name="object 16"/>
          <p:cNvSpPr txBox="1"/>
          <p:nvPr/>
        </p:nvSpPr>
        <p:spPr>
          <a:xfrm>
            <a:off x="1668017" y="3882009"/>
            <a:ext cx="602615" cy="589280"/>
          </a:xfrm>
          <a:prstGeom prst="rect">
            <a:avLst/>
          </a:prstGeom>
        </p:spPr>
        <p:txBody>
          <a:bodyPr vert="horz" wrap="square" lIns="0" tIns="29209" rIns="0" bIns="0" rtlCol="0">
            <a:spAutoFit/>
          </a:bodyPr>
          <a:lstStyle/>
          <a:p>
            <a:pPr marL="12700" marR="5080" indent="-1905" algn="ctr">
              <a:lnSpc>
                <a:spcPts val="1080"/>
              </a:lnSpc>
              <a:spcBef>
                <a:spcPts val="229"/>
              </a:spcBef>
            </a:pPr>
            <a:r>
              <a:rPr sz="1000" b="1" spc="-10">
                <a:solidFill>
                  <a:srgbClr val="FFFFFF"/>
                </a:solidFill>
                <a:latin typeface="Calibri"/>
                <a:cs typeface="Calibri"/>
              </a:rPr>
              <a:t>Assign Market Participant Roles</a:t>
            </a:r>
            <a:endParaRPr sz="1000">
              <a:latin typeface="Calibri"/>
              <a:cs typeface="Calibri"/>
            </a:endParaRPr>
          </a:p>
        </p:txBody>
      </p:sp>
      <p:pic>
        <p:nvPicPr>
          <p:cNvPr id="17" name="object 17"/>
          <p:cNvPicPr/>
          <p:nvPr/>
        </p:nvPicPr>
        <p:blipFill>
          <a:blip r:embed="rId7" cstate="print"/>
          <a:stretch>
            <a:fillRect/>
          </a:stretch>
        </p:blipFill>
        <p:spPr>
          <a:xfrm>
            <a:off x="2502407" y="3750564"/>
            <a:ext cx="878586" cy="878586"/>
          </a:xfrm>
          <a:prstGeom prst="rect">
            <a:avLst/>
          </a:prstGeom>
        </p:spPr>
      </p:pic>
      <p:sp>
        <p:nvSpPr>
          <p:cNvPr id="18" name="object 18"/>
          <p:cNvSpPr txBox="1"/>
          <p:nvPr/>
        </p:nvSpPr>
        <p:spPr>
          <a:xfrm>
            <a:off x="2634233" y="3950589"/>
            <a:ext cx="615950" cy="593751"/>
          </a:xfrm>
          <a:prstGeom prst="rect">
            <a:avLst/>
          </a:prstGeom>
        </p:spPr>
        <p:txBody>
          <a:bodyPr vert="horz" wrap="square" lIns="0" tIns="29209" rIns="0" bIns="0" rtlCol="0" anchor="t">
            <a:spAutoFit/>
          </a:bodyPr>
          <a:lstStyle/>
          <a:p>
            <a:pPr marL="12700" marR="5080" algn="ctr">
              <a:lnSpc>
                <a:spcPts val="1080"/>
              </a:lnSpc>
              <a:spcBef>
                <a:spcPts val="229"/>
              </a:spcBef>
            </a:pPr>
            <a:r>
              <a:rPr sz="1000" b="1" spc="-10" dirty="0">
                <a:solidFill>
                  <a:srgbClr val="FFFFFF"/>
                </a:solidFill>
                <a:latin typeface="Calibri"/>
                <a:cs typeface="Calibri"/>
              </a:rPr>
              <a:t>Assign Designated Entity</a:t>
            </a:r>
            <a:r>
              <a:rPr lang="en-US" sz="1000" b="1" spc="-10" dirty="0">
                <a:solidFill>
                  <a:srgbClr val="FFFFFF"/>
                </a:solidFill>
                <a:latin typeface="Calibri"/>
                <a:cs typeface="Calibri"/>
              </a:rPr>
              <a:t> </a:t>
            </a:r>
            <a:r>
              <a:rPr lang="en-US" sz="1000" b="1" spc="-10" dirty="0">
                <a:solidFill>
                  <a:schemeClr val="bg1"/>
                </a:solidFill>
                <a:latin typeface="Calibri"/>
                <a:cs typeface="Calibri"/>
              </a:rPr>
              <a:t>and RTU</a:t>
            </a:r>
            <a:endParaRPr sz="1000" dirty="0">
              <a:solidFill>
                <a:schemeClr val="bg1"/>
              </a:solidFill>
              <a:latin typeface="Calibri"/>
              <a:cs typeface="Calibri"/>
            </a:endParaRPr>
          </a:p>
        </p:txBody>
      </p:sp>
      <p:pic>
        <p:nvPicPr>
          <p:cNvPr id="19" name="object 19"/>
          <p:cNvPicPr/>
          <p:nvPr/>
        </p:nvPicPr>
        <p:blipFill>
          <a:blip r:embed="rId8" cstate="print"/>
          <a:stretch>
            <a:fillRect/>
          </a:stretch>
        </p:blipFill>
        <p:spPr>
          <a:xfrm>
            <a:off x="3476244" y="3750564"/>
            <a:ext cx="878586" cy="878586"/>
          </a:xfrm>
          <a:prstGeom prst="rect">
            <a:avLst/>
          </a:prstGeom>
        </p:spPr>
      </p:pic>
      <p:sp>
        <p:nvSpPr>
          <p:cNvPr id="20" name="object 20"/>
          <p:cNvSpPr txBox="1"/>
          <p:nvPr/>
        </p:nvSpPr>
        <p:spPr>
          <a:xfrm>
            <a:off x="3603497" y="3950589"/>
            <a:ext cx="625475" cy="452120"/>
          </a:xfrm>
          <a:prstGeom prst="rect">
            <a:avLst/>
          </a:prstGeom>
        </p:spPr>
        <p:txBody>
          <a:bodyPr vert="horz" wrap="square" lIns="0" tIns="29209" rIns="0" bIns="0" rtlCol="0">
            <a:spAutoFit/>
          </a:bodyPr>
          <a:lstStyle/>
          <a:p>
            <a:pPr marL="12065" marR="5080" algn="ctr">
              <a:lnSpc>
                <a:spcPts val="1080"/>
              </a:lnSpc>
              <a:spcBef>
                <a:spcPts val="229"/>
              </a:spcBef>
            </a:pPr>
            <a:r>
              <a:rPr sz="1000" b="1" spc="-10">
                <a:solidFill>
                  <a:srgbClr val="FFFFFF"/>
                </a:solidFill>
                <a:latin typeface="Calibri"/>
                <a:cs typeface="Calibri"/>
              </a:rPr>
              <a:t>Submit Technical Documents</a:t>
            </a:r>
            <a:endParaRPr sz="1000">
              <a:latin typeface="Calibri"/>
              <a:cs typeface="Calibri"/>
            </a:endParaRPr>
          </a:p>
        </p:txBody>
      </p:sp>
      <p:pic>
        <p:nvPicPr>
          <p:cNvPr id="21" name="object 21"/>
          <p:cNvPicPr/>
          <p:nvPr/>
        </p:nvPicPr>
        <p:blipFill>
          <a:blip r:embed="rId9" cstate="print"/>
          <a:stretch>
            <a:fillRect/>
          </a:stretch>
        </p:blipFill>
        <p:spPr>
          <a:xfrm>
            <a:off x="4450079" y="3653028"/>
            <a:ext cx="1011174" cy="1012698"/>
          </a:xfrm>
          <a:prstGeom prst="rect">
            <a:avLst/>
          </a:prstGeom>
        </p:spPr>
      </p:pic>
      <p:sp>
        <p:nvSpPr>
          <p:cNvPr id="22" name="object 22"/>
          <p:cNvSpPr txBox="1"/>
          <p:nvPr/>
        </p:nvSpPr>
        <p:spPr>
          <a:xfrm>
            <a:off x="4679441" y="3731133"/>
            <a:ext cx="554355" cy="815975"/>
          </a:xfrm>
          <a:prstGeom prst="rect">
            <a:avLst/>
          </a:prstGeom>
        </p:spPr>
        <p:txBody>
          <a:bodyPr vert="horz" wrap="square" lIns="0" tIns="37465" rIns="0" bIns="0" rtlCol="0">
            <a:spAutoFit/>
          </a:bodyPr>
          <a:lstStyle/>
          <a:p>
            <a:pPr marL="12700" marR="5080" indent="16510" algn="just">
              <a:lnSpc>
                <a:spcPts val="1510"/>
              </a:lnSpc>
              <a:spcBef>
                <a:spcPts val="295"/>
              </a:spcBef>
            </a:pPr>
            <a:r>
              <a:rPr sz="1400" b="1">
                <a:solidFill>
                  <a:srgbClr val="FFFFFF"/>
                </a:solidFill>
                <a:latin typeface="Calibri"/>
                <a:cs typeface="Calibri"/>
              </a:rPr>
              <a:t>Add</a:t>
            </a:r>
            <a:r>
              <a:rPr sz="1400" b="1" spc="-15">
                <a:solidFill>
                  <a:srgbClr val="FFFFFF"/>
                </a:solidFill>
                <a:latin typeface="Calibri"/>
                <a:cs typeface="Calibri"/>
              </a:rPr>
              <a:t> </a:t>
            </a:r>
            <a:r>
              <a:rPr sz="1400" b="1" spc="-25">
                <a:solidFill>
                  <a:srgbClr val="FFFFFF"/>
                </a:solidFill>
                <a:latin typeface="Calibri"/>
                <a:cs typeface="Calibri"/>
              </a:rPr>
              <a:t>to </a:t>
            </a:r>
            <a:r>
              <a:rPr sz="1400" b="1" spc="-10">
                <a:solidFill>
                  <a:srgbClr val="FFFFFF"/>
                </a:solidFill>
                <a:latin typeface="Calibri"/>
                <a:cs typeface="Calibri"/>
              </a:rPr>
              <a:t>Power </a:t>
            </a:r>
            <a:r>
              <a:rPr sz="1400" b="1" spc="-20">
                <a:solidFill>
                  <a:srgbClr val="FFFFFF"/>
                </a:solidFill>
                <a:latin typeface="Calibri"/>
                <a:cs typeface="Calibri"/>
              </a:rPr>
              <a:t>System </a:t>
            </a:r>
            <a:r>
              <a:rPr sz="1400" b="1" spc="-10">
                <a:solidFill>
                  <a:srgbClr val="FFFFFF"/>
                </a:solidFill>
                <a:latin typeface="Calibri"/>
                <a:cs typeface="Calibri"/>
              </a:rPr>
              <a:t>Model</a:t>
            </a:r>
            <a:endParaRPr sz="1400">
              <a:latin typeface="Calibri"/>
              <a:cs typeface="Calibri"/>
            </a:endParaRPr>
          </a:p>
        </p:txBody>
      </p:sp>
      <p:pic>
        <p:nvPicPr>
          <p:cNvPr id="23" name="object 23"/>
          <p:cNvPicPr/>
          <p:nvPr/>
        </p:nvPicPr>
        <p:blipFill>
          <a:blip r:embed="rId10" cstate="print"/>
          <a:stretch>
            <a:fillRect/>
          </a:stretch>
        </p:blipFill>
        <p:spPr>
          <a:xfrm>
            <a:off x="5582411" y="3750564"/>
            <a:ext cx="877074" cy="878586"/>
          </a:xfrm>
          <a:prstGeom prst="rect">
            <a:avLst/>
          </a:prstGeom>
        </p:spPr>
      </p:pic>
      <p:sp>
        <p:nvSpPr>
          <p:cNvPr id="24" name="object 24"/>
          <p:cNvSpPr txBox="1"/>
          <p:nvPr/>
        </p:nvSpPr>
        <p:spPr>
          <a:xfrm>
            <a:off x="5794628" y="4019169"/>
            <a:ext cx="454025" cy="314960"/>
          </a:xfrm>
          <a:prstGeom prst="rect">
            <a:avLst/>
          </a:prstGeom>
        </p:spPr>
        <p:txBody>
          <a:bodyPr vert="horz" wrap="square" lIns="0" tIns="29209" rIns="0" bIns="0" rtlCol="0">
            <a:spAutoFit/>
          </a:bodyPr>
          <a:lstStyle/>
          <a:p>
            <a:pPr marL="85725" marR="5080" indent="-73660">
              <a:lnSpc>
                <a:spcPts val="1080"/>
              </a:lnSpc>
              <a:spcBef>
                <a:spcPts val="229"/>
              </a:spcBef>
            </a:pPr>
            <a:r>
              <a:rPr sz="1000" b="1" spc="-10">
                <a:solidFill>
                  <a:srgbClr val="FFFFFF"/>
                </a:solidFill>
                <a:latin typeface="Calibri"/>
                <a:cs typeface="Calibri"/>
              </a:rPr>
              <a:t>Register Asset</a:t>
            </a:r>
            <a:endParaRPr sz="1000">
              <a:latin typeface="Calibri"/>
              <a:cs typeface="Calibri"/>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42</a:t>
            </a:fld>
            <a:endParaRPr spc="-25"/>
          </a:p>
        </p:txBody>
      </p:sp>
      <p:sp>
        <p:nvSpPr>
          <p:cNvPr id="6" name="Rectangle 5">
            <a:extLst>
              <a:ext uri="{FF2B5EF4-FFF2-40B4-BE49-F238E27FC236}">
                <a16:creationId xmlns:a16="http://schemas.microsoft.com/office/drawing/2014/main" id="{C46E2FD3-D84B-1F09-74C6-0D587C44FA16}"/>
              </a:ext>
            </a:extLst>
          </p:cNvPr>
          <p:cNvSpPr/>
          <p:nvPr/>
        </p:nvSpPr>
        <p:spPr>
          <a:xfrm>
            <a:off x="78739" y="5991226"/>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7" name="Important symbol" descr="caution.png">
            <a:extLst>
              <a:ext uri="{FF2B5EF4-FFF2-40B4-BE49-F238E27FC236}">
                <a16:creationId xmlns:a16="http://schemas.microsoft.com/office/drawing/2014/main" id="{2C740E4E-84D2-6838-DB7B-E0DFBF7A99D6}"/>
              </a:ext>
            </a:extLst>
          </p:cNvPr>
          <p:cNvPicPr>
            <a:picLocks noChangeAspect="1"/>
          </p:cNvPicPr>
          <p:nvPr>
            <p:custDataLst>
              <p:tags r:id="rId2"/>
            </p:custDataLst>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126580" y="6040735"/>
            <a:ext cx="305438" cy="310389"/>
          </a:xfrm>
          <a:prstGeom prst="rect">
            <a:avLst/>
          </a:prstGeom>
          <a:solidFill>
            <a:schemeClr val="bg1"/>
          </a:solidFill>
          <a:ln w="19050">
            <a:noFill/>
          </a:ln>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904" y="701573"/>
            <a:ext cx="4481195" cy="1271117"/>
          </a:xfrm>
          <a:prstGeom prst="rect">
            <a:avLst/>
          </a:prstGeom>
        </p:spPr>
        <p:txBody>
          <a:bodyPr vert="horz" wrap="square" lIns="0" tIns="12700" rIns="0" bIns="0" rtlCol="0" anchor="t">
            <a:spAutoFit/>
          </a:bodyPr>
          <a:lstStyle/>
          <a:p>
            <a:pPr marL="469900" marR="5080" indent="-457200">
              <a:lnSpc>
                <a:spcPct val="120000"/>
              </a:lnSpc>
              <a:spcBef>
                <a:spcPts val="100"/>
              </a:spcBef>
              <a:buAutoNum type="arabicPeriod"/>
              <a:tabLst>
                <a:tab pos="469900" algn="l"/>
              </a:tabLst>
            </a:pPr>
            <a:r>
              <a:rPr sz="2400" dirty="0">
                <a:latin typeface="Calibri"/>
                <a:cs typeface="Calibri"/>
              </a:rPr>
              <a:t>Submit</a:t>
            </a:r>
            <a:r>
              <a:rPr sz="2400" spc="-80" dirty="0">
                <a:latin typeface="Calibri"/>
                <a:cs typeface="Calibri"/>
              </a:rPr>
              <a:t> </a:t>
            </a:r>
            <a:r>
              <a:rPr sz="2400" dirty="0">
                <a:latin typeface="Calibri"/>
                <a:cs typeface="Calibri"/>
              </a:rPr>
              <a:t>request</a:t>
            </a:r>
            <a:r>
              <a:rPr sz="2400" spc="-65" dirty="0">
                <a:latin typeface="Calibri"/>
                <a:cs typeface="Calibri"/>
              </a:rPr>
              <a:t> </a:t>
            </a:r>
            <a:r>
              <a:rPr sz="2400" dirty="0">
                <a:latin typeface="Calibri"/>
                <a:cs typeface="Calibri"/>
              </a:rPr>
              <a:t>for</a:t>
            </a:r>
            <a:r>
              <a:rPr sz="2400" spc="-60" dirty="0">
                <a:latin typeface="Calibri"/>
                <a:cs typeface="Calibri"/>
              </a:rPr>
              <a:t> </a:t>
            </a:r>
            <a:r>
              <a:rPr sz="2400" spc="-10" dirty="0">
                <a:latin typeface="Calibri"/>
                <a:cs typeface="Calibri"/>
              </a:rPr>
              <a:t>continuous storage</a:t>
            </a:r>
            <a:r>
              <a:rPr sz="2400" spc="-65" dirty="0">
                <a:latin typeface="Calibri"/>
                <a:cs typeface="Calibri"/>
              </a:rPr>
              <a:t> </a:t>
            </a:r>
            <a:r>
              <a:rPr sz="2400" spc="-10" dirty="0">
                <a:latin typeface="Calibri"/>
                <a:cs typeface="Calibri"/>
              </a:rPr>
              <a:t>registration</a:t>
            </a:r>
            <a:r>
              <a:rPr sz="2400" spc="-75" dirty="0">
                <a:latin typeface="Calibri"/>
                <a:cs typeface="Calibri"/>
              </a:rPr>
              <a:t> </a:t>
            </a:r>
            <a:r>
              <a:rPr sz="2400" dirty="0">
                <a:latin typeface="Calibri"/>
                <a:cs typeface="Calibri"/>
              </a:rPr>
              <a:t>via</a:t>
            </a:r>
            <a:r>
              <a:rPr sz="2400" spc="-15" dirty="0">
                <a:latin typeface="Calibri"/>
                <a:cs typeface="Calibri"/>
              </a:rPr>
              <a:t> </a:t>
            </a:r>
            <a:r>
              <a:rPr sz="2400" u="sng" dirty="0">
                <a:solidFill>
                  <a:srgbClr val="1794D2"/>
                </a:solidFill>
                <a:uFill>
                  <a:solidFill>
                    <a:srgbClr val="1794D2"/>
                  </a:solidFill>
                </a:uFill>
                <a:latin typeface="Calibri"/>
                <a:cs typeface="Calibri"/>
                <a:hlinkClick r:id="rId4"/>
              </a:rPr>
              <a:t>Ask</a:t>
            </a:r>
            <a:r>
              <a:rPr sz="2400" u="sng" spc="-25" dirty="0">
                <a:solidFill>
                  <a:srgbClr val="1794D2"/>
                </a:solidFill>
                <a:uFill>
                  <a:solidFill>
                    <a:srgbClr val="1794D2"/>
                  </a:solidFill>
                </a:uFill>
                <a:latin typeface="Calibri"/>
                <a:cs typeface="Calibri"/>
                <a:hlinkClick r:id="rId4"/>
              </a:rPr>
              <a:t> ISO</a:t>
            </a:r>
            <a:endParaRPr sz="2400" dirty="0">
              <a:latin typeface="Calibri"/>
              <a:cs typeface="Calibri"/>
            </a:endParaRPr>
          </a:p>
          <a:p>
            <a:pPr marL="753110" lvl="1" indent="-287655">
              <a:lnSpc>
                <a:spcPct val="100000"/>
              </a:lnSpc>
              <a:spcBef>
                <a:spcPts val="545"/>
              </a:spcBef>
              <a:buFont typeface="Arial"/>
              <a:buChar char="•"/>
              <a:tabLst>
                <a:tab pos="753110" algn="l"/>
              </a:tabLst>
            </a:pPr>
            <a:r>
              <a:rPr sz="2000" dirty="0">
                <a:latin typeface="Calibri"/>
                <a:cs typeface="Calibri"/>
              </a:rPr>
              <a:t>See</a:t>
            </a:r>
            <a:r>
              <a:rPr sz="2000" spc="-25" dirty="0">
                <a:latin typeface="Calibri"/>
                <a:cs typeface="Calibri"/>
              </a:rPr>
              <a:t> </a:t>
            </a:r>
            <a:r>
              <a:rPr sz="2000" u="sng" dirty="0">
                <a:solidFill>
                  <a:srgbClr val="1794D2"/>
                </a:solidFill>
                <a:uFill>
                  <a:solidFill>
                    <a:srgbClr val="1794D2"/>
                  </a:solidFill>
                </a:uFill>
                <a:latin typeface="Calibri"/>
                <a:cs typeface="Calibri"/>
                <a:hlinkClick r:id="rId5"/>
              </a:rPr>
              <a:t>Ask</a:t>
            </a:r>
            <a:r>
              <a:rPr sz="2000" u="sng" spc="-25" dirty="0">
                <a:solidFill>
                  <a:srgbClr val="1794D2"/>
                </a:solidFill>
                <a:uFill>
                  <a:solidFill>
                    <a:srgbClr val="1794D2"/>
                  </a:solidFill>
                </a:uFill>
                <a:latin typeface="Calibri"/>
                <a:cs typeface="Calibri"/>
                <a:hlinkClick r:id="rId5"/>
              </a:rPr>
              <a:t> </a:t>
            </a:r>
            <a:r>
              <a:rPr sz="2000" u="sng" dirty="0">
                <a:solidFill>
                  <a:srgbClr val="1794D2"/>
                </a:solidFill>
                <a:uFill>
                  <a:solidFill>
                    <a:srgbClr val="1794D2"/>
                  </a:solidFill>
                </a:uFill>
                <a:latin typeface="Calibri"/>
                <a:cs typeface="Calibri"/>
                <a:hlinkClick r:id="rId5"/>
              </a:rPr>
              <a:t>ISO</a:t>
            </a:r>
            <a:r>
              <a:rPr sz="2000" u="sng" spc="-25" dirty="0">
                <a:solidFill>
                  <a:srgbClr val="1794D2"/>
                </a:solidFill>
                <a:uFill>
                  <a:solidFill>
                    <a:srgbClr val="1794D2"/>
                  </a:solidFill>
                </a:uFill>
                <a:latin typeface="Calibri"/>
                <a:cs typeface="Calibri"/>
                <a:hlinkClick r:id="rId5"/>
              </a:rPr>
              <a:t> </a:t>
            </a:r>
            <a:r>
              <a:rPr sz="2000" u="sng" dirty="0">
                <a:solidFill>
                  <a:srgbClr val="1794D2"/>
                </a:solidFill>
                <a:uFill>
                  <a:solidFill>
                    <a:srgbClr val="1794D2"/>
                  </a:solidFill>
                </a:uFill>
                <a:latin typeface="Calibri"/>
                <a:cs typeface="Calibri"/>
                <a:hlinkClick r:id="rId5"/>
              </a:rPr>
              <a:t>user</a:t>
            </a:r>
            <a:r>
              <a:rPr sz="2000" u="sng" spc="-30" dirty="0">
                <a:solidFill>
                  <a:srgbClr val="1794D2"/>
                </a:solidFill>
                <a:uFill>
                  <a:solidFill>
                    <a:srgbClr val="1794D2"/>
                  </a:solidFill>
                </a:uFill>
                <a:latin typeface="Calibri"/>
                <a:cs typeface="Calibri"/>
                <a:hlinkClick r:id="rId5"/>
              </a:rPr>
              <a:t> </a:t>
            </a:r>
            <a:r>
              <a:rPr sz="2000" u="sng" spc="-10" dirty="0">
                <a:solidFill>
                  <a:srgbClr val="1794D2"/>
                </a:solidFill>
                <a:uFill>
                  <a:solidFill>
                    <a:srgbClr val="1794D2"/>
                  </a:solidFill>
                </a:uFill>
                <a:latin typeface="Calibri"/>
                <a:cs typeface="Calibri"/>
                <a:hlinkClick r:id="rId5"/>
              </a:rPr>
              <a:t>guide</a:t>
            </a:r>
            <a:endParaRPr sz="2000" dirty="0">
              <a:latin typeface="Calibri"/>
              <a:cs typeface="Calibri"/>
            </a:endParaRPr>
          </a:p>
        </p:txBody>
      </p:sp>
      <p:sp>
        <p:nvSpPr>
          <p:cNvPr id="3" name="object 3"/>
          <p:cNvSpPr txBox="1"/>
          <p:nvPr/>
        </p:nvSpPr>
        <p:spPr>
          <a:xfrm>
            <a:off x="6341109" y="681101"/>
            <a:ext cx="5017135" cy="1312860"/>
          </a:xfrm>
          <a:prstGeom prst="rect">
            <a:avLst/>
          </a:prstGeom>
        </p:spPr>
        <p:txBody>
          <a:bodyPr vert="horz" wrap="square" lIns="0" tIns="12700" rIns="0" bIns="0" rtlCol="0" anchor="t">
            <a:spAutoFit/>
          </a:bodyPr>
          <a:lstStyle/>
          <a:p>
            <a:pPr marL="469265" marR="5080" indent="-457200">
              <a:lnSpc>
                <a:spcPct val="120100"/>
              </a:lnSpc>
              <a:spcBef>
                <a:spcPts val="100"/>
              </a:spcBef>
              <a:tabLst>
                <a:tab pos="469265" algn="l"/>
              </a:tabLst>
            </a:pPr>
            <a:r>
              <a:rPr sz="2400" spc="-25" dirty="0">
                <a:latin typeface="Calibri"/>
                <a:cs typeface="Calibri"/>
              </a:rPr>
              <a:t>2.</a:t>
            </a:r>
            <a:r>
              <a:rPr lang="en-US" sz="2400" spc="-25" dirty="0">
                <a:latin typeface="Calibri"/>
                <a:cs typeface="Calibri"/>
              </a:rPr>
              <a:t> </a:t>
            </a:r>
            <a:r>
              <a:rPr lang="en-US" sz="2400" spc="-25" dirty="0">
                <a:solidFill>
                  <a:schemeClr val="tx1"/>
                </a:solidFill>
                <a:latin typeface="Calibri"/>
                <a:cs typeface="Calibri"/>
              </a:rPr>
              <a:t>A single registration form for all three assets will be required with the request. </a:t>
            </a:r>
            <a:endParaRPr lang="en-US" sz="2000" dirty="0">
              <a:solidFill>
                <a:schemeClr val="tx1"/>
              </a:solidFill>
              <a:latin typeface="Calibri"/>
              <a:ea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135"/>
              <a:t> </a:t>
            </a:r>
            <a:r>
              <a:rPr spc="-10"/>
              <a:t>Integration:</a:t>
            </a:r>
            <a:r>
              <a:rPr spc="-130"/>
              <a:t> </a:t>
            </a:r>
            <a:r>
              <a:rPr spc="-10">
                <a:solidFill>
                  <a:srgbClr val="F6881F"/>
                </a:solidFill>
              </a:rPr>
              <a:t>Register</a:t>
            </a:r>
            <a:r>
              <a:rPr spc="-145">
                <a:solidFill>
                  <a:srgbClr val="F6881F"/>
                </a:solidFill>
              </a:rPr>
              <a:t> </a:t>
            </a:r>
            <a:r>
              <a:rPr spc="-10">
                <a:solidFill>
                  <a:srgbClr val="F6881F"/>
                </a:solidFill>
              </a:rPr>
              <a:t>Asset</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6" name="object 6"/>
          <p:cNvGrpSpPr/>
          <p:nvPr/>
        </p:nvGrpSpPr>
        <p:grpSpPr>
          <a:xfrm>
            <a:off x="2790444" y="2895600"/>
            <a:ext cx="6611620" cy="3200400"/>
            <a:chOff x="2790444" y="2895600"/>
            <a:chExt cx="6611620" cy="3200400"/>
          </a:xfrm>
        </p:grpSpPr>
        <p:sp>
          <p:nvSpPr>
            <p:cNvPr id="7" name="object 7"/>
            <p:cNvSpPr/>
            <p:nvPr/>
          </p:nvSpPr>
          <p:spPr>
            <a:xfrm>
              <a:off x="2790444" y="2895600"/>
              <a:ext cx="6611620" cy="3200400"/>
            </a:xfrm>
            <a:custGeom>
              <a:avLst/>
              <a:gdLst/>
              <a:ahLst/>
              <a:cxnLst/>
              <a:rect l="l" t="t" r="r" b="b"/>
              <a:pathLst>
                <a:path w="6611620" h="3200400">
                  <a:moveTo>
                    <a:pt x="4572000" y="0"/>
                  </a:moveTo>
                  <a:lnTo>
                    <a:pt x="4572000" y="837819"/>
                  </a:lnTo>
                  <a:lnTo>
                    <a:pt x="0" y="837819"/>
                  </a:lnTo>
                  <a:lnTo>
                    <a:pt x="0" y="2362581"/>
                  </a:lnTo>
                  <a:lnTo>
                    <a:pt x="4572000" y="2362581"/>
                  </a:lnTo>
                  <a:lnTo>
                    <a:pt x="4572000" y="3200336"/>
                  </a:lnTo>
                  <a:lnTo>
                    <a:pt x="6611111" y="1600200"/>
                  </a:lnTo>
                  <a:lnTo>
                    <a:pt x="4572000" y="0"/>
                  </a:lnTo>
                  <a:close/>
                </a:path>
              </a:pathLst>
            </a:custGeom>
            <a:solidFill>
              <a:srgbClr val="A7B3B7"/>
            </a:solidFill>
          </p:spPr>
          <p:txBody>
            <a:bodyPr wrap="square" lIns="0" tIns="0" rIns="0" bIns="0" rtlCol="0"/>
            <a:lstStyle/>
            <a:p>
              <a:endParaRPr/>
            </a:p>
          </p:txBody>
        </p:sp>
        <p:pic>
          <p:nvPicPr>
            <p:cNvPr id="8" name="object 8"/>
            <p:cNvPicPr/>
            <p:nvPr/>
          </p:nvPicPr>
          <p:blipFill>
            <a:blip r:embed="rId6" cstate="print"/>
            <a:stretch>
              <a:fillRect/>
            </a:stretch>
          </p:blipFill>
          <p:spPr>
            <a:xfrm>
              <a:off x="2887980" y="4055363"/>
              <a:ext cx="878598" cy="878586"/>
            </a:xfrm>
            <a:prstGeom prst="rect">
              <a:avLst/>
            </a:prstGeom>
          </p:spPr>
        </p:pic>
      </p:grpSp>
      <p:sp>
        <p:nvSpPr>
          <p:cNvPr id="9" name="object 9"/>
          <p:cNvSpPr txBox="1"/>
          <p:nvPr/>
        </p:nvSpPr>
        <p:spPr>
          <a:xfrm>
            <a:off x="3094989" y="4255389"/>
            <a:ext cx="467359" cy="452120"/>
          </a:xfrm>
          <a:prstGeom prst="rect">
            <a:avLst/>
          </a:prstGeom>
        </p:spPr>
        <p:txBody>
          <a:bodyPr vert="horz" wrap="square" lIns="0" tIns="29209" rIns="0" bIns="0" rtlCol="0">
            <a:spAutoFit/>
          </a:bodyPr>
          <a:lstStyle/>
          <a:p>
            <a:pPr marL="12700" marR="5080" indent="33020" algn="just">
              <a:lnSpc>
                <a:spcPts val="1080"/>
              </a:lnSpc>
              <a:spcBef>
                <a:spcPts val="229"/>
              </a:spcBef>
            </a:pPr>
            <a:r>
              <a:rPr sz="1000" b="1" spc="-10">
                <a:solidFill>
                  <a:srgbClr val="FFFFFF"/>
                </a:solidFill>
                <a:latin typeface="Calibri"/>
                <a:cs typeface="Calibri"/>
              </a:rPr>
              <a:t>Project Kickoff Meeting</a:t>
            </a:r>
            <a:endParaRPr sz="1000">
              <a:latin typeface="Calibri"/>
              <a:cs typeface="Calibri"/>
            </a:endParaRPr>
          </a:p>
        </p:txBody>
      </p:sp>
      <p:pic>
        <p:nvPicPr>
          <p:cNvPr id="10" name="object 10"/>
          <p:cNvPicPr/>
          <p:nvPr/>
        </p:nvPicPr>
        <p:blipFill>
          <a:blip r:embed="rId7" cstate="print"/>
          <a:stretch>
            <a:fillRect/>
          </a:stretch>
        </p:blipFill>
        <p:spPr>
          <a:xfrm>
            <a:off x="3861815" y="4055364"/>
            <a:ext cx="878598" cy="878586"/>
          </a:xfrm>
          <a:prstGeom prst="rect">
            <a:avLst/>
          </a:prstGeom>
        </p:spPr>
      </p:pic>
      <p:sp>
        <p:nvSpPr>
          <p:cNvPr id="11" name="object 11"/>
          <p:cNvSpPr txBox="1"/>
          <p:nvPr/>
        </p:nvSpPr>
        <p:spPr>
          <a:xfrm>
            <a:off x="4001770" y="4186809"/>
            <a:ext cx="602615" cy="589280"/>
          </a:xfrm>
          <a:prstGeom prst="rect">
            <a:avLst/>
          </a:prstGeom>
        </p:spPr>
        <p:txBody>
          <a:bodyPr vert="horz" wrap="square" lIns="0" tIns="29209" rIns="0" bIns="0" rtlCol="0">
            <a:spAutoFit/>
          </a:bodyPr>
          <a:lstStyle/>
          <a:p>
            <a:pPr marL="12700" marR="5080" indent="-1905" algn="ctr">
              <a:lnSpc>
                <a:spcPts val="1080"/>
              </a:lnSpc>
              <a:spcBef>
                <a:spcPts val="229"/>
              </a:spcBef>
            </a:pPr>
            <a:r>
              <a:rPr sz="1000" b="1" spc="-10">
                <a:solidFill>
                  <a:srgbClr val="FFFFFF"/>
                </a:solidFill>
                <a:latin typeface="Calibri"/>
                <a:cs typeface="Calibri"/>
              </a:rPr>
              <a:t>Assign Market Participant Roles</a:t>
            </a:r>
            <a:endParaRPr sz="1000">
              <a:latin typeface="Calibri"/>
              <a:cs typeface="Calibri"/>
            </a:endParaRPr>
          </a:p>
        </p:txBody>
      </p:sp>
      <p:pic>
        <p:nvPicPr>
          <p:cNvPr id="12" name="object 12"/>
          <p:cNvPicPr/>
          <p:nvPr/>
        </p:nvPicPr>
        <p:blipFill>
          <a:blip r:embed="rId7" cstate="print"/>
          <a:stretch>
            <a:fillRect/>
          </a:stretch>
        </p:blipFill>
        <p:spPr>
          <a:xfrm>
            <a:off x="4835652" y="4055364"/>
            <a:ext cx="878598" cy="878586"/>
          </a:xfrm>
          <a:prstGeom prst="rect">
            <a:avLst/>
          </a:prstGeom>
        </p:spPr>
      </p:pic>
      <p:sp>
        <p:nvSpPr>
          <p:cNvPr id="13" name="object 13"/>
          <p:cNvSpPr txBox="1"/>
          <p:nvPr/>
        </p:nvSpPr>
        <p:spPr>
          <a:xfrm>
            <a:off x="4967985" y="4255389"/>
            <a:ext cx="615950" cy="593751"/>
          </a:xfrm>
          <a:prstGeom prst="rect">
            <a:avLst/>
          </a:prstGeom>
        </p:spPr>
        <p:txBody>
          <a:bodyPr vert="horz" wrap="square" lIns="0" tIns="29209" rIns="0" bIns="0" rtlCol="0" anchor="t">
            <a:spAutoFit/>
          </a:bodyPr>
          <a:lstStyle/>
          <a:p>
            <a:pPr marL="12065" marR="5080" algn="ctr">
              <a:lnSpc>
                <a:spcPts val="1080"/>
              </a:lnSpc>
              <a:spcBef>
                <a:spcPts val="229"/>
              </a:spcBef>
            </a:pPr>
            <a:r>
              <a:rPr sz="1000" b="1" spc="-10" dirty="0">
                <a:solidFill>
                  <a:srgbClr val="FFFFFF"/>
                </a:solidFill>
                <a:latin typeface="Calibri"/>
                <a:cs typeface="Calibri"/>
              </a:rPr>
              <a:t>Assign Designated Entity</a:t>
            </a:r>
            <a:r>
              <a:rPr lang="en-US" sz="1000" b="1" spc="-10" dirty="0">
                <a:solidFill>
                  <a:srgbClr val="FFFFFF"/>
                </a:solidFill>
                <a:latin typeface="Calibri"/>
                <a:cs typeface="Calibri"/>
              </a:rPr>
              <a:t> </a:t>
            </a:r>
            <a:r>
              <a:rPr lang="en-US" sz="1000" b="1" spc="-10" dirty="0">
                <a:solidFill>
                  <a:schemeClr val="bg1"/>
                </a:solidFill>
                <a:latin typeface="Calibri"/>
                <a:cs typeface="Calibri"/>
              </a:rPr>
              <a:t>and RTU</a:t>
            </a:r>
            <a:endParaRPr sz="1000" dirty="0">
              <a:solidFill>
                <a:schemeClr val="bg1"/>
              </a:solidFill>
              <a:latin typeface="Calibri"/>
              <a:cs typeface="Calibri"/>
            </a:endParaRPr>
          </a:p>
        </p:txBody>
      </p:sp>
      <p:pic>
        <p:nvPicPr>
          <p:cNvPr id="14" name="object 14"/>
          <p:cNvPicPr/>
          <p:nvPr/>
        </p:nvPicPr>
        <p:blipFill>
          <a:blip r:embed="rId7" cstate="print"/>
          <a:stretch>
            <a:fillRect/>
          </a:stretch>
        </p:blipFill>
        <p:spPr>
          <a:xfrm>
            <a:off x="5809488" y="4055364"/>
            <a:ext cx="878598" cy="878586"/>
          </a:xfrm>
          <a:prstGeom prst="rect">
            <a:avLst/>
          </a:prstGeom>
        </p:spPr>
      </p:pic>
      <p:sp>
        <p:nvSpPr>
          <p:cNvPr id="15" name="object 15"/>
          <p:cNvSpPr txBox="1"/>
          <p:nvPr/>
        </p:nvSpPr>
        <p:spPr>
          <a:xfrm>
            <a:off x="5936996" y="4255389"/>
            <a:ext cx="625475" cy="452120"/>
          </a:xfrm>
          <a:prstGeom prst="rect">
            <a:avLst/>
          </a:prstGeom>
        </p:spPr>
        <p:txBody>
          <a:bodyPr vert="horz" wrap="square" lIns="0" tIns="29209" rIns="0" bIns="0" rtlCol="0">
            <a:spAutoFit/>
          </a:bodyPr>
          <a:lstStyle/>
          <a:p>
            <a:pPr marL="12700" marR="5080" indent="635" algn="ctr">
              <a:lnSpc>
                <a:spcPts val="1080"/>
              </a:lnSpc>
              <a:spcBef>
                <a:spcPts val="229"/>
              </a:spcBef>
            </a:pPr>
            <a:r>
              <a:rPr sz="1000" b="1" spc="-10">
                <a:solidFill>
                  <a:srgbClr val="FFFFFF"/>
                </a:solidFill>
                <a:latin typeface="Calibri"/>
                <a:cs typeface="Calibri"/>
              </a:rPr>
              <a:t>Submit Technical Documents</a:t>
            </a:r>
            <a:endParaRPr sz="1000">
              <a:latin typeface="Calibri"/>
              <a:cs typeface="Calibri"/>
            </a:endParaRPr>
          </a:p>
        </p:txBody>
      </p:sp>
      <p:pic>
        <p:nvPicPr>
          <p:cNvPr id="16" name="object 16"/>
          <p:cNvPicPr/>
          <p:nvPr/>
        </p:nvPicPr>
        <p:blipFill>
          <a:blip r:embed="rId7" cstate="print"/>
          <a:stretch>
            <a:fillRect/>
          </a:stretch>
        </p:blipFill>
        <p:spPr>
          <a:xfrm>
            <a:off x="6783323" y="4055364"/>
            <a:ext cx="878598" cy="878586"/>
          </a:xfrm>
          <a:prstGeom prst="rect">
            <a:avLst/>
          </a:prstGeom>
        </p:spPr>
      </p:pic>
      <p:sp>
        <p:nvSpPr>
          <p:cNvPr id="17" name="object 17"/>
          <p:cNvSpPr txBox="1"/>
          <p:nvPr/>
        </p:nvSpPr>
        <p:spPr>
          <a:xfrm>
            <a:off x="7020559" y="4186809"/>
            <a:ext cx="405765" cy="589280"/>
          </a:xfrm>
          <a:prstGeom prst="rect">
            <a:avLst/>
          </a:prstGeom>
        </p:spPr>
        <p:txBody>
          <a:bodyPr vert="horz" wrap="square" lIns="0" tIns="29209" rIns="0" bIns="0" rtlCol="0">
            <a:spAutoFit/>
          </a:bodyPr>
          <a:lstStyle/>
          <a:p>
            <a:pPr marL="12700" marR="5080" indent="13335" algn="just">
              <a:lnSpc>
                <a:spcPts val="1080"/>
              </a:lnSpc>
              <a:spcBef>
                <a:spcPts val="229"/>
              </a:spcBef>
            </a:pPr>
            <a:r>
              <a:rPr sz="1000" b="1">
                <a:solidFill>
                  <a:srgbClr val="FFFFFF"/>
                </a:solidFill>
                <a:latin typeface="Calibri"/>
                <a:cs typeface="Calibri"/>
              </a:rPr>
              <a:t>Add</a:t>
            </a:r>
            <a:r>
              <a:rPr sz="1000" b="1" spc="-30">
                <a:solidFill>
                  <a:srgbClr val="FFFFFF"/>
                </a:solidFill>
                <a:latin typeface="Calibri"/>
                <a:cs typeface="Calibri"/>
              </a:rPr>
              <a:t> </a:t>
            </a:r>
            <a:r>
              <a:rPr sz="1000" b="1" spc="-25">
                <a:solidFill>
                  <a:srgbClr val="FFFFFF"/>
                </a:solidFill>
                <a:latin typeface="Calibri"/>
                <a:cs typeface="Calibri"/>
              </a:rPr>
              <a:t>to</a:t>
            </a:r>
            <a:r>
              <a:rPr sz="1000" b="1" spc="-10">
                <a:solidFill>
                  <a:srgbClr val="FFFFFF"/>
                </a:solidFill>
                <a:latin typeface="Calibri"/>
                <a:cs typeface="Calibri"/>
              </a:rPr>
              <a:t> Power System Model</a:t>
            </a:r>
            <a:endParaRPr sz="1000">
              <a:latin typeface="Calibri"/>
              <a:cs typeface="Calibri"/>
            </a:endParaRPr>
          </a:p>
        </p:txBody>
      </p:sp>
      <p:pic>
        <p:nvPicPr>
          <p:cNvPr id="18" name="object 18"/>
          <p:cNvPicPr/>
          <p:nvPr/>
        </p:nvPicPr>
        <p:blipFill>
          <a:blip r:embed="rId8" cstate="print"/>
          <a:stretch>
            <a:fillRect/>
          </a:stretch>
        </p:blipFill>
        <p:spPr>
          <a:xfrm>
            <a:off x="7757159" y="4020311"/>
            <a:ext cx="1011186" cy="1009650"/>
          </a:xfrm>
          <a:prstGeom prst="rect">
            <a:avLst/>
          </a:prstGeom>
        </p:spPr>
      </p:pic>
      <p:sp>
        <p:nvSpPr>
          <p:cNvPr id="19" name="object 19"/>
          <p:cNvSpPr txBox="1"/>
          <p:nvPr/>
        </p:nvSpPr>
        <p:spPr>
          <a:xfrm>
            <a:off x="7912100" y="4258436"/>
            <a:ext cx="706120" cy="488315"/>
          </a:xfrm>
          <a:prstGeom prst="rect">
            <a:avLst/>
          </a:prstGeom>
        </p:spPr>
        <p:txBody>
          <a:bodyPr vert="horz" wrap="square" lIns="0" tIns="39370" rIns="0" bIns="0" rtlCol="0">
            <a:spAutoFit/>
          </a:bodyPr>
          <a:lstStyle/>
          <a:p>
            <a:pPr marL="123825" marR="5080" indent="-111760">
              <a:lnSpc>
                <a:spcPts val="1730"/>
              </a:lnSpc>
              <a:spcBef>
                <a:spcPts val="310"/>
              </a:spcBef>
            </a:pPr>
            <a:r>
              <a:rPr sz="1600" b="1" spc="-20">
                <a:solidFill>
                  <a:srgbClr val="FFFFFF"/>
                </a:solidFill>
                <a:latin typeface="Calibri"/>
                <a:cs typeface="Calibri"/>
              </a:rPr>
              <a:t>Register Asset</a:t>
            </a:r>
            <a:endParaRPr sz="16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43</a:t>
            </a:fld>
            <a:endParaRPr spc="-25"/>
          </a:p>
        </p:txBody>
      </p:sp>
      <p:sp>
        <p:nvSpPr>
          <p:cNvPr id="22" name="Rectangle 21">
            <a:extLst>
              <a:ext uri="{FF2B5EF4-FFF2-40B4-BE49-F238E27FC236}">
                <a16:creationId xmlns:a16="http://schemas.microsoft.com/office/drawing/2014/main" id="{C351E9F0-AC48-0F0F-8EE1-AE09C8624F10}"/>
              </a:ext>
            </a:extLst>
          </p:cNvPr>
          <p:cNvSpPr/>
          <p:nvPr/>
        </p:nvSpPr>
        <p:spPr>
          <a:xfrm>
            <a:off x="78739" y="5958618"/>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3" name="Important symbol" descr="caution.png">
            <a:extLst>
              <a:ext uri="{FF2B5EF4-FFF2-40B4-BE49-F238E27FC236}">
                <a16:creationId xmlns:a16="http://schemas.microsoft.com/office/drawing/2014/main" id="{665C9299-3A27-735C-232E-489AB6AC6D68}"/>
              </a:ext>
            </a:extLst>
          </p:cNvPr>
          <p:cNvPicPr>
            <a:picLocks noChangeAspect="1"/>
          </p:cNvPicPr>
          <p:nvPr>
            <p:custDataLst>
              <p:tags r:id="rId2"/>
            </p:custDataLst>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26580" y="6008127"/>
            <a:ext cx="305438" cy="310389"/>
          </a:xfrm>
          <a:prstGeom prst="rect">
            <a:avLst/>
          </a:prstGeom>
          <a:solidFill>
            <a:schemeClr val="bg1"/>
          </a:solidFill>
          <a:ln w="19050">
            <a:noFill/>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20"/>
              <a:t>Registration</a:t>
            </a:r>
            <a:r>
              <a:rPr spc="-80"/>
              <a:t> </a:t>
            </a:r>
            <a:r>
              <a:t>Results</a:t>
            </a:r>
            <a:r>
              <a:rPr spc="-100"/>
              <a:t> </a:t>
            </a:r>
            <a:r>
              <a:t>in</a:t>
            </a:r>
            <a:r>
              <a:rPr spc="-105"/>
              <a:t> </a:t>
            </a:r>
            <a:r>
              <a:t>Three</a:t>
            </a:r>
            <a:r>
              <a:rPr spc="-75"/>
              <a:t> </a:t>
            </a:r>
            <a:r>
              <a:rPr spc="-10"/>
              <a:t>Separate</a:t>
            </a:r>
            <a:r>
              <a:rPr spc="-70"/>
              <a:t> </a:t>
            </a:r>
            <a:r>
              <a:t>Assets</a:t>
            </a:r>
            <a:r>
              <a:rPr spc="-90"/>
              <a:t> </a:t>
            </a:r>
            <a:r>
              <a:rPr spc="-25"/>
              <a:t>IDs</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4" name="object 4"/>
          <p:cNvPicPr/>
          <p:nvPr/>
        </p:nvPicPr>
        <p:blipFill>
          <a:blip r:embed="rId4" cstate="print"/>
          <a:stretch>
            <a:fillRect/>
          </a:stretch>
        </p:blipFill>
        <p:spPr>
          <a:xfrm>
            <a:off x="1018032" y="2743200"/>
            <a:ext cx="10155936" cy="2877852"/>
          </a:xfrm>
          <a:prstGeom prst="rect">
            <a:avLst/>
          </a:prstGeom>
        </p:spPr>
      </p:pic>
      <p:sp>
        <p:nvSpPr>
          <p:cNvPr id="5" name="object 5"/>
          <p:cNvSpPr txBox="1"/>
          <p:nvPr/>
        </p:nvSpPr>
        <p:spPr>
          <a:xfrm>
            <a:off x="4628388" y="3572255"/>
            <a:ext cx="2862580" cy="231775"/>
          </a:xfrm>
          <a:prstGeom prst="rect">
            <a:avLst/>
          </a:prstGeom>
          <a:solidFill>
            <a:srgbClr val="D9D9D9"/>
          </a:solidFill>
          <a:ln w="9144">
            <a:solidFill>
              <a:srgbClr val="000000"/>
            </a:solidFill>
          </a:ln>
        </p:spPr>
        <p:txBody>
          <a:bodyPr vert="horz" wrap="square" lIns="0" tIns="15875" rIns="0" bIns="0" rtlCol="0">
            <a:spAutoFit/>
          </a:bodyPr>
          <a:lstStyle/>
          <a:p>
            <a:pPr marL="1819910">
              <a:lnSpc>
                <a:spcPct val="100000"/>
              </a:lnSpc>
              <a:spcBef>
                <a:spcPts val="125"/>
              </a:spcBef>
            </a:pPr>
            <a:r>
              <a:rPr sz="1200" b="1" spc="-10">
                <a:latin typeface="Calibri"/>
                <a:cs typeface="Calibri"/>
              </a:rPr>
              <a:t>MyFacility_GEN</a:t>
            </a:r>
            <a:endParaRPr sz="1200">
              <a:latin typeface="Calibri"/>
              <a:cs typeface="Calibri"/>
            </a:endParaRPr>
          </a:p>
        </p:txBody>
      </p:sp>
      <p:sp>
        <p:nvSpPr>
          <p:cNvPr id="6" name="object 6"/>
          <p:cNvSpPr txBox="1"/>
          <p:nvPr/>
        </p:nvSpPr>
        <p:spPr>
          <a:xfrm>
            <a:off x="4527746" y="3881628"/>
            <a:ext cx="2963222" cy="200055"/>
          </a:xfrm>
          <a:prstGeom prst="rect">
            <a:avLst/>
          </a:prstGeom>
          <a:solidFill>
            <a:srgbClr val="D9D9D9"/>
          </a:solidFill>
          <a:ln w="9144">
            <a:solidFill>
              <a:srgbClr val="000000"/>
            </a:solidFill>
          </a:ln>
        </p:spPr>
        <p:txBody>
          <a:bodyPr vert="horz" wrap="square" lIns="0" tIns="15240" rIns="0" bIns="0" rtlCol="0" anchor="t">
            <a:spAutoFit/>
          </a:bodyPr>
          <a:lstStyle/>
          <a:p>
            <a:pPr marL="1818005">
              <a:lnSpc>
                <a:spcPct val="100000"/>
              </a:lnSpc>
              <a:spcBef>
                <a:spcPts val="120"/>
              </a:spcBef>
            </a:pPr>
            <a:r>
              <a:rPr sz="1200" b="1" spc="-10" dirty="0" err="1">
                <a:latin typeface="Calibri"/>
                <a:cs typeface="Calibri"/>
              </a:rPr>
              <a:t>MyFacility_</a:t>
            </a:r>
            <a:r>
              <a:rPr lang="en-US" sz="1200" b="1" spc="-10" dirty="0" err="1">
                <a:solidFill>
                  <a:schemeClr val="tx1"/>
                </a:solidFill>
                <a:latin typeface="Calibri"/>
                <a:cs typeface="Calibri"/>
              </a:rPr>
              <a:t>D</a:t>
            </a:r>
            <a:r>
              <a:rPr lang="en-US" sz="1200" b="1" spc="-10" dirty="0" err="1">
                <a:latin typeface="Calibri"/>
                <a:cs typeface="Calibri"/>
              </a:rPr>
              <a:t>ARD</a:t>
            </a:r>
            <a:endParaRPr sz="1200" dirty="0">
              <a:latin typeface="Calibri"/>
              <a:cs typeface="Calibri"/>
            </a:endParaRPr>
          </a:p>
        </p:txBody>
      </p:sp>
      <p:sp>
        <p:nvSpPr>
          <p:cNvPr id="7" name="object 7"/>
          <p:cNvSpPr txBox="1"/>
          <p:nvPr/>
        </p:nvSpPr>
        <p:spPr>
          <a:xfrm>
            <a:off x="4628388" y="4178808"/>
            <a:ext cx="2862580" cy="230504"/>
          </a:xfrm>
          <a:prstGeom prst="rect">
            <a:avLst/>
          </a:prstGeom>
          <a:solidFill>
            <a:srgbClr val="D9D9D9"/>
          </a:solidFill>
          <a:ln w="9144">
            <a:solidFill>
              <a:srgbClr val="000000"/>
            </a:solidFill>
          </a:ln>
        </p:spPr>
        <p:txBody>
          <a:bodyPr vert="horz" wrap="square" lIns="0" tIns="15240" rIns="0" bIns="0" rtlCol="0">
            <a:spAutoFit/>
          </a:bodyPr>
          <a:lstStyle/>
          <a:p>
            <a:pPr marL="1764664">
              <a:lnSpc>
                <a:spcPct val="100000"/>
              </a:lnSpc>
              <a:spcBef>
                <a:spcPts val="120"/>
              </a:spcBef>
            </a:pPr>
            <a:r>
              <a:rPr sz="1200" b="1" spc="-10">
                <a:latin typeface="Calibri"/>
                <a:cs typeface="Calibri"/>
              </a:rPr>
              <a:t>MyFacility_ATRR</a:t>
            </a:r>
            <a:endParaRPr sz="1200">
              <a:latin typeface="Calibri"/>
              <a:cs typeface="Calibri"/>
            </a:endParaRPr>
          </a:p>
        </p:txBody>
      </p:sp>
      <p:grpSp>
        <p:nvGrpSpPr>
          <p:cNvPr id="8" name="object 8"/>
          <p:cNvGrpSpPr/>
          <p:nvPr/>
        </p:nvGrpSpPr>
        <p:grpSpPr>
          <a:xfrm>
            <a:off x="8273605" y="3197161"/>
            <a:ext cx="2486025" cy="241300"/>
            <a:chOff x="8273605" y="3197161"/>
            <a:chExt cx="2486025" cy="241300"/>
          </a:xfrm>
        </p:grpSpPr>
        <p:sp>
          <p:nvSpPr>
            <p:cNvPr id="9" name="object 9"/>
            <p:cNvSpPr/>
            <p:nvPr/>
          </p:nvSpPr>
          <p:spPr>
            <a:xfrm>
              <a:off x="8278368" y="3201923"/>
              <a:ext cx="2476500" cy="231775"/>
            </a:xfrm>
            <a:custGeom>
              <a:avLst/>
              <a:gdLst/>
              <a:ahLst/>
              <a:cxnLst/>
              <a:rect l="l" t="t" r="r" b="b"/>
              <a:pathLst>
                <a:path w="2476500" h="231775">
                  <a:moveTo>
                    <a:pt x="2476500" y="0"/>
                  </a:moveTo>
                  <a:lnTo>
                    <a:pt x="0" y="0"/>
                  </a:lnTo>
                  <a:lnTo>
                    <a:pt x="0" y="231648"/>
                  </a:lnTo>
                  <a:lnTo>
                    <a:pt x="2476500" y="231648"/>
                  </a:lnTo>
                  <a:lnTo>
                    <a:pt x="2476500" y="0"/>
                  </a:lnTo>
                  <a:close/>
                </a:path>
              </a:pathLst>
            </a:custGeom>
            <a:solidFill>
              <a:srgbClr val="FFFFCD"/>
            </a:solidFill>
          </p:spPr>
          <p:txBody>
            <a:bodyPr wrap="square" lIns="0" tIns="0" rIns="0" bIns="0" rtlCol="0"/>
            <a:lstStyle/>
            <a:p>
              <a:endParaRPr/>
            </a:p>
          </p:txBody>
        </p:sp>
        <p:sp>
          <p:nvSpPr>
            <p:cNvPr id="10" name="object 10"/>
            <p:cNvSpPr/>
            <p:nvPr/>
          </p:nvSpPr>
          <p:spPr>
            <a:xfrm>
              <a:off x="8278368" y="3201923"/>
              <a:ext cx="2476500" cy="231775"/>
            </a:xfrm>
            <a:custGeom>
              <a:avLst/>
              <a:gdLst/>
              <a:ahLst/>
              <a:cxnLst/>
              <a:rect l="l" t="t" r="r" b="b"/>
              <a:pathLst>
                <a:path w="2476500" h="231775">
                  <a:moveTo>
                    <a:pt x="0" y="231648"/>
                  </a:moveTo>
                  <a:lnTo>
                    <a:pt x="2476500" y="231648"/>
                  </a:lnTo>
                  <a:lnTo>
                    <a:pt x="2476500" y="0"/>
                  </a:lnTo>
                  <a:lnTo>
                    <a:pt x="0" y="0"/>
                  </a:lnTo>
                  <a:lnTo>
                    <a:pt x="0" y="231648"/>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10051160" y="3205098"/>
            <a:ext cx="673100" cy="208279"/>
          </a:xfrm>
          <a:prstGeom prst="rect">
            <a:avLst/>
          </a:prstGeom>
        </p:spPr>
        <p:txBody>
          <a:bodyPr vert="horz" wrap="square" lIns="0" tIns="12700" rIns="0" bIns="0" rtlCol="0">
            <a:spAutoFit/>
          </a:bodyPr>
          <a:lstStyle/>
          <a:p>
            <a:pPr marL="12700">
              <a:lnSpc>
                <a:spcPct val="100000"/>
              </a:lnSpc>
              <a:spcBef>
                <a:spcPts val="100"/>
              </a:spcBef>
            </a:pPr>
            <a:r>
              <a:rPr sz="1200" b="1" spc="-10">
                <a:latin typeface="Calibri"/>
                <a:cs typeface="Calibri"/>
              </a:rPr>
              <a:t>MyFacility</a:t>
            </a:r>
            <a:endParaRPr sz="1200">
              <a:latin typeface="Calibri"/>
              <a:cs typeface="Calibri"/>
            </a:endParaRPr>
          </a:p>
        </p:txBody>
      </p:sp>
      <p:sp>
        <p:nvSpPr>
          <p:cNvPr id="12" name="object 12"/>
          <p:cNvSpPr/>
          <p:nvPr/>
        </p:nvSpPr>
        <p:spPr>
          <a:xfrm>
            <a:off x="475488" y="885443"/>
            <a:ext cx="9584690" cy="2495550"/>
          </a:xfrm>
          <a:custGeom>
            <a:avLst/>
            <a:gdLst/>
            <a:ahLst/>
            <a:cxnLst/>
            <a:rect l="l" t="t" r="r" b="b"/>
            <a:pathLst>
              <a:path w="9584690" h="2495550">
                <a:moveTo>
                  <a:pt x="9584436" y="2495169"/>
                </a:moveTo>
                <a:lnTo>
                  <a:pt x="8263826" y="408432"/>
                </a:lnTo>
                <a:lnTo>
                  <a:pt x="8371840" y="408432"/>
                </a:lnTo>
                <a:lnTo>
                  <a:pt x="8398332" y="403085"/>
                </a:lnTo>
                <a:lnTo>
                  <a:pt x="8419973" y="388493"/>
                </a:lnTo>
                <a:lnTo>
                  <a:pt x="8434553" y="366864"/>
                </a:lnTo>
                <a:lnTo>
                  <a:pt x="8439912" y="340360"/>
                </a:lnTo>
                <a:lnTo>
                  <a:pt x="8439912" y="68072"/>
                </a:lnTo>
                <a:lnTo>
                  <a:pt x="8434553" y="41579"/>
                </a:lnTo>
                <a:lnTo>
                  <a:pt x="8419973" y="19939"/>
                </a:lnTo>
                <a:lnTo>
                  <a:pt x="8398332" y="5359"/>
                </a:lnTo>
                <a:lnTo>
                  <a:pt x="8371840" y="0"/>
                </a:lnTo>
                <a:lnTo>
                  <a:pt x="68072" y="0"/>
                </a:lnTo>
                <a:lnTo>
                  <a:pt x="41567" y="5359"/>
                </a:lnTo>
                <a:lnTo>
                  <a:pt x="19926" y="19939"/>
                </a:lnTo>
                <a:lnTo>
                  <a:pt x="5346" y="41579"/>
                </a:lnTo>
                <a:lnTo>
                  <a:pt x="0" y="68072"/>
                </a:lnTo>
                <a:lnTo>
                  <a:pt x="0" y="340360"/>
                </a:lnTo>
                <a:lnTo>
                  <a:pt x="5346" y="366864"/>
                </a:lnTo>
                <a:lnTo>
                  <a:pt x="19939" y="388493"/>
                </a:lnTo>
                <a:lnTo>
                  <a:pt x="41567" y="403085"/>
                </a:lnTo>
                <a:lnTo>
                  <a:pt x="68072" y="408432"/>
                </a:lnTo>
                <a:lnTo>
                  <a:pt x="7973200" y="408432"/>
                </a:lnTo>
                <a:lnTo>
                  <a:pt x="9584436" y="2495169"/>
                </a:lnTo>
                <a:close/>
              </a:path>
            </a:pathLst>
          </a:custGeom>
          <a:solidFill>
            <a:srgbClr val="FCE2AC"/>
          </a:solidFill>
        </p:spPr>
        <p:txBody>
          <a:bodyPr wrap="square" lIns="0" tIns="0" rIns="0" bIns="0" rtlCol="0"/>
          <a:lstStyle/>
          <a:p>
            <a:endParaRPr/>
          </a:p>
        </p:txBody>
      </p:sp>
      <p:sp>
        <p:nvSpPr>
          <p:cNvPr id="13" name="object 13"/>
          <p:cNvSpPr txBox="1"/>
          <p:nvPr/>
        </p:nvSpPr>
        <p:spPr>
          <a:xfrm>
            <a:off x="801415" y="937413"/>
            <a:ext cx="8656223" cy="289823"/>
          </a:xfrm>
          <a:prstGeom prst="rect">
            <a:avLst/>
          </a:prstGeom>
        </p:spPr>
        <p:txBody>
          <a:bodyPr vert="horz" wrap="square" lIns="0" tIns="12700" rIns="0" bIns="0" rtlCol="0" anchor="t">
            <a:spAutoFit/>
          </a:bodyPr>
          <a:lstStyle/>
          <a:p>
            <a:pPr marL="12700">
              <a:spcBef>
                <a:spcPts val="100"/>
              </a:spcBef>
            </a:pPr>
            <a:r>
              <a:rPr lang="en-US" dirty="0">
                <a:solidFill>
                  <a:schemeClr val="tx1"/>
                </a:solidFill>
                <a:latin typeface="Calibri"/>
                <a:cs typeface="Calibri"/>
              </a:rPr>
              <a:t>Asset Registration will confirm the</a:t>
            </a:r>
            <a:r>
              <a:rPr sz="1800" spc="-75" dirty="0">
                <a:solidFill>
                  <a:schemeClr val="tx1"/>
                </a:solidFill>
                <a:latin typeface="Calibri"/>
                <a:cs typeface="Calibri"/>
              </a:rPr>
              <a:t> </a:t>
            </a:r>
            <a:r>
              <a:rPr sz="1800" dirty="0">
                <a:solidFill>
                  <a:schemeClr val="tx1"/>
                </a:solidFill>
                <a:latin typeface="Calibri"/>
                <a:cs typeface="Calibri"/>
              </a:rPr>
              <a:t>facility</a:t>
            </a:r>
            <a:r>
              <a:rPr sz="1800" spc="-50" dirty="0">
                <a:solidFill>
                  <a:schemeClr val="tx1"/>
                </a:solidFill>
                <a:latin typeface="Calibri"/>
                <a:cs typeface="Calibri"/>
              </a:rPr>
              <a:t> </a:t>
            </a:r>
            <a:r>
              <a:rPr sz="1800" dirty="0">
                <a:solidFill>
                  <a:schemeClr val="tx1"/>
                </a:solidFill>
                <a:latin typeface="Calibri"/>
                <a:cs typeface="Calibri"/>
              </a:rPr>
              <a:t>name</a:t>
            </a:r>
            <a:r>
              <a:rPr sz="1800" dirty="0">
                <a:latin typeface="Calibri"/>
                <a:cs typeface="Calibri"/>
              </a:rPr>
              <a:t>;</a:t>
            </a:r>
            <a:r>
              <a:rPr sz="1800" spc="-40"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unique</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a:t>
            </a:r>
            <a:r>
              <a:rPr lang="en-US" dirty="0">
                <a:latin typeface="Calibri"/>
                <a:cs typeface="Calibri"/>
              </a:rPr>
              <a:t>25 </a:t>
            </a:r>
            <a:r>
              <a:rPr lang="en-US" spc="-10" dirty="0">
                <a:latin typeface="Calibri"/>
                <a:cs typeface="Calibri"/>
              </a:rPr>
              <a:t>characters</a:t>
            </a:r>
            <a:endParaRPr sz="1800" dirty="0">
              <a:latin typeface="Calibri"/>
              <a:cs typeface="Calibri"/>
            </a:endParaRPr>
          </a:p>
        </p:txBody>
      </p:sp>
      <p:grpSp>
        <p:nvGrpSpPr>
          <p:cNvPr id="14" name="object 14"/>
          <p:cNvGrpSpPr/>
          <p:nvPr/>
        </p:nvGrpSpPr>
        <p:grpSpPr>
          <a:xfrm>
            <a:off x="486155" y="937260"/>
            <a:ext cx="314325" cy="312420"/>
            <a:chOff x="486155" y="937260"/>
            <a:chExt cx="314325" cy="312420"/>
          </a:xfrm>
        </p:grpSpPr>
        <p:sp>
          <p:nvSpPr>
            <p:cNvPr id="15" name="object 15"/>
            <p:cNvSpPr/>
            <p:nvPr/>
          </p:nvSpPr>
          <p:spPr>
            <a:xfrm>
              <a:off x="505205" y="956310"/>
              <a:ext cx="276225" cy="274320"/>
            </a:xfrm>
            <a:custGeom>
              <a:avLst/>
              <a:gdLst/>
              <a:ahLst/>
              <a:cxnLst/>
              <a:rect l="l" t="t" r="r" b="b"/>
              <a:pathLst>
                <a:path w="276225" h="274319">
                  <a:moveTo>
                    <a:pt x="137922" y="0"/>
                  </a:moveTo>
                  <a:lnTo>
                    <a:pt x="94327" y="6998"/>
                  </a:lnTo>
                  <a:lnTo>
                    <a:pt x="56466" y="26481"/>
                  </a:lnTo>
                  <a:lnTo>
                    <a:pt x="26610" y="56180"/>
                  </a:lnTo>
                  <a:lnTo>
                    <a:pt x="7031" y="93829"/>
                  </a:lnTo>
                  <a:lnTo>
                    <a:pt x="0" y="137160"/>
                  </a:lnTo>
                  <a:lnTo>
                    <a:pt x="7031" y="180490"/>
                  </a:lnTo>
                  <a:lnTo>
                    <a:pt x="26610" y="218139"/>
                  </a:lnTo>
                  <a:lnTo>
                    <a:pt x="56466" y="247838"/>
                  </a:lnTo>
                  <a:lnTo>
                    <a:pt x="94327" y="267321"/>
                  </a:lnTo>
                  <a:lnTo>
                    <a:pt x="137922" y="274319"/>
                  </a:lnTo>
                  <a:lnTo>
                    <a:pt x="181516" y="267321"/>
                  </a:lnTo>
                  <a:lnTo>
                    <a:pt x="219377" y="247838"/>
                  </a:lnTo>
                  <a:lnTo>
                    <a:pt x="249233" y="218139"/>
                  </a:lnTo>
                  <a:lnTo>
                    <a:pt x="268812" y="180490"/>
                  </a:lnTo>
                  <a:lnTo>
                    <a:pt x="275844" y="137160"/>
                  </a:lnTo>
                  <a:lnTo>
                    <a:pt x="268812" y="93829"/>
                  </a:lnTo>
                  <a:lnTo>
                    <a:pt x="249233" y="56180"/>
                  </a:lnTo>
                  <a:lnTo>
                    <a:pt x="219377" y="26481"/>
                  </a:lnTo>
                  <a:lnTo>
                    <a:pt x="181516" y="6998"/>
                  </a:lnTo>
                  <a:lnTo>
                    <a:pt x="137922" y="0"/>
                  </a:lnTo>
                  <a:close/>
                </a:path>
              </a:pathLst>
            </a:custGeom>
            <a:solidFill>
              <a:srgbClr val="FFFFFF"/>
            </a:solidFill>
          </p:spPr>
          <p:txBody>
            <a:bodyPr wrap="square" lIns="0" tIns="0" rIns="0" bIns="0" rtlCol="0"/>
            <a:lstStyle/>
            <a:p>
              <a:endParaRPr/>
            </a:p>
          </p:txBody>
        </p:sp>
        <p:sp>
          <p:nvSpPr>
            <p:cNvPr id="16" name="object 16"/>
            <p:cNvSpPr/>
            <p:nvPr/>
          </p:nvSpPr>
          <p:spPr>
            <a:xfrm>
              <a:off x="505205" y="956310"/>
              <a:ext cx="276225" cy="274320"/>
            </a:xfrm>
            <a:custGeom>
              <a:avLst/>
              <a:gdLst/>
              <a:ahLst/>
              <a:cxnLst/>
              <a:rect l="l" t="t" r="r" b="b"/>
              <a:pathLst>
                <a:path w="276225" h="274319">
                  <a:moveTo>
                    <a:pt x="0" y="137160"/>
                  </a:moveTo>
                  <a:lnTo>
                    <a:pt x="7031" y="93829"/>
                  </a:lnTo>
                  <a:lnTo>
                    <a:pt x="26610" y="56180"/>
                  </a:lnTo>
                  <a:lnTo>
                    <a:pt x="56466" y="26481"/>
                  </a:lnTo>
                  <a:lnTo>
                    <a:pt x="94327" y="6998"/>
                  </a:lnTo>
                  <a:lnTo>
                    <a:pt x="137922" y="0"/>
                  </a:lnTo>
                  <a:lnTo>
                    <a:pt x="181516" y="6998"/>
                  </a:lnTo>
                  <a:lnTo>
                    <a:pt x="219377" y="26481"/>
                  </a:lnTo>
                  <a:lnTo>
                    <a:pt x="249233" y="56180"/>
                  </a:lnTo>
                  <a:lnTo>
                    <a:pt x="268812" y="93829"/>
                  </a:lnTo>
                  <a:lnTo>
                    <a:pt x="275844" y="137160"/>
                  </a:lnTo>
                  <a:lnTo>
                    <a:pt x="268812" y="180490"/>
                  </a:lnTo>
                  <a:lnTo>
                    <a:pt x="249233" y="218139"/>
                  </a:lnTo>
                  <a:lnTo>
                    <a:pt x="219377" y="247838"/>
                  </a:lnTo>
                  <a:lnTo>
                    <a:pt x="181516" y="267321"/>
                  </a:lnTo>
                  <a:lnTo>
                    <a:pt x="137922" y="274319"/>
                  </a:lnTo>
                  <a:lnTo>
                    <a:pt x="94327" y="267321"/>
                  </a:lnTo>
                  <a:lnTo>
                    <a:pt x="56466" y="247838"/>
                  </a:lnTo>
                  <a:lnTo>
                    <a:pt x="26610" y="218139"/>
                  </a:lnTo>
                  <a:lnTo>
                    <a:pt x="7031" y="180490"/>
                  </a:lnTo>
                  <a:lnTo>
                    <a:pt x="0" y="137160"/>
                  </a:lnTo>
                  <a:close/>
                </a:path>
              </a:pathLst>
            </a:custGeom>
            <a:ln w="38100">
              <a:solidFill>
                <a:srgbClr val="FCE2AC"/>
              </a:solidFill>
            </a:ln>
          </p:spPr>
          <p:txBody>
            <a:bodyPr wrap="square" lIns="0" tIns="0" rIns="0" bIns="0" rtlCol="0"/>
            <a:lstStyle/>
            <a:p>
              <a:endParaRPr/>
            </a:p>
          </p:txBody>
        </p:sp>
      </p:grpSp>
      <p:sp>
        <p:nvSpPr>
          <p:cNvPr id="17" name="object 17"/>
          <p:cNvSpPr txBox="1"/>
          <p:nvPr/>
        </p:nvSpPr>
        <p:spPr>
          <a:xfrm>
            <a:off x="564895" y="910589"/>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18" name="object 18"/>
          <p:cNvSpPr/>
          <p:nvPr/>
        </p:nvSpPr>
        <p:spPr>
          <a:xfrm>
            <a:off x="457200" y="1523999"/>
            <a:ext cx="5105400" cy="2111375"/>
          </a:xfrm>
          <a:custGeom>
            <a:avLst/>
            <a:gdLst/>
            <a:ahLst/>
            <a:cxnLst/>
            <a:rect l="l" t="t" r="r" b="b"/>
            <a:pathLst>
              <a:path w="5105400" h="2111375">
                <a:moveTo>
                  <a:pt x="5105400" y="170180"/>
                </a:moveTo>
                <a:lnTo>
                  <a:pt x="5099316" y="124942"/>
                </a:lnTo>
                <a:lnTo>
                  <a:pt x="5082159" y="84302"/>
                </a:lnTo>
                <a:lnTo>
                  <a:pt x="5055552" y="49847"/>
                </a:lnTo>
                <a:lnTo>
                  <a:pt x="5021097" y="23241"/>
                </a:lnTo>
                <a:lnTo>
                  <a:pt x="4980457" y="6083"/>
                </a:lnTo>
                <a:lnTo>
                  <a:pt x="4935220" y="0"/>
                </a:lnTo>
                <a:lnTo>
                  <a:pt x="170180" y="0"/>
                </a:lnTo>
                <a:lnTo>
                  <a:pt x="124929" y="6083"/>
                </a:lnTo>
                <a:lnTo>
                  <a:pt x="84289" y="23241"/>
                </a:lnTo>
                <a:lnTo>
                  <a:pt x="49847" y="49847"/>
                </a:lnTo>
                <a:lnTo>
                  <a:pt x="23228" y="84302"/>
                </a:lnTo>
                <a:lnTo>
                  <a:pt x="6070" y="124942"/>
                </a:lnTo>
                <a:lnTo>
                  <a:pt x="0" y="170180"/>
                </a:lnTo>
                <a:lnTo>
                  <a:pt x="0" y="850900"/>
                </a:lnTo>
                <a:lnTo>
                  <a:pt x="6070" y="896150"/>
                </a:lnTo>
                <a:lnTo>
                  <a:pt x="23228" y="936790"/>
                </a:lnTo>
                <a:lnTo>
                  <a:pt x="49847" y="971232"/>
                </a:lnTo>
                <a:lnTo>
                  <a:pt x="84289" y="997851"/>
                </a:lnTo>
                <a:lnTo>
                  <a:pt x="124929" y="1015009"/>
                </a:lnTo>
                <a:lnTo>
                  <a:pt x="170180" y="1021080"/>
                </a:lnTo>
                <a:lnTo>
                  <a:pt x="2724747" y="1021080"/>
                </a:lnTo>
                <a:lnTo>
                  <a:pt x="3230372" y="2110867"/>
                </a:lnTo>
                <a:lnTo>
                  <a:pt x="2955239" y="1021080"/>
                </a:lnTo>
                <a:lnTo>
                  <a:pt x="4935220" y="1021080"/>
                </a:lnTo>
                <a:lnTo>
                  <a:pt x="4980457" y="1015009"/>
                </a:lnTo>
                <a:lnTo>
                  <a:pt x="5021097" y="997851"/>
                </a:lnTo>
                <a:lnTo>
                  <a:pt x="5055552" y="971232"/>
                </a:lnTo>
                <a:lnTo>
                  <a:pt x="5082159" y="936790"/>
                </a:lnTo>
                <a:lnTo>
                  <a:pt x="5099316" y="896150"/>
                </a:lnTo>
                <a:lnTo>
                  <a:pt x="5105400" y="850900"/>
                </a:lnTo>
                <a:lnTo>
                  <a:pt x="5105400" y="170180"/>
                </a:lnTo>
                <a:close/>
              </a:path>
            </a:pathLst>
          </a:custGeom>
          <a:solidFill>
            <a:srgbClr val="FCE2AC"/>
          </a:solidFill>
        </p:spPr>
        <p:txBody>
          <a:bodyPr wrap="square" lIns="0" tIns="0" rIns="0" bIns="0" rtlCol="0"/>
          <a:lstStyle/>
          <a:p>
            <a:endParaRPr/>
          </a:p>
        </p:txBody>
      </p:sp>
      <p:sp>
        <p:nvSpPr>
          <p:cNvPr id="19" name="object 19"/>
          <p:cNvSpPr txBox="1"/>
          <p:nvPr/>
        </p:nvSpPr>
        <p:spPr>
          <a:xfrm>
            <a:off x="848055" y="1592071"/>
            <a:ext cx="441833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Suffixes</a:t>
            </a:r>
            <a:r>
              <a:rPr sz="1800" spc="-50">
                <a:latin typeface="Calibri"/>
                <a:cs typeface="Calibri"/>
              </a:rPr>
              <a:t> </a:t>
            </a:r>
            <a:r>
              <a:rPr sz="1800" spc="-10">
                <a:latin typeface="Calibri"/>
                <a:cs typeface="Calibri"/>
              </a:rPr>
              <a:t>automatically</a:t>
            </a:r>
            <a:r>
              <a:rPr sz="1800" spc="-35">
                <a:latin typeface="Calibri"/>
                <a:cs typeface="Calibri"/>
              </a:rPr>
              <a:t> </a:t>
            </a:r>
            <a:r>
              <a:rPr sz="1800">
                <a:latin typeface="Calibri"/>
                <a:cs typeface="Calibri"/>
              </a:rPr>
              <a:t>added</a:t>
            </a:r>
            <a:r>
              <a:rPr sz="1800" spc="-25">
                <a:latin typeface="Calibri"/>
                <a:cs typeface="Calibri"/>
              </a:rPr>
              <a:t> </a:t>
            </a:r>
            <a:r>
              <a:rPr sz="1800">
                <a:latin typeface="Calibri"/>
                <a:cs typeface="Calibri"/>
              </a:rPr>
              <a:t>to</a:t>
            </a:r>
            <a:r>
              <a:rPr sz="1800" spc="-45">
                <a:latin typeface="Calibri"/>
                <a:cs typeface="Calibri"/>
              </a:rPr>
              <a:t> </a:t>
            </a:r>
            <a:r>
              <a:rPr sz="1800">
                <a:latin typeface="Calibri"/>
                <a:cs typeface="Calibri"/>
              </a:rPr>
              <a:t>facility</a:t>
            </a:r>
            <a:r>
              <a:rPr sz="1800" spc="-15">
                <a:latin typeface="Calibri"/>
                <a:cs typeface="Calibri"/>
              </a:rPr>
              <a:t> </a:t>
            </a:r>
            <a:r>
              <a:rPr sz="1800">
                <a:latin typeface="Calibri"/>
                <a:cs typeface="Calibri"/>
              </a:rPr>
              <a:t>name</a:t>
            </a:r>
            <a:r>
              <a:rPr sz="1800" spc="-40">
                <a:latin typeface="Calibri"/>
                <a:cs typeface="Calibri"/>
              </a:rPr>
              <a:t> </a:t>
            </a:r>
            <a:r>
              <a:rPr sz="1800" spc="-25">
                <a:latin typeface="Calibri"/>
                <a:cs typeface="Calibri"/>
              </a:rPr>
              <a:t>to</a:t>
            </a:r>
            <a:endParaRPr sz="1800">
              <a:latin typeface="Calibri"/>
              <a:cs typeface="Calibri"/>
            </a:endParaRPr>
          </a:p>
        </p:txBody>
      </p:sp>
      <p:sp>
        <p:nvSpPr>
          <p:cNvPr id="20" name="object 20"/>
          <p:cNvSpPr txBox="1"/>
          <p:nvPr/>
        </p:nvSpPr>
        <p:spPr>
          <a:xfrm>
            <a:off x="542795" y="1895145"/>
            <a:ext cx="5027486" cy="566822"/>
          </a:xfrm>
          <a:prstGeom prst="rect">
            <a:avLst/>
          </a:prstGeom>
        </p:spPr>
        <p:txBody>
          <a:bodyPr vert="horz" wrap="square" lIns="0" tIns="12700" rIns="0" bIns="0" rtlCol="0" anchor="t">
            <a:spAutoFit/>
          </a:bodyPr>
          <a:lstStyle/>
          <a:p>
            <a:pPr marL="12700" marR="5080">
              <a:lnSpc>
                <a:spcPct val="100000"/>
              </a:lnSpc>
              <a:spcBef>
                <a:spcPts val="100"/>
              </a:spcBef>
            </a:pPr>
            <a:r>
              <a:rPr sz="1800" spc="-10" dirty="0">
                <a:latin typeface="Calibri"/>
                <a:cs typeface="Calibri"/>
              </a:rPr>
              <a:t>represent</a:t>
            </a:r>
            <a:r>
              <a:rPr sz="1800" spc="-40" dirty="0">
                <a:latin typeface="Calibri"/>
                <a:cs typeface="Calibri"/>
              </a:rPr>
              <a:t> </a:t>
            </a:r>
            <a:r>
              <a:rPr sz="1800" dirty="0">
                <a:latin typeface="Calibri"/>
                <a:cs typeface="Calibri"/>
              </a:rPr>
              <a:t>each</a:t>
            </a:r>
            <a:r>
              <a:rPr sz="1800" spc="-10" dirty="0">
                <a:latin typeface="Calibri"/>
                <a:cs typeface="Calibri"/>
              </a:rPr>
              <a:t> </a:t>
            </a:r>
            <a:r>
              <a:rPr sz="1800" dirty="0">
                <a:latin typeface="Calibri"/>
                <a:cs typeface="Calibri"/>
              </a:rPr>
              <a:t>CSF</a:t>
            </a:r>
            <a:r>
              <a:rPr sz="1800" spc="-35" dirty="0">
                <a:latin typeface="Calibri"/>
                <a:cs typeface="Calibri"/>
              </a:rPr>
              <a:t> </a:t>
            </a:r>
            <a:r>
              <a:rPr sz="1800" dirty="0">
                <a:latin typeface="Calibri"/>
                <a:cs typeface="Calibri"/>
              </a:rPr>
              <a:t>asset:</a:t>
            </a:r>
            <a:r>
              <a:rPr sz="1800" spc="-30" dirty="0">
                <a:latin typeface="Calibri"/>
                <a:cs typeface="Calibri"/>
              </a:rPr>
              <a:t> </a:t>
            </a:r>
            <a:r>
              <a:rPr sz="1800" dirty="0">
                <a:latin typeface="Calibri"/>
                <a:cs typeface="Calibri"/>
              </a:rPr>
              <a:t>“_GEN”</a:t>
            </a:r>
            <a:r>
              <a:rPr sz="1800" spc="-45" dirty="0">
                <a:latin typeface="Calibri"/>
                <a:cs typeface="Calibri"/>
              </a:rPr>
              <a:t> </a:t>
            </a:r>
            <a:r>
              <a:rPr sz="1800" dirty="0">
                <a:latin typeface="Calibri"/>
                <a:cs typeface="Calibri"/>
              </a:rPr>
              <a:t>for</a:t>
            </a:r>
            <a:r>
              <a:rPr sz="1800" spc="-30" dirty="0">
                <a:latin typeface="Calibri"/>
                <a:cs typeface="Calibri"/>
              </a:rPr>
              <a:t> </a:t>
            </a:r>
            <a:r>
              <a:rPr sz="1800" spc="-10" dirty="0">
                <a:latin typeface="Calibri"/>
                <a:cs typeface="Calibri"/>
              </a:rPr>
              <a:t>generator </a:t>
            </a:r>
            <a:r>
              <a:rPr sz="1800" dirty="0">
                <a:latin typeface="Calibri"/>
                <a:cs typeface="Calibri"/>
              </a:rPr>
              <a:t>asset;</a:t>
            </a:r>
            <a:r>
              <a:rPr sz="1800" spc="-45" dirty="0">
                <a:latin typeface="Calibri"/>
                <a:cs typeface="Calibri"/>
              </a:rPr>
              <a:t> </a:t>
            </a:r>
            <a:r>
              <a:rPr sz="1800" dirty="0">
                <a:latin typeface="Calibri"/>
                <a:cs typeface="Calibri"/>
              </a:rPr>
              <a:t>“_</a:t>
            </a:r>
            <a:r>
              <a:rPr lang="en-US" dirty="0">
                <a:solidFill>
                  <a:schemeClr val="tx1"/>
                </a:solidFill>
                <a:latin typeface="Calibri"/>
                <a:cs typeface="Calibri"/>
              </a:rPr>
              <a:t>D</a:t>
            </a:r>
            <a:r>
              <a:rPr lang="en-US" dirty="0">
                <a:latin typeface="Calibri"/>
                <a:cs typeface="Calibri"/>
              </a:rPr>
              <a:t>ARD</a:t>
            </a:r>
            <a:r>
              <a:rPr sz="1800" dirty="0">
                <a:latin typeface="Calibri"/>
                <a:cs typeface="Calibri"/>
              </a:rPr>
              <a:t>”</a:t>
            </a:r>
            <a:r>
              <a:rPr sz="1800" spc="-4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DARD;</a:t>
            </a:r>
            <a:r>
              <a:rPr sz="1800" spc="-25" dirty="0">
                <a:latin typeface="Calibri"/>
                <a:cs typeface="Calibri"/>
              </a:rPr>
              <a:t> </a:t>
            </a:r>
            <a:r>
              <a:rPr sz="1800" dirty="0">
                <a:latin typeface="Calibri"/>
                <a:cs typeface="Calibri"/>
              </a:rPr>
              <a:t>and</a:t>
            </a:r>
            <a:r>
              <a:rPr sz="1800" spc="-30" dirty="0">
                <a:latin typeface="Calibri"/>
                <a:cs typeface="Calibri"/>
              </a:rPr>
              <a:t> </a:t>
            </a:r>
            <a:r>
              <a:rPr sz="1800" spc="-20" dirty="0">
                <a:latin typeface="Calibri"/>
                <a:cs typeface="Calibri"/>
              </a:rPr>
              <a:t>“_ATRR”</a:t>
            </a:r>
            <a:r>
              <a:rPr sz="1800" spc="-55" dirty="0">
                <a:latin typeface="Calibri"/>
                <a:cs typeface="Calibri"/>
              </a:rPr>
              <a:t> </a:t>
            </a:r>
            <a:r>
              <a:rPr sz="1800" dirty="0">
                <a:latin typeface="Calibri"/>
                <a:cs typeface="Calibri"/>
              </a:rPr>
              <a:t>for</a:t>
            </a:r>
            <a:r>
              <a:rPr sz="1800" spc="-40" dirty="0">
                <a:latin typeface="Calibri"/>
                <a:cs typeface="Calibri"/>
              </a:rPr>
              <a:t> </a:t>
            </a:r>
            <a:r>
              <a:rPr sz="1800" spc="-20" dirty="0">
                <a:latin typeface="Calibri"/>
                <a:cs typeface="Calibri"/>
              </a:rPr>
              <a:t>ATRR</a:t>
            </a:r>
            <a:endParaRPr sz="1800" dirty="0">
              <a:latin typeface="Calibri"/>
              <a:cs typeface="Calibri"/>
            </a:endParaRPr>
          </a:p>
        </p:txBody>
      </p:sp>
      <p:grpSp>
        <p:nvGrpSpPr>
          <p:cNvPr id="21" name="object 21"/>
          <p:cNvGrpSpPr/>
          <p:nvPr/>
        </p:nvGrpSpPr>
        <p:grpSpPr>
          <a:xfrm>
            <a:off x="469391" y="1575816"/>
            <a:ext cx="312420" cy="312420"/>
            <a:chOff x="469391" y="1575816"/>
            <a:chExt cx="312420" cy="312420"/>
          </a:xfrm>
        </p:grpSpPr>
        <p:sp>
          <p:nvSpPr>
            <p:cNvPr id="22" name="object 22"/>
            <p:cNvSpPr/>
            <p:nvPr/>
          </p:nvSpPr>
          <p:spPr>
            <a:xfrm>
              <a:off x="488441" y="1594866"/>
              <a:ext cx="274320" cy="274320"/>
            </a:xfrm>
            <a:custGeom>
              <a:avLst/>
              <a:gdLst/>
              <a:ahLst/>
              <a:cxnLst/>
              <a:rect l="l" t="t" r="r" b="b"/>
              <a:pathLst>
                <a:path w="274320" h="274319">
                  <a:moveTo>
                    <a:pt x="137159"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59" y="274320"/>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59" y="0"/>
                  </a:lnTo>
                  <a:close/>
                </a:path>
              </a:pathLst>
            </a:custGeom>
            <a:solidFill>
              <a:srgbClr val="FFFFFF"/>
            </a:solidFill>
          </p:spPr>
          <p:txBody>
            <a:bodyPr wrap="square" lIns="0" tIns="0" rIns="0" bIns="0" rtlCol="0"/>
            <a:lstStyle/>
            <a:p>
              <a:endParaRPr/>
            </a:p>
          </p:txBody>
        </p:sp>
        <p:sp>
          <p:nvSpPr>
            <p:cNvPr id="23" name="object 23"/>
            <p:cNvSpPr/>
            <p:nvPr/>
          </p:nvSpPr>
          <p:spPr>
            <a:xfrm>
              <a:off x="488441" y="1594866"/>
              <a:ext cx="274320" cy="274320"/>
            </a:xfrm>
            <a:custGeom>
              <a:avLst/>
              <a:gdLst/>
              <a:ahLst/>
              <a:cxnLst/>
              <a:rect l="l" t="t" r="r" b="b"/>
              <a:pathLst>
                <a:path w="274320" h="274319">
                  <a:moveTo>
                    <a:pt x="0" y="137160"/>
                  </a:moveTo>
                  <a:lnTo>
                    <a:pt x="6992" y="93829"/>
                  </a:lnTo>
                  <a:lnTo>
                    <a:pt x="26462" y="56180"/>
                  </a:lnTo>
                  <a:lnTo>
                    <a:pt x="56153" y="26481"/>
                  </a:lnTo>
                  <a:lnTo>
                    <a:pt x="93805" y="6998"/>
                  </a:lnTo>
                  <a:lnTo>
                    <a:pt x="137159"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59" y="274320"/>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24" name="object 24"/>
          <p:cNvSpPr txBox="1"/>
          <p:nvPr/>
        </p:nvSpPr>
        <p:spPr>
          <a:xfrm>
            <a:off x="547217" y="1549400"/>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2</a:t>
            </a:r>
            <a:endParaRPr sz="2000">
              <a:latin typeface="Calibri"/>
              <a:cs typeface="Calibri"/>
            </a:endParaRPr>
          </a:p>
        </p:txBody>
      </p:sp>
      <p:sp>
        <p:nvSpPr>
          <p:cNvPr id="25" name="object 25"/>
          <p:cNvSpPr/>
          <p:nvPr/>
        </p:nvSpPr>
        <p:spPr>
          <a:xfrm>
            <a:off x="457200" y="3773296"/>
            <a:ext cx="5867400" cy="2475230"/>
          </a:xfrm>
          <a:custGeom>
            <a:avLst/>
            <a:gdLst/>
            <a:ahLst/>
            <a:cxnLst/>
            <a:rect l="l" t="t" r="r" b="b"/>
            <a:pathLst>
              <a:path w="5867400" h="2475229">
                <a:moveTo>
                  <a:pt x="5867400" y="2134743"/>
                </a:moveTo>
                <a:lnTo>
                  <a:pt x="5862040" y="2108250"/>
                </a:lnTo>
                <a:lnTo>
                  <a:pt x="5847461" y="2086610"/>
                </a:lnTo>
                <a:lnTo>
                  <a:pt x="5825820" y="2072030"/>
                </a:lnTo>
                <a:lnTo>
                  <a:pt x="5799328" y="2066671"/>
                </a:lnTo>
                <a:lnTo>
                  <a:pt x="580732" y="2066671"/>
                </a:lnTo>
                <a:lnTo>
                  <a:pt x="812927" y="0"/>
                </a:lnTo>
                <a:lnTo>
                  <a:pt x="260680" y="2066671"/>
                </a:lnTo>
                <a:lnTo>
                  <a:pt x="68072" y="2066671"/>
                </a:lnTo>
                <a:lnTo>
                  <a:pt x="41567" y="2072030"/>
                </a:lnTo>
                <a:lnTo>
                  <a:pt x="19939" y="2086610"/>
                </a:lnTo>
                <a:lnTo>
                  <a:pt x="5346" y="2108250"/>
                </a:lnTo>
                <a:lnTo>
                  <a:pt x="0" y="2134743"/>
                </a:lnTo>
                <a:lnTo>
                  <a:pt x="0" y="2407031"/>
                </a:lnTo>
                <a:lnTo>
                  <a:pt x="5346" y="2433536"/>
                </a:lnTo>
                <a:lnTo>
                  <a:pt x="19939" y="2455164"/>
                </a:lnTo>
                <a:lnTo>
                  <a:pt x="41567" y="2469756"/>
                </a:lnTo>
                <a:lnTo>
                  <a:pt x="68072" y="2475103"/>
                </a:lnTo>
                <a:lnTo>
                  <a:pt x="5799328" y="2475103"/>
                </a:lnTo>
                <a:lnTo>
                  <a:pt x="5825820" y="2469756"/>
                </a:lnTo>
                <a:lnTo>
                  <a:pt x="5847461" y="2455164"/>
                </a:lnTo>
                <a:lnTo>
                  <a:pt x="5862040" y="2433536"/>
                </a:lnTo>
                <a:lnTo>
                  <a:pt x="5867400" y="2407031"/>
                </a:lnTo>
                <a:lnTo>
                  <a:pt x="5867400" y="2134743"/>
                </a:lnTo>
                <a:close/>
              </a:path>
            </a:pathLst>
          </a:custGeom>
          <a:solidFill>
            <a:srgbClr val="FCE2AC"/>
          </a:solidFill>
        </p:spPr>
        <p:txBody>
          <a:bodyPr wrap="square" lIns="0" tIns="0" rIns="0" bIns="0" rtlCol="0"/>
          <a:lstStyle/>
          <a:p>
            <a:endParaRPr/>
          </a:p>
        </p:txBody>
      </p:sp>
      <p:sp>
        <p:nvSpPr>
          <p:cNvPr id="26" name="object 26"/>
          <p:cNvSpPr txBox="1"/>
          <p:nvPr/>
        </p:nvSpPr>
        <p:spPr>
          <a:xfrm>
            <a:off x="798522" y="5907534"/>
            <a:ext cx="5975757" cy="289823"/>
          </a:xfrm>
          <a:prstGeom prst="rect">
            <a:avLst/>
          </a:prstGeom>
        </p:spPr>
        <p:txBody>
          <a:bodyPr vert="horz" wrap="square" lIns="0" tIns="12700" rIns="0" bIns="0" rtlCol="0" anchor="t">
            <a:spAutoFit/>
          </a:bodyPr>
          <a:lstStyle/>
          <a:p>
            <a:pPr marL="12700">
              <a:lnSpc>
                <a:spcPct val="100000"/>
              </a:lnSpc>
              <a:spcBef>
                <a:spcPts val="100"/>
              </a:spcBef>
            </a:pPr>
            <a:r>
              <a:rPr sz="1800" dirty="0">
                <a:latin typeface="Calibri"/>
                <a:cs typeface="Calibri"/>
              </a:rPr>
              <a:t>Asset</a:t>
            </a:r>
            <a:r>
              <a:rPr sz="1800" spc="-65" dirty="0">
                <a:latin typeface="Calibri"/>
                <a:cs typeface="Calibri"/>
              </a:rPr>
              <a:t> </a:t>
            </a:r>
            <a:r>
              <a:rPr sz="1800" dirty="0">
                <a:latin typeface="Calibri"/>
                <a:cs typeface="Calibri"/>
              </a:rPr>
              <a:t>IDs</a:t>
            </a:r>
            <a:r>
              <a:rPr sz="1800" spc="-35" dirty="0">
                <a:latin typeface="Calibri"/>
                <a:cs typeface="Calibri"/>
              </a:rPr>
              <a:t> </a:t>
            </a:r>
            <a:r>
              <a:rPr sz="1800" dirty="0">
                <a:latin typeface="Calibri"/>
                <a:cs typeface="Calibri"/>
              </a:rPr>
              <a:t>are</a:t>
            </a:r>
            <a:r>
              <a:rPr sz="1800" spc="-15" dirty="0">
                <a:latin typeface="Calibri"/>
                <a:cs typeface="Calibri"/>
              </a:rPr>
              <a:t> </a:t>
            </a:r>
            <a:r>
              <a:rPr sz="1800" spc="-10" dirty="0">
                <a:latin typeface="Calibri"/>
                <a:cs typeface="Calibri"/>
              </a:rPr>
              <a:t>generated</a:t>
            </a:r>
            <a:r>
              <a:rPr sz="1800" spc="-30" dirty="0">
                <a:latin typeface="Calibri"/>
                <a:cs typeface="Calibri"/>
              </a:rPr>
              <a:t> </a:t>
            </a:r>
            <a:r>
              <a:rPr sz="1800" dirty="0">
                <a:latin typeface="Calibri"/>
                <a:cs typeface="Calibri"/>
              </a:rPr>
              <a:t>by</a:t>
            </a:r>
            <a:r>
              <a:rPr sz="1800" spc="-30" dirty="0">
                <a:latin typeface="Calibri"/>
                <a:cs typeface="Calibri"/>
              </a:rPr>
              <a:t> </a:t>
            </a:r>
            <a:r>
              <a:rPr lang="en-US" dirty="0">
                <a:latin typeface="Calibri"/>
                <a:cs typeface="Calibri"/>
              </a:rPr>
              <a:t>ISO</a:t>
            </a:r>
            <a:r>
              <a:rPr lang="en-US" dirty="0">
                <a:solidFill>
                  <a:schemeClr val="tx1"/>
                </a:solidFill>
                <a:latin typeface="Calibri"/>
                <a:cs typeface="Calibri"/>
              </a:rPr>
              <a:t>-NE</a:t>
            </a:r>
            <a:r>
              <a:rPr sz="1800" spc="-35"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reflected</a:t>
            </a:r>
            <a:r>
              <a:rPr sz="1800" spc="-15" dirty="0">
                <a:latin typeface="Calibri"/>
                <a:cs typeface="Calibri"/>
              </a:rPr>
              <a:t> </a:t>
            </a:r>
            <a:r>
              <a:rPr sz="1800" dirty="0">
                <a:latin typeface="Calibri"/>
                <a:cs typeface="Calibri"/>
              </a:rPr>
              <a:t>in</a:t>
            </a:r>
            <a:r>
              <a:rPr sz="1800" spc="-20" dirty="0">
                <a:latin typeface="Calibri"/>
                <a:cs typeface="Calibri"/>
              </a:rPr>
              <a:t> </a:t>
            </a:r>
            <a:r>
              <a:rPr sz="1800" spc="-10" dirty="0" err="1">
                <a:latin typeface="Calibri"/>
                <a:cs typeface="Calibri"/>
              </a:rPr>
              <a:t>eMarket</a:t>
            </a:r>
            <a:endParaRPr sz="1800" dirty="0">
              <a:latin typeface="Calibri"/>
              <a:cs typeface="Calibri"/>
            </a:endParaRPr>
          </a:p>
        </p:txBody>
      </p:sp>
      <p:grpSp>
        <p:nvGrpSpPr>
          <p:cNvPr id="27" name="object 27"/>
          <p:cNvGrpSpPr/>
          <p:nvPr/>
        </p:nvGrpSpPr>
        <p:grpSpPr>
          <a:xfrm>
            <a:off x="469391" y="5891784"/>
            <a:ext cx="312420" cy="312420"/>
            <a:chOff x="469391" y="5891784"/>
            <a:chExt cx="312420" cy="312420"/>
          </a:xfrm>
        </p:grpSpPr>
        <p:sp>
          <p:nvSpPr>
            <p:cNvPr id="28" name="object 28"/>
            <p:cNvSpPr/>
            <p:nvPr/>
          </p:nvSpPr>
          <p:spPr>
            <a:xfrm>
              <a:off x="488441" y="5910834"/>
              <a:ext cx="274320" cy="274320"/>
            </a:xfrm>
            <a:custGeom>
              <a:avLst/>
              <a:gdLst/>
              <a:ahLst/>
              <a:cxnLst/>
              <a:rect l="l" t="t" r="r" b="b"/>
              <a:pathLst>
                <a:path w="274320" h="274320">
                  <a:moveTo>
                    <a:pt x="137159" y="0"/>
                  </a:moveTo>
                  <a:lnTo>
                    <a:pt x="93805" y="6992"/>
                  </a:lnTo>
                  <a:lnTo>
                    <a:pt x="56153" y="26462"/>
                  </a:lnTo>
                  <a:lnTo>
                    <a:pt x="26462" y="56153"/>
                  </a:lnTo>
                  <a:lnTo>
                    <a:pt x="6992" y="93805"/>
                  </a:lnTo>
                  <a:lnTo>
                    <a:pt x="0" y="137159"/>
                  </a:lnTo>
                  <a:lnTo>
                    <a:pt x="6992" y="180514"/>
                  </a:lnTo>
                  <a:lnTo>
                    <a:pt x="26462" y="218166"/>
                  </a:lnTo>
                  <a:lnTo>
                    <a:pt x="56153" y="247857"/>
                  </a:lnTo>
                  <a:lnTo>
                    <a:pt x="93805" y="267327"/>
                  </a:lnTo>
                  <a:lnTo>
                    <a:pt x="137159" y="274319"/>
                  </a:lnTo>
                  <a:lnTo>
                    <a:pt x="180514" y="267327"/>
                  </a:lnTo>
                  <a:lnTo>
                    <a:pt x="218166" y="247857"/>
                  </a:lnTo>
                  <a:lnTo>
                    <a:pt x="247857" y="218166"/>
                  </a:lnTo>
                  <a:lnTo>
                    <a:pt x="267327" y="180514"/>
                  </a:lnTo>
                  <a:lnTo>
                    <a:pt x="274320" y="137159"/>
                  </a:lnTo>
                  <a:lnTo>
                    <a:pt x="267327" y="93805"/>
                  </a:lnTo>
                  <a:lnTo>
                    <a:pt x="247857" y="56153"/>
                  </a:lnTo>
                  <a:lnTo>
                    <a:pt x="218166" y="26462"/>
                  </a:lnTo>
                  <a:lnTo>
                    <a:pt x="180514" y="6992"/>
                  </a:lnTo>
                  <a:lnTo>
                    <a:pt x="137159" y="0"/>
                  </a:lnTo>
                  <a:close/>
                </a:path>
              </a:pathLst>
            </a:custGeom>
            <a:solidFill>
              <a:srgbClr val="FFFFFF"/>
            </a:solidFill>
          </p:spPr>
          <p:txBody>
            <a:bodyPr wrap="square" lIns="0" tIns="0" rIns="0" bIns="0" rtlCol="0"/>
            <a:lstStyle/>
            <a:p>
              <a:endParaRPr/>
            </a:p>
          </p:txBody>
        </p:sp>
        <p:sp>
          <p:nvSpPr>
            <p:cNvPr id="29" name="object 29"/>
            <p:cNvSpPr/>
            <p:nvPr/>
          </p:nvSpPr>
          <p:spPr>
            <a:xfrm>
              <a:off x="488441" y="5910834"/>
              <a:ext cx="274320" cy="274320"/>
            </a:xfrm>
            <a:custGeom>
              <a:avLst/>
              <a:gdLst/>
              <a:ahLst/>
              <a:cxnLst/>
              <a:rect l="l" t="t" r="r" b="b"/>
              <a:pathLst>
                <a:path w="274320" h="274320">
                  <a:moveTo>
                    <a:pt x="0" y="137159"/>
                  </a:moveTo>
                  <a:lnTo>
                    <a:pt x="6992" y="93805"/>
                  </a:lnTo>
                  <a:lnTo>
                    <a:pt x="26462" y="56153"/>
                  </a:lnTo>
                  <a:lnTo>
                    <a:pt x="56153" y="26462"/>
                  </a:lnTo>
                  <a:lnTo>
                    <a:pt x="93805" y="6992"/>
                  </a:lnTo>
                  <a:lnTo>
                    <a:pt x="137159" y="0"/>
                  </a:lnTo>
                  <a:lnTo>
                    <a:pt x="180514" y="6992"/>
                  </a:lnTo>
                  <a:lnTo>
                    <a:pt x="218166" y="26462"/>
                  </a:lnTo>
                  <a:lnTo>
                    <a:pt x="247857" y="56153"/>
                  </a:lnTo>
                  <a:lnTo>
                    <a:pt x="267327" y="93805"/>
                  </a:lnTo>
                  <a:lnTo>
                    <a:pt x="274320" y="137159"/>
                  </a:lnTo>
                  <a:lnTo>
                    <a:pt x="267327" y="180514"/>
                  </a:lnTo>
                  <a:lnTo>
                    <a:pt x="247857" y="218166"/>
                  </a:lnTo>
                  <a:lnTo>
                    <a:pt x="218166" y="247857"/>
                  </a:lnTo>
                  <a:lnTo>
                    <a:pt x="180514" y="267327"/>
                  </a:lnTo>
                  <a:lnTo>
                    <a:pt x="137159" y="274319"/>
                  </a:lnTo>
                  <a:lnTo>
                    <a:pt x="93805" y="267327"/>
                  </a:lnTo>
                  <a:lnTo>
                    <a:pt x="56153" y="247857"/>
                  </a:lnTo>
                  <a:lnTo>
                    <a:pt x="26462" y="218166"/>
                  </a:lnTo>
                  <a:lnTo>
                    <a:pt x="6992" y="180514"/>
                  </a:lnTo>
                  <a:lnTo>
                    <a:pt x="0" y="137159"/>
                  </a:lnTo>
                  <a:close/>
                </a:path>
              </a:pathLst>
            </a:custGeom>
            <a:ln w="38100">
              <a:solidFill>
                <a:srgbClr val="FCE2AC"/>
              </a:solidFill>
            </a:ln>
          </p:spPr>
          <p:txBody>
            <a:bodyPr wrap="square" lIns="0" tIns="0" rIns="0" bIns="0" rtlCol="0"/>
            <a:lstStyle/>
            <a:p>
              <a:endParaRPr/>
            </a:p>
          </p:txBody>
        </p:sp>
      </p:grpSp>
      <p:sp>
        <p:nvSpPr>
          <p:cNvPr id="30" name="object 30"/>
          <p:cNvSpPr txBox="1"/>
          <p:nvPr/>
        </p:nvSpPr>
        <p:spPr>
          <a:xfrm>
            <a:off x="547217" y="5866282"/>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3</a:t>
            </a:r>
            <a:endParaRPr sz="2000">
              <a:latin typeface="Calibri"/>
              <a:cs typeface="Calibri"/>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44</a:t>
            </a:fld>
            <a:endParaRPr spc="-25"/>
          </a:p>
        </p:txBody>
      </p:sp>
      <p:sp>
        <p:nvSpPr>
          <p:cNvPr id="33" name="Rectangle 32">
            <a:extLst>
              <a:ext uri="{FF2B5EF4-FFF2-40B4-BE49-F238E27FC236}">
                <a16:creationId xmlns:a16="http://schemas.microsoft.com/office/drawing/2014/main" id="{1D7C7C3A-0F3A-AF64-64D6-5A4B9CDD4906}"/>
              </a:ext>
            </a:extLst>
          </p:cNvPr>
          <p:cNvSpPr/>
          <p:nvPr/>
        </p:nvSpPr>
        <p:spPr>
          <a:xfrm>
            <a:off x="8840978" y="5972557"/>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34" name="Important symbol" descr="caution.png">
            <a:extLst>
              <a:ext uri="{FF2B5EF4-FFF2-40B4-BE49-F238E27FC236}">
                <a16:creationId xmlns:a16="http://schemas.microsoft.com/office/drawing/2014/main" id="{7F2638A8-4A2B-578C-F392-9E4AD521C181}"/>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8888819" y="6022066"/>
            <a:ext cx="305438" cy="310389"/>
          </a:xfrm>
          <a:prstGeom prst="rect">
            <a:avLst/>
          </a:prstGeom>
          <a:solidFill>
            <a:schemeClr val="bg1"/>
          </a:solidFill>
          <a:ln w="19050">
            <a:noFill/>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45</a:t>
            </a:fld>
            <a:endParaRPr spc="-25"/>
          </a:p>
        </p:txBody>
      </p:sp>
      <p:sp>
        <p:nvSpPr>
          <p:cNvPr id="114" name="object 114"/>
          <p:cNvSpPr txBox="1"/>
          <p:nvPr/>
        </p:nvSpPr>
        <p:spPr>
          <a:xfrm>
            <a:off x="383540" y="4034993"/>
            <a:ext cx="3185160" cy="139827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eMarket</a:t>
            </a:r>
            <a:r>
              <a:rPr sz="1800" i="1" spc="-95">
                <a:latin typeface="Calibri"/>
                <a:cs typeface="Calibri"/>
              </a:rPr>
              <a:t> </a:t>
            </a:r>
            <a:r>
              <a:rPr sz="1800" i="1" spc="-10">
                <a:latin typeface="Calibri"/>
                <a:cs typeface="Calibri"/>
              </a:rPr>
              <a:t>Requirements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666555"/>
            <a:ext cx="5382260" cy="1212215"/>
          </a:xfrm>
          <a:prstGeom prst="rect">
            <a:avLst/>
          </a:prstGeom>
        </p:spPr>
        <p:txBody>
          <a:bodyPr vert="horz" wrap="square" lIns="0" tIns="175895" rIns="0" bIns="0" rtlCol="0">
            <a:spAutoFit/>
          </a:bodyPr>
          <a:lstStyle/>
          <a:p>
            <a:pPr marL="12700">
              <a:lnSpc>
                <a:spcPct val="100000"/>
              </a:lnSpc>
              <a:spcBef>
                <a:spcPts val="1385"/>
              </a:spcBef>
            </a:pPr>
            <a:r>
              <a:rPr sz="3600">
                <a:solidFill>
                  <a:srgbClr val="6EA943"/>
                </a:solidFill>
              </a:rPr>
              <a:t>eMarket</a:t>
            </a:r>
            <a:r>
              <a:rPr sz="3600" spc="-165">
                <a:solidFill>
                  <a:srgbClr val="6EA943"/>
                </a:solidFill>
              </a:rPr>
              <a:t> </a:t>
            </a:r>
            <a:r>
              <a:rPr sz="3600" spc="-10">
                <a:solidFill>
                  <a:srgbClr val="6EA943"/>
                </a:solidFill>
              </a:rPr>
              <a:t>Requirements</a:t>
            </a:r>
            <a:endParaRPr sz="3600"/>
          </a:p>
          <a:p>
            <a:pPr marL="12700">
              <a:lnSpc>
                <a:spcPct val="100000"/>
              </a:lnSpc>
              <a:spcBef>
                <a:spcPts val="855"/>
              </a:spcBef>
            </a:pPr>
            <a:r>
              <a:rPr sz="2400" b="0" i="1">
                <a:latin typeface="Calibri"/>
                <a:cs typeface="Calibri"/>
              </a:rPr>
              <a:t>Rules</a:t>
            </a:r>
            <a:r>
              <a:rPr sz="2400" b="0" i="1" spc="-70">
                <a:latin typeface="Calibri"/>
                <a:cs typeface="Calibri"/>
              </a:rPr>
              <a:t> </a:t>
            </a:r>
            <a:r>
              <a:rPr sz="2400" b="0" i="1">
                <a:latin typeface="Calibri"/>
                <a:cs typeface="Calibri"/>
              </a:rPr>
              <a:t>for</a:t>
            </a:r>
            <a:r>
              <a:rPr sz="2400" b="0" i="1" spc="-50">
                <a:latin typeface="Calibri"/>
                <a:cs typeface="Calibri"/>
              </a:rPr>
              <a:t> </a:t>
            </a:r>
            <a:r>
              <a:rPr sz="2400" b="0" i="1" spc="-10">
                <a:latin typeface="Calibri"/>
                <a:cs typeface="Calibri"/>
              </a:rPr>
              <a:t>Managing</a:t>
            </a:r>
            <a:r>
              <a:rPr sz="2400" b="0" i="1" spc="-60">
                <a:latin typeface="Calibri"/>
                <a:cs typeface="Calibri"/>
              </a:rPr>
              <a:t> </a:t>
            </a:r>
            <a:r>
              <a:rPr sz="2400" b="0" i="1">
                <a:latin typeface="Calibri"/>
                <a:cs typeface="Calibri"/>
              </a:rPr>
              <a:t>Assets,</a:t>
            </a:r>
            <a:r>
              <a:rPr sz="2400" b="0" i="1" spc="-75">
                <a:latin typeface="Calibri"/>
                <a:cs typeface="Calibri"/>
              </a:rPr>
              <a:t> </a:t>
            </a:r>
            <a:r>
              <a:rPr sz="2400" b="0" i="1">
                <a:latin typeface="Calibri"/>
                <a:cs typeface="Calibri"/>
              </a:rPr>
              <a:t>Bids,</a:t>
            </a:r>
            <a:r>
              <a:rPr sz="2400" b="0" i="1" spc="-65">
                <a:latin typeface="Calibri"/>
                <a:cs typeface="Calibri"/>
              </a:rPr>
              <a:t> </a:t>
            </a:r>
            <a:r>
              <a:rPr sz="2400" b="0" i="1">
                <a:latin typeface="Calibri"/>
                <a:cs typeface="Calibri"/>
              </a:rPr>
              <a:t>and</a:t>
            </a:r>
            <a:r>
              <a:rPr sz="2400" b="0" i="1" spc="-50">
                <a:latin typeface="Calibri"/>
                <a:cs typeface="Calibri"/>
              </a:rPr>
              <a:t> </a:t>
            </a:r>
            <a:r>
              <a:rPr sz="2400" b="0" i="1" spc="-10">
                <a:latin typeface="Calibri"/>
                <a:cs typeface="Calibri"/>
              </a:rPr>
              <a:t>Offers</a:t>
            </a:r>
            <a:endParaRPr sz="2400">
              <a:latin typeface="Calibri"/>
              <a:cs typeface="Calibri"/>
            </a:endParaRPr>
          </a:p>
        </p:txBody>
      </p:sp>
      <p:sp>
        <p:nvSpPr>
          <p:cNvPr id="63" name="object 6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64" name="object 6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46</a:t>
            </a:fld>
            <a:endParaRPr spc="-25"/>
          </a:p>
        </p:txBody>
      </p:sp>
      <p:sp>
        <p:nvSpPr>
          <p:cNvPr id="62" name="object 62"/>
          <p:cNvSpPr txBox="1"/>
          <p:nvPr/>
        </p:nvSpPr>
        <p:spPr>
          <a:xfrm>
            <a:off x="305206" y="4366269"/>
            <a:ext cx="2646680" cy="664210"/>
          </a:xfrm>
          <a:prstGeom prst="rect">
            <a:avLst/>
          </a:prstGeom>
        </p:spPr>
        <p:txBody>
          <a:bodyPr vert="horz" wrap="square" lIns="0" tIns="43815" rIns="0" bIns="0" rtlCol="0">
            <a:spAutoFit/>
          </a:bodyPr>
          <a:lstStyle/>
          <a:p>
            <a:pPr marL="12700">
              <a:lnSpc>
                <a:spcPct val="100000"/>
              </a:lnSpc>
              <a:spcBef>
                <a:spcPts val="345"/>
              </a:spcBef>
            </a:pPr>
            <a:r>
              <a:rPr sz="2000" b="1">
                <a:latin typeface="Calibri"/>
                <a:cs typeface="Calibri"/>
              </a:rPr>
              <a:t>Tim</a:t>
            </a:r>
            <a:r>
              <a:rPr sz="2000" b="1" spc="-40">
                <a:latin typeface="Calibri"/>
                <a:cs typeface="Calibri"/>
              </a:rPr>
              <a:t> </a:t>
            </a:r>
            <a:r>
              <a:rPr sz="2000" b="1" spc="-20">
                <a:latin typeface="Calibri"/>
                <a:cs typeface="Calibri"/>
              </a:rPr>
              <a:t>Peet</a:t>
            </a:r>
            <a:endParaRPr sz="2000">
              <a:latin typeface="Calibri"/>
              <a:cs typeface="Calibri"/>
            </a:endParaRPr>
          </a:p>
          <a:p>
            <a:pPr marL="12700">
              <a:lnSpc>
                <a:spcPct val="100000"/>
              </a:lnSpc>
              <a:spcBef>
                <a:spcPts val="220"/>
              </a:spcBef>
            </a:pPr>
            <a:r>
              <a:rPr sz="1800" spc="-20">
                <a:latin typeface="Calibri"/>
                <a:cs typeface="Calibri"/>
              </a:rPr>
              <a:t>Manager,</a:t>
            </a:r>
            <a:r>
              <a:rPr sz="1800" spc="-45">
                <a:latin typeface="Calibri"/>
                <a:cs typeface="Calibri"/>
              </a:rPr>
              <a:t> </a:t>
            </a:r>
            <a:r>
              <a:rPr sz="1800" spc="-10">
                <a:latin typeface="Calibri"/>
                <a:cs typeface="Calibri"/>
              </a:rPr>
              <a:t>Customer</a:t>
            </a:r>
            <a:r>
              <a:rPr sz="1800" spc="-45">
                <a:latin typeface="Calibri"/>
                <a:cs typeface="Calibri"/>
              </a:rPr>
              <a:t> </a:t>
            </a:r>
            <a:r>
              <a:rPr sz="1800" spc="-10">
                <a:latin typeface="Calibri"/>
                <a:cs typeface="Calibri"/>
              </a:rPr>
              <a:t>Support</a:t>
            </a:r>
            <a:endParaRPr sz="1800">
              <a:latin typeface="Calibri"/>
              <a:cs typeface="Calibri"/>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007" y="6739711"/>
            <a:ext cx="36830" cy="118745"/>
            <a:chOff x="64007" y="6739711"/>
            <a:chExt cx="36830" cy="118745"/>
          </a:xfrm>
        </p:grpSpPr>
        <p:sp>
          <p:nvSpPr>
            <p:cNvPr id="3" name="object 3"/>
            <p:cNvSpPr/>
            <p:nvPr/>
          </p:nvSpPr>
          <p:spPr>
            <a:xfrm>
              <a:off x="70103" y="6739711"/>
              <a:ext cx="0" cy="118745"/>
            </a:xfrm>
            <a:custGeom>
              <a:avLst/>
              <a:gdLst/>
              <a:ahLst/>
              <a:cxnLst/>
              <a:rect l="l" t="t" r="r" b="b"/>
              <a:pathLst>
                <a:path h="118745">
                  <a:moveTo>
                    <a:pt x="0" y="0"/>
                  </a:moveTo>
                  <a:lnTo>
                    <a:pt x="0" y="118287"/>
                  </a:lnTo>
                </a:path>
              </a:pathLst>
            </a:custGeom>
            <a:ln w="12192">
              <a:solidFill>
                <a:srgbClr val="7E7E7E"/>
              </a:solidFill>
            </a:ln>
          </p:spPr>
          <p:txBody>
            <a:bodyPr wrap="square" lIns="0" tIns="0" rIns="0" bIns="0" rtlCol="0"/>
            <a:lstStyle/>
            <a:p>
              <a:endParaRPr/>
            </a:p>
          </p:txBody>
        </p:sp>
        <p:sp>
          <p:nvSpPr>
            <p:cNvPr id="4" name="object 4"/>
            <p:cNvSpPr/>
            <p:nvPr/>
          </p:nvSpPr>
          <p:spPr>
            <a:xfrm>
              <a:off x="94488" y="6739711"/>
              <a:ext cx="0" cy="118745"/>
            </a:xfrm>
            <a:custGeom>
              <a:avLst/>
              <a:gdLst/>
              <a:ahLst/>
              <a:cxnLst/>
              <a:rect l="l" t="t" r="r" b="b"/>
              <a:pathLst>
                <a:path h="118745">
                  <a:moveTo>
                    <a:pt x="0" y="0"/>
                  </a:moveTo>
                  <a:lnTo>
                    <a:pt x="0" y="118287"/>
                  </a:lnTo>
                </a:path>
              </a:pathLst>
            </a:custGeom>
            <a:ln w="12191">
              <a:solidFill>
                <a:srgbClr val="7E7E7E"/>
              </a:solidFill>
            </a:ln>
          </p:spPr>
          <p:txBody>
            <a:bodyPr wrap="square" lIns="0" tIns="0" rIns="0" bIns="0" rtlCol="0"/>
            <a:lstStyle/>
            <a:p>
              <a:endParaRPr/>
            </a:p>
          </p:txBody>
        </p:sp>
      </p:grpSp>
      <p:sp>
        <p:nvSpPr>
          <p:cNvPr id="5" name="object 5"/>
          <p:cNvSpPr/>
          <p:nvPr/>
        </p:nvSpPr>
        <p:spPr>
          <a:xfrm>
            <a:off x="70103" y="6473952"/>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7E7E7E"/>
            </a:solidFill>
          </a:ln>
        </p:spPr>
        <p:txBody>
          <a:bodyPr wrap="square" lIns="0" tIns="0" rIns="0" bIns="0" rtlCol="0"/>
          <a:lstStyle/>
          <a:p>
            <a:endParaRPr/>
          </a:p>
        </p:txBody>
      </p:sp>
      <p:sp>
        <p:nvSpPr>
          <p:cNvPr id="6" name="object 6"/>
          <p:cNvSpPr/>
          <p:nvPr/>
        </p:nvSpPr>
        <p:spPr>
          <a:xfrm>
            <a:off x="608076" y="6548932"/>
            <a:ext cx="0" cy="307975"/>
          </a:xfrm>
          <a:custGeom>
            <a:avLst/>
            <a:gdLst/>
            <a:ahLst/>
            <a:cxnLst/>
            <a:rect l="l" t="t" r="r" b="b"/>
            <a:pathLst>
              <a:path h="307975">
                <a:moveTo>
                  <a:pt x="0" y="0"/>
                </a:moveTo>
                <a:lnTo>
                  <a:pt x="0" y="307542"/>
                </a:lnTo>
              </a:path>
            </a:pathLst>
          </a:custGeom>
          <a:ln w="12191">
            <a:solidFill>
              <a:srgbClr val="7E7E7E"/>
            </a:solidFill>
          </a:ln>
        </p:spPr>
        <p:txBody>
          <a:bodyPr wrap="square" lIns="0" tIns="0" rIns="0" bIns="0" rtlCol="0"/>
          <a:lstStyle/>
          <a:p>
            <a:endParaRPr/>
          </a:p>
        </p:txBody>
      </p:sp>
      <p:grpSp>
        <p:nvGrpSpPr>
          <p:cNvPr id="7" name="object 7"/>
          <p:cNvGrpSpPr/>
          <p:nvPr/>
        </p:nvGrpSpPr>
        <p:grpSpPr>
          <a:xfrm>
            <a:off x="780287" y="6833773"/>
            <a:ext cx="36830" cy="19685"/>
            <a:chOff x="780287" y="6833773"/>
            <a:chExt cx="36830" cy="19685"/>
          </a:xfrm>
        </p:grpSpPr>
        <p:sp>
          <p:nvSpPr>
            <p:cNvPr id="8" name="object 8"/>
            <p:cNvSpPr/>
            <p:nvPr/>
          </p:nvSpPr>
          <p:spPr>
            <a:xfrm>
              <a:off x="786383" y="6833773"/>
              <a:ext cx="0" cy="19685"/>
            </a:xfrm>
            <a:custGeom>
              <a:avLst/>
              <a:gdLst/>
              <a:ahLst/>
              <a:cxnLst/>
              <a:rect l="l" t="t" r="r" b="b"/>
              <a:pathLst>
                <a:path h="19684">
                  <a:moveTo>
                    <a:pt x="0" y="0"/>
                  </a:moveTo>
                  <a:lnTo>
                    <a:pt x="0" y="19653"/>
                  </a:lnTo>
                </a:path>
              </a:pathLst>
            </a:custGeom>
            <a:ln w="12191">
              <a:solidFill>
                <a:srgbClr val="7E7E7E"/>
              </a:solidFill>
            </a:ln>
          </p:spPr>
          <p:txBody>
            <a:bodyPr wrap="square" lIns="0" tIns="0" rIns="0" bIns="0" rtlCol="0"/>
            <a:lstStyle/>
            <a:p>
              <a:endParaRPr/>
            </a:p>
          </p:txBody>
        </p:sp>
        <p:sp>
          <p:nvSpPr>
            <p:cNvPr id="9" name="object 9"/>
            <p:cNvSpPr/>
            <p:nvPr/>
          </p:nvSpPr>
          <p:spPr>
            <a:xfrm>
              <a:off x="810767" y="6833773"/>
              <a:ext cx="0" cy="19685"/>
            </a:xfrm>
            <a:custGeom>
              <a:avLst/>
              <a:gdLst/>
              <a:ahLst/>
              <a:cxnLst/>
              <a:rect l="l" t="t" r="r" b="b"/>
              <a:pathLst>
                <a:path h="19684">
                  <a:moveTo>
                    <a:pt x="0" y="0"/>
                  </a:moveTo>
                  <a:lnTo>
                    <a:pt x="0" y="19653"/>
                  </a:lnTo>
                </a:path>
              </a:pathLst>
            </a:custGeom>
            <a:ln w="12192">
              <a:solidFill>
                <a:srgbClr val="7E7E7E"/>
              </a:solidFill>
            </a:ln>
          </p:spPr>
          <p:txBody>
            <a:bodyPr wrap="square" lIns="0" tIns="0" rIns="0" bIns="0" rtlCol="0"/>
            <a:lstStyle/>
            <a:p>
              <a:endParaRPr/>
            </a:p>
          </p:txBody>
        </p:sp>
      </p:grpSp>
      <p:sp>
        <p:nvSpPr>
          <p:cNvPr id="10" name="object 10"/>
          <p:cNvSpPr/>
          <p:nvPr/>
        </p:nvSpPr>
        <p:spPr>
          <a:xfrm>
            <a:off x="871727" y="6496811"/>
            <a:ext cx="48895" cy="230504"/>
          </a:xfrm>
          <a:custGeom>
            <a:avLst/>
            <a:gdLst/>
            <a:ahLst/>
            <a:cxnLst/>
            <a:rect l="l" t="t" r="r" b="b"/>
            <a:pathLst>
              <a:path w="48894" h="230504">
                <a:moveTo>
                  <a:pt x="0" y="230123"/>
                </a:moveTo>
                <a:lnTo>
                  <a:pt x="0" y="0"/>
                </a:lnTo>
              </a:path>
              <a:path w="48894" h="230504">
                <a:moveTo>
                  <a:pt x="24384" y="230123"/>
                </a:moveTo>
                <a:lnTo>
                  <a:pt x="24384" y="0"/>
                </a:lnTo>
              </a:path>
              <a:path w="48894" h="230504">
                <a:moveTo>
                  <a:pt x="48768" y="230123"/>
                </a:moveTo>
                <a:lnTo>
                  <a:pt x="48768" y="0"/>
                </a:lnTo>
              </a:path>
            </a:pathLst>
          </a:custGeom>
          <a:ln w="12192">
            <a:solidFill>
              <a:srgbClr val="7E7E7E"/>
            </a:solidFill>
          </a:ln>
        </p:spPr>
        <p:txBody>
          <a:bodyPr wrap="square" lIns="0" tIns="0" rIns="0" bIns="0" rtlCol="0"/>
          <a:lstStyle/>
          <a:p>
            <a:endParaRPr/>
          </a:p>
        </p:txBody>
      </p:sp>
      <p:sp>
        <p:nvSpPr>
          <p:cNvPr id="11" name="object 11"/>
          <p:cNvSpPr/>
          <p:nvPr/>
        </p:nvSpPr>
        <p:spPr>
          <a:xfrm>
            <a:off x="405384" y="6665976"/>
            <a:ext cx="175260" cy="190500"/>
          </a:xfrm>
          <a:custGeom>
            <a:avLst/>
            <a:gdLst/>
            <a:ahLst/>
            <a:cxnLst/>
            <a:rect l="l" t="t" r="r" b="b"/>
            <a:pathLst>
              <a:path w="175259" h="190500">
                <a:moveTo>
                  <a:pt x="149351" y="190499"/>
                </a:moveTo>
                <a:lnTo>
                  <a:pt x="149209" y="177582"/>
                </a:lnTo>
                <a:lnTo>
                  <a:pt x="149066" y="164664"/>
                </a:lnTo>
                <a:lnTo>
                  <a:pt x="148923" y="151747"/>
                </a:lnTo>
                <a:lnTo>
                  <a:pt x="148780" y="138830"/>
                </a:lnTo>
                <a:lnTo>
                  <a:pt x="1320" y="138831"/>
                </a:lnTo>
                <a:lnTo>
                  <a:pt x="0" y="21336"/>
                </a:lnTo>
              </a:path>
              <a:path w="175259" h="190500">
                <a:moveTo>
                  <a:pt x="175259" y="190499"/>
                </a:moveTo>
                <a:lnTo>
                  <a:pt x="175115" y="172043"/>
                </a:lnTo>
                <a:lnTo>
                  <a:pt x="174967" y="153587"/>
                </a:lnTo>
                <a:lnTo>
                  <a:pt x="174820" y="135132"/>
                </a:lnTo>
                <a:lnTo>
                  <a:pt x="174675" y="116676"/>
                </a:lnTo>
                <a:lnTo>
                  <a:pt x="22859" y="116677"/>
                </a:lnTo>
                <a:lnTo>
                  <a:pt x="23380" y="0"/>
                </a:lnTo>
              </a:path>
            </a:pathLst>
          </a:custGeom>
          <a:ln w="12192">
            <a:solidFill>
              <a:srgbClr val="7E7E7E"/>
            </a:solidFill>
          </a:ln>
        </p:spPr>
        <p:txBody>
          <a:bodyPr wrap="square" lIns="0" tIns="0" rIns="0" bIns="0" rtlCol="0"/>
          <a:lstStyle/>
          <a:p>
            <a:endParaRPr/>
          </a:p>
        </p:txBody>
      </p:sp>
      <p:grpSp>
        <p:nvGrpSpPr>
          <p:cNvPr id="12" name="object 12"/>
          <p:cNvGrpSpPr/>
          <p:nvPr/>
        </p:nvGrpSpPr>
        <p:grpSpPr>
          <a:xfrm>
            <a:off x="1135380" y="6499859"/>
            <a:ext cx="1106805" cy="364490"/>
            <a:chOff x="1135380" y="6499859"/>
            <a:chExt cx="1106805" cy="364490"/>
          </a:xfrm>
        </p:grpSpPr>
        <p:sp>
          <p:nvSpPr>
            <p:cNvPr id="13" name="object 13"/>
            <p:cNvSpPr/>
            <p:nvPr/>
          </p:nvSpPr>
          <p:spPr>
            <a:xfrm>
              <a:off x="1141476" y="6505955"/>
              <a:ext cx="1094740" cy="352425"/>
            </a:xfrm>
            <a:custGeom>
              <a:avLst/>
              <a:gdLst/>
              <a:ahLst/>
              <a:cxnLst/>
              <a:rect l="l" t="t" r="r" b="b"/>
              <a:pathLst>
                <a:path w="1094739" h="352425">
                  <a:moveTo>
                    <a:pt x="246887" y="352043"/>
                  </a:moveTo>
                  <a:lnTo>
                    <a:pt x="246751" y="299353"/>
                  </a:lnTo>
                  <a:lnTo>
                    <a:pt x="246601" y="246664"/>
                  </a:lnTo>
                  <a:lnTo>
                    <a:pt x="246443" y="193975"/>
                  </a:lnTo>
                  <a:lnTo>
                    <a:pt x="246285" y="141285"/>
                  </a:lnTo>
                  <a:lnTo>
                    <a:pt x="246135" y="88594"/>
                  </a:lnTo>
                  <a:lnTo>
                    <a:pt x="245999" y="35902"/>
                  </a:lnTo>
                  <a:lnTo>
                    <a:pt x="0" y="35915"/>
                  </a:lnTo>
                  <a:lnTo>
                    <a:pt x="850" y="0"/>
                  </a:lnTo>
                </a:path>
                <a:path w="1094739" h="352425">
                  <a:moveTo>
                    <a:pt x="269748" y="352043"/>
                  </a:moveTo>
                  <a:lnTo>
                    <a:pt x="269748" y="266700"/>
                  </a:lnTo>
                  <a:lnTo>
                    <a:pt x="611124" y="266700"/>
                  </a:lnTo>
                </a:path>
                <a:path w="1094739" h="352425">
                  <a:moveTo>
                    <a:pt x="1094232" y="199644"/>
                  </a:moveTo>
                  <a:lnTo>
                    <a:pt x="1094232" y="149352"/>
                  </a:lnTo>
                  <a:lnTo>
                    <a:pt x="592836" y="149352"/>
                  </a:lnTo>
                </a:path>
              </a:pathLst>
            </a:custGeom>
            <a:ln w="12192">
              <a:solidFill>
                <a:srgbClr val="7E7E7E"/>
              </a:solidFill>
            </a:ln>
          </p:spPr>
          <p:txBody>
            <a:bodyPr wrap="square" lIns="0" tIns="0" rIns="0" bIns="0" rtlCol="0"/>
            <a:lstStyle/>
            <a:p>
              <a:endParaRPr/>
            </a:p>
          </p:txBody>
        </p:sp>
        <p:sp>
          <p:nvSpPr>
            <p:cNvPr id="14" name="object 14"/>
            <p:cNvSpPr/>
            <p:nvPr/>
          </p:nvSpPr>
          <p:spPr>
            <a:xfrm>
              <a:off x="1588008" y="6700126"/>
              <a:ext cx="0" cy="73025"/>
            </a:xfrm>
            <a:custGeom>
              <a:avLst/>
              <a:gdLst/>
              <a:ahLst/>
              <a:cxnLst/>
              <a:rect l="l" t="t" r="r" b="b"/>
              <a:pathLst>
                <a:path h="73025">
                  <a:moveTo>
                    <a:pt x="0" y="0"/>
                  </a:moveTo>
                  <a:lnTo>
                    <a:pt x="0" y="72529"/>
                  </a:lnTo>
                </a:path>
              </a:pathLst>
            </a:custGeom>
            <a:ln w="12192">
              <a:solidFill>
                <a:srgbClr val="7E7E7E"/>
              </a:solidFill>
            </a:ln>
          </p:spPr>
          <p:txBody>
            <a:bodyPr wrap="square" lIns="0" tIns="0" rIns="0" bIns="0" rtlCol="0"/>
            <a:lstStyle/>
            <a:p>
              <a:endParaRPr/>
            </a:p>
          </p:txBody>
        </p:sp>
      </p:grpSp>
      <p:sp>
        <p:nvSpPr>
          <p:cNvPr id="15" name="object 15"/>
          <p:cNvSpPr/>
          <p:nvPr/>
        </p:nvSpPr>
        <p:spPr>
          <a:xfrm>
            <a:off x="2237232" y="6507480"/>
            <a:ext cx="158750" cy="350520"/>
          </a:xfrm>
          <a:custGeom>
            <a:avLst/>
            <a:gdLst/>
            <a:ahLst/>
            <a:cxnLst/>
            <a:rect l="l" t="t" r="r" b="b"/>
            <a:pathLst>
              <a:path w="158750" h="350520">
                <a:moveTo>
                  <a:pt x="78359" y="347471"/>
                </a:moveTo>
                <a:lnTo>
                  <a:pt x="76200" y="273805"/>
                </a:lnTo>
                <a:lnTo>
                  <a:pt x="128905" y="199390"/>
                </a:lnTo>
                <a:lnTo>
                  <a:pt x="129420" y="162838"/>
                </a:lnTo>
                <a:lnTo>
                  <a:pt x="129889" y="104486"/>
                </a:lnTo>
                <a:lnTo>
                  <a:pt x="130405" y="43738"/>
                </a:lnTo>
                <a:lnTo>
                  <a:pt x="131063" y="0"/>
                </a:lnTo>
              </a:path>
              <a:path w="158750" h="350520">
                <a:moveTo>
                  <a:pt x="105791" y="347471"/>
                </a:moveTo>
                <a:lnTo>
                  <a:pt x="103631" y="273805"/>
                </a:lnTo>
                <a:lnTo>
                  <a:pt x="156337" y="199390"/>
                </a:lnTo>
                <a:lnTo>
                  <a:pt x="156852" y="162838"/>
                </a:lnTo>
                <a:lnTo>
                  <a:pt x="157321" y="104486"/>
                </a:lnTo>
                <a:lnTo>
                  <a:pt x="157837" y="43738"/>
                </a:lnTo>
                <a:lnTo>
                  <a:pt x="158495" y="0"/>
                </a:lnTo>
              </a:path>
              <a:path w="158750" h="350520">
                <a:moveTo>
                  <a:pt x="51307" y="350519"/>
                </a:moveTo>
                <a:lnTo>
                  <a:pt x="53340" y="282459"/>
                </a:lnTo>
                <a:lnTo>
                  <a:pt x="2031" y="213702"/>
                </a:lnTo>
                <a:lnTo>
                  <a:pt x="1535" y="183895"/>
                </a:lnTo>
                <a:lnTo>
                  <a:pt x="1016" y="154095"/>
                </a:lnTo>
                <a:lnTo>
                  <a:pt x="496" y="124295"/>
                </a:lnTo>
                <a:lnTo>
                  <a:pt x="0" y="94488"/>
                </a:lnTo>
              </a:path>
            </a:pathLst>
          </a:custGeom>
          <a:ln w="12192">
            <a:solidFill>
              <a:srgbClr val="7E7E7E"/>
            </a:solidFill>
          </a:ln>
        </p:spPr>
        <p:txBody>
          <a:bodyPr wrap="square" lIns="0" tIns="0" rIns="0" bIns="0" rtlCol="0"/>
          <a:lstStyle/>
          <a:p>
            <a:endParaRPr/>
          </a:p>
        </p:txBody>
      </p:sp>
      <p:sp>
        <p:nvSpPr>
          <p:cNvPr id="16" name="object 16"/>
          <p:cNvSpPr/>
          <p:nvPr/>
        </p:nvSpPr>
        <p:spPr>
          <a:xfrm>
            <a:off x="2836164" y="6547104"/>
            <a:ext cx="26034" cy="306705"/>
          </a:xfrm>
          <a:custGeom>
            <a:avLst/>
            <a:gdLst/>
            <a:ahLst/>
            <a:cxnLst/>
            <a:rect l="l" t="t" r="r" b="b"/>
            <a:pathLst>
              <a:path w="26035" h="306704">
                <a:moveTo>
                  <a:pt x="0" y="306323"/>
                </a:moveTo>
                <a:lnTo>
                  <a:pt x="0" y="0"/>
                </a:lnTo>
              </a:path>
              <a:path w="26035" h="306704">
                <a:moveTo>
                  <a:pt x="25908" y="306323"/>
                </a:moveTo>
                <a:lnTo>
                  <a:pt x="25908" y="0"/>
                </a:lnTo>
              </a:path>
            </a:pathLst>
          </a:custGeom>
          <a:ln w="12192">
            <a:solidFill>
              <a:srgbClr val="7E7E7E"/>
            </a:solidFill>
          </a:ln>
        </p:spPr>
        <p:txBody>
          <a:bodyPr wrap="square" lIns="0" tIns="0" rIns="0" bIns="0" rtlCol="0"/>
          <a:lstStyle/>
          <a:p>
            <a:endParaRPr/>
          </a:p>
        </p:txBody>
      </p:sp>
      <p:sp>
        <p:nvSpPr>
          <p:cNvPr id="17" name="object 17"/>
          <p:cNvSpPr/>
          <p:nvPr/>
        </p:nvSpPr>
        <p:spPr>
          <a:xfrm>
            <a:off x="3534155" y="6496811"/>
            <a:ext cx="59690" cy="230504"/>
          </a:xfrm>
          <a:custGeom>
            <a:avLst/>
            <a:gdLst/>
            <a:ahLst/>
            <a:cxnLst/>
            <a:rect l="l" t="t" r="r" b="b"/>
            <a:pathLst>
              <a:path w="59689" h="230504">
                <a:moveTo>
                  <a:pt x="0" y="0"/>
                </a:moveTo>
                <a:lnTo>
                  <a:pt x="0" y="230339"/>
                </a:lnTo>
              </a:path>
              <a:path w="59689" h="230504">
                <a:moveTo>
                  <a:pt x="33528" y="0"/>
                </a:moveTo>
                <a:lnTo>
                  <a:pt x="33528" y="230339"/>
                </a:lnTo>
              </a:path>
              <a:path w="59689" h="230504">
                <a:moveTo>
                  <a:pt x="59436" y="0"/>
                </a:moveTo>
                <a:lnTo>
                  <a:pt x="59436" y="230339"/>
                </a:lnTo>
              </a:path>
            </a:pathLst>
          </a:custGeom>
          <a:ln w="12192">
            <a:solidFill>
              <a:srgbClr val="7E7E7E"/>
            </a:solidFill>
          </a:ln>
        </p:spPr>
        <p:txBody>
          <a:bodyPr wrap="square" lIns="0" tIns="0" rIns="0" bIns="0" rtlCol="0"/>
          <a:lstStyle/>
          <a:p>
            <a:endParaRPr/>
          </a:p>
        </p:txBody>
      </p:sp>
      <p:sp>
        <p:nvSpPr>
          <p:cNvPr id="18" name="object 18"/>
          <p:cNvSpPr/>
          <p:nvPr/>
        </p:nvSpPr>
        <p:spPr>
          <a:xfrm>
            <a:off x="4219955"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19" name="object 19"/>
          <p:cNvSpPr/>
          <p:nvPr/>
        </p:nvSpPr>
        <p:spPr>
          <a:xfrm>
            <a:off x="4082796" y="6833962"/>
            <a:ext cx="52069" cy="24130"/>
          </a:xfrm>
          <a:custGeom>
            <a:avLst/>
            <a:gdLst/>
            <a:ahLst/>
            <a:cxnLst/>
            <a:rect l="l" t="t" r="r" b="b"/>
            <a:pathLst>
              <a:path w="52070" h="24129">
                <a:moveTo>
                  <a:pt x="0" y="0"/>
                </a:moveTo>
                <a:lnTo>
                  <a:pt x="0" y="24036"/>
                </a:lnTo>
              </a:path>
              <a:path w="52070" h="24129">
                <a:moveTo>
                  <a:pt x="27431" y="0"/>
                </a:moveTo>
                <a:lnTo>
                  <a:pt x="27431" y="24036"/>
                </a:lnTo>
              </a:path>
              <a:path w="52070" h="24129">
                <a:moveTo>
                  <a:pt x="51815" y="0"/>
                </a:moveTo>
                <a:lnTo>
                  <a:pt x="51815" y="24036"/>
                </a:lnTo>
              </a:path>
            </a:pathLst>
          </a:custGeom>
          <a:ln w="12192">
            <a:solidFill>
              <a:srgbClr val="7E7E7E"/>
            </a:solidFill>
          </a:ln>
        </p:spPr>
        <p:txBody>
          <a:bodyPr wrap="square" lIns="0" tIns="0" rIns="0" bIns="0" rtlCol="0"/>
          <a:lstStyle/>
          <a:p>
            <a:endParaRPr/>
          </a:p>
        </p:txBody>
      </p:sp>
      <p:sp>
        <p:nvSpPr>
          <p:cNvPr id="20" name="object 20"/>
          <p:cNvSpPr/>
          <p:nvPr/>
        </p:nvSpPr>
        <p:spPr>
          <a:xfrm>
            <a:off x="3593591" y="6579107"/>
            <a:ext cx="542925" cy="172720"/>
          </a:xfrm>
          <a:custGeom>
            <a:avLst/>
            <a:gdLst/>
            <a:ahLst/>
            <a:cxnLst/>
            <a:rect l="l" t="t" r="r" b="b"/>
            <a:pathLst>
              <a:path w="542925" h="172720">
                <a:moveTo>
                  <a:pt x="540638" y="172212"/>
                </a:moveTo>
                <a:lnTo>
                  <a:pt x="541115" y="146439"/>
                </a:lnTo>
                <a:lnTo>
                  <a:pt x="541591" y="120669"/>
                </a:lnTo>
                <a:lnTo>
                  <a:pt x="542067" y="94898"/>
                </a:lnTo>
                <a:lnTo>
                  <a:pt x="542544" y="69126"/>
                </a:lnTo>
                <a:lnTo>
                  <a:pt x="354457" y="69126"/>
                </a:lnTo>
                <a:lnTo>
                  <a:pt x="277241" y="0"/>
                </a:lnTo>
                <a:lnTo>
                  <a:pt x="0" y="0"/>
                </a:lnTo>
              </a:path>
            </a:pathLst>
          </a:custGeom>
          <a:ln w="12192">
            <a:solidFill>
              <a:srgbClr val="7E7E7E"/>
            </a:solidFill>
          </a:ln>
        </p:spPr>
        <p:txBody>
          <a:bodyPr wrap="square" lIns="0" tIns="0" rIns="0" bIns="0" rtlCol="0"/>
          <a:lstStyle/>
          <a:p>
            <a:endParaRPr/>
          </a:p>
        </p:txBody>
      </p:sp>
      <p:sp>
        <p:nvSpPr>
          <p:cNvPr id="21" name="object 21"/>
          <p:cNvSpPr/>
          <p:nvPr/>
        </p:nvSpPr>
        <p:spPr>
          <a:xfrm>
            <a:off x="4675632" y="6473952"/>
            <a:ext cx="146685" cy="317500"/>
          </a:xfrm>
          <a:custGeom>
            <a:avLst/>
            <a:gdLst/>
            <a:ahLst/>
            <a:cxnLst/>
            <a:rect l="l" t="t" r="r" b="b"/>
            <a:pathLst>
              <a:path w="146685" h="317500">
                <a:moveTo>
                  <a:pt x="120395" y="309372"/>
                </a:moveTo>
                <a:lnTo>
                  <a:pt x="120395" y="22860"/>
                </a:lnTo>
                <a:lnTo>
                  <a:pt x="0" y="22860"/>
                </a:lnTo>
              </a:path>
              <a:path w="146685" h="317500">
                <a:moveTo>
                  <a:pt x="146303" y="316992"/>
                </a:moveTo>
                <a:lnTo>
                  <a:pt x="146303" y="0"/>
                </a:lnTo>
                <a:lnTo>
                  <a:pt x="0" y="0"/>
                </a:lnTo>
              </a:path>
            </a:pathLst>
          </a:custGeom>
          <a:ln w="12192">
            <a:solidFill>
              <a:srgbClr val="7E7E7E"/>
            </a:solidFill>
          </a:ln>
        </p:spPr>
        <p:txBody>
          <a:bodyPr wrap="square" lIns="0" tIns="0" rIns="0" bIns="0" rtlCol="0"/>
          <a:lstStyle/>
          <a:p>
            <a:endParaRPr/>
          </a:p>
        </p:txBody>
      </p:sp>
      <p:sp>
        <p:nvSpPr>
          <p:cNvPr id="22" name="object 22"/>
          <p:cNvSpPr/>
          <p:nvPr/>
        </p:nvSpPr>
        <p:spPr>
          <a:xfrm>
            <a:off x="4887467" y="6484620"/>
            <a:ext cx="304800" cy="279400"/>
          </a:xfrm>
          <a:custGeom>
            <a:avLst/>
            <a:gdLst/>
            <a:ahLst/>
            <a:cxnLst/>
            <a:rect l="l" t="t" r="r" b="b"/>
            <a:pathLst>
              <a:path w="304800" h="279400">
                <a:moveTo>
                  <a:pt x="0" y="278891"/>
                </a:moveTo>
                <a:lnTo>
                  <a:pt x="0" y="0"/>
                </a:lnTo>
                <a:lnTo>
                  <a:pt x="304800" y="0"/>
                </a:lnTo>
              </a:path>
            </a:pathLst>
          </a:custGeom>
          <a:ln w="12192">
            <a:solidFill>
              <a:srgbClr val="7E7E7E"/>
            </a:solidFill>
          </a:ln>
        </p:spPr>
        <p:txBody>
          <a:bodyPr wrap="square" lIns="0" tIns="0" rIns="0" bIns="0" rtlCol="0"/>
          <a:lstStyle/>
          <a:p>
            <a:endParaRPr/>
          </a:p>
        </p:txBody>
      </p:sp>
      <p:sp>
        <p:nvSpPr>
          <p:cNvPr id="23" name="object 23"/>
          <p:cNvSpPr/>
          <p:nvPr/>
        </p:nvSpPr>
        <p:spPr>
          <a:xfrm>
            <a:off x="4558284" y="6780274"/>
            <a:ext cx="70485" cy="78105"/>
          </a:xfrm>
          <a:custGeom>
            <a:avLst/>
            <a:gdLst/>
            <a:ahLst/>
            <a:cxnLst/>
            <a:rect l="l" t="t" r="r" b="b"/>
            <a:pathLst>
              <a:path w="70485" h="78104">
                <a:moveTo>
                  <a:pt x="0" y="77724"/>
                </a:moveTo>
                <a:lnTo>
                  <a:pt x="0" y="0"/>
                </a:lnTo>
                <a:lnTo>
                  <a:pt x="70103" y="0"/>
                </a:lnTo>
              </a:path>
            </a:pathLst>
          </a:custGeom>
          <a:ln w="12192">
            <a:solidFill>
              <a:srgbClr val="7E7E7E"/>
            </a:solidFill>
          </a:ln>
        </p:spPr>
        <p:txBody>
          <a:bodyPr wrap="square" lIns="0" tIns="0" rIns="0" bIns="0" rtlCol="0"/>
          <a:lstStyle/>
          <a:p>
            <a:endParaRPr/>
          </a:p>
        </p:txBody>
      </p:sp>
      <p:sp>
        <p:nvSpPr>
          <p:cNvPr id="24" name="object 24"/>
          <p:cNvSpPr/>
          <p:nvPr/>
        </p:nvSpPr>
        <p:spPr>
          <a:xfrm>
            <a:off x="5474208" y="6700125"/>
            <a:ext cx="22860" cy="158115"/>
          </a:xfrm>
          <a:custGeom>
            <a:avLst/>
            <a:gdLst/>
            <a:ahLst/>
            <a:cxnLst/>
            <a:rect l="l" t="t" r="r" b="b"/>
            <a:pathLst>
              <a:path w="22860" h="158115">
                <a:moveTo>
                  <a:pt x="0" y="0"/>
                </a:moveTo>
                <a:lnTo>
                  <a:pt x="0" y="157872"/>
                </a:lnTo>
              </a:path>
              <a:path w="22860" h="158115">
                <a:moveTo>
                  <a:pt x="22859" y="0"/>
                </a:moveTo>
                <a:lnTo>
                  <a:pt x="22859" y="157872"/>
                </a:lnTo>
              </a:path>
            </a:pathLst>
          </a:custGeom>
          <a:ln w="12192">
            <a:solidFill>
              <a:srgbClr val="7E7E7E"/>
            </a:solidFill>
          </a:ln>
        </p:spPr>
        <p:txBody>
          <a:bodyPr wrap="square" lIns="0" tIns="0" rIns="0" bIns="0" rtlCol="0"/>
          <a:lstStyle/>
          <a:p>
            <a:endParaRPr/>
          </a:p>
        </p:txBody>
      </p:sp>
      <p:sp>
        <p:nvSpPr>
          <p:cNvPr id="25" name="object 25"/>
          <p:cNvSpPr/>
          <p:nvPr/>
        </p:nvSpPr>
        <p:spPr>
          <a:xfrm>
            <a:off x="5807964" y="6700125"/>
            <a:ext cx="47625" cy="158115"/>
          </a:xfrm>
          <a:custGeom>
            <a:avLst/>
            <a:gdLst/>
            <a:ahLst/>
            <a:cxnLst/>
            <a:rect l="l" t="t" r="r" b="b"/>
            <a:pathLst>
              <a:path w="47625" h="158115">
                <a:moveTo>
                  <a:pt x="0" y="0"/>
                </a:moveTo>
                <a:lnTo>
                  <a:pt x="0" y="157872"/>
                </a:lnTo>
              </a:path>
              <a:path w="47625" h="158115">
                <a:moveTo>
                  <a:pt x="22860" y="0"/>
                </a:moveTo>
                <a:lnTo>
                  <a:pt x="22860" y="157872"/>
                </a:lnTo>
              </a:path>
              <a:path w="47625" h="158115">
                <a:moveTo>
                  <a:pt x="47244" y="0"/>
                </a:moveTo>
                <a:lnTo>
                  <a:pt x="47244" y="157872"/>
                </a:lnTo>
              </a:path>
            </a:pathLst>
          </a:custGeom>
          <a:ln w="12192">
            <a:solidFill>
              <a:srgbClr val="7E7E7E"/>
            </a:solidFill>
          </a:ln>
        </p:spPr>
        <p:txBody>
          <a:bodyPr wrap="square" lIns="0" tIns="0" rIns="0" bIns="0" rtlCol="0"/>
          <a:lstStyle/>
          <a:p>
            <a:endParaRPr/>
          </a:p>
        </p:txBody>
      </p:sp>
      <p:sp>
        <p:nvSpPr>
          <p:cNvPr id="26" name="object 26"/>
          <p:cNvSpPr/>
          <p:nvPr/>
        </p:nvSpPr>
        <p:spPr>
          <a:xfrm>
            <a:off x="6324600" y="6546024"/>
            <a:ext cx="0" cy="310515"/>
          </a:xfrm>
          <a:custGeom>
            <a:avLst/>
            <a:gdLst/>
            <a:ahLst/>
            <a:cxnLst/>
            <a:rect l="l" t="t" r="r" b="b"/>
            <a:pathLst>
              <a:path h="310515">
                <a:moveTo>
                  <a:pt x="0" y="0"/>
                </a:moveTo>
                <a:lnTo>
                  <a:pt x="0" y="310450"/>
                </a:lnTo>
              </a:path>
            </a:pathLst>
          </a:custGeom>
          <a:ln w="12192">
            <a:solidFill>
              <a:srgbClr val="7E7E7E"/>
            </a:solidFill>
          </a:ln>
        </p:spPr>
        <p:txBody>
          <a:bodyPr wrap="square" lIns="0" tIns="0" rIns="0" bIns="0" rtlCol="0"/>
          <a:lstStyle/>
          <a:p>
            <a:endParaRPr/>
          </a:p>
        </p:txBody>
      </p:sp>
      <p:sp>
        <p:nvSpPr>
          <p:cNvPr id="27" name="object 27"/>
          <p:cNvSpPr/>
          <p:nvPr/>
        </p:nvSpPr>
        <p:spPr>
          <a:xfrm>
            <a:off x="6502907" y="6814723"/>
            <a:ext cx="24765" cy="43815"/>
          </a:xfrm>
          <a:custGeom>
            <a:avLst/>
            <a:gdLst/>
            <a:ahLst/>
            <a:cxnLst/>
            <a:rect l="l" t="t" r="r" b="b"/>
            <a:pathLst>
              <a:path w="24765" h="43815">
                <a:moveTo>
                  <a:pt x="0" y="0"/>
                </a:moveTo>
                <a:lnTo>
                  <a:pt x="0" y="43275"/>
                </a:lnTo>
              </a:path>
              <a:path w="24765" h="43815">
                <a:moveTo>
                  <a:pt x="24384" y="0"/>
                </a:moveTo>
                <a:lnTo>
                  <a:pt x="24384" y="43275"/>
                </a:lnTo>
              </a:path>
            </a:pathLst>
          </a:custGeom>
          <a:ln w="12192">
            <a:solidFill>
              <a:srgbClr val="7E7E7E"/>
            </a:solidFill>
          </a:ln>
        </p:spPr>
        <p:txBody>
          <a:bodyPr wrap="square" lIns="0" tIns="0" rIns="0" bIns="0" rtlCol="0"/>
          <a:lstStyle/>
          <a:p>
            <a:endParaRPr/>
          </a:p>
        </p:txBody>
      </p:sp>
      <p:sp>
        <p:nvSpPr>
          <p:cNvPr id="28" name="object 28"/>
          <p:cNvSpPr/>
          <p:nvPr/>
        </p:nvSpPr>
        <p:spPr>
          <a:xfrm>
            <a:off x="6588252" y="6484620"/>
            <a:ext cx="48895" cy="221615"/>
          </a:xfrm>
          <a:custGeom>
            <a:avLst/>
            <a:gdLst/>
            <a:ahLst/>
            <a:cxnLst/>
            <a:rect l="l" t="t" r="r" b="b"/>
            <a:pathLst>
              <a:path w="48895" h="221615">
                <a:moveTo>
                  <a:pt x="0" y="0"/>
                </a:moveTo>
                <a:lnTo>
                  <a:pt x="0" y="221589"/>
                </a:lnTo>
              </a:path>
              <a:path w="48895" h="221615">
                <a:moveTo>
                  <a:pt x="24383" y="0"/>
                </a:moveTo>
                <a:lnTo>
                  <a:pt x="24383" y="221589"/>
                </a:lnTo>
              </a:path>
              <a:path w="48895" h="221615">
                <a:moveTo>
                  <a:pt x="48768" y="0"/>
                </a:moveTo>
                <a:lnTo>
                  <a:pt x="48768" y="221589"/>
                </a:lnTo>
              </a:path>
            </a:pathLst>
          </a:custGeom>
          <a:ln w="12192">
            <a:solidFill>
              <a:srgbClr val="7E7E7E"/>
            </a:solidFill>
          </a:ln>
        </p:spPr>
        <p:txBody>
          <a:bodyPr wrap="square" lIns="0" tIns="0" rIns="0" bIns="0" rtlCol="0"/>
          <a:lstStyle/>
          <a:p>
            <a:endParaRPr/>
          </a:p>
        </p:txBody>
      </p:sp>
      <p:sp>
        <p:nvSpPr>
          <p:cNvPr id="29" name="object 29"/>
          <p:cNvSpPr/>
          <p:nvPr/>
        </p:nvSpPr>
        <p:spPr>
          <a:xfrm>
            <a:off x="6041135" y="6665976"/>
            <a:ext cx="177165" cy="190500"/>
          </a:xfrm>
          <a:custGeom>
            <a:avLst/>
            <a:gdLst/>
            <a:ahLst/>
            <a:cxnLst/>
            <a:rect l="l" t="t" r="r" b="b"/>
            <a:pathLst>
              <a:path w="177164" h="190500">
                <a:moveTo>
                  <a:pt x="149351" y="190499"/>
                </a:moveTo>
                <a:lnTo>
                  <a:pt x="149236" y="177582"/>
                </a:lnTo>
                <a:lnTo>
                  <a:pt x="149098" y="164664"/>
                </a:lnTo>
                <a:lnTo>
                  <a:pt x="148959" y="151747"/>
                </a:lnTo>
                <a:lnTo>
                  <a:pt x="148843" y="138830"/>
                </a:lnTo>
                <a:lnTo>
                  <a:pt x="1269" y="138831"/>
                </a:lnTo>
                <a:lnTo>
                  <a:pt x="0" y="21336"/>
                </a:lnTo>
              </a:path>
              <a:path w="177164" h="190500">
                <a:moveTo>
                  <a:pt x="176784" y="190499"/>
                </a:moveTo>
                <a:lnTo>
                  <a:pt x="176613" y="172043"/>
                </a:lnTo>
                <a:lnTo>
                  <a:pt x="176466" y="153587"/>
                </a:lnTo>
                <a:lnTo>
                  <a:pt x="176319" y="135132"/>
                </a:lnTo>
                <a:lnTo>
                  <a:pt x="176149" y="116676"/>
                </a:lnTo>
                <a:lnTo>
                  <a:pt x="24384" y="116677"/>
                </a:lnTo>
                <a:lnTo>
                  <a:pt x="24891" y="0"/>
                </a:lnTo>
              </a:path>
            </a:pathLst>
          </a:custGeom>
          <a:ln w="12192">
            <a:solidFill>
              <a:srgbClr val="7E7E7E"/>
            </a:solidFill>
          </a:ln>
        </p:spPr>
        <p:txBody>
          <a:bodyPr wrap="square" lIns="0" tIns="0" rIns="0" bIns="0" rtlCol="0"/>
          <a:lstStyle/>
          <a:p>
            <a:endParaRPr/>
          </a:p>
        </p:txBody>
      </p:sp>
      <p:sp>
        <p:nvSpPr>
          <p:cNvPr id="30" name="object 30"/>
          <p:cNvSpPr/>
          <p:nvPr/>
        </p:nvSpPr>
        <p:spPr>
          <a:xfrm>
            <a:off x="7127747" y="6763510"/>
            <a:ext cx="341630" cy="94615"/>
          </a:xfrm>
          <a:custGeom>
            <a:avLst/>
            <a:gdLst/>
            <a:ahLst/>
            <a:cxnLst/>
            <a:rect l="l" t="t" r="r" b="b"/>
            <a:pathLst>
              <a:path w="341629" h="94615">
                <a:moveTo>
                  <a:pt x="0" y="94488"/>
                </a:moveTo>
                <a:lnTo>
                  <a:pt x="0" y="0"/>
                </a:lnTo>
                <a:lnTo>
                  <a:pt x="341375" y="0"/>
                </a:lnTo>
              </a:path>
            </a:pathLst>
          </a:custGeom>
          <a:ln w="12192">
            <a:solidFill>
              <a:srgbClr val="7E7E7E"/>
            </a:solidFill>
          </a:ln>
        </p:spPr>
        <p:txBody>
          <a:bodyPr wrap="square" lIns="0" tIns="0" rIns="0" bIns="0" rtlCol="0"/>
          <a:lstStyle/>
          <a:p>
            <a:endParaRPr/>
          </a:p>
        </p:txBody>
      </p:sp>
      <p:sp>
        <p:nvSpPr>
          <p:cNvPr id="31" name="object 31"/>
          <p:cNvSpPr/>
          <p:nvPr/>
        </p:nvSpPr>
        <p:spPr>
          <a:xfrm>
            <a:off x="7456931" y="6635495"/>
            <a:ext cx="477520" cy="58419"/>
          </a:xfrm>
          <a:custGeom>
            <a:avLst/>
            <a:gdLst/>
            <a:ahLst/>
            <a:cxnLst/>
            <a:rect l="l" t="t" r="r" b="b"/>
            <a:pathLst>
              <a:path w="477520" h="58420">
                <a:moveTo>
                  <a:pt x="477012" y="57911"/>
                </a:moveTo>
                <a:lnTo>
                  <a:pt x="477012" y="0"/>
                </a:lnTo>
                <a:lnTo>
                  <a:pt x="0" y="0"/>
                </a:lnTo>
              </a:path>
            </a:pathLst>
          </a:custGeom>
          <a:ln w="12192">
            <a:solidFill>
              <a:srgbClr val="7E7E7E"/>
            </a:solidFill>
          </a:ln>
        </p:spPr>
        <p:txBody>
          <a:bodyPr wrap="square" lIns="0" tIns="0" rIns="0" bIns="0" rtlCol="0"/>
          <a:lstStyle/>
          <a:p>
            <a:endParaRPr/>
          </a:p>
        </p:txBody>
      </p:sp>
      <p:sp>
        <p:nvSpPr>
          <p:cNvPr id="32" name="object 32"/>
          <p:cNvSpPr/>
          <p:nvPr/>
        </p:nvSpPr>
        <p:spPr>
          <a:xfrm>
            <a:off x="7304531" y="6693217"/>
            <a:ext cx="0" cy="72390"/>
          </a:xfrm>
          <a:custGeom>
            <a:avLst/>
            <a:gdLst/>
            <a:ahLst/>
            <a:cxnLst/>
            <a:rect l="l" t="t" r="r" b="b"/>
            <a:pathLst>
              <a:path h="72390">
                <a:moveTo>
                  <a:pt x="0" y="0"/>
                </a:moveTo>
                <a:lnTo>
                  <a:pt x="0" y="71818"/>
                </a:lnTo>
              </a:path>
            </a:pathLst>
          </a:custGeom>
          <a:ln w="12192">
            <a:solidFill>
              <a:srgbClr val="7E7E7E"/>
            </a:solidFill>
          </a:ln>
        </p:spPr>
        <p:txBody>
          <a:bodyPr wrap="square" lIns="0" tIns="0" rIns="0" bIns="0" rtlCol="0"/>
          <a:lstStyle/>
          <a:p>
            <a:endParaRPr/>
          </a:p>
        </p:txBody>
      </p:sp>
      <p:grpSp>
        <p:nvGrpSpPr>
          <p:cNvPr id="33" name="object 33"/>
          <p:cNvGrpSpPr/>
          <p:nvPr/>
        </p:nvGrpSpPr>
        <p:grpSpPr>
          <a:xfrm>
            <a:off x="7927847" y="6501384"/>
            <a:ext cx="189230" cy="360045"/>
            <a:chOff x="7927847" y="6501384"/>
            <a:chExt cx="189230" cy="360045"/>
          </a:xfrm>
        </p:grpSpPr>
        <p:sp>
          <p:nvSpPr>
            <p:cNvPr id="34" name="object 34"/>
            <p:cNvSpPr/>
            <p:nvPr/>
          </p:nvSpPr>
          <p:spPr>
            <a:xfrm>
              <a:off x="8029955" y="6507480"/>
              <a:ext cx="81280" cy="347980"/>
            </a:xfrm>
            <a:custGeom>
              <a:avLst/>
              <a:gdLst/>
              <a:ahLst/>
              <a:cxnLst/>
              <a:rect l="l" t="t" r="r" b="b"/>
              <a:pathLst>
                <a:path w="81279" h="347979">
                  <a:moveTo>
                    <a:pt x="2159" y="347471"/>
                  </a:moveTo>
                  <a:lnTo>
                    <a:pt x="0" y="273805"/>
                  </a:lnTo>
                  <a:lnTo>
                    <a:pt x="52704" y="199390"/>
                  </a:lnTo>
                  <a:lnTo>
                    <a:pt x="53220" y="162838"/>
                  </a:lnTo>
                  <a:lnTo>
                    <a:pt x="53689" y="104486"/>
                  </a:lnTo>
                  <a:lnTo>
                    <a:pt x="54205" y="43738"/>
                  </a:lnTo>
                  <a:lnTo>
                    <a:pt x="54864" y="0"/>
                  </a:lnTo>
                </a:path>
                <a:path w="81279" h="347979">
                  <a:moveTo>
                    <a:pt x="29464" y="347471"/>
                  </a:moveTo>
                  <a:lnTo>
                    <a:pt x="27432" y="273805"/>
                  </a:lnTo>
                  <a:lnTo>
                    <a:pt x="78740" y="199390"/>
                  </a:lnTo>
                  <a:lnTo>
                    <a:pt x="79182" y="162838"/>
                  </a:lnTo>
                  <a:lnTo>
                    <a:pt x="79613" y="104486"/>
                  </a:lnTo>
                  <a:lnTo>
                    <a:pt x="80115" y="43738"/>
                  </a:lnTo>
                  <a:lnTo>
                    <a:pt x="80772" y="0"/>
                  </a:lnTo>
                </a:path>
              </a:pathLst>
            </a:custGeom>
            <a:ln w="12192">
              <a:solidFill>
                <a:srgbClr val="7E7E7E"/>
              </a:solidFill>
            </a:ln>
          </p:spPr>
          <p:txBody>
            <a:bodyPr wrap="square" lIns="0" tIns="0" rIns="0" bIns="0" rtlCol="0"/>
            <a:lstStyle/>
            <a:p>
              <a:endParaRPr/>
            </a:p>
          </p:txBody>
        </p:sp>
        <p:pic>
          <p:nvPicPr>
            <p:cNvPr id="35" name="object 35"/>
            <p:cNvPicPr/>
            <p:nvPr/>
          </p:nvPicPr>
          <p:blipFill>
            <a:blip r:embed="rId3" cstate="print"/>
            <a:stretch>
              <a:fillRect/>
            </a:stretch>
          </p:blipFill>
          <p:spPr>
            <a:xfrm>
              <a:off x="7927847" y="6623304"/>
              <a:ext cx="83820" cy="237743"/>
            </a:xfrm>
            <a:prstGeom prst="rect">
              <a:avLst/>
            </a:prstGeom>
          </p:spPr>
        </p:pic>
      </p:grpSp>
      <p:sp>
        <p:nvSpPr>
          <p:cNvPr id="36" name="object 36"/>
          <p:cNvSpPr/>
          <p:nvPr/>
        </p:nvSpPr>
        <p:spPr>
          <a:xfrm>
            <a:off x="8552688" y="6547104"/>
            <a:ext cx="26034" cy="306705"/>
          </a:xfrm>
          <a:custGeom>
            <a:avLst/>
            <a:gdLst/>
            <a:ahLst/>
            <a:cxnLst/>
            <a:rect l="l" t="t" r="r" b="b"/>
            <a:pathLst>
              <a:path w="26034" h="306704">
                <a:moveTo>
                  <a:pt x="0" y="306323"/>
                </a:moveTo>
                <a:lnTo>
                  <a:pt x="0" y="0"/>
                </a:lnTo>
              </a:path>
              <a:path w="26034" h="306704">
                <a:moveTo>
                  <a:pt x="25907" y="306323"/>
                </a:moveTo>
                <a:lnTo>
                  <a:pt x="25907" y="0"/>
                </a:lnTo>
              </a:path>
            </a:pathLst>
          </a:custGeom>
          <a:ln w="12192">
            <a:solidFill>
              <a:srgbClr val="7E7E7E"/>
            </a:solidFill>
          </a:ln>
        </p:spPr>
        <p:txBody>
          <a:bodyPr wrap="square" lIns="0" tIns="0" rIns="0" bIns="0" rtlCol="0"/>
          <a:lstStyle/>
          <a:p>
            <a:endParaRPr/>
          </a:p>
        </p:txBody>
      </p:sp>
      <p:sp>
        <p:nvSpPr>
          <p:cNvPr id="37" name="object 37"/>
          <p:cNvSpPr/>
          <p:nvPr/>
        </p:nvSpPr>
        <p:spPr>
          <a:xfrm>
            <a:off x="9250680" y="6496811"/>
            <a:ext cx="59690" cy="226695"/>
          </a:xfrm>
          <a:custGeom>
            <a:avLst/>
            <a:gdLst/>
            <a:ahLst/>
            <a:cxnLst/>
            <a:rect l="l" t="t" r="r" b="b"/>
            <a:pathLst>
              <a:path w="59690" h="226695">
                <a:moveTo>
                  <a:pt x="0" y="0"/>
                </a:moveTo>
                <a:lnTo>
                  <a:pt x="0" y="226364"/>
                </a:lnTo>
              </a:path>
              <a:path w="59690" h="226695">
                <a:moveTo>
                  <a:pt x="33527" y="0"/>
                </a:moveTo>
                <a:lnTo>
                  <a:pt x="33527" y="226364"/>
                </a:lnTo>
              </a:path>
              <a:path w="59690" h="226695">
                <a:moveTo>
                  <a:pt x="59436" y="0"/>
                </a:moveTo>
                <a:lnTo>
                  <a:pt x="59436" y="226364"/>
                </a:lnTo>
              </a:path>
            </a:pathLst>
          </a:custGeom>
          <a:ln w="12192">
            <a:solidFill>
              <a:srgbClr val="7E7E7E"/>
            </a:solidFill>
          </a:ln>
        </p:spPr>
        <p:txBody>
          <a:bodyPr wrap="square" lIns="0" tIns="0" rIns="0" bIns="0" rtlCol="0"/>
          <a:lstStyle/>
          <a:p>
            <a:endParaRPr/>
          </a:p>
        </p:txBody>
      </p:sp>
      <p:sp>
        <p:nvSpPr>
          <p:cNvPr id="38" name="object 38"/>
          <p:cNvSpPr/>
          <p:nvPr/>
        </p:nvSpPr>
        <p:spPr>
          <a:xfrm>
            <a:off x="9936480"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39" name="object 39"/>
          <p:cNvSpPr/>
          <p:nvPr/>
        </p:nvSpPr>
        <p:spPr>
          <a:xfrm>
            <a:off x="9790176" y="6833962"/>
            <a:ext cx="52069" cy="24130"/>
          </a:xfrm>
          <a:custGeom>
            <a:avLst/>
            <a:gdLst/>
            <a:ahLst/>
            <a:cxnLst/>
            <a:rect l="l" t="t" r="r" b="b"/>
            <a:pathLst>
              <a:path w="52070" h="24129">
                <a:moveTo>
                  <a:pt x="0" y="0"/>
                </a:moveTo>
                <a:lnTo>
                  <a:pt x="0" y="24037"/>
                </a:lnTo>
              </a:path>
              <a:path w="52070" h="24129">
                <a:moveTo>
                  <a:pt x="25907" y="0"/>
                </a:moveTo>
                <a:lnTo>
                  <a:pt x="25907" y="24037"/>
                </a:lnTo>
              </a:path>
              <a:path w="52070" h="24129">
                <a:moveTo>
                  <a:pt x="51816" y="0"/>
                </a:moveTo>
                <a:lnTo>
                  <a:pt x="51816" y="24037"/>
                </a:lnTo>
              </a:path>
            </a:pathLst>
          </a:custGeom>
          <a:ln w="12192">
            <a:solidFill>
              <a:srgbClr val="7E7E7E"/>
            </a:solidFill>
          </a:ln>
        </p:spPr>
        <p:txBody>
          <a:bodyPr wrap="square" lIns="0" tIns="0" rIns="0" bIns="0" rtlCol="0"/>
          <a:lstStyle/>
          <a:p>
            <a:endParaRPr/>
          </a:p>
        </p:txBody>
      </p:sp>
      <p:sp>
        <p:nvSpPr>
          <p:cNvPr id="40" name="object 40"/>
          <p:cNvSpPr/>
          <p:nvPr/>
        </p:nvSpPr>
        <p:spPr>
          <a:xfrm>
            <a:off x="11308080" y="6548932"/>
            <a:ext cx="24765" cy="309245"/>
          </a:xfrm>
          <a:custGeom>
            <a:avLst/>
            <a:gdLst/>
            <a:ahLst/>
            <a:cxnLst/>
            <a:rect l="l" t="t" r="r" b="b"/>
            <a:pathLst>
              <a:path w="24765" h="309245">
                <a:moveTo>
                  <a:pt x="24384" y="0"/>
                </a:moveTo>
                <a:lnTo>
                  <a:pt x="24384" y="309066"/>
                </a:lnTo>
              </a:path>
              <a:path w="24765" h="309245">
                <a:moveTo>
                  <a:pt x="0" y="0"/>
                </a:moveTo>
                <a:lnTo>
                  <a:pt x="0" y="309066"/>
                </a:lnTo>
              </a:path>
            </a:pathLst>
          </a:custGeom>
          <a:ln w="12192">
            <a:solidFill>
              <a:srgbClr val="7E7E7E"/>
            </a:solidFill>
          </a:ln>
        </p:spPr>
        <p:txBody>
          <a:bodyPr wrap="square" lIns="0" tIns="0" rIns="0" bIns="0" rtlCol="0"/>
          <a:lstStyle/>
          <a:p>
            <a:endParaRPr/>
          </a:p>
        </p:txBody>
      </p:sp>
      <p:sp>
        <p:nvSpPr>
          <p:cNvPr id="41" name="object 41"/>
          <p:cNvSpPr/>
          <p:nvPr/>
        </p:nvSpPr>
        <p:spPr>
          <a:xfrm>
            <a:off x="9310116" y="6579107"/>
            <a:ext cx="542925" cy="160020"/>
          </a:xfrm>
          <a:custGeom>
            <a:avLst/>
            <a:gdLst/>
            <a:ahLst/>
            <a:cxnLst/>
            <a:rect l="l" t="t" r="r" b="b"/>
            <a:pathLst>
              <a:path w="542925" h="160020">
                <a:moveTo>
                  <a:pt x="540638" y="160020"/>
                </a:moveTo>
                <a:lnTo>
                  <a:pt x="541115" y="136074"/>
                </a:lnTo>
                <a:lnTo>
                  <a:pt x="541591" y="112128"/>
                </a:lnTo>
                <a:lnTo>
                  <a:pt x="542067" y="88182"/>
                </a:lnTo>
                <a:lnTo>
                  <a:pt x="542543" y="64236"/>
                </a:lnTo>
                <a:lnTo>
                  <a:pt x="354456" y="64236"/>
                </a:lnTo>
                <a:lnTo>
                  <a:pt x="277240" y="0"/>
                </a:lnTo>
                <a:lnTo>
                  <a:pt x="0" y="0"/>
                </a:lnTo>
              </a:path>
            </a:pathLst>
          </a:custGeom>
          <a:ln w="12192">
            <a:solidFill>
              <a:srgbClr val="7E7E7E"/>
            </a:solidFill>
          </a:ln>
        </p:spPr>
        <p:txBody>
          <a:bodyPr wrap="square" lIns="0" tIns="0" rIns="0" bIns="0" rtlCol="0"/>
          <a:lstStyle/>
          <a:p>
            <a:endParaRPr/>
          </a:p>
        </p:txBody>
      </p:sp>
      <p:sp>
        <p:nvSpPr>
          <p:cNvPr id="42" name="object 42"/>
          <p:cNvSpPr/>
          <p:nvPr/>
        </p:nvSpPr>
        <p:spPr>
          <a:xfrm>
            <a:off x="10430256" y="6473952"/>
            <a:ext cx="146685" cy="248920"/>
          </a:xfrm>
          <a:custGeom>
            <a:avLst/>
            <a:gdLst/>
            <a:ahLst/>
            <a:cxnLst/>
            <a:rect l="l" t="t" r="r" b="b"/>
            <a:pathLst>
              <a:path w="146684" h="248920">
                <a:moveTo>
                  <a:pt x="120396" y="246888"/>
                </a:moveTo>
                <a:lnTo>
                  <a:pt x="120396" y="22860"/>
                </a:lnTo>
                <a:lnTo>
                  <a:pt x="0" y="22860"/>
                </a:lnTo>
              </a:path>
              <a:path w="146684" h="248920">
                <a:moveTo>
                  <a:pt x="146303" y="248412"/>
                </a:moveTo>
                <a:lnTo>
                  <a:pt x="146303" y="0"/>
                </a:lnTo>
                <a:lnTo>
                  <a:pt x="0" y="0"/>
                </a:lnTo>
              </a:path>
            </a:pathLst>
          </a:custGeom>
          <a:ln w="12192">
            <a:solidFill>
              <a:srgbClr val="7E7E7E"/>
            </a:solidFill>
          </a:ln>
        </p:spPr>
        <p:txBody>
          <a:bodyPr wrap="square" lIns="0" tIns="0" rIns="0" bIns="0" rtlCol="0"/>
          <a:lstStyle/>
          <a:p>
            <a:endParaRPr/>
          </a:p>
        </p:txBody>
      </p:sp>
      <p:sp>
        <p:nvSpPr>
          <p:cNvPr id="43" name="object 43"/>
          <p:cNvSpPr/>
          <p:nvPr/>
        </p:nvSpPr>
        <p:spPr>
          <a:xfrm>
            <a:off x="10789919" y="6492240"/>
            <a:ext cx="125095" cy="144780"/>
          </a:xfrm>
          <a:custGeom>
            <a:avLst/>
            <a:gdLst/>
            <a:ahLst/>
            <a:cxnLst/>
            <a:rect l="l" t="t" r="r" b="b"/>
            <a:pathLst>
              <a:path w="125095" h="144779">
                <a:moveTo>
                  <a:pt x="0" y="144780"/>
                </a:moveTo>
                <a:lnTo>
                  <a:pt x="0" y="0"/>
                </a:lnTo>
                <a:lnTo>
                  <a:pt x="124968" y="0"/>
                </a:lnTo>
              </a:path>
            </a:pathLst>
          </a:custGeom>
          <a:ln w="12192">
            <a:solidFill>
              <a:srgbClr val="7E7E7E"/>
            </a:solidFill>
          </a:ln>
        </p:spPr>
        <p:txBody>
          <a:bodyPr wrap="square" lIns="0" tIns="0" rIns="0" bIns="0" rtlCol="0"/>
          <a:lstStyle/>
          <a:p>
            <a:endParaRPr/>
          </a:p>
        </p:txBody>
      </p:sp>
      <p:sp>
        <p:nvSpPr>
          <p:cNvPr id="44" name="object 44"/>
          <p:cNvSpPr/>
          <p:nvPr/>
        </p:nvSpPr>
        <p:spPr>
          <a:xfrm>
            <a:off x="10274807" y="6772656"/>
            <a:ext cx="70485" cy="85725"/>
          </a:xfrm>
          <a:custGeom>
            <a:avLst/>
            <a:gdLst/>
            <a:ahLst/>
            <a:cxnLst/>
            <a:rect l="l" t="t" r="r" b="b"/>
            <a:pathLst>
              <a:path w="70484" h="85725">
                <a:moveTo>
                  <a:pt x="0" y="85343"/>
                </a:moveTo>
                <a:lnTo>
                  <a:pt x="0" y="0"/>
                </a:lnTo>
                <a:lnTo>
                  <a:pt x="70103" y="0"/>
                </a:lnTo>
              </a:path>
            </a:pathLst>
          </a:custGeom>
          <a:ln w="12192">
            <a:solidFill>
              <a:srgbClr val="7E7E7E"/>
            </a:solidFill>
          </a:ln>
        </p:spPr>
        <p:txBody>
          <a:bodyPr wrap="square" lIns="0" tIns="0" rIns="0" bIns="0" rtlCol="0"/>
          <a:lstStyle/>
          <a:p>
            <a:endParaRPr/>
          </a:p>
        </p:txBody>
      </p:sp>
      <p:sp>
        <p:nvSpPr>
          <p:cNvPr id="45" name="object 45"/>
          <p:cNvSpPr/>
          <p:nvPr/>
        </p:nvSpPr>
        <p:spPr>
          <a:xfrm>
            <a:off x="11843004" y="6701510"/>
            <a:ext cx="24765" cy="156845"/>
          </a:xfrm>
          <a:custGeom>
            <a:avLst/>
            <a:gdLst/>
            <a:ahLst/>
            <a:cxnLst/>
            <a:rect l="l" t="t" r="r" b="b"/>
            <a:pathLst>
              <a:path w="24765" h="156845">
                <a:moveTo>
                  <a:pt x="0" y="0"/>
                </a:moveTo>
                <a:lnTo>
                  <a:pt x="0" y="156489"/>
                </a:lnTo>
              </a:path>
              <a:path w="24765" h="156845">
                <a:moveTo>
                  <a:pt x="24384" y="0"/>
                </a:moveTo>
                <a:lnTo>
                  <a:pt x="24384" y="156489"/>
                </a:lnTo>
              </a:path>
            </a:pathLst>
          </a:custGeom>
          <a:ln w="12192">
            <a:solidFill>
              <a:srgbClr val="7E7E7E"/>
            </a:solidFill>
          </a:ln>
        </p:spPr>
        <p:txBody>
          <a:bodyPr wrap="square" lIns="0" tIns="0" rIns="0" bIns="0" rtlCol="0"/>
          <a:lstStyle/>
          <a:p>
            <a:endParaRPr/>
          </a:p>
        </p:txBody>
      </p:sp>
      <p:sp>
        <p:nvSpPr>
          <p:cNvPr id="46" name="object 46"/>
          <p:cNvSpPr/>
          <p:nvPr/>
        </p:nvSpPr>
        <p:spPr>
          <a:xfrm>
            <a:off x="1033272" y="6588252"/>
            <a:ext cx="35560" cy="36830"/>
          </a:xfrm>
          <a:custGeom>
            <a:avLst/>
            <a:gdLst/>
            <a:ahLst/>
            <a:cxnLst/>
            <a:rect l="l" t="t" r="r" b="b"/>
            <a:pathLst>
              <a:path w="35559" h="36829">
                <a:moveTo>
                  <a:pt x="27203" y="0"/>
                </a:moveTo>
                <a:lnTo>
                  <a:pt x="7848" y="0"/>
                </a:lnTo>
                <a:lnTo>
                  <a:pt x="0" y="8191"/>
                </a:lnTo>
                <a:lnTo>
                  <a:pt x="0" y="18288"/>
                </a:lnTo>
                <a:lnTo>
                  <a:pt x="0" y="28384"/>
                </a:lnTo>
                <a:lnTo>
                  <a:pt x="7848" y="36576"/>
                </a:lnTo>
                <a:lnTo>
                  <a:pt x="27203" y="36576"/>
                </a:lnTo>
                <a:lnTo>
                  <a:pt x="35052" y="28384"/>
                </a:lnTo>
                <a:lnTo>
                  <a:pt x="35052" y="8191"/>
                </a:lnTo>
                <a:lnTo>
                  <a:pt x="27203" y="0"/>
                </a:lnTo>
                <a:close/>
              </a:path>
            </a:pathLst>
          </a:custGeom>
          <a:solidFill>
            <a:srgbClr val="7E7E7E"/>
          </a:solidFill>
        </p:spPr>
        <p:txBody>
          <a:bodyPr wrap="square" lIns="0" tIns="0" rIns="0" bIns="0" rtlCol="0"/>
          <a:lstStyle/>
          <a:p>
            <a:endParaRPr/>
          </a:p>
        </p:txBody>
      </p:sp>
      <p:sp>
        <p:nvSpPr>
          <p:cNvPr id="47" name="object 47"/>
          <p:cNvSpPr/>
          <p:nvPr/>
        </p:nvSpPr>
        <p:spPr>
          <a:xfrm>
            <a:off x="2567939" y="6742174"/>
            <a:ext cx="35560" cy="36830"/>
          </a:xfrm>
          <a:custGeom>
            <a:avLst/>
            <a:gdLst/>
            <a:ahLst/>
            <a:cxnLst/>
            <a:rect l="l" t="t" r="r" b="b"/>
            <a:pathLst>
              <a:path w="35560"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48" name="object 48"/>
          <p:cNvSpPr/>
          <p:nvPr/>
        </p:nvSpPr>
        <p:spPr>
          <a:xfrm>
            <a:off x="4402835" y="6655307"/>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49" name="object 49"/>
          <p:cNvSpPr/>
          <p:nvPr/>
        </p:nvSpPr>
        <p:spPr>
          <a:xfrm>
            <a:off x="5149596" y="6772656"/>
            <a:ext cx="36830" cy="35560"/>
          </a:xfrm>
          <a:custGeom>
            <a:avLst/>
            <a:gdLst/>
            <a:ahLst/>
            <a:cxnLst/>
            <a:rect l="l" t="t" r="r" b="b"/>
            <a:pathLst>
              <a:path w="36829" h="35559">
                <a:moveTo>
                  <a:pt x="28448" y="0"/>
                </a:moveTo>
                <a:lnTo>
                  <a:pt x="8127" y="0"/>
                </a:lnTo>
                <a:lnTo>
                  <a:pt x="0" y="7846"/>
                </a:lnTo>
                <a:lnTo>
                  <a:pt x="0" y="17526"/>
                </a:lnTo>
                <a:lnTo>
                  <a:pt x="0" y="27204"/>
                </a:lnTo>
                <a:lnTo>
                  <a:pt x="8127" y="35052"/>
                </a:lnTo>
                <a:lnTo>
                  <a:pt x="28448" y="35052"/>
                </a:lnTo>
                <a:lnTo>
                  <a:pt x="36575" y="27204"/>
                </a:lnTo>
                <a:lnTo>
                  <a:pt x="36575" y="7846"/>
                </a:lnTo>
                <a:lnTo>
                  <a:pt x="28448" y="0"/>
                </a:lnTo>
                <a:close/>
              </a:path>
            </a:pathLst>
          </a:custGeom>
          <a:solidFill>
            <a:srgbClr val="7E7E7E"/>
          </a:solidFill>
        </p:spPr>
        <p:txBody>
          <a:bodyPr wrap="square" lIns="0" tIns="0" rIns="0" bIns="0" rtlCol="0"/>
          <a:lstStyle/>
          <a:p>
            <a:endParaRPr/>
          </a:p>
        </p:txBody>
      </p:sp>
      <p:sp>
        <p:nvSpPr>
          <p:cNvPr id="50" name="object 50"/>
          <p:cNvSpPr/>
          <p:nvPr/>
        </p:nvSpPr>
        <p:spPr>
          <a:xfrm>
            <a:off x="6746747" y="6592823"/>
            <a:ext cx="36830" cy="36830"/>
          </a:xfrm>
          <a:custGeom>
            <a:avLst/>
            <a:gdLst/>
            <a:ahLst/>
            <a:cxnLst/>
            <a:rect l="l" t="t" r="r" b="b"/>
            <a:pathLst>
              <a:path w="36829" h="36829">
                <a:moveTo>
                  <a:pt x="18287" y="0"/>
                </a:moveTo>
                <a:lnTo>
                  <a:pt x="11144" y="1437"/>
                </a:lnTo>
                <a:lnTo>
                  <a:pt x="5333" y="5357"/>
                </a:lnTo>
                <a:lnTo>
                  <a:pt x="1428" y="11171"/>
                </a:lnTo>
                <a:lnTo>
                  <a:pt x="0" y="18287"/>
                </a:lnTo>
                <a:lnTo>
                  <a:pt x="1428" y="25404"/>
                </a:lnTo>
                <a:lnTo>
                  <a:pt x="5333" y="31218"/>
                </a:lnTo>
                <a:lnTo>
                  <a:pt x="11144" y="35138"/>
                </a:lnTo>
                <a:lnTo>
                  <a:pt x="18287" y="36575"/>
                </a:lnTo>
                <a:lnTo>
                  <a:pt x="25431" y="35138"/>
                </a:lnTo>
                <a:lnTo>
                  <a:pt x="31242" y="31218"/>
                </a:lnTo>
                <a:lnTo>
                  <a:pt x="35147" y="25404"/>
                </a:lnTo>
                <a:lnTo>
                  <a:pt x="36575" y="18287"/>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1" name="object 51"/>
          <p:cNvSpPr/>
          <p:nvPr/>
        </p:nvSpPr>
        <p:spPr>
          <a:xfrm>
            <a:off x="8289035" y="6743698"/>
            <a:ext cx="35560" cy="36830"/>
          </a:xfrm>
          <a:custGeom>
            <a:avLst/>
            <a:gdLst/>
            <a:ahLst/>
            <a:cxnLst/>
            <a:rect l="l" t="t" r="r" b="b"/>
            <a:pathLst>
              <a:path w="35559"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52" name="object 52"/>
          <p:cNvSpPr/>
          <p:nvPr/>
        </p:nvSpPr>
        <p:spPr>
          <a:xfrm>
            <a:off x="10114788" y="6722364"/>
            <a:ext cx="36830" cy="36830"/>
          </a:xfrm>
          <a:custGeom>
            <a:avLst/>
            <a:gdLst/>
            <a:ahLst/>
            <a:cxnLst/>
            <a:rect l="l" t="t" r="r" b="b"/>
            <a:pathLst>
              <a:path w="36829" h="36829">
                <a:moveTo>
                  <a:pt x="18287" y="0"/>
                </a:moveTo>
                <a:lnTo>
                  <a:pt x="11144" y="1437"/>
                </a:lnTo>
                <a:lnTo>
                  <a:pt x="5333" y="5357"/>
                </a:lnTo>
                <a:lnTo>
                  <a:pt x="1428" y="11170"/>
                </a:lnTo>
                <a:lnTo>
                  <a:pt x="0" y="18286"/>
                </a:lnTo>
                <a:lnTo>
                  <a:pt x="1428" y="25405"/>
                </a:lnTo>
                <a:lnTo>
                  <a:pt x="5333" y="31218"/>
                </a:lnTo>
                <a:lnTo>
                  <a:pt x="11144" y="35138"/>
                </a:lnTo>
                <a:lnTo>
                  <a:pt x="18287" y="36575"/>
                </a:lnTo>
                <a:lnTo>
                  <a:pt x="25431" y="35138"/>
                </a:lnTo>
                <a:lnTo>
                  <a:pt x="31241" y="31218"/>
                </a:lnTo>
                <a:lnTo>
                  <a:pt x="35147" y="25405"/>
                </a:lnTo>
                <a:lnTo>
                  <a:pt x="36575" y="18286"/>
                </a:lnTo>
                <a:lnTo>
                  <a:pt x="35147" y="11170"/>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3" name="object 53"/>
          <p:cNvSpPr/>
          <p:nvPr/>
        </p:nvSpPr>
        <p:spPr>
          <a:xfrm>
            <a:off x="10887456" y="6752843"/>
            <a:ext cx="36830" cy="36830"/>
          </a:xfrm>
          <a:custGeom>
            <a:avLst/>
            <a:gdLst/>
            <a:ahLst/>
            <a:cxnLst/>
            <a:rect l="l" t="t" r="r" b="b"/>
            <a:pathLst>
              <a:path w="36829" h="36829">
                <a:moveTo>
                  <a:pt x="18288" y="0"/>
                </a:moveTo>
                <a:lnTo>
                  <a:pt x="11144" y="1437"/>
                </a:lnTo>
                <a:lnTo>
                  <a:pt x="5333" y="5356"/>
                </a:lnTo>
                <a:lnTo>
                  <a:pt x="1428" y="11169"/>
                </a:lnTo>
                <a:lnTo>
                  <a:pt x="0" y="18287"/>
                </a:lnTo>
                <a:lnTo>
                  <a:pt x="1428" y="25406"/>
                </a:lnTo>
                <a:lnTo>
                  <a:pt x="5334" y="31219"/>
                </a:lnTo>
                <a:lnTo>
                  <a:pt x="11144" y="35138"/>
                </a:lnTo>
                <a:lnTo>
                  <a:pt x="18288" y="36575"/>
                </a:lnTo>
                <a:lnTo>
                  <a:pt x="25431" y="35138"/>
                </a:lnTo>
                <a:lnTo>
                  <a:pt x="31242" y="31219"/>
                </a:lnTo>
                <a:lnTo>
                  <a:pt x="35147" y="25406"/>
                </a:lnTo>
                <a:lnTo>
                  <a:pt x="36575" y="18287"/>
                </a:lnTo>
                <a:lnTo>
                  <a:pt x="35147" y="11169"/>
                </a:lnTo>
                <a:lnTo>
                  <a:pt x="31242" y="5356"/>
                </a:lnTo>
                <a:lnTo>
                  <a:pt x="25431" y="1437"/>
                </a:lnTo>
                <a:lnTo>
                  <a:pt x="18288" y="0"/>
                </a:lnTo>
                <a:close/>
              </a:path>
            </a:pathLst>
          </a:custGeom>
          <a:solidFill>
            <a:srgbClr val="7E7E7E"/>
          </a:solidFill>
        </p:spPr>
        <p:txBody>
          <a:bodyPr wrap="square" lIns="0" tIns="0" rIns="0" bIns="0" rtlCol="0"/>
          <a:lstStyle/>
          <a:p>
            <a:endParaRPr/>
          </a:p>
        </p:txBody>
      </p:sp>
      <p:sp>
        <p:nvSpPr>
          <p:cNvPr id="54" name="object 54"/>
          <p:cNvSpPr/>
          <p:nvPr/>
        </p:nvSpPr>
        <p:spPr>
          <a:xfrm>
            <a:off x="11516868" y="6629400"/>
            <a:ext cx="35560" cy="35560"/>
          </a:xfrm>
          <a:custGeom>
            <a:avLst/>
            <a:gdLst/>
            <a:ahLst/>
            <a:cxnLst/>
            <a:rect l="l" t="t" r="r" b="b"/>
            <a:pathLst>
              <a:path w="35559" h="35559">
                <a:moveTo>
                  <a:pt x="27177" y="0"/>
                </a:moveTo>
                <a:lnTo>
                  <a:pt x="7874" y="0"/>
                </a:lnTo>
                <a:lnTo>
                  <a:pt x="0" y="7848"/>
                </a:lnTo>
                <a:lnTo>
                  <a:pt x="0" y="17525"/>
                </a:lnTo>
                <a:lnTo>
                  <a:pt x="0" y="27203"/>
                </a:lnTo>
                <a:lnTo>
                  <a:pt x="7874" y="35052"/>
                </a:lnTo>
                <a:lnTo>
                  <a:pt x="27177" y="35052"/>
                </a:lnTo>
                <a:lnTo>
                  <a:pt x="35051" y="27203"/>
                </a:lnTo>
                <a:lnTo>
                  <a:pt x="35051" y="7848"/>
                </a:lnTo>
                <a:lnTo>
                  <a:pt x="27177" y="0"/>
                </a:lnTo>
                <a:close/>
              </a:path>
            </a:pathLst>
          </a:custGeom>
          <a:solidFill>
            <a:srgbClr val="7E7E7E"/>
          </a:solidFill>
        </p:spPr>
        <p:txBody>
          <a:bodyPr wrap="square" lIns="0" tIns="0" rIns="0" bIns="0" rtlCol="0"/>
          <a:lstStyle/>
          <a:p>
            <a:endParaRPr/>
          </a:p>
        </p:txBody>
      </p:sp>
      <p:sp>
        <p:nvSpPr>
          <p:cNvPr id="55" name="object 55"/>
          <p:cNvSpPr/>
          <p:nvPr/>
        </p:nvSpPr>
        <p:spPr>
          <a:xfrm>
            <a:off x="4402835" y="6650735"/>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6" name="object 56"/>
          <p:cNvSpPr/>
          <p:nvPr/>
        </p:nvSpPr>
        <p:spPr>
          <a:xfrm>
            <a:off x="3609594" y="6822184"/>
            <a:ext cx="0" cy="36830"/>
          </a:xfrm>
          <a:custGeom>
            <a:avLst/>
            <a:gdLst/>
            <a:ahLst/>
            <a:cxnLst/>
            <a:rect l="l" t="t" r="r" b="b"/>
            <a:pathLst>
              <a:path h="36829">
                <a:moveTo>
                  <a:pt x="0" y="0"/>
                </a:moveTo>
                <a:lnTo>
                  <a:pt x="0" y="36576"/>
                </a:lnTo>
              </a:path>
            </a:pathLst>
          </a:custGeom>
          <a:ln w="38100">
            <a:solidFill>
              <a:srgbClr val="D9D9D9"/>
            </a:solidFill>
          </a:ln>
        </p:spPr>
        <p:txBody>
          <a:bodyPr wrap="square" lIns="0" tIns="0" rIns="0" bIns="0" rtlCol="0"/>
          <a:lstStyle/>
          <a:p>
            <a:endParaRPr/>
          </a:p>
        </p:txBody>
      </p:sp>
      <p:pic>
        <p:nvPicPr>
          <p:cNvPr id="57" name="object 57"/>
          <p:cNvPicPr/>
          <p:nvPr/>
        </p:nvPicPr>
        <p:blipFill>
          <a:blip r:embed="rId4" cstate="print"/>
          <a:stretch>
            <a:fillRect/>
          </a:stretch>
        </p:blipFill>
        <p:spPr>
          <a:xfrm>
            <a:off x="3486911" y="6453378"/>
            <a:ext cx="246125" cy="76200"/>
          </a:xfrm>
          <a:prstGeom prst="rect">
            <a:avLst/>
          </a:prstGeom>
        </p:spPr>
      </p:pic>
      <p:pic>
        <p:nvPicPr>
          <p:cNvPr id="58" name="object 58"/>
          <p:cNvPicPr/>
          <p:nvPr/>
        </p:nvPicPr>
        <p:blipFill>
          <a:blip r:embed="rId5" cstate="print"/>
          <a:stretch>
            <a:fillRect/>
          </a:stretch>
        </p:blipFill>
        <p:spPr>
          <a:xfrm>
            <a:off x="2049017" y="6729221"/>
            <a:ext cx="76200" cy="108964"/>
          </a:xfrm>
          <a:prstGeom prst="rect">
            <a:avLst/>
          </a:prstGeom>
        </p:spPr>
      </p:pic>
      <p:pic>
        <p:nvPicPr>
          <p:cNvPr id="59" name="object 59"/>
          <p:cNvPicPr/>
          <p:nvPr/>
        </p:nvPicPr>
        <p:blipFill>
          <a:blip r:embed="rId6" cstate="print"/>
          <a:stretch>
            <a:fillRect/>
          </a:stretch>
        </p:blipFill>
        <p:spPr>
          <a:xfrm>
            <a:off x="1261110" y="6702552"/>
            <a:ext cx="76200" cy="108963"/>
          </a:xfrm>
          <a:prstGeom prst="rect">
            <a:avLst/>
          </a:prstGeom>
        </p:spPr>
      </p:pic>
      <p:sp>
        <p:nvSpPr>
          <p:cNvPr id="60" name="object 60"/>
          <p:cNvSpPr/>
          <p:nvPr/>
        </p:nvSpPr>
        <p:spPr>
          <a:xfrm>
            <a:off x="5220461" y="6750556"/>
            <a:ext cx="718820" cy="107950"/>
          </a:xfrm>
          <a:custGeom>
            <a:avLst/>
            <a:gdLst/>
            <a:ahLst/>
            <a:cxnLst/>
            <a:rect l="l" t="t" r="r" b="b"/>
            <a:pathLst>
              <a:path w="718820" h="107950">
                <a:moveTo>
                  <a:pt x="680465" y="38100"/>
                </a:moveTo>
                <a:lnTo>
                  <a:pt x="680465" y="107443"/>
                </a:lnTo>
                <a:lnTo>
                  <a:pt x="718565" y="107443"/>
                </a:lnTo>
                <a:lnTo>
                  <a:pt x="718565" y="57150"/>
                </a:lnTo>
                <a:lnTo>
                  <a:pt x="699515" y="57150"/>
                </a:lnTo>
                <a:lnTo>
                  <a:pt x="680465" y="38100"/>
                </a:lnTo>
                <a:close/>
              </a:path>
              <a:path w="718820" h="107950">
                <a:moveTo>
                  <a:pt x="76200" y="0"/>
                </a:moveTo>
                <a:lnTo>
                  <a:pt x="0" y="38100"/>
                </a:lnTo>
                <a:lnTo>
                  <a:pt x="76200" y="76200"/>
                </a:lnTo>
                <a:lnTo>
                  <a:pt x="76200" y="57150"/>
                </a:lnTo>
                <a:lnTo>
                  <a:pt x="57150" y="57150"/>
                </a:lnTo>
                <a:lnTo>
                  <a:pt x="57150" y="19050"/>
                </a:lnTo>
                <a:lnTo>
                  <a:pt x="76200" y="19050"/>
                </a:lnTo>
                <a:lnTo>
                  <a:pt x="76200" y="0"/>
                </a:lnTo>
                <a:close/>
              </a:path>
              <a:path w="718820" h="107950">
                <a:moveTo>
                  <a:pt x="76200" y="19050"/>
                </a:moveTo>
                <a:lnTo>
                  <a:pt x="57150" y="19050"/>
                </a:lnTo>
                <a:lnTo>
                  <a:pt x="57150" y="57150"/>
                </a:lnTo>
                <a:lnTo>
                  <a:pt x="76200" y="57150"/>
                </a:lnTo>
                <a:lnTo>
                  <a:pt x="76200" y="19050"/>
                </a:lnTo>
                <a:close/>
              </a:path>
              <a:path w="718820" h="107950">
                <a:moveTo>
                  <a:pt x="718565" y="19050"/>
                </a:moveTo>
                <a:lnTo>
                  <a:pt x="76200" y="19050"/>
                </a:lnTo>
                <a:lnTo>
                  <a:pt x="76200" y="57150"/>
                </a:lnTo>
                <a:lnTo>
                  <a:pt x="680465" y="57150"/>
                </a:lnTo>
                <a:lnTo>
                  <a:pt x="680465" y="38100"/>
                </a:lnTo>
                <a:lnTo>
                  <a:pt x="718565" y="38100"/>
                </a:lnTo>
                <a:lnTo>
                  <a:pt x="718565" y="19050"/>
                </a:lnTo>
                <a:close/>
              </a:path>
              <a:path w="718820" h="107950">
                <a:moveTo>
                  <a:pt x="718565" y="38100"/>
                </a:moveTo>
                <a:lnTo>
                  <a:pt x="680465" y="38100"/>
                </a:lnTo>
                <a:lnTo>
                  <a:pt x="699515" y="57150"/>
                </a:lnTo>
                <a:lnTo>
                  <a:pt x="718565" y="57150"/>
                </a:lnTo>
                <a:lnTo>
                  <a:pt x="718565" y="38100"/>
                </a:lnTo>
                <a:close/>
              </a:path>
            </a:pathLst>
          </a:custGeom>
          <a:solidFill>
            <a:srgbClr val="D9D9D9"/>
          </a:solidFill>
        </p:spPr>
        <p:txBody>
          <a:bodyPr wrap="square" lIns="0" tIns="0" rIns="0" bIns="0" rtlCol="0"/>
          <a:lstStyle/>
          <a:p>
            <a:endParaRPr/>
          </a:p>
        </p:txBody>
      </p:sp>
      <p:sp>
        <p:nvSpPr>
          <p:cNvPr id="61" name="object 61"/>
          <p:cNvSpPr/>
          <p:nvPr/>
        </p:nvSpPr>
        <p:spPr>
          <a:xfrm>
            <a:off x="3146298" y="6491478"/>
            <a:ext cx="226060" cy="170815"/>
          </a:xfrm>
          <a:custGeom>
            <a:avLst/>
            <a:gdLst/>
            <a:ahLst/>
            <a:cxnLst/>
            <a:rect l="l" t="t" r="r" b="b"/>
            <a:pathLst>
              <a:path w="226060"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62" name="object 62"/>
          <p:cNvSpPr/>
          <p:nvPr/>
        </p:nvSpPr>
        <p:spPr>
          <a:xfrm>
            <a:off x="4421885" y="6500621"/>
            <a:ext cx="0" cy="100965"/>
          </a:xfrm>
          <a:custGeom>
            <a:avLst/>
            <a:gdLst/>
            <a:ahLst/>
            <a:cxnLst/>
            <a:rect l="l" t="t" r="r" b="b"/>
            <a:pathLst>
              <a:path h="100965">
                <a:moveTo>
                  <a:pt x="0" y="100583"/>
                </a:moveTo>
                <a:lnTo>
                  <a:pt x="0" y="0"/>
                </a:lnTo>
              </a:path>
            </a:pathLst>
          </a:custGeom>
          <a:ln w="38100">
            <a:solidFill>
              <a:srgbClr val="D9D9D9"/>
            </a:solidFill>
          </a:ln>
        </p:spPr>
        <p:txBody>
          <a:bodyPr wrap="square" lIns="0" tIns="0" rIns="0" bIns="0" rtlCol="0"/>
          <a:lstStyle/>
          <a:p>
            <a:endParaRPr/>
          </a:p>
        </p:txBody>
      </p:sp>
      <p:sp>
        <p:nvSpPr>
          <p:cNvPr id="63" name="object 63"/>
          <p:cNvSpPr/>
          <p:nvPr/>
        </p:nvSpPr>
        <p:spPr>
          <a:xfrm>
            <a:off x="4709921" y="6793230"/>
            <a:ext cx="387350" cy="52069"/>
          </a:xfrm>
          <a:custGeom>
            <a:avLst/>
            <a:gdLst/>
            <a:ahLst/>
            <a:cxnLst/>
            <a:rect l="l" t="t" r="r" b="b"/>
            <a:pathLst>
              <a:path w="387350" h="52070">
                <a:moveTo>
                  <a:pt x="0" y="51816"/>
                </a:moveTo>
                <a:lnTo>
                  <a:pt x="0" y="0"/>
                </a:lnTo>
                <a:lnTo>
                  <a:pt x="387095" y="0"/>
                </a:lnTo>
              </a:path>
            </a:pathLst>
          </a:custGeom>
          <a:ln w="38100">
            <a:solidFill>
              <a:srgbClr val="D9D9D9"/>
            </a:solidFill>
          </a:ln>
        </p:spPr>
        <p:txBody>
          <a:bodyPr wrap="square" lIns="0" tIns="0" rIns="0" bIns="0" rtlCol="0"/>
          <a:lstStyle/>
          <a:p>
            <a:endParaRPr/>
          </a:p>
        </p:txBody>
      </p:sp>
      <p:pic>
        <p:nvPicPr>
          <p:cNvPr id="64" name="object 64"/>
          <p:cNvPicPr/>
          <p:nvPr/>
        </p:nvPicPr>
        <p:blipFill>
          <a:blip r:embed="rId7" cstate="print"/>
          <a:stretch>
            <a:fillRect/>
          </a:stretch>
        </p:blipFill>
        <p:spPr>
          <a:xfrm>
            <a:off x="4385309" y="6717030"/>
            <a:ext cx="76200" cy="140970"/>
          </a:xfrm>
          <a:prstGeom prst="rect">
            <a:avLst/>
          </a:prstGeom>
        </p:spPr>
      </p:pic>
      <p:sp>
        <p:nvSpPr>
          <p:cNvPr id="65" name="object 65"/>
          <p:cNvSpPr/>
          <p:nvPr/>
        </p:nvSpPr>
        <p:spPr>
          <a:xfrm>
            <a:off x="3390138" y="6491478"/>
            <a:ext cx="413384" cy="220979"/>
          </a:xfrm>
          <a:custGeom>
            <a:avLst/>
            <a:gdLst/>
            <a:ahLst/>
            <a:cxnLst/>
            <a:rect l="l" t="t" r="r" b="b"/>
            <a:pathLst>
              <a:path w="413385" h="220979">
                <a:moveTo>
                  <a:pt x="0" y="0"/>
                </a:moveTo>
                <a:lnTo>
                  <a:pt x="413003" y="0"/>
                </a:lnTo>
                <a:lnTo>
                  <a:pt x="413003" y="220980"/>
                </a:lnTo>
              </a:path>
            </a:pathLst>
          </a:custGeom>
          <a:ln w="38100">
            <a:solidFill>
              <a:srgbClr val="D9D9D9"/>
            </a:solidFill>
          </a:ln>
        </p:spPr>
        <p:txBody>
          <a:bodyPr wrap="square" lIns="0" tIns="0" rIns="0" bIns="0" rtlCol="0"/>
          <a:lstStyle/>
          <a:p>
            <a:endParaRPr/>
          </a:p>
        </p:txBody>
      </p:sp>
      <p:sp>
        <p:nvSpPr>
          <p:cNvPr id="66" name="object 66"/>
          <p:cNvSpPr/>
          <p:nvPr/>
        </p:nvSpPr>
        <p:spPr>
          <a:xfrm>
            <a:off x="4019550"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67" name="object 67"/>
          <p:cNvSpPr/>
          <p:nvPr/>
        </p:nvSpPr>
        <p:spPr>
          <a:xfrm>
            <a:off x="2785110" y="6544818"/>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D9D9D9"/>
            </a:solidFill>
          </a:ln>
        </p:spPr>
        <p:txBody>
          <a:bodyPr wrap="square" lIns="0" tIns="0" rIns="0" bIns="0" rtlCol="0"/>
          <a:lstStyle/>
          <a:p>
            <a:endParaRPr/>
          </a:p>
        </p:txBody>
      </p:sp>
      <p:sp>
        <p:nvSpPr>
          <p:cNvPr id="68" name="object 68"/>
          <p:cNvSpPr/>
          <p:nvPr/>
        </p:nvSpPr>
        <p:spPr>
          <a:xfrm>
            <a:off x="1904619" y="6573011"/>
            <a:ext cx="723900" cy="156210"/>
          </a:xfrm>
          <a:custGeom>
            <a:avLst/>
            <a:gdLst/>
            <a:ahLst/>
            <a:cxnLst/>
            <a:rect l="l" t="t" r="r" b="b"/>
            <a:pathLst>
              <a:path w="723900" h="156209">
                <a:moveTo>
                  <a:pt x="703961" y="0"/>
                </a:moveTo>
                <a:lnTo>
                  <a:pt x="3048" y="0"/>
                </a:lnTo>
                <a:lnTo>
                  <a:pt x="37" y="153162"/>
                </a:lnTo>
                <a:lnTo>
                  <a:pt x="0" y="155067"/>
                </a:lnTo>
                <a:lnTo>
                  <a:pt x="38100" y="155816"/>
                </a:lnTo>
                <a:lnTo>
                  <a:pt x="40401" y="38100"/>
                </a:lnTo>
                <a:lnTo>
                  <a:pt x="21717" y="38100"/>
                </a:lnTo>
                <a:lnTo>
                  <a:pt x="40767" y="19418"/>
                </a:lnTo>
                <a:lnTo>
                  <a:pt x="666116" y="19418"/>
                </a:lnTo>
                <a:lnTo>
                  <a:pt x="666114" y="19265"/>
                </a:lnTo>
                <a:lnTo>
                  <a:pt x="704196" y="19265"/>
                </a:lnTo>
                <a:lnTo>
                  <a:pt x="703961" y="0"/>
                </a:lnTo>
                <a:close/>
              </a:path>
              <a:path w="723900" h="156209">
                <a:moveTo>
                  <a:pt x="666278" y="77012"/>
                </a:moveTo>
                <a:lnTo>
                  <a:pt x="647242" y="77012"/>
                </a:lnTo>
                <a:lnTo>
                  <a:pt x="685164" y="153162"/>
                </a:lnTo>
                <a:lnTo>
                  <a:pt x="713790" y="96139"/>
                </a:lnTo>
                <a:lnTo>
                  <a:pt x="704214" y="96139"/>
                </a:lnTo>
                <a:lnTo>
                  <a:pt x="666114" y="95885"/>
                </a:lnTo>
                <a:lnTo>
                  <a:pt x="666278" y="77012"/>
                </a:lnTo>
                <a:close/>
              </a:path>
              <a:path w="723900" h="156209">
                <a:moveTo>
                  <a:pt x="666114" y="19265"/>
                </a:moveTo>
                <a:lnTo>
                  <a:pt x="666494" y="52171"/>
                </a:lnTo>
                <a:lnTo>
                  <a:pt x="666114" y="95885"/>
                </a:lnTo>
                <a:lnTo>
                  <a:pt x="704214" y="96139"/>
                </a:lnTo>
                <a:lnTo>
                  <a:pt x="704593" y="52324"/>
                </a:lnTo>
                <a:lnTo>
                  <a:pt x="704425" y="38100"/>
                </a:lnTo>
                <a:lnTo>
                  <a:pt x="685164" y="38100"/>
                </a:lnTo>
                <a:lnTo>
                  <a:pt x="666114" y="19265"/>
                </a:lnTo>
                <a:close/>
              </a:path>
              <a:path w="723900" h="156209">
                <a:moveTo>
                  <a:pt x="723392" y="77012"/>
                </a:moveTo>
                <a:lnTo>
                  <a:pt x="704380" y="77012"/>
                </a:lnTo>
                <a:lnTo>
                  <a:pt x="704217" y="95885"/>
                </a:lnTo>
                <a:lnTo>
                  <a:pt x="704214" y="96139"/>
                </a:lnTo>
                <a:lnTo>
                  <a:pt x="713790" y="96139"/>
                </a:lnTo>
                <a:lnTo>
                  <a:pt x="723392" y="77012"/>
                </a:lnTo>
                <a:close/>
              </a:path>
              <a:path w="723900" h="156209">
                <a:moveTo>
                  <a:pt x="40767" y="19418"/>
                </a:moveTo>
                <a:lnTo>
                  <a:pt x="21717" y="38100"/>
                </a:lnTo>
                <a:lnTo>
                  <a:pt x="40401" y="38100"/>
                </a:lnTo>
                <a:lnTo>
                  <a:pt x="40767" y="19418"/>
                </a:lnTo>
                <a:close/>
              </a:path>
              <a:path w="723900" h="156209">
                <a:moveTo>
                  <a:pt x="666116" y="19418"/>
                </a:moveTo>
                <a:lnTo>
                  <a:pt x="40767" y="19418"/>
                </a:lnTo>
                <a:lnTo>
                  <a:pt x="40401" y="38100"/>
                </a:lnTo>
                <a:lnTo>
                  <a:pt x="666332" y="38100"/>
                </a:lnTo>
                <a:lnTo>
                  <a:pt x="666116" y="19418"/>
                </a:lnTo>
                <a:close/>
              </a:path>
              <a:path w="723900" h="156209">
                <a:moveTo>
                  <a:pt x="704196" y="19265"/>
                </a:moveTo>
                <a:lnTo>
                  <a:pt x="666114" y="19265"/>
                </a:lnTo>
                <a:lnTo>
                  <a:pt x="685164" y="38100"/>
                </a:lnTo>
                <a:lnTo>
                  <a:pt x="704425" y="38100"/>
                </a:lnTo>
                <a:lnTo>
                  <a:pt x="704197" y="19418"/>
                </a:lnTo>
                <a:lnTo>
                  <a:pt x="704196" y="19265"/>
                </a:lnTo>
                <a:close/>
              </a:path>
            </a:pathLst>
          </a:custGeom>
          <a:solidFill>
            <a:srgbClr val="D9D9D9"/>
          </a:solidFill>
        </p:spPr>
        <p:txBody>
          <a:bodyPr wrap="square" lIns="0" tIns="0" rIns="0" bIns="0" rtlCol="0"/>
          <a:lstStyle/>
          <a:p>
            <a:endParaRPr/>
          </a:p>
        </p:txBody>
      </p:sp>
      <p:sp>
        <p:nvSpPr>
          <p:cNvPr id="69" name="object 69"/>
          <p:cNvSpPr/>
          <p:nvPr/>
        </p:nvSpPr>
        <p:spPr>
          <a:xfrm>
            <a:off x="2590038" y="6838948"/>
            <a:ext cx="0" cy="9525"/>
          </a:xfrm>
          <a:custGeom>
            <a:avLst/>
            <a:gdLst/>
            <a:ahLst/>
            <a:cxnLst/>
            <a:rect l="l" t="t" r="r" b="b"/>
            <a:pathLst>
              <a:path h="9525">
                <a:moveTo>
                  <a:pt x="0" y="0"/>
                </a:moveTo>
                <a:lnTo>
                  <a:pt x="0" y="9144"/>
                </a:lnTo>
              </a:path>
            </a:pathLst>
          </a:custGeom>
          <a:ln w="38100">
            <a:solidFill>
              <a:srgbClr val="D9D9D9"/>
            </a:solidFill>
          </a:ln>
        </p:spPr>
        <p:txBody>
          <a:bodyPr wrap="square" lIns="0" tIns="0" rIns="0" bIns="0" rtlCol="0"/>
          <a:lstStyle/>
          <a:p>
            <a:endParaRPr/>
          </a:p>
        </p:txBody>
      </p:sp>
      <p:grpSp>
        <p:nvGrpSpPr>
          <p:cNvPr id="70" name="object 70"/>
          <p:cNvGrpSpPr/>
          <p:nvPr/>
        </p:nvGrpSpPr>
        <p:grpSpPr>
          <a:xfrm>
            <a:off x="1500886" y="6453378"/>
            <a:ext cx="1181100" cy="163195"/>
            <a:chOff x="1500886" y="6453378"/>
            <a:chExt cx="1181100" cy="163195"/>
          </a:xfrm>
        </p:grpSpPr>
        <p:sp>
          <p:nvSpPr>
            <p:cNvPr id="71" name="object 71"/>
            <p:cNvSpPr/>
            <p:nvPr/>
          </p:nvSpPr>
          <p:spPr>
            <a:xfrm>
              <a:off x="1500886" y="6453378"/>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D9D9D9"/>
            </a:solidFill>
          </p:spPr>
          <p:txBody>
            <a:bodyPr wrap="square" lIns="0" tIns="0" rIns="0" bIns="0" rtlCol="0"/>
            <a:lstStyle/>
            <a:p>
              <a:endParaRPr/>
            </a:p>
          </p:txBody>
        </p:sp>
        <p:sp>
          <p:nvSpPr>
            <p:cNvPr id="72" name="object 72"/>
            <p:cNvSpPr/>
            <p:nvPr/>
          </p:nvSpPr>
          <p:spPr>
            <a:xfrm>
              <a:off x="1962150" y="6488810"/>
              <a:ext cx="719455" cy="0"/>
            </a:xfrm>
            <a:custGeom>
              <a:avLst/>
              <a:gdLst/>
              <a:ahLst/>
              <a:cxnLst/>
              <a:rect l="l" t="t" r="r" b="b"/>
              <a:pathLst>
                <a:path w="719455">
                  <a:moveTo>
                    <a:pt x="0" y="0"/>
                  </a:moveTo>
                  <a:lnTo>
                    <a:pt x="719327" y="0"/>
                  </a:lnTo>
                </a:path>
              </a:pathLst>
            </a:custGeom>
            <a:ln w="32764">
              <a:solidFill>
                <a:srgbClr val="D9D9D9"/>
              </a:solidFill>
            </a:ln>
          </p:spPr>
          <p:txBody>
            <a:bodyPr wrap="square" lIns="0" tIns="0" rIns="0" bIns="0" rtlCol="0"/>
            <a:lstStyle/>
            <a:p>
              <a:endParaRPr/>
            </a:p>
          </p:txBody>
        </p:sp>
      </p:grpSp>
      <p:sp>
        <p:nvSpPr>
          <p:cNvPr id="73" name="object 73"/>
          <p:cNvSpPr/>
          <p:nvPr/>
        </p:nvSpPr>
        <p:spPr>
          <a:xfrm>
            <a:off x="1280160" y="6832853"/>
            <a:ext cx="38100" cy="0"/>
          </a:xfrm>
          <a:custGeom>
            <a:avLst/>
            <a:gdLst/>
            <a:ahLst/>
            <a:cxnLst/>
            <a:rect l="l" t="t" r="r" b="b"/>
            <a:pathLst>
              <a:path w="38100">
                <a:moveTo>
                  <a:pt x="0" y="0"/>
                </a:moveTo>
                <a:lnTo>
                  <a:pt x="38100" y="0"/>
                </a:lnTo>
              </a:path>
            </a:pathLst>
          </a:custGeom>
          <a:ln w="27433">
            <a:solidFill>
              <a:srgbClr val="D9D9D9"/>
            </a:solidFill>
          </a:ln>
        </p:spPr>
        <p:txBody>
          <a:bodyPr wrap="square" lIns="0" tIns="0" rIns="0" bIns="0" rtlCol="0"/>
          <a:lstStyle/>
          <a:p>
            <a:endParaRPr/>
          </a:p>
        </p:txBody>
      </p:sp>
      <p:sp>
        <p:nvSpPr>
          <p:cNvPr id="74" name="object 74"/>
          <p:cNvSpPr/>
          <p:nvPr/>
        </p:nvSpPr>
        <p:spPr>
          <a:xfrm>
            <a:off x="1280160" y="6498335"/>
            <a:ext cx="38100" cy="0"/>
          </a:xfrm>
          <a:custGeom>
            <a:avLst/>
            <a:gdLst/>
            <a:ahLst/>
            <a:cxnLst/>
            <a:rect l="l" t="t" r="r" b="b"/>
            <a:pathLst>
              <a:path w="38100">
                <a:moveTo>
                  <a:pt x="0" y="0"/>
                </a:moveTo>
                <a:lnTo>
                  <a:pt x="38100" y="0"/>
                </a:lnTo>
              </a:path>
            </a:pathLst>
          </a:custGeom>
          <a:ln w="13714">
            <a:solidFill>
              <a:srgbClr val="D9D9D9"/>
            </a:solidFill>
          </a:ln>
        </p:spPr>
        <p:txBody>
          <a:bodyPr wrap="square" lIns="0" tIns="0" rIns="0" bIns="0" rtlCol="0"/>
          <a:lstStyle/>
          <a:p>
            <a:endParaRPr/>
          </a:p>
        </p:txBody>
      </p:sp>
      <p:sp>
        <p:nvSpPr>
          <p:cNvPr id="75" name="object 75"/>
          <p:cNvSpPr/>
          <p:nvPr/>
        </p:nvSpPr>
        <p:spPr>
          <a:xfrm>
            <a:off x="1766316" y="6831328"/>
            <a:ext cx="38100" cy="0"/>
          </a:xfrm>
          <a:custGeom>
            <a:avLst/>
            <a:gdLst/>
            <a:ahLst/>
            <a:cxnLst/>
            <a:rect l="l" t="t" r="r" b="b"/>
            <a:pathLst>
              <a:path w="38100">
                <a:moveTo>
                  <a:pt x="0" y="0"/>
                </a:moveTo>
                <a:lnTo>
                  <a:pt x="38100" y="0"/>
                </a:lnTo>
              </a:path>
            </a:pathLst>
          </a:custGeom>
          <a:ln w="24384">
            <a:solidFill>
              <a:srgbClr val="D9D9D9"/>
            </a:solidFill>
          </a:ln>
        </p:spPr>
        <p:txBody>
          <a:bodyPr wrap="square" lIns="0" tIns="0" rIns="0" bIns="0" rtlCol="0"/>
          <a:lstStyle/>
          <a:p>
            <a:endParaRPr/>
          </a:p>
        </p:txBody>
      </p:sp>
      <p:sp>
        <p:nvSpPr>
          <p:cNvPr id="76" name="object 76"/>
          <p:cNvSpPr/>
          <p:nvPr/>
        </p:nvSpPr>
        <p:spPr>
          <a:xfrm>
            <a:off x="656081" y="6491478"/>
            <a:ext cx="619125" cy="0"/>
          </a:xfrm>
          <a:custGeom>
            <a:avLst/>
            <a:gdLst/>
            <a:ahLst/>
            <a:cxnLst/>
            <a:rect l="l" t="t" r="r" b="b"/>
            <a:pathLst>
              <a:path w="619125">
                <a:moveTo>
                  <a:pt x="0" y="0"/>
                </a:moveTo>
                <a:lnTo>
                  <a:pt x="618744" y="0"/>
                </a:lnTo>
              </a:path>
            </a:pathLst>
          </a:custGeom>
          <a:ln w="38100">
            <a:solidFill>
              <a:srgbClr val="D9D9D9"/>
            </a:solidFill>
          </a:ln>
        </p:spPr>
        <p:txBody>
          <a:bodyPr wrap="square" lIns="0" tIns="0" rIns="0" bIns="0" rtlCol="0"/>
          <a:lstStyle/>
          <a:p>
            <a:endParaRPr/>
          </a:p>
        </p:txBody>
      </p:sp>
      <p:sp>
        <p:nvSpPr>
          <p:cNvPr id="77" name="object 77"/>
          <p:cNvSpPr/>
          <p:nvPr/>
        </p:nvSpPr>
        <p:spPr>
          <a:xfrm>
            <a:off x="264413" y="6706361"/>
            <a:ext cx="0" cy="137160"/>
          </a:xfrm>
          <a:custGeom>
            <a:avLst/>
            <a:gdLst/>
            <a:ahLst/>
            <a:cxnLst/>
            <a:rect l="l" t="t" r="r" b="b"/>
            <a:pathLst>
              <a:path h="137159">
                <a:moveTo>
                  <a:pt x="0" y="0"/>
                </a:moveTo>
                <a:lnTo>
                  <a:pt x="0" y="137158"/>
                </a:lnTo>
              </a:path>
            </a:pathLst>
          </a:custGeom>
          <a:ln w="38100">
            <a:solidFill>
              <a:srgbClr val="D9D9D9"/>
            </a:solidFill>
          </a:ln>
        </p:spPr>
        <p:txBody>
          <a:bodyPr wrap="square" lIns="0" tIns="0" rIns="0" bIns="0" rtlCol="0"/>
          <a:lstStyle/>
          <a:p>
            <a:endParaRPr/>
          </a:p>
        </p:txBody>
      </p:sp>
      <p:sp>
        <p:nvSpPr>
          <p:cNvPr id="78" name="object 78"/>
          <p:cNvSpPr/>
          <p:nvPr/>
        </p:nvSpPr>
        <p:spPr>
          <a:xfrm>
            <a:off x="371093" y="6532626"/>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79" name="object 79"/>
          <p:cNvSpPr/>
          <p:nvPr/>
        </p:nvSpPr>
        <p:spPr>
          <a:xfrm>
            <a:off x="2068067" y="6829804"/>
            <a:ext cx="38100" cy="0"/>
          </a:xfrm>
          <a:custGeom>
            <a:avLst/>
            <a:gdLst/>
            <a:ahLst/>
            <a:cxnLst/>
            <a:rect l="l" t="t" r="r" b="b"/>
            <a:pathLst>
              <a:path w="38100">
                <a:moveTo>
                  <a:pt x="0" y="0"/>
                </a:moveTo>
                <a:lnTo>
                  <a:pt x="38100" y="0"/>
                </a:lnTo>
              </a:path>
            </a:pathLst>
          </a:custGeom>
          <a:ln w="21335">
            <a:solidFill>
              <a:srgbClr val="D9D9D9"/>
            </a:solidFill>
          </a:ln>
        </p:spPr>
        <p:txBody>
          <a:bodyPr wrap="square" lIns="0" tIns="0" rIns="0" bIns="0" rtlCol="0"/>
          <a:lstStyle/>
          <a:p>
            <a:endParaRPr/>
          </a:p>
        </p:txBody>
      </p:sp>
      <p:sp>
        <p:nvSpPr>
          <p:cNvPr id="80" name="object 80"/>
          <p:cNvSpPr/>
          <p:nvPr/>
        </p:nvSpPr>
        <p:spPr>
          <a:xfrm>
            <a:off x="9373361" y="6802372"/>
            <a:ext cx="0" cy="36830"/>
          </a:xfrm>
          <a:custGeom>
            <a:avLst/>
            <a:gdLst/>
            <a:ahLst/>
            <a:cxnLst/>
            <a:rect l="l" t="t" r="r" b="b"/>
            <a:pathLst>
              <a:path h="36829">
                <a:moveTo>
                  <a:pt x="0" y="0"/>
                </a:moveTo>
                <a:lnTo>
                  <a:pt x="0" y="36575"/>
                </a:lnTo>
              </a:path>
            </a:pathLst>
          </a:custGeom>
          <a:ln w="38100">
            <a:solidFill>
              <a:srgbClr val="D9D9D9"/>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9203435" y="6453378"/>
            <a:ext cx="244602" cy="76200"/>
          </a:xfrm>
          <a:prstGeom prst="rect">
            <a:avLst/>
          </a:prstGeom>
        </p:spPr>
      </p:pic>
      <p:pic>
        <p:nvPicPr>
          <p:cNvPr id="82" name="object 82"/>
          <p:cNvPicPr/>
          <p:nvPr/>
        </p:nvPicPr>
        <p:blipFill>
          <a:blip r:embed="rId6" cstate="print"/>
          <a:stretch>
            <a:fillRect/>
          </a:stretch>
        </p:blipFill>
        <p:spPr>
          <a:xfrm>
            <a:off x="6977633" y="6702552"/>
            <a:ext cx="76200" cy="108963"/>
          </a:xfrm>
          <a:prstGeom prst="rect">
            <a:avLst/>
          </a:prstGeom>
        </p:spPr>
      </p:pic>
      <p:pic>
        <p:nvPicPr>
          <p:cNvPr id="83" name="object 83"/>
          <p:cNvPicPr/>
          <p:nvPr/>
        </p:nvPicPr>
        <p:blipFill>
          <a:blip r:embed="rId5" cstate="print"/>
          <a:stretch>
            <a:fillRect/>
          </a:stretch>
        </p:blipFill>
        <p:spPr>
          <a:xfrm>
            <a:off x="7765542" y="6729221"/>
            <a:ext cx="76200" cy="108964"/>
          </a:xfrm>
          <a:prstGeom prst="rect">
            <a:avLst/>
          </a:prstGeom>
        </p:spPr>
      </p:pic>
      <p:grpSp>
        <p:nvGrpSpPr>
          <p:cNvPr id="84" name="object 84"/>
          <p:cNvGrpSpPr/>
          <p:nvPr/>
        </p:nvGrpSpPr>
        <p:grpSpPr>
          <a:xfrm>
            <a:off x="10959845" y="6629400"/>
            <a:ext cx="1145540" cy="248920"/>
            <a:chOff x="10959845" y="6629400"/>
            <a:chExt cx="1145540" cy="248920"/>
          </a:xfrm>
        </p:grpSpPr>
        <p:sp>
          <p:nvSpPr>
            <p:cNvPr id="85" name="object 85"/>
            <p:cNvSpPr/>
            <p:nvPr/>
          </p:nvSpPr>
          <p:spPr>
            <a:xfrm>
              <a:off x="11616689" y="6648450"/>
              <a:ext cx="469900" cy="210820"/>
            </a:xfrm>
            <a:custGeom>
              <a:avLst/>
              <a:gdLst/>
              <a:ahLst/>
              <a:cxnLst/>
              <a:rect l="l" t="t" r="r" b="b"/>
              <a:pathLst>
                <a:path w="469900" h="210820">
                  <a:moveTo>
                    <a:pt x="0" y="0"/>
                  </a:moveTo>
                  <a:lnTo>
                    <a:pt x="469391" y="0"/>
                  </a:lnTo>
                  <a:lnTo>
                    <a:pt x="469391" y="210311"/>
                  </a:lnTo>
                </a:path>
              </a:pathLst>
            </a:custGeom>
            <a:ln w="38100">
              <a:solidFill>
                <a:srgbClr val="D9D9D9"/>
              </a:solidFill>
            </a:ln>
          </p:spPr>
          <p:txBody>
            <a:bodyPr wrap="square" lIns="0" tIns="0" rIns="0" bIns="0" rtlCol="0"/>
            <a:lstStyle/>
            <a:p>
              <a:endParaRPr/>
            </a:p>
          </p:txBody>
        </p:sp>
        <p:sp>
          <p:nvSpPr>
            <p:cNvPr id="86" name="object 86"/>
            <p:cNvSpPr/>
            <p:nvPr/>
          </p:nvSpPr>
          <p:spPr>
            <a:xfrm>
              <a:off x="10959845" y="6735316"/>
              <a:ext cx="715645" cy="121285"/>
            </a:xfrm>
            <a:custGeom>
              <a:avLst/>
              <a:gdLst/>
              <a:ahLst/>
              <a:cxnLst/>
              <a:rect l="l" t="t" r="r" b="b"/>
              <a:pathLst>
                <a:path w="715645" h="121284">
                  <a:moveTo>
                    <a:pt x="677418" y="38100"/>
                  </a:moveTo>
                  <a:lnTo>
                    <a:pt x="677418" y="121156"/>
                  </a:lnTo>
                  <a:lnTo>
                    <a:pt x="715518" y="121156"/>
                  </a:lnTo>
                  <a:lnTo>
                    <a:pt x="715518" y="57150"/>
                  </a:lnTo>
                  <a:lnTo>
                    <a:pt x="696468" y="57150"/>
                  </a:lnTo>
                  <a:lnTo>
                    <a:pt x="677418" y="38100"/>
                  </a:lnTo>
                  <a:close/>
                </a:path>
                <a:path w="715645" h="121284">
                  <a:moveTo>
                    <a:pt x="76200" y="0"/>
                  </a:moveTo>
                  <a:lnTo>
                    <a:pt x="0" y="38100"/>
                  </a:lnTo>
                  <a:lnTo>
                    <a:pt x="76200" y="76200"/>
                  </a:lnTo>
                  <a:lnTo>
                    <a:pt x="76200" y="57150"/>
                  </a:lnTo>
                  <a:lnTo>
                    <a:pt x="57150" y="57150"/>
                  </a:lnTo>
                  <a:lnTo>
                    <a:pt x="57150" y="19050"/>
                  </a:lnTo>
                  <a:lnTo>
                    <a:pt x="76200" y="19050"/>
                  </a:lnTo>
                  <a:lnTo>
                    <a:pt x="76200" y="0"/>
                  </a:lnTo>
                  <a:close/>
                </a:path>
                <a:path w="715645" h="121284">
                  <a:moveTo>
                    <a:pt x="76200" y="19050"/>
                  </a:moveTo>
                  <a:lnTo>
                    <a:pt x="57150" y="19050"/>
                  </a:lnTo>
                  <a:lnTo>
                    <a:pt x="57150" y="57150"/>
                  </a:lnTo>
                  <a:lnTo>
                    <a:pt x="76200" y="57150"/>
                  </a:lnTo>
                  <a:lnTo>
                    <a:pt x="76200" y="19050"/>
                  </a:lnTo>
                  <a:close/>
                </a:path>
                <a:path w="715645" h="121284">
                  <a:moveTo>
                    <a:pt x="715518" y="19050"/>
                  </a:moveTo>
                  <a:lnTo>
                    <a:pt x="76200" y="19050"/>
                  </a:lnTo>
                  <a:lnTo>
                    <a:pt x="76200" y="57150"/>
                  </a:lnTo>
                  <a:lnTo>
                    <a:pt x="677418" y="57150"/>
                  </a:lnTo>
                  <a:lnTo>
                    <a:pt x="677418" y="38100"/>
                  </a:lnTo>
                  <a:lnTo>
                    <a:pt x="715518" y="38100"/>
                  </a:lnTo>
                  <a:lnTo>
                    <a:pt x="715518" y="19050"/>
                  </a:lnTo>
                  <a:close/>
                </a:path>
                <a:path w="715645" h="121284">
                  <a:moveTo>
                    <a:pt x="715518" y="38100"/>
                  </a:moveTo>
                  <a:lnTo>
                    <a:pt x="677418" y="38100"/>
                  </a:lnTo>
                  <a:lnTo>
                    <a:pt x="696468" y="57150"/>
                  </a:lnTo>
                  <a:lnTo>
                    <a:pt x="715518" y="57150"/>
                  </a:lnTo>
                  <a:lnTo>
                    <a:pt x="715518" y="38100"/>
                  </a:lnTo>
                  <a:close/>
                </a:path>
              </a:pathLst>
            </a:custGeom>
            <a:solidFill>
              <a:srgbClr val="D9D9D9"/>
            </a:solidFill>
          </p:spPr>
          <p:txBody>
            <a:bodyPr wrap="square" lIns="0" tIns="0" rIns="0" bIns="0" rtlCol="0"/>
            <a:lstStyle/>
            <a:p>
              <a:endParaRPr/>
            </a:p>
          </p:txBody>
        </p:sp>
      </p:grpSp>
      <p:grpSp>
        <p:nvGrpSpPr>
          <p:cNvPr id="87" name="object 87"/>
          <p:cNvGrpSpPr/>
          <p:nvPr/>
        </p:nvGrpSpPr>
        <p:grpSpPr>
          <a:xfrm>
            <a:off x="10119359" y="6608826"/>
            <a:ext cx="1365250" cy="76200"/>
            <a:chOff x="10119359" y="6608826"/>
            <a:chExt cx="1365250" cy="76200"/>
          </a:xfrm>
        </p:grpSpPr>
        <p:pic>
          <p:nvPicPr>
            <p:cNvPr id="88" name="object 88"/>
            <p:cNvPicPr/>
            <p:nvPr/>
          </p:nvPicPr>
          <p:blipFill>
            <a:blip r:embed="rId9" cstate="print"/>
            <a:stretch>
              <a:fillRect/>
            </a:stretch>
          </p:blipFill>
          <p:spPr>
            <a:xfrm>
              <a:off x="10119359" y="6608826"/>
              <a:ext cx="197358" cy="76200"/>
            </a:xfrm>
            <a:prstGeom prst="rect">
              <a:avLst/>
            </a:prstGeom>
          </p:spPr>
        </p:pic>
        <p:sp>
          <p:nvSpPr>
            <p:cNvPr id="89" name="object 89"/>
            <p:cNvSpPr/>
            <p:nvPr/>
          </p:nvSpPr>
          <p:spPr>
            <a:xfrm>
              <a:off x="10218419" y="6608826"/>
              <a:ext cx="1266190" cy="76200"/>
            </a:xfrm>
            <a:custGeom>
              <a:avLst/>
              <a:gdLst/>
              <a:ahLst/>
              <a:cxnLst/>
              <a:rect l="l" t="t" r="r" b="b"/>
              <a:pathLst>
                <a:path w="1266190" h="76200">
                  <a:moveTo>
                    <a:pt x="1189481" y="0"/>
                  </a:moveTo>
                  <a:lnTo>
                    <a:pt x="1189481" y="76200"/>
                  </a:lnTo>
                  <a:lnTo>
                    <a:pt x="1227581" y="57150"/>
                  </a:lnTo>
                  <a:lnTo>
                    <a:pt x="1208531" y="57150"/>
                  </a:lnTo>
                  <a:lnTo>
                    <a:pt x="1208531" y="19050"/>
                  </a:lnTo>
                  <a:lnTo>
                    <a:pt x="1227581" y="19050"/>
                  </a:lnTo>
                  <a:lnTo>
                    <a:pt x="1189481" y="0"/>
                  </a:lnTo>
                  <a:close/>
                </a:path>
                <a:path w="1266190" h="76200">
                  <a:moveTo>
                    <a:pt x="1189481" y="19050"/>
                  </a:moveTo>
                  <a:lnTo>
                    <a:pt x="0" y="19050"/>
                  </a:lnTo>
                  <a:lnTo>
                    <a:pt x="0" y="57150"/>
                  </a:lnTo>
                  <a:lnTo>
                    <a:pt x="1189481" y="57150"/>
                  </a:lnTo>
                  <a:lnTo>
                    <a:pt x="1189481" y="19050"/>
                  </a:lnTo>
                  <a:close/>
                </a:path>
                <a:path w="1266190" h="76200">
                  <a:moveTo>
                    <a:pt x="1227581" y="19050"/>
                  </a:moveTo>
                  <a:lnTo>
                    <a:pt x="1208531" y="19050"/>
                  </a:lnTo>
                  <a:lnTo>
                    <a:pt x="1208531" y="57150"/>
                  </a:lnTo>
                  <a:lnTo>
                    <a:pt x="1227581" y="57150"/>
                  </a:lnTo>
                  <a:lnTo>
                    <a:pt x="1265681" y="38100"/>
                  </a:lnTo>
                  <a:lnTo>
                    <a:pt x="1227581" y="19050"/>
                  </a:lnTo>
                  <a:close/>
                </a:path>
              </a:pathLst>
            </a:custGeom>
            <a:solidFill>
              <a:srgbClr val="D9D9D9"/>
            </a:solidFill>
          </p:spPr>
          <p:txBody>
            <a:bodyPr wrap="square" lIns="0" tIns="0" rIns="0" bIns="0" rtlCol="0"/>
            <a:lstStyle/>
            <a:p>
              <a:endParaRPr/>
            </a:p>
          </p:txBody>
        </p:sp>
      </p:grpSp>
      <p:sp>
        <p:nvSpPr>
          <p:cNvPr id="90" name="object 90"/>
          <p:cNvSpPr/>
          <p:nvPr/>
        </p:nvSpPr>
        <p:spPr>
          <a:xfrm>
            <a:off x="8862821" y="6491478"/>
            <a:ext cx="226060" cy="170815"/>
          </a:xfrm>
          <a:custGeom>
            <a:avLst/>
            <a:gdLst/>
            <a:ahLst/>
            <a:cxnLst/>
            <a:rect l="l" t="t" r="r" b="b"/>
            <a:pathLst>
              <a:path w="226059"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91" name="object 91"/>
          <p:cNvSpPr/>
          <p:nvPr/>
        </p:nvSpPr>
        <p:spPr>
          <a:xfrm>
            <a:off x="10135361" y="6491478"/>
            <a:ext cx="0" cy="178435"/>
          </a:xfrm>
          <a:custGeom>
            <a:avLst/>
            <a:gdLst/>
            <a:ahLst/>
            <a:cxnLst/>
            <a:rect l="l" t="t" r="r" b="b"/>
            <a:pathLst>
              <a:path h="178434">
                <a:moveTo>
                  <a:pt x="0" y="178308"/>
                </a:moveTo>
                <a:lnTo>
                  <a:pt x="0" y="0"/>
                </a:lnTo>
              </a:path>
            </a:pathLst>
          </a:custGeom>
          <a:ln w="38100">
            <a:solidFill>
              <a:srgbClr val="D9D9D9"/>
            </a:solidFill>
          </a:ln>
        </p:spPr>
        <p:txBody>
          <a:bodyPr wrap="square" lIns="0" tIns="0" rIns="0" bIns="0" rtlCol="0"/>
          <a:lstStyle/>
          <a:p>
            <a:endParaRPr/>
          </a:p>
        </p:txBody>
      </p:sp>
      <p:sp>
        <p:nvSpPr>
          <p:cNvPr id="92" name="object 92"/>
          <p:cNvSpPr/>
          <p:nvPr/>
        </p:nvSpPr>
        <p:spPr>
          <a:xfrm>
            <a:off x="10431018" y="6770369"/>
            <a:ext cx="394970" cy="73660"/>
          </a:xfrm>
          <a:custGeom>
            <a:avLst/>
            <a:gdLst/>
            <a:ahLst/>
            <a:cxnLst/>
            <a:rect l="l" t="t" r="r" b="b"/>
            <a:pathLst>
              <a:path w="394970" h="73659">
                <a:moveTo>
                  <a:pt x="0" y="73151"/>
                </a:moveTo>
                <a:lnTo>
                  <a:pt x="0" y="0"/>
                </a:lnTo>
                <a:lnTo>
                  <a:pt x="394715" y="0"/>
                </a:lnTo>
              </a:path>
            </a:pathLst>
          </a:custGeom>
          <a:ln w="38100">
            <a:solidFill>
              <a:srgbClr val="D9D9D9"/>
            </a:solidFill>
          </a:ln>
        </p:spPr>
        <p:txBody>
          <a:bodyPr wrap="square" lIns="0" tIns="0" rIns="0" bIns="0" rtlCol="0"/>
          <a:lstStyle/>
          <a:p>
            <a:endParaRPr/>
          </a:p>
        </p:txBody>
      </p:sp>
      <p:sp>
        <p:nvSpPr>
          <p:cNvPr id="93" name="object 93"/>
          <p:cNvSpPr/>
          <p:nvPr/>
        </p:nvSpPr>
        <p:spPr>
          <a:xfrm>
            <a:off x="10094214" y="6784084"/>
            <a:ext cx="76200" cy="76200"/>
          </a:xfrm>
          <a:custGeom>
            <a:avLst/>
            <a:gdLst/>
            <a:ahLst/>
            <a:cxnLst/>
            <a:rect l="l" t="t" r="r" b="b"/>
            <a:pathLst>
              <a:path w="76200" h="76200">
                <a:moveTo>
                  <a:pt x="38100" y="0"/>
                </a:moveTo>
                <a:lnTo>
                  <a:pt x="0" y="76201"/>
                </a:lnTo>
                <a:lnTo>
                  <a:pt x="76200" y="76200"/>
                </a:lnTo>
                <a:lnTo>
                  <a:pt x="38100" y="0"/>
                </a:lnTo>
                <a:close/>
              </a:path>
            </a:pathLst>
          </a:custGeom>
          <a:solidFill>
            <a:srgbClr val="D9D9D9"/>
          </a:solidFill>
        </p:spPr>
        <p:txBody>
          <a:bodyPr wrap="square" lIns="0" tIns="0" rIns="0" bIns="0" rtlCol="0"/>
          <a:lstStyle/>
          <a:p>
            <a:endParaRPr/>
          </a:p>
        </p:txBody>
      </p:sp>
      <p:sp>
        <p:nvSpPr>
          <p:cNvPr id="94" name="object 94"/>
          <p:cNvSpPr/>
          <p:nvPr/>
        </p:nvSpPr>
        <p:spPr>
          <a:xfrm>
            <a:off x="9106661" y="6491478"/>
            <a:ext cx="413384" cy="262255"/>
          </a:xfrm>
          <a:custGeom>
            <a:avLst/>
            <a:gdLst/>
            <a:ahLst/>
            <a:cxnLst/>
            <a:rect l="l" t="t" r="r" b="b"/>
            <a:pathLst>
              <a:path w="413384" h="262254">
                <a:moveTo>
                  <a:pt x="0" y="0"/>
                </a:moveTo>
                <a:lnTo>
                  <a:pt x="413004" y="0"/>
                </a:lnTo>
                <a:lnTo>
                  <a:pt x="413004" y="262128"/>
                </a:lnTo>
              </a:path>
            </a:pathLst>
          </a:custGeom>
          <a:ln w="38100">
            <a:solidFill>
              <a:srgbClr val="D9D9D9"/>
            </a:solidFill>
          </a:ln>
        </p:spPr>
        <p:txBody>
          <a:bodyPr wrap="square" lIns="0" tIns="0" rIns="0" bIns="0" rtlCol="0"/>
          <a:lstStyle/>
          <a:p>
            <a:endParaRPr/>
          </a:p>
        </p:txBody>
      </p:sp>
      <p:sp>
        <p:nvSpPr>
          <p:cNvPr id="95" name="object 95"/>
          <p:cNvSpPr/>
          <p:nvPr/>
        </p:nvSpPr>
        <p:spPr>
          <a:xfrm>
            <a:off x="9736073"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96" name="object 96"/>
          <p:cNvSpPr/>
          <p:nvPr/>
        </p:nvSpPr>
        <p:spPr>
          <a:xfrm>
            <a:off x="8501633" y="6544818"/>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D9D9D9"/>
            </a:solidFill>
          </a:ln>
        </p:spPr>
        <p:txBody>
          <a:bodyPr wrap="square" lIns="0" tIns="0" rIns="0" bIns="0" rtlCol="0"/>
          <a:lstStyle/>
          <a:p>
            <a:endParaRPr/>
          </a:p>
        </p:txBody>
      </p:sp>
      <p:sp>
        <p:nvSpPr>
          <p:cNvPr id="97" name="object 97"/>
          <p:cNvSpPr/>
          <p:nvPr/>
        </p:nvSpPr>
        <p:spPr>
          <a:xfrm>
            <a:off x="7781163" y="6609588"/>
            <a:ext cx="563880" cy="130810"/>
          </a:xfrm>
          <a:custGeom>
            <a:avLst/>
            <a:gdLst/>
            <a:ahLst/>
            <a:cxnLst/>
            <a:rect l="l" t="t" r="r" b="b"/>
            <a:pathLst>
              <a:path w="563879" h="130809">
                <a:moveTo>
                  <a:pt x="544067" y="0"/>
                </a:moveTo>
                <a:lnTo>
                  <a:pt x="2412" y="0"/>
                </a:lnTo>
                <a:lnTo>
                  <a:pt x="103" y="124205"/>
                </a:lnTo>
                <a:lnTo>
                  <a:pt x="0" y="129752"/>
                </a:lnTo>
                <a:lnTo>
                  <a:pt x="38100" y="130462"/>
                </a:lnTo>
                <a:lnTo>
                  <a:pt x="39606" y="48132"/>
                </a:lnTo>
                <a:lnTo>
                  <a:pt x="39665" y="44894"/>
                </a:lnTo>
                <a:lnTo>
                  <a:pt x="39789" y="38099"/>
                </a:lnTo>
                <a:lnTo>
                  <a:pt x="21081" y="38099"/>
                </a:lnTo>
                <a:lnTo>
                  <a:pt x="40131" y="19405"/>
                </a:lnTo>
                <a:lnTo>
                  <a:pt x="506223" y="19405"/>
                </a:lnTo>
                <a:lnTo>
                  <a:pt x="506221" y="19253"/>
                </a:lnTo>
                <a:lnTo>
                  <a:pt x="544285" y="19253"/>
                </a:lnTo>
                <a:lnTo>
                  <a:pt x="544067" y="0"/>
                </a:lnTo>
                <a:close/>
              </a:path>
              <a:path w="563879" h="130809">
                <a:moveTo>
                  <a:pt x="506457" y="48132"/>
                </a:moveTo>
                <a:lnTo>
                  <a:pt x="487424" y="48132"/>
                </a:lnTo>
                <a:lnTo>
                  <a:pt x="525144" y="124205"/>
                </a:lnTo>
                <a:lnTo>
                  <a:pt x="553920" y="67132"/>
                </a:lnTo>
                <a:lnTo>
                  <a:pt x="544448" y="67132"/>
                </a:lnTo>
                <a:lnTo>
                  <a:pt x="506348" y="66967"/>
                </a:lnTo>
                <a:lnTo>
                  <a:pt x="506457" y="48132"/>
                </a:lnTo>
                <a:close/>
              </a:path>
              <a:path w="563879" h="130809">
                <a:moveTo>
                  <a:pt x="506221" y="19253"/>
                </a:moveTo>
                <a:lnTo>
                  <a:pt x="506348" y="66967"/>
                </a:lnTo>
                <a:lnTo>
                  <a:pt x="544448" y="67132"/>
                </a:lnTo>
                <a:lnTo>
                  <a:pt x="544499" y="38099"/>
                </a:lnTo>
                <a:lnTo>
                  <a:pt x="525144" y="38099"/>
                </a:lnTo>
                <a:lnTo>
                  <a:pt x="506221" y="19253"/>
                </a:lnTo>
                <a:close/>
              </a:path>
              <a:path w="563879" h="130809">
                <a:moveTo>
                  <a:pt x="563498" y="48132"/>
                </a:moveTo>
                <a:lnTo>
                  <a:pt x="544557" y="48132"/>
                </a:lnTo>
                <a:lnTo>
                  <a:pt x="544448" y="67132"/>
                </a:lnTo>
                <a:lnTo>
                  <a:pt x="553920" y="67132"/>
                </a:lnTo>
                <a:lnTo>
                  <a:pt x="563498" y="48132"/>
                </a:lnTo>
                <a:close/>
              </a:path>
              <a:path w="563879" h="130809">
                <a:moveTo>
                  <a:pt x="40131" y="19405"/>
                </a:moveTo>
                <a:lnTo>
                  <a:pt x="21081" y="38099"/>
                </a:lnTo>
                <a:lnTo>
                  <a:pt x="39789" y="38099"/>
                </a:lnTo>
                <a:lnTo>
                  <a:pt x="40131" y="19405"/>
                </a:lnTo>
                <a:close/>
              </a:path>
              <a:path w="563879" h="130809">
                <a:moveTo>
                  <a:pt x="506223" y="19405"/>
                </a:moveTo>
                <a:lnTo>
                  <a:pt x="40131" y="19405"/>
                </a:lnTo>
                <a:lnTo>
                  <a:pt x="39789" y="38099"/>
                </a:lnTo>
                <a:lnTo>
                  <a:pt x="506406" y="38099"/>
                </a:lnTo>
                <a:lnTo>
                  <a:pt x="506223" y="19405"/>
                </a:lnTo>
                <a:close/>
              </a:path>
              <a:path w="563879" h="130809">
                <a:moveTo>
                  <a:pt x="544285" y="19253"/>
                </a:moveTo>
                <a:lnTo>
                  <a:pt x="506221" y="19253"/>
                </a:lnTo>
                <a:lnTo>
                  <a:pt x="525144" y="38099"/>
                </a:lnTo>
                <a:lnTo>
                  <a:pt x="544499" y="38099"/>
                </a:lnTo>
                <a:lnTo>
                  <a:pt x="544287" y="19405"/>
                </a:lnTo>
                <a:lnTo>
                  <a:pt x="544285" y="19253"/>
                </a:lnTo>
                <a:close/>
              </a:path>
            </a:pathLst>
          </a:custGeom>
          <a:solidFill>
            <a:srgbClr val="D9D9D9"/>
          </a:solidFill>
        </p:spPr>
        <p:txBody>
          <a:bodyPr wrap="square" lIns="0" tIns="0" rIns="0" bIns="0" rtlCol="0"/>
          <a:lstStyle/>
          <a:p>
            <a:endParaRPr/>
          </a:p>
        </p:txBody>
      </p:sp>
      <p:sp>
        <p:nvSpPr>
          <p:cNvPr id="98" name="object 98"/>
          <p:cNvSpPr/>
          <p:nvPr/>
        </p:nvSpPr>
        <p:spPr>
          <a:xfrm>
            <a:off x="8306561" y="6834378"/>
            <a:ext cx="0" cy="7620"/>
          </a:xfrm>
          <a:custGeom>
            <a:avLst/>
            <a:gdLst/>
            <a:ahLst/>
            <a:cxnLst/>
            <a:rect l="l" t="t" r="r" b="b"/>
            <a:pathLst>
              <a:path h="7620">
                <a:moveTo>
                  <a:pt x="0" y="0"/>
                </a:moveTo>
                <a:lnTo>
                  <a:pt x="0" y="7618"/>
                </a:lnTo>
              </a:path>
            </a:pathLst>
          </a:custGeom>
          <a:ln w="38100">
            <a:solidFill>
              <a:srgbClr val="D9D9D9"/>
            </a:solidFill>
          </a:ln>
        </p:spPr>
        <p:txBody>
          <a:bodyPr wrap="square" lIns="0" tIns="0" rIns="0" bIns="0" rtlCol="0"/>
          <a:lstStyle/>
          <a:p>
            <a:endParaRPr/>
          </a:p>
        </p:txBody>
      </p:sp>
      <p:sp>
        <p:nvSpPr>
          <p:cNvPr id="99" name="object 99"/>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D9D9D9"/>
            </a:solidFill>
          </a:ln>
        </p:spPr>
        <p:txBody>
          <a:bodyPr wrap="square" lIns="0" tIns="0" rIns="0" bIns="0" rtlCol="0"/>
          <a:lstStyle/>
          <a:p>
            <a:endParaRPr/>
          </a:p>
        </p:txBody>
      </p:sp>
      <p:grpSp>
        <p:nvGrpSpPr>
          <p:cNvPr id="100" name="object 100"/>
          <p:cNvGrpSpPr/>
          <p:nvPr/>
        </p:nvGrpSpPr>
        <p:grpSpPr>
          <a:xfrm>
            <a:off x="7217409" y="6453378"/>
            <a:ext cx="1082040" cy="163195"/>
            <a:chOff x="7217409" y="6453378"/>
            <a:chExt cx="1082040" cy="163195"/>
          </a:xfrm>
        </p:grpSpPr>
        <p:sp>
          <p:nvSpPr>
            <p:cNvPr id="101" name="object 101"/>
            <p:cNvSpPr/>
            <p:nvPr/>
          </p:nvSpPr>
          <p:spPr>
            <a:xfrm>
              <a:off x="7217409" y="6453378"/>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D9D9D9"/>
            </a:solidFill>
          </p:spPr>
          <p:txBody>
            <a:bodyPr wrap="square" lIns="0" tIns="0" rIns="0" bIns="0" rtlCol="0"/>
            <a:lstStyle/>
            <a:p>
              <a:endParaRPr/>
            </a:p>
          </p:txBody>
        </p:sp>
        <p:sp>
          <p:nvSpPr>
            <p:cNvPr id="102" name="object 102"/>
            <p:cNvSpPr/>
            <p:nvPr/>
          </p:nvSpPr>
          <p:spPr>
            <a:xfrm>
              <a:off x="7678673" y="6491478"/>
              <a:ext cx="620395" cy="0"/>
            </a:xfrm>
            <a:custGeom>
              <a:avLst/>
              <a:gdLst/>
              <a:ahLst/>
              <a:cxnLst/>
              <a:rect l="l" t="t" r="r" b="b"/>
              <a:pathLst>
                <a:path w="620395">
                  <a:moveTo>
                    <a:pt x="0" y="0"/>
                  </a:moveTo>
                  <a:lnTo>
                    <a:pt x="620268" y="0"/>
                  </a:lnTo>
                </a:path>
              </a:pathLst>
            </a:custGeom>
            <a:ln w="38100">
              <a:solidFill>
                <a:srgbClr val="D9D9D9"/>
              </a:solidFill>
            </a:ln>
          </p:spPr>
          <p:txBody>
            <a:bodyPr wrap="square" lIns="0" tIns="0" rIns="0" bIns="0" rtlCol="0"/>
            <a:lstStyle/>
            <a:p>
              <a:endParaRPr/>
            </a:p>
          </p:txBody>
        </p:sp>
      </p:grpSp>
      <p:grpSp>
        <p:nvGrpSpPr>
          <p:cNvPr id="103" name="object 103"/>
          <p:cNvGrpSpPr/>
          <p:nvPr/>
        </p:nvGrpSpPr>
        <p:grpSpPr>
          <a:xfrm>
            <a:off x="6371082" y="6472428"/>
            <a:ext cx="664210" cy="386080"/>
            <a:chOff x="6371082" y="6472428"/>
            <a:chExt cx="664210" cy="386080"/>
          </a:xfrm>
        </p:grpSpPr>
        <p:sp>
          <p:nvSpPr>
            <p:cNvPr id="104" name="object 104"/>
            <p:cNvSpPr/>
            <p:nvPr/>
          </p:nvSpPr>
          <p:spPr>
            <a:xfrm>
              <a:off x="6371082" y="6491478"/>
              <a:ext cx="645160" cy="355600"/>
            </a:xfrm>
            <a:custGeom>
              <a:avLst/>
              <a:gdLst/>
              <a:ahLst/>
              <a:cxnLst/>
              <a:rect l="l" t="t" r="r" b="b"/>
              <a:pathLst>
                <a:path w="645159" h="355600">
                  <a:moveTo>
                    <a:pt x="644651" y="0"/>
                  </a:moveTo>
                  <a:lnTo>
                    <a:pt x="644651" y="355091"/>
                  </a:lnTo>
                </a:path>
                <a:path w="645159" h="355600">
                  <a:moveTo>
                    <a:pt x="0" y="0"/>
                  </a:moveTo>
                  <a:lnTo>
                    <a:pt x="620267" y="0"/>
                  </a:lnTo>
                </a:path>
                <a:path w="645159" h="355600">
                  <a:moveTo>
                    <a:pt x="396239" y="15240"/>
                  </a:moveTo>
                  <a:lnTo>
                    <a:pt x="396239" y="42672"/>
                  </a:lnTo>
                </a:path>
              </a:pathLst>
            </a:custGeom>
            <a:ln w="38100">
              <a:solidFill>
                <a:srgbClr val="D9D9D9"/>
              </a:solidFill>
            </a:ln>
          </p:spPr>
          <p:txBody>
            <a:bodyPr wrap="square" lIns="0" tIns="0" rIns="0" bIns="0" rtlCol="0"/>
            <a:lstStyle/>
            <a:p>
              <a:endParaRPr/>
            </a:p>
          </p:txBody>
        </p:sp>
        <p:pic>
          <p:nvPicPr>
            <p:cNvPr id="105" name="object 105"/>
            <p:cNvPicPr/>
            <p:nvPr/>
          </p:nvPicPr>
          <p:blipFill>
            <a:blip r:embed="rId10" cstate="print"/>
            <a:stretch>
              <a:fillRect/>
            </a:stretch>
          </p:blipFill>
          <p:spPr>
            <a:xfrm>
              <a:off x="6727698" y="6654546"/>
              <a:ext cx="76200" cy="203454"/>
            </a:xfrm>
            <a:prstGeom prst="rect">
              <a:avLst/>
            </a:prstGeom>
          </p:spPr>
        </p:pic>
        <p:sp>
          <p:nvSpPr>
            <p:cNvPr id="106" name="object 106"/>
            <p:cNvSpPr/>
            <p:nvPr/>
          </p:nvSpPr>
          <p:spPr>
            <a:xfrm>
              <a:off x="6496050" y="6573774"/>
              <a:ext cx="510540" cy="187960"/>
            </a:xfrm>
            <a:custGeom>
              <a:avLst/>
              <a:gdLst/>
              <a:ahLst/>
              <a:cxnLst/>
              <a:rect l="l" t="t" r="r" b="b"/>
              <a:pathLst>
                <a:path w="510540" h="187959">
                  <a:moveTo>
                    <a:pt x="510540" y="0"/>
                  </a:moveTo>
                  <a:lnTo>
                    <a:pt x="396113" y="113639"/>
                  </a:lnTo>
                  <a:lnTo>
                    <a:pt x="396196" y="132270"/>
                  </a:lnTo>
                  <a:lnTo>
                    <a:pt x="395922" y="150547"/>
                  </a:lnTo>
                  <a:lnTo>
                    <a:pt x="395648" y="168822"/>
                  </a:lnTo>
                  <a:lnTo>
                    <a:pt x="395731" y="187450"/>
                  </a:lnTo>
                  <a:lnTo>
                    <a:pt x="0" y="187450"/>
                  </a:lnTo>
                </a:path>
              </a:pathLst>
            </a:custGeom>
            <a:ln w="38100">
              <a:solidFill>
                <a:srgbClr val="D9D9D9"/>
              </a:solidFill>
            </a:ln>
          </p:spPr>
          <p:txBody>
            <a:bodyPr wrap="square" lIns="0" tIns="0" rIns="0" bIns="0" rtlCol="0"/>
            <a:lstStyle/>
            <a:p>
              <a:endParaRPr/>
            </a:p>
          </p:txBody>
        </p:sp>
      </p:grpSp>
      <p:sp>
        <p:nvSpPr>
          <p:cNvPr id="107" name="object 107"/>
          <p:cNvSpPr/>
          <p:nvPr/>
        </p:nvSpPr>
        <p:spPr>
          <a:xfrm>
            <a:off x="5980938" y="6704838"/>
            <a:ext cx="0" cy="135890"/>
          </a:xfrm>
          <a:custGeom>
            <a:avLst/>
            <a:gdLst/>
            <a:ahLst/>
            <a:cxnLst/>
            <a:rect l="l" t="t" r="r" b="b"/>
            <a:pathLst>
              <a:path h="135890">
                <a:moveTo>
                  <a:pt x="0" y="0"/>
                </a:moveTo>
                <a:lnTo>
                  <a:pt x="0" y="135634"/>
                </a:lnTo>
              </a:path>
            </a:pathLst>
          </a:custGeom>
          <a:ln w="38100">
            <a:solidFill>
              <a:srgbClr val="D9D9D9"/>
            </a:solidFill>
          </a:ln>
        </p:spPr>
        <p:txBody>
          <a:bodyPr wrap="square" lIns="0" tIns="0" rIns="0" bIns="0" rtlCol="0"/>
          <a:lstStyle/>
          <a:p>
            <a:endParaRPr/>
          </a:p>
        </p:txBody>
      </p:sp>
      <p:sp>
        <p:nvSpPr>
          <p:cNvPr id="108" name="object 108"/>
          <p:cNvSpPr/>
          <p:nvPr/>
        </p:nvSpPr>
        <p:spPr>
          <a:xfrm>
            <a:off x="6032753" y="6528054"/>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109" name="object 109"/>
          <p:cNvSpPr/>
          <p:nvPr/>
        </p:nvSpPr>
        <p:spPr>
          <a:xfrm>
            <a:off x="7803642" y="6662166"/>
            <a:ext cx="0" cy="173990"/>
          </a:xfrm>
          <a:custGeom>
            <a:avLst/>
            <a:gdLst/>
            <a:ahLst/>
            <a:cxnLst/>
            <a:rect l="l" t="t" r="r" b="b"/>
            <a:pathLst>
              <a:path h="173990">
                <a:moveTo>
                  <a:pt x="0" y="0"/>
                </a:moveTo>
                <a:lnTo>
                  <a:pt x="0" y="173734"/>
                </a:lnTo>
              </a:path>
            </a:pathLst>
          </a:custGeom>
          <a:ln w="38100">
            <a:solidFill>
              <a:srgbClr val="D9D9D9"/>
            </a:solidFill>
          </a:ln>
        </p:spPr>
        <p:txBody>
          <a:bodyPr wrap="square" lIns="0" tIns="0" rIns="0" bIns="0" rtlCol="0"/>
          <a:lstStyle/>
          <a:p>
            <a:endParaRPr/>
          </a:p>
        </p:txBody>
      </p:sp>
      <p:sp>
        <p:nvSpPr>
          <p:cNvPr id="110" name="object 110"/>
          <p:cNvSpPr/>
          <p:nvPr/>
        </p:nvSpPr>
        <p:spPr>
          <a:xfrm>
            <a:off x="5182361" y="6485382"/>
            <a:ext cx="307975" cy="356870"/>
          </a:xfrm>
          <a:custGeom>
            <a:avLst/>
            <a:gdLst/>
            <a:ahLst/>
            <a:cxnLst/>
            <a:rect l="l" t="t" r="r" b="b"/>
            <a:pathLst>
              <a:path w="307975" h="356870">
                <a:moveTo>
                  <a:pt x="0" y="419"/>
                </a:moveTo>
                <a:lnTo>
                  <a:pt x="0" y="419"/>
                </a:lnTo>
                <a:lnTo>
                  <a:pt x="256540" y="69"/>
                </a:lnTo>
                <a:lnTo>
                  <a:pt x="307848" y="0"/>
                </a:lnTo>
                <a:lnTo>
                  <a:pt x="307848" y="176783"/>
                </a:lnTo>
              </a:path>
              <a:path w="307975" h="356870">
                <a:moveTo>
                  <a:pt x="198120" y="195071"/>
                </a:moveTo>
                <a:lnTo>
                  <a:pt x="198120" y="356614"/>
                </a:lnTo>
              </a:path>
            </a:pathLst>
          </a:custGeom>
          <a:ln w="38100">
            <a:solidFill>
              <a:srgbClr val="D9D9D9"/>
            </a:solidFill>
          </a:ln>
        </p:spPr>
        <p:txBody>
          <a:bodyPr wrap="square" lIns="0" tIns="0" rIns="0" bIns="0" rtlCol="0"/>
          <a:lstStyle/>
          <a:p>
            <a:endParaRPr/>
          </a:p>
        </p:txBody>
      </p:sp>
      <p:sp>
        <p:nvSpPr>
          <p:cNvPr id="111" name="object 111"/>
          <p:cNvSpPr/>
          <p:nvPr/>
        </p:nvSpPr>
        <p:spPr>
          <a:xfrm>
            <a:off x="11325606" y="6496050"/>
            <a:ext cx="498475" cy="146685"/>
          </a:xfrm>
          <a:custGeom>
            <a:avLst/>
            <a:gdLst/>
            <a:ahLst/>
            <a:cxnLst/>
            <a:rect l="l" t="t" r="r" b="b"/>
            <a:pathLst>
              <a:path w="498475" h="146684">
                <a:moveTo>
                  <a:pt x="0" y="0"/>
                </a:moveTo>
                <a:lnTo>
                  <a:pt x="498348" y="0"/>
                </a:lnTo>
                <a:lnTo>
                  <a:pt x="498348" y="146304"/>
                </a:lnTo>
              </a:path>
            </a:pathLst>
          </a:custGeom>
          <a:ln w="38100">
            <a:solidFill>
              <a:srgbClr val="D9D9D9"/>
            </a:solidFill>
          </a:ln>
        </p:spPr>
        <p:txBody>
          <a:bodyPr wrap="square" lIns="0" tIns="0" rIns="0" bIns="0" rtlCol="0"/>
          <a:lstStyle/>
          <a:p>
            <a:endParaRPr/>
          </a:p>
        </p:txBody>
      </p:sp>
      <p:sp>
        <p:nvSpPr>
          <p:cNvPr id="112" name="object 112"/>
          <p:cNvSpPr/>
          <p:nvPr/>
        </p:nvSpPr>
        <p:spPr>
          <a:xfrm>
            <a:off x="4622927" y="6740342"/>
            <a:ext cx="297815" cy="108585"/>
          </a:xfrm>
          <a:custGeom>
            <a:avLst/>
            <a:gdLst/>
            <a:ahLst/>
            <a:cxnLst/>
            <a:rect l="l" t="t" r="r" b="b"/>
            <a:pathLst>
              <a:path w="297814" h="108584">
                <a:moveTo>
                  <a:pt x="297688" y="0"/>
                </a:moveTo>
                <a:lnTo>
                  <a:pt x="0" y="0"/>
                </a:lnTo>
                <a:lnTo>
                  <a:pt x="0" y="108513"/>
                </a:lnTo>
                <a:lnTo>
                  <a:pt x="297688" y="108513"/>
                </a:lnTo>
                <a:lnTo>
                  <a:pt x="297688" y="0"/>
                </a:lnTo>
                <a:close/>
              </a:path>
            </a:pathLst>
          </a:custGeom>
          <a:solidFill>
            <a:srgbClr val="D9D9D9"/>
          </a:solidFill>
        </p:spPr>
        <p:txBody>
          <a:bodyPr wrap="square" lIns="0" tIns="0" rIns="0" bIns="0" rtlCol="0"/>
          <a:lstStyle/>
          <a:p>
            <a:endParaRPr/>
          </a:p>
        </p:txBody>
      </p:sp>
      <p:sp>
        <p:nvSpPr>
          <p:cNvPr id="113" name="object 113"/>
          <p:cNvSpPr/>
          <p:nvPr/>
        </p:nvSpPr>
        <p:spPr>
          <a:xfrm>
            <a:off x="7429372" y="6734686"/>
            <a:ext cx="288290" cy="108585"/>
          </a:xfrm>
          <a:custGeom>
            <a:avLst/>
            <a:gdLst/>
            <a:ahLst/>
            <a:cxnLst/>
            <a:rect l="l" t="t" r="r" b="b"/>
            <a:pathLst>
              <a:path w="288290" h="108584">
                <a:moveTo>
                  <a:pt x="288290" y="0"/>
                </a:moveTo>
                <a:lnTo>
                  <a:pt x="0" y="0"/>
                </a:lnTo>
                <a:lnTo>
                  <a:pt x="0" y="108513"/>
                </a:lnTo>
                <a:lnTo>
                  <a:pt x="288290" y="108513"/>
                </a:lnTo>
                <a:lnTo>
                  <a:pt x="288290" y="0"/>
                </a:lnTo>
                <a:close/>
              </a:path>
            </a:pathLst>
          </a:custGeom>
          <a:solidFill>
            <a:srgbClr val="D9D9D9"/>
          </a:solidFill>
        </p:spPr>
        <p:txBody>
          <a:bodyPr wrap="square" lIns="0" tIns="0" rIns="0" bIns="0" rtlCol="0"/>
          <a:lstStyle/>
          <a:p>
            <a:endParaRPr/>
          </a:p>
        </p:txBody>
      </p:sp>
      <p:sp>
        <p:nvSpPr>
          <p:cNvPr id="114" name="object 114"/>
          <p:cNvSpPr/>
          <p:nvPr/>
        </p:nvSpPr>
        <p:spPr>
          <a:xfrm>
            <a:off x="9668509" y="6727152"/>
            <a:ext cx="324485" cy="107314"/>
          </a:xfrm>
          <a:custGeom>
            <a:avLst/>
            <a:gdLst/>
            <a:ahLst/>
            <a:cxnLst/>
            <a:rect l="l" t="t" r="r" b="b"/>
            <a:pathLst>
              <a:path w="324484" h="107315">
                <a:moveTo>
                  <a:pt x="324104" y="0"/>
                </a:moveTo>
                <a:lnTo>
                  <a:pt x="0" y="0"/>
                </a:lnTo>
                <a:lnTo>
                  <a:pt x="0" y="106810"/>
                </a:lnTo>
                <a:lnTo>
                  <a:pt x="324104" y="106810"/>
                </a:lnTo>
                <a:lnTo>
                  <a:pt x="324104" y="0"/>
                </a:lnTo>
                <a:close/>
              </a:path>
            </a:pathLst>
          </a:custGeom>
          <a:solidFill>
            <a:srgbClr val="D9D9D9"/>
          </a:solidFill>
        </p:spPr>
        <p:txBody>
          <a:bodyPr wrap="square" lIns="0" tIns="0" rIns="0" bIns="0" rtlCol="0"/>
          <a:lstStyle/>
          <a:p>
            <a:endParaRPr/>
          </a:p>
        </p:txBody>
      </p:sp>
      <p:sp>
        <p:nvSpPr>
          <p:cNvPr id="115" name="object 115"/>
          <p:cNvSpPr/>
          <p:nvPr/>
        </p:nvSpPr>
        <p:spPr>
          <a:xfrm>
            <a:off x="3951859" y="6727152"/>
            <a:ext cx="360045" cy="107314"/>
          </a:xfrm>
          <a:custGeom>
            <a:avLst/>
            <a:gdLst/>
            <a:ahLst/>
            <a:cxnLst/>
            <a:rect l="l" t="t" r="r" b="b"/>
            <a:pathLst>
              <a:path w="360045" h="107315">
                <a:moveTo>
                  <a:pt x="359790" y="0"/>
                </a:moveTo>
                <a:lnTo>
                  <a:pt x="0" y="0"/>
                </a:lnTo>
                <a:lnTo>
                  <a:pt x="0" y="106810"/>
                </a:lnTo>
                <a:lnTo>
                  <a:pt x="359790" y="106810"/>
                </a:lnTo>
                <a:lnTo>
                  <a:pt x="359790" y="0"/>
                </a:lnTo>
                <a:close/>
              </a:path>
            </a:pathLst>
          </a:custGeom>
          <a:solidFill>
            <a:srgbClr val="D9D9D9"/>
          </a:solidFill>
        </p:spPr>
        <p:txBody>
          <a:bodyPr wrap="square" lIns="0" tIns="0" rIns="0" bIns="0" rtlCol="0"/>
          <a:lstStyle/>
          <a:p>
            <a:endParaRPr/>
          </a:p>
        </p:txBody>
      </p:sp>
      <p:sp>
        <p:nvSpPr>
          <p:cNvPr id="116" name="object 116"/>
          <p:cNvSpPr/>
          <p:nvPr/>
        </p:nvSpPr>
        <p:spPr>
          <a:xfrm>
            <a:off x="3503295" y="6727152"/>
            <a:ext cx="386715" cy="108585"/>
          </a:xfrm>
          <a:custGeom>
            <a:avLst/>
            <a:gdLst/>
            <a:ahLst/>
            <a:cxnLst/>
            <a:rect l="l" t="t" r="r" b="b"/>
            <a:pathLst>
              <a:path w="386714" h="108584">
                <a:moveTo>
                  <a:pt x="386333" y="0"/>
                </a:moveTo>
                <a:lnTo>
                  <a:pt x="0" y="0"/>
                </a:lnTo>
                <a:lnTo>
                  <a:pt x="0" y="108507"/>
                </a:lnTo>
                <a:lnTo>
                  <a:pt x="386333" y="108507"/>
                </a:lnTo>
                <a:lnTo>
                  <a:pt x="386333" y="0"/>
                </a:lnTo>
                <a:close/>
              </a:path>
            </a:pathLst>
          </a:custGeom>
          <a:solidFill>
            <a:srgbClr val="D9D9D9"/>
          </a:solidFill>
        </p:spPr>
        <p:txBody>
          <a:bodyPr wrap="square" lIns="0" tIns="0" rIns="0" bIns="0" rtlCol="0"/>
          <a:lstStyle/>
          <a:p>
            <a:endParaRPr/>
          </a:p>
        </p:txBody>
      </p:sp>
      <p:sp>
        <p:nvSpPr>
          <p:cNvPr id="117" name="object 117"/>
          <p:cNvSpPr/>
          <p:nvPr/>
        </p:nvSpPr>
        <p:spPr>
          <a:xfrm>
            <a:off x="672325" y="6819136"/>
            <a:ext cx="288925" cy="15240"/>
          </a:xfrm>
          <a:custGeom>
            <a:avLst/>
            <a:gdLst/>
            <a:ahLst/>
            <a:cxnLst/>
            <a:rect l="l" t="t" r="r" b="b"/>
            <a:pathLst>
              <a:path w="288925" h="15240">
                <a:moveTo>
                  <a:pt x="0" y="14636"/>
                </a:moveTo>
                <a:lnTo>
                  <a:pt x="288378" y="14636"/>
                </a:lnTo>
                <a:lnTo>
                  <a:pt x="288378" y="0"/>
                </a:lnTo>
                <a:lnTo>
                  <a:pt x="0" y="0"/>
                </a:lnTo>
                <a:lnTo>
                  <a:pt x="0" y="14636"/>
                </a:lnTo>
                <a:close/>
              </a:path>
            </a:pathLst>
          </a:custGeom>
          <a:solidFill>
            <a:srgbClr val="D9D9D9"/>
          </a:solidFill>
        </p:spPr>
        <p:txBody>
          <a:bodyPr wrap="square" lIns="0" tIns="0" rIns="0" bIns="0" rtlCol="0"/>
          <a:lstStyle/>
          <a:p>
            <a:endParaRPr/>
          </a:p>
        </p:txBody>
      </p:sp>
      <p:sp>
        <p:nvSpPr>
          <p:cNvPr id="118" name="object 118"/>
          <p:cNvSpPr/>
          <p:nvPr/>
        </p:nvSpPr>
        <p:spPr>
          <a:xfrm>
            <a:off x="9219945" y="6723176"/>
            <a:ext cx="386715" cy="108585"/>
          </a:xfrm>
          <a:custGeom>
            <a:avLst/>
            <a:gdLst/>
            <a:ahLst/>
            <a:cxnLst/>
            <a:rect l="l" t="t" r="r" b="b"/>
            <a:pathLst>
              <a:path w="386715" h="108584">
                <a:moveTo>
                  <a:pt x="386333" y="0"/>
                </a:moveTo>
                <a:lnTo>
                  <a:pt x="0" y="0"/>
                </a:lnTo>
                <a:lnTo>
                  <a:pt x="0" y="108512"/>
                </a:lnTo>
                <a:lnTo>
                  <a:pt x="386333" y="108512"/>
                </a:lnTo>
                <a:lnTo>
                  <a:pt x="386333" y="0"/>
                </a:lnTo>
                <a:close/>
              </a:path>
            </a:pathLst>
          </a:custGeom>
          <a:solidFill>
            <a:srgbClr val="D9D9D9"/>
          </a:solidFill>
        </p:spPr>
        <p:txBody>
          <a:bodyPr wrap="square" lIns="0" tIns="0" rIns="0" bIns="0" rtlCol="0"/>
          <a:lstStyle/>
          <a:p>
            <a:endParaRPr/>
          </a:p>
        </p:txBody>
      </p:sp>
      <p:sp>
        <p:nvSpPr>
          <p:cNvPr id="119" name="object 119"/>
          <p:cNvSpPr/>
          <p:nvPr/>
        </p:nvSpPr>
        <p:spPr>
          <a:xfrm>
            <a:off x="1712722" y="6819136"/>
            <a:ext cx="288925" cy="12700"/>
          </a:xfrm>
          <a:custGeom>
            <a:avLst/>
            <a:gdLst/>
            <a:ahLst/>
            <a:cxnLst/>
            <a:rect l="l" t="t" r="r" b="b"/>
            <a:pathLst>
              <a:path w="288925" h="12700">
                <a:moveTo>
                  <a:pt x="0" y="12156"/>
                </a:moveTo>
                <a:lnTo>
                  <a:pt x="288416" y="12156"/>
                </a:lnTo>
                <a:lnTo>
                  <a:pt x="288416" y="0"/>
                </a:lnTo>
                <a:lnTo>
                  <a:pt x="0" y="0"/>
                </a:lnTo>
                <a:lnTo>
                  <a:pt x="0" y="12156"/>
                </a:lnTo>
                <a:close/>
              </a:path>
            </a:pathLst>
          </a:custGeom>
          <a:solidFill>
            <a:srgbClr val="D9D9D9"/>
          </a:solidFill>
        </p:spPr>
        <p:txBody>
          <a:bodyPr wrap="square" lIns="0" tIns="0" rIns="0" bIns="0" rtlCol="0"/>
          <a:lstStyle/>
          <a:p>
            <a:endParaRPr/>
          </a:p>
        </p:txBody>
      </p:sp>
      <p:sp>
        <p:nvSpPr>
          <p:cNvPr id="120" name="object 120"/>
          <p:cNvSpPr/>
          <p:nvPr/>
        </p:nvSpPr>
        <p:spPr>
          <a:xfrm>
            <a:off x="10339451" y="6716534"/>
            <a:ext cx="297815" cy="108585"/>
          </a:xfrm>
          <a:custGeom>
            <a:avLst/>
            <a:gdLst/>
            <a:ahLst/>
            <a:cxnLst/>
            <a:rect l="l" t="t" r="r" b="b"/>
            <a:pathLst>
              <a:path w="297815" h="108584">
                <a:moveTo>
                  <a:pt x="297815" y="0"/>
                </a:moveTo>
                <a:lnTo>
                  <a:pt x="0" y="0"/>
                </a:lnTo>
                <a:lnTo>
                  <a:pt x="0" y="108507"/>
                </a:lnTo>
                <a:lnTo>
                  <a:pt x="297815" y="108507"/>
                </a:lnTo>
                <a:lnTo>
                  <a:pt x="297815" y="0"/>
                </a:lnTo>
                <a:close/>
              </a:path>
            </a:pathLst>
          </a:custGeom>
          <a:solidFill>
            <a:srgbClr val="D9D9D9"/>
          </a:solidFill>
        </p:spPr>
        <p:txBody>
          <a:bodyPr wrap="square" lIns="0" tIns="0" rIns="0" bIns="0" rtlCol="0"/>
          <a:lstStyle/>
          <a:p>
            <a:endParaRPr/>
          </a:p>
        </p:txBody>
      </p:sp>
      <p:sp>
        <p:nvSpPr>
          <p:cNvPr id="121" name="object 121"/>
          <p:cNvSpPr/>
          <p:nvPr/>
        </p:nvSpPr>
        <p:spPr>
          <a:xfrm>
            <a:off x="6388989" y="6706209"/>
            <a:ext cx="288290" cy="108585"/>
          </a:xfrm>
          <a:custGeom>
            <a:avLst/>
            <a:gdLst/>
            <a:ahLst/>
            <a:cxnLst/>
            <a:rect l="l" t="t" r="r" b="b"/>
            <a:pathLst>
              <a:path w="288290" h="108584">
                <a:moveTo>
                  <a:pt x="288289" y="0"/>
                </a:moveTo>
                <a:lnTo>
                  <a:pt x="0" y="0"/>
                </a:lnTo>
                <a:lnTo>
                  <a:pt x="0" y="108513"/>
                </a:lnTo>
                <a:lnTo>
                  <a:pt x="288289" y="108513"/>
                </a:lnTo>
                <a:lnTo>
                  <a:pt x="288289" y="0"/>
                </a:lnTo>
                <a:close/>
              </a:path>
            </a:pathLst>
          </a:custGeom>
          <a:solidFill>
            <a:srgbClr val="D9D9D9"/>
          </a:solidFill>
        </p:spPr>
        <p:txBody>
          <a:bodyPr wrap="square" lIns="0" tIns="0" rIns="0" bIns="0" rtlCol="0"/>
          <a:lstStyle/>
          <a:p>
            <a:endParaRPr/>
          </a:p>
        </p:txBody>
      </p:sp>
      <p:sp>
        <p:nvSpPr>
          <p:cNvPr id="122" name="object 122"/>
          <p:cNvSpPr/>
          <p:nvPr/>
        </p:nvSpPr>
        <p:spPr>
          <a:xfrm>
            <a:off x="8639429" y="6676250"/>
            <a:ext cx="513080" cy="108585"/>
          </a:xfrm>
          <a:custGeom>
            <a:avLst/>
            <a:gdLst/>
            <a:ahLst/>
            <a:cxnLst/>
            <a:rect l="l" t="t" r="r" b="b"/>
            <a:pathLst>
              <a:path w="513079" h="108584">
                <a:moveTo>
                  <a:pt x="512572" y="0"/>
                </a:moveTo>
                <a:lnTo>
                  <a:pt x="0" y="0"/>
                </a:lnTo>
                <a:lnTo>
                  <a:pt x="0" y="108513"/>
                </a:lnTo>
                <a:lnTo>
                  <a:pt x="512572" y="108513"/>
                </a:lnTo>
                <a:lnTo>
                  <a:pt x="512572" y="0"/>
                </a:lnTo>
                <a:close/>
              </a:path>
            </a:pathLst>
          </a:custGeom>
          <a:solidFill>
            <a:srgbClr val="D9D9D9"/>
          </a:solidFill>
        </p:spPr>
        <p:txBody>
          <a:bodyPr wrap="square" lIns="0" tIns="0" rIns="0" bIns="0" rtlCol="0"/>
          <a:lstStyle/>
          <a:p>
            <a:endParaRPr/>
          </a:p>
        </p:txBody>
      </p:sp>
      <p:sp>
        <p:nvSpPr>
          <p:cNvPr id="123" name="object 123"/>
          <p:cNvSpPr/>
          <p:nvPr/>
        </p:nvSpPr>
        <p:spPr>
          <a:xfrm>
            <a:off x="2922777" y="6646824"/>
            <a:ext cx="513080" cy="108585"/>
          </a:xfrm>
          <a:custGeom>
            <a:avLst/>
            <a:gdLst/>
            <a:ahLst/>
            <a:cxnLst/>
            <a:rect l="l" t="t" r="r" b="b"/>
            <a:pathLst>
              <a:path w="513079" h="108584">
                <a:moveTo>
                  <a:pt x="512699" y="0"/>
                </a:moveTo>
                <a:lnTo>
                  <a:pt x="0" y="0"/>
                </a:lnTo>
                <a:lnTo>
                  <a:pt x="0" y="108517"/>
                </a:lnTo>
                <a:lnTo>
                  <a:pt x="512699" y="108517"/>
                </a:lnTo>
                <a:lnTo>
                  <a:pt x="512699" y="0"/>
                </a:lnTo>
                <a:close/>
              </a:path>
            </a:pathLst>
          </a:custGeom>
          <a:solidFill>
            <a:srgbClr val="D9D9D9"/>
          </a:solidFill>
        </p:spPr>
        <p:txBody>
          <a:bodyPr wrap="square" lIns="0" tIns="0" rIns="0" bIns="0" rtlCol="0"/>
          <a:lstStyle/>
          <a:p>
            <a:endParaRPr/>
          </a:p>
        </p:txBody>
      </p:sp>
      <p:sp>
        <p:nvSpPr>
          <p:cNvPr id="124" name="object 124"/>
          <p:cNvSpPr/>
          <p:nvPr/>
        </p:nvSpPr>
        <p:spPr>
          <a:xfrm>
            <a:off x="0" y="6631203"/>
            <a:ext cx="471170" cy="108585"/>
          </a:xfrm>
          <a:custGeom>
            <a:avLst/>
            <a:gdLst/>
            <a:ahLst/>
            <a:cxnLst/>
            <a:rect l="l" t="t" r="r" b="b"/>
            <a:pathLst>
              <a:path w="471170" h="108584">
                <a:moveTo>
                  <a:pt x="470916" y="0"/>
                </a:moveTo>
                <a:lnTo>
                  <a:pt x="0" y="0"/>
                </a:lnTo>
                <a:lnTo>
                  <a:pt x="0" y="108508"/>
                </a:lnTo>
                <a:lnTo>
                  <a:pt x="470916" y="108508"/>
                </a:lnTo>
                <a:lnTo>
                  <a:pt x="470916" y="0"/>
                </a:lnTo>
                <a:close/>
              </a:path>
            </a:pathLst>
          </a:custGeom>
          <a:solidFill>
            <a:srgbClr val="D9D9D9"/>
          </a:solidFill>
        </p:spPr>
        <p:txBody>
          <a:bodyPr wrap="square" lIns="0" tIns="0" rIns="0" bIns="0" rtlCol="0"/>
          <a:lstStyle/>
          <a:p>
            <a:endParaRPr/>
          </a:p>
        </p:txBody>
      </p:sp>
      <p:sp>
        <p:nvSpPr>
          <p:cNvPr id="125" name="object 125"/>
          <p:cNvSpPr/>
          <p:nvPr/>
        </p:nvSpPr>
        <p:spPr>
          <a:xfrm>
            <a:off x="10703306" y="6591604"/>
            <a:ext cx="509270" cy="108585"/>
          </a:xfrm>
          <a:custGeom>
            <a:avLst/>
            <a:gdLst/>
            <a:ahLst/>
            <a:cxnLst/>
            <a:rect l="l" t="t" r="r" b="b"/>
            <a:pathLst>
              <a:path w="509270" h="108584">
                <a:moveTo>
                  <a:pt x="508889" y="0"/>
                </a:moveTo>
                <a:lnTo>
                  <a:pt x="0" y="0"/>
                </a:lnTo>
                <a:lnTo>
                  <a:pt x="0" y="108521"/>
                </a:lnTo>
                <a:lnTo>
                  <a:pt x="508889" y="108521"/>
                </a:lnTo>
                <a:lnTo>
                  <a:pt x="508889" y="0"/>
                </a:lnTo>
                <a:close/>
              </a:path>
            </a:pathLst>
          </a:custGeom>
          <a:solidFill>
            <a:srgbClr val="D9D9D9"/>
          </a:solidFill>
        </p:spPr>
        <p:txBody>
          <a:bodyPr wrap="square" lIns="0" tIns="0" rIns="0" bIns="0" rtlCol="0"/>
          <a:lstStyle/>
          <a:p>
            <a:endParaRPr/>
          </a:p>
        </p:txBody>
      </p:sp>
      <p:sp>
        <p:nvSpPr>
          <p:cNvPr id="126" name="object 126"/>
          <p:cNvSpPr/>
          <p:nvPr/>
        </p:nvSpPr>
        <p:spPr>
          <a:xfrm>
            <a:off x="5767578" y="6591604"/>
            <a:ext cx="331470" cy="108585"/>
          </a:xfrm>
          <a:custGeom>
            <a:avLst/>
            <a:gdLst/>
            <a:ahLst/>
            <a:cxnLst/>
            <a:rect l="l" t="t" r="r" b="b"/>
            <a:pathLst>
              <a:path w="331470" h="108584">
                <a:moveTo>
                  <a:pt x="331216" y="0"/>
                </a:moveTo>
                <a:lnTo>
                  <a:pt x="0" y="0"/>
                </a:lnTo>
                <a:lnTo>
                  <a:pt x="0" y="108521"/>
                </a:lnTo>
                <a:lnTo>
                  <a:pt x="331216" y="108521"/>
                </a:lnTo>
                <a:lnTo>
                  <a:pt x="331216" y="0"/>
                </a:lnTo>
                <a:close/>
              </a:path>
            </a:pathLst>
          </a:custGeom>
          <a:solidFill>
            <a:srgbClr val="D9D9D9"/>
          </a:solidFill>
        </p:spPr>
        <p:txBody>
          <a:bodyPr wrap="square" lIns="0" tIns="0" rIns="0" bIns="0" rtlCol="0"/>
          <a:lstStyle/>
          <a:p>
            <a:endParaRPr/>
          </a:p>
        </p:txBody>
      </p:sp>
      <p:sp>
        <p:nvSpPr>
          <p:cNvPr id="127" name="object 127"/>
          <p:cNvSpPr/>
          <p:nvPr/>
        </p:nvSpPr>
        <p:spPr>
          <a:xfrm>
            <a:off x="5160898" y="6591604"/>
            <a:ext cx="455295" cy="108585"/>
          </a:xfrm>
          <a:custGeom>
            <a:avLst/>
            <a:gdLst/>
            <a:ahLst/>
            <a:cxnLst/>
            <a:rect l="l" t="t" r="r" b="b"/>
            <a:pathLst>
              <a:path w="455295" h="108584">
                <a:moveTo>
                  <a:pt x="455295" y="0"/>
                </a:moveTo>
                <a:lnTo>
                  <a:pt x="0" y="0"/>
                </a:lnTo>
                <a:lnTo>
                  <a:pt x="0" y="108521"/>
                </a:lnTo>
                <a:lnTo>
                  <a:pt x="455295" y="108521"/>
                </a:lnTo>
                <a:lnTo>
                  <a:pt x="455295" y="0"/>
                </a:lnTo>
                <a:close/>
              </a:path>
            </a:pathLst>
          </a:custGeom>
          <a:solidFill>
            <a:srgbClr val="D9D9D9"/>
          </a:solidFill>
        </p:spPr>
        <p:txBody>
          <a:bodyPr wrap="square" lIns="0" tIns="0" rIns="0" bIns="0" rtlCol="0"/>
          <a:lstStyle/>
          <a:p>
            <a:endParaRPr/>
          </a:p>
        </p:txBody>
      </p:sp>
      <p:sp>
        <p:nvSpPr>
          <p:cNvPr id="128" name="object 128"/>
          <p:cNvSpPr/>
          <p:nvPr/>
        </p:nvSpPr>
        <p:spPr>
          <a:xfrm>
            <a:off x="7096886" y="6584708"/>
            <a:ext cx="541020" cy="108585"/>
          </a:xfrm>
          <a:custGeom>
            <a:avLst/>
            <a:gdLst/>
            <a:ahLst/>
            <a:cxnLst/>
            <a:rect l="l" t="t" r="r" b="b"/>
            <a:pathLst>
              <a:path w="541020" h="108584">
                <a:moveTo>
                  <a:pt x="540512" y="0"/>
                </a:moveTo>
                <a:lnTo>
                  <a:pt x="0" y="0"/>
                </a:lnTo>
                <a:lnTo>
                  <a:pt x="0" y="108508"/>
                </a:lnTo>
                <a:lnTo>
                  <a:pt x="540512" y="108508"/>
                </a:lnTo>
                <a:lnTo>
                  <a:pt x="540512" y="0"/>
                </a:lnTo>
                <a:close/>
              </a:path>
            </a:pathLst>
          </a:custGeom>
          <a:solidFill>
            <a:srgbClr val="D9D9D9"/>
          </a:solidFill>
        </p:spPr>
        <p:txBody>
          <a:bodyPr wrap="square" lIns="0" tIns="0" rIns="0" bIns="0" rtlCol="0"/>
          <a:lstStyle/>
          <a:p>
            <a:endParaRPr/>
          </a:p>
        </p:txBody>
      </p:sp>
      <p:sp>
        <p:nvSpPr>
          <p:cNvPr id="129" name="object 129"/>
          <p:cNvSpPr/>
          <p:nvPr/>
        </p:nvSpPr>
        <p:spPr>
          <a:xfrm>
            <a:off x="10891773" y="6440423"/>
            <a:ext cx="629920" cy="108585"/>
          </a:xfrm>
          <a:custGeom>
            <a:avLst/>
            <a:gdLst/>
            <a:ahLst/>
            <a:cxnLst/>
            <a:rect l="l" t="t" r="r" b="b"/>
            <a:pathLst>
              <a:path w="629920" h="108584">
                <a:moveTo>
                  <a:pt x="629411" y="0"/>
                </a:moveTo>
                <a:lnTo>
                  <a:pt x="0" y="0"/>
                </a:lnTo>
                <a:lnTo>
                  <a:pt x="0" y="108508"/>
                </a:lnTo>
                <a:lnTo>
                  <a:pt x="629411" y="108508"/>
                </a:lnTo>
                <a:lnTo>
                  <a:pt x="629411" y="0"/>
                </a:lnTo>
                <a:close/>
              </a:path>
            </a:pathLst>
          </a:custGeom>
          <a:solidFill>
            <a:srgbClr val="D9D9D9"/>
          </a:solidFill>
        </p:spPr>
        <p:txBody>
          <a:bodyPr wrap="square" lIns="0" tIns="0" rIns="0" bIns="0" rtlCol="0"/>
          <a:lstStyle/>
          <a:p>
            <a:endParaRPr/>
          </a:p>
        </p:txBody>
      </p:sp>
      <p:sp>
        <p:nvSpPr>
          <p:cNvPr id="130" name="object 130"/>
          <p:cNvSpPr/>
          <p:nvPr/>
        </p:nvSpPr>
        <p:spPr>
          <a:xfrm>
            <a:off x="9851263" y="6440423"/>
            <a:ext cx="603250" cy="108585"/>
          </a:xfrm>
          <a:custGeom>
            <a:avLst/>
            <a:gdLst/>
            <a:ahLst/>
            <a:cxnLst/>
            <a:rect l="l" t="t" r="r" b="b"/>
            <a:pathLst>
              <a:path w="603250" h="108584">
                <a:moveTo>
                  <a:pt x="603250" y="0"/>
                </a:moveTo>
                <a:lnTo>
                  <a:pt x="0" y="0"/>
                </a:lnTo>
                <a:lnTo>
                  <a:pt x="0" y="108508"/>
                </a:lnTo>
                <a:lnTo>
                  <a:pt x="603250" y="108508"/>
                </a:lnTo>
                <a:lnTo>
                  <a:pt x="603250" y="0"/>
                </a:lnTo>
                <a:close/>
              </a:path>
            </a:pathLst>
          </a:custGeom>
          <a:solidFill>
            <a:srgbClr val="D9D9D9"/>
          </a:solidFill>
        </p:spPr>
        <p:txBody>
          <a:bodyPr wrap="square" lIns="0" tIns="0" rIns="0" bIns="0" rtlCol="0"/>
          <a:lstStyle/>
          <a:p>
            <a:endParaRPr/>
          </a:p>
        </p:txBody>
      </p:sp>
      <p:sp>
        <p:nvSpPr>
          <p:cNvPr id="131" name="object 131"/>
          <p:cNvSpPr/>
          <p:nvPr/>
        </p:nvSpPr>
        <p:spPr>
          <a:xfrm>
            <a:off x="8198357" y="6440423"/>
            <a:ext cx="752475" cy="108585"/>
          </a:xfrm>
          <a:custGeom>
            <a:avLst/>
            <a:gdLst/>
            <a:ahLst/>
            <a:cxnLst/>
            <a:rect l="l" t="t" r="r" b="b"/>
            <a:pathLst>
              <a:path w="752475" h="108584">
                <a:moveTo>
                  <a:pt x="751967" y="0"/>
                </a:moveTo>
                <a:lnTo>
                  <a:pt x="0" y="0"/>
                </a:lnTo>
                <a:lnTo>
                  <a:pt x="0" y="108508"/>
                </a:lnTo>
                <a:lnTo>
                  <a:pt x="751967" y="108508"/>
                </a:lnTo>
                <a:lnTo>
                  <a:pt x="751967" y="0"/>
                </a:lnTo>
                <a:close/>
              </a:path>
            </a:pathLst>
          </a:custGeom>
          <a:solidFill>
            <a:srgbClr val="D9D9D9"/>
          </a:solidFill>
        </p:spPr>
        <p:txBody>
          <a:bodyPr wrap="square" lIns="0" tIns="0" rIns="0" bIns="0" rtlCol="0"/>
          <a:lstStyle/>
          <a:p>
            <a:endParaRPr/>
          </a:p>
        </p:txBody>
      </p:sp>
      <p:sp>
        <p:nvSpPr>
          <p:cNvPr id="132" name="object 132"/>
          <p:cNvSpPr/>
          <p:nvPr/>
        </p:nvSpPr>
        <p:spPr>
          <a:xfrm>
            <a:off x="5750814" y="6440423"/>
            <a:ext cx="690880" cy="108585"/>
          </a:xfrm>
          <a:custGeom>
            <a:avLst/>
            <a:gdLst/>
            <a:ahLst/>
            <a:cxnLst/>
            <a:rect l="l" t="t" r="r" b="b"/>
            <a:pathLst>
              <a:path w="690879" h="108584">
                <a:moveTo>
                  <a:pt x="690626" y="3200"/>
                </a:moveTo>
                <a:lnTo>
                  <a:pt x="688213" y="3200"/>
                </a:lnTo>
                <a:lnTo>
                  <a:pt x="688213" y="0"/>
                </a:lnTo>
                <a:lnTo>
                  <a:pt x="2413" y="0"/>
                </a:lnTo>
                <a:lnTo>
                  <a:pt x="2413" y="3200"/>
                </a:lnTo>
                <a:lnTo>
                  <a:pt x="0" y="3200"/>
                </a:lnTo>
                <a:lnTo>
                  <a:pt x="0" y="105600"/>
                </a:lnTo>
                <a:lnTo>
                  <a:pt x="2413" y="105600"/>
                </a:lnTo>
                <a:lnTo>
                  <a:pt x="2413" y="108508"/>
                </a:lnTo>
                <a:lnTo>
                  <a:pt x="688213" y="108508"/>
                </a:lnTo>
                <a:lnTo>
                  <a:pt x="688213" y="105600"/>
                </a:lnTo>
                <a:lnTo>
                  <a:pt x="690626" y="105600"/>
                </a:lnTo>
                <a:lnTo>
                  <a:pt x="690626" y="3200"/>
                </a:lnTo>
                <a:close/>
              </a:path>
            </a:pathLst>
          </a:custGeom>
          <a:solidFill>
            <a:srgbClr val="D9D9D9"/>
          </a:solidFill>
        </p:spPr>
        <p:txBody>
          <a:bodyPr wrap="square" lIns="0" tIns="0" rIns="0" bIns="0" rtlCol="0"/>
          <a:lstStyle/>
          <a:p>
            <a:endParaRPr/>
          </a:p>
        </p:txBody>
      </p:sp>
      <p:sp>
        <p:nvSpPr>
          <p:cNvPr id="133" name="object 133"/>
          <p:cNvSpPr/>
          <p:nvPr/>
        </p:nvSpPr>
        <p:spPr>
          <a:xfrm>
            <a:off x="4954651" y="6440423"/>
            <a:ext cx="361950" cy="108585"/>
          </a:xfrm>
          <a:custGeom>
            <a:avLst/>
            <a:gdLst/>
            <a:ahLst/>
            <a:cxnLst/>
            <a:rect l="l" t="t" r="r" b="b"/>
            <a:pathLst>
              <a:path w="361950" h="108584">
                <a:moveTo>
                  <a:pt x="361823" y="0"/>
                </a:moveTo>
                <a:lnTo>
                  <a:pt x="0" y="0"/>
                </a:lnTo>
                <a:lnTo>
                  <a:pt x="0" y="108508"/>
                </a:lnTo>
                <a:lnTo>
                  <a:pt x="361823" y="108508"/>
                </a:lnTo>
                <a:lnTo>
                  <a:pt x="361823" y="0"/>
                </a:lnTo>
                <a:close/>
              </a:path>
            </a:pathLst>
          </a:custGeom>
          <a:solidFill>
            <a:srgbClr val="D9D9D9"/>
          </a:solidFill>
        </p:spPr>
        <p:txBody>
          <a:bodyPr wrap="square" lIns="0" tIns="0" rIns="0" bIns="0" rtlCol="0"/>
          <a:lstStyle/>
          <a:p>
            <a:endParaRPr/>
          </a:p>
        </p:txBody>
      </p:sp>
      <p:sp>
        <p:nvSpPr>
          <p:cNvPr id="134" name="object 134"/>
          <p:cNvSpPr/>
          <p:nvPr/>
        </p:nvSpPr>
        <p:spPr>
          <a:xfrm>
            <a:off x="4134739" y="6440423"/>
            <a:ext cx="603250" cy="108585"/>
          </a:xfrm>
          <a:custGeom>
            <a:avLst/>
            <a:gdLst/>
            <a:ahLst/>
            <a:cxnLst/>
            <a:rect l="l" t="t" r="r" b="b"/>
            <a:pathLst>
              <a:path w="603250" h="108584">
                <a:moveTo>
                  <a:pt x="603123" y="0"/>
                </a:moveTo>
                <a:lnTo>
                  <a:pt x="0" y="0"/>
                </a:lnTo>
                <a:lnTo>
                  <a:pt x="0" y="108508"/>
                </a:lnTo>
                <a:lnTo>
                  <a:pt x="603123" y="108508"/>
                </a:lnTo>
                <a:lnTo>
                  <a:pt x="603123" y="0"/>
                </a:lnTo>
                <a:close/>
              </a:path>
            </a:pathLst>
          </a:custGeom>
          <a:solidFill>
            <a:srgbClr val="D9D9D9"/>
          </a:solidFill>
        </p:spPr>
        <p:txBody>
          <a:bodyPr wrap="square" lIns="0" tIns="0" rIns="0" bIns="0" rtlCol="0"/>
          <a:lstStyle/>
          <a:p>
            <a:endParaRPr/>
          </a:p>
        </p:txBody>
      </p:sp>
      <p:sp>
        <p:nvSpPr>
          <p:cNvPr id="135" name="object 135"/>
          <p:cNvSpPr/>
          <p:nvPr/>
        </p:nvSpPr>
        <p:spPr>
          <a:xfrm>
            <a:off x="2621152" y="6440423"/>
            <a:ext cx="612775" cy="108585"/>
          </a:xfrm>
          <a:custGeom>
            <a:avLst/>
            <a:gdLst/>
            <a:ahLst/>
            <a:cxnLst/>
            <a:rect l="l" t="t" r="r" b="b"/>
            <a:pathLst>
              <a:path w="612775" h="108584">
                <a:moveTo>
                  <a:pt x="612648" y="0"/>
                </a:moveTo>
                <a:lnTo>
                  <a:pt x="0" y="0"/>
                </a:lnTo>
                <a:lnTo>
                  <a:pt x="0" y="108508"/>
                </a:lnTo>
                <a:lnTo>
                  <a:pt x="612648" y="108508"/>
                </a:lnTo>
                <a:lnTo>
                  <a:pt x="612648" y="0"/>
                </a:lnTo>
                <a:close/>
              </a:path>
            </a:pathLst>
          </a:custGeom>
          <a:solidFill>
            <a:srgbClr val="D9D9D9"/>
          </a:solidFill>
        </p:spPr>
        <p:txBody>
          <a:bodyPr wrap="square" lIns="0" tIns="0" rIns="0" bIns="0" rtlCol="0"/>
          <a:lstStyle/>
          <a:p>
            <a:endParaRPr/>
          </a:p>
        </p:txBody>
      </p:sp>
      <p:sp>
        <p:nvSpPr>
          <p:cNvPr id="140" name="object 140"/>
          <p:cNvSpPr txBox="1"/>
          <p:nvPr/>
        </p:nvSpPr>
        <p:spPr>
          <a:xfrm>
            <a:off x="5814186" y="6425285"/>
            <a:ext cx="563245" cy="132080"/>
          </a:xfrm>
          <a:prstGeom prst="rect">
            <a:avLst/>
          </a:prstGeom>
        </p:spPr>
        <p:txBody>
          <a:bodyPr vert="horz" wrap="square" lIns="0" tIns="12065" rIns="0" bIns="0" rtlCol="0">
            <a:spAutoFit/>
          </a:bodyPr>
          <a:lstStyle/>
          <a:p>
            <a:pPr marL="12700">
              <a:lnSpc>
                <a:spcPct val="100000"/>
              </a:lnSpc>
              <a:spcBef>
                <a:spcPts val="95"/>
              </a:spcBef>
            </a:pPr>
            <a:r>
              <a:rPr sz="700" b="1" spc="-10">
                <a:solidFill>
                  <a:srgbClr val="46565D"/>
                </a:solidFill>
                <a:latin typeface="Calibri"/>
                <a:cs typeface="Calibri"/>
              </a:rPr>
              <a:t>ISO-</a:t>
            </a:r>
            <a:r>
              <a:rPr sz="700" b="1">
                <a:solidFill>
                  <a:srgbClr val="46565D"/>
                </a:solidFill>
                <a:latin typeface="Calibri"/>
                <a:cs typeface="Calibri"/>
              </a:rPr>
              <a:t>NE</a:t>
            </a:r>
            <a:r>
              <a:rPr sz="700" b="1" spc="10">
                <a:solidFill>
                  <a:srgbClr val="46565D"/>
                </a:solidFill>
                <a:latin typeface="Calibri"/>
                <a:cs typeface="Calibri"/>
              </a:rPr>
              <a:t> </a:t>
            </a:r>
            <a:r>
              <a:rPr sz="700" b="1" spc="-10">
                <a:solidFill>
                  <a:srgbClr val="46565D"/>
                </a:solidFill>
                <a:latin typeface="Calibri"/>
                <a:cs typeface="Calibri"/>
              </a:rPr>
              <a:t>PUBLIC</a:t>
            </a:r>
            <a:endParaRPr sz="700">
              <a:latin typeface="Calibri"/>
              <a:cs typeface="Calibri"/>
            </a:endParaRPr>
          </a:p>
        </p:txBody>
      </p:sp>
      <p:sp>
        <p:nvSpPr>
          <p:cNvPr id="141" name="object 141"/>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CSFs</a:t>
            </a:r>
            <a:r>
              <a:rPr spc="-65"/>
              <a:t> </a:t>
            </a:r>
            <a:r>
              <a:t>Must</a:t>
            </a:r>
            <a:r>
              <a:rPr spc="-90"/>
              <a:t> </a:t>
            </a:r>
            <a:r>
              <a:t>Follow</a:t>
            </a:r>
            <a:r>
              <a:rPr spc="-70"/>
              <a:t> </a:t>
            </a:r>
            <a:r>
              <a:t>Certain</a:t>
            </a:r>
            <a:r>
              <a:rPr spc="-55"/>
              <a:t> </a:t>
            </a:r>
            <a:r>
              <a:t>Rules</a:t>
            </a:r>
            <a:r>
              <a:rPr spc="-75"/>
              <a:t> </a:t>
            </a:r>
            <a:r>
              <a:t>in</a:t>
            </a:r>
            <a:r>
              <a:rPr spc="-80"/>
              <a:t> </a:t>
            </a:r>
            <a:r>
              <a:rPr spc="-10"/>
              <a:t>eMarket</a:t>
            </a:r>
          </a:p>
        </p:txBody>
      </p:sp>
      <p:sp>
        <p:nvSpPr>
          <p:cNvPr id="142" name="object 142"/>
          <p:cNvSpPr txBox="1"/>
          <p:nvPr/>
        </p:nvSpPr>
        <p:spPr>
          <a:xfrm>
            <a:off x="367080" y="672070"/>
            <a:ext cx="6724015" cy="848360"/>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Rules</a:t>
            </a:r>
            <a:r>
              <a:rPr sz="2400" spc="-55">
                <a:latin typeface="Calibri"/>
                <a:cs typeface="Calibri"/>
              </a:rPr>
              <a:t> </a:t>
            </a:r>
            <a:r>
              <a:rPr sz="2400">
                <a:latin typeface="Calibri"/>
                <a:cs typeface="Calibri"/>
              </a:rPr>
              <a:t>for</a:t>
            </a:r>
            <a:r>
              <a:rPr sz="2400" spc="-35">
                <a:latin typeface="Calibri"/>
                <a:cs typeface="Calibri"/>
              </a:rPr>
              <a:t> </a:t>
            </a:r>
            <a:r>
              <a:rPr sz="2400">
                <a:latin typeface="Calibri"/>
                <a:cs typeface="Calibri"/>
              </a:rPr>
              <a:t>managing</a:t>
            </a:r>
            <a:r>
              <a:rPr sz="2400" spc="-55">
                <a:latin typeface="Calibri"/>
                <a:cs typeface="Calibri"/>
              </a:rPr>
              <a:t> </a:t>
            </a:r>
            <a:r>
              <a:rPr sz="2400" spc="-20">
                <a:latin typeface="Calibri"/>
                <a:cs typeface="Calibri"/>
              </a:rPr>
              <a:t>availability,</a:t>
            </a:r>
            <a:r>
              <a:rPr sz="2400" spc="-60">
                <a:latin typeface="Calibri"/>
                <a:cs typeface="Calibri"/>
              </a:rPr>
              <a:t> </a:t>
            </a:r>
            <a:r>
              <a:rPr sz="2400">
                <a:latin typeface="Calibri"/>
                <a:cs typeface="Calibri"/>
              </a:rPr>
              <a:t>bids,</a:t>
            </a:r>
            <a:r>
              <a:rPr sz="2400" spc="-35">
                <a:latin typeface="Calibri"/>
                <a:cs typeface="Calibri"/>
              </a:rPr>
              <a:t> </a:t>
            </a:r>
            <a:r>
              <a:rPr sz="2400">
                <a:latin typeface="Calibri"/>
                <a:cs typeface="Calibri"/>
              </a:rPr>
              <a:t>and</a:t>
            </a:r>
            <a:r>
              <a:rPr sz="2400" spc="-40">
                <a:latin typeface="Calibri"/>
                <a:cs typeface="Calibri"/>
              </a:rPr>
              <a:t> </a:t>
            </a:r>
            <a:r>
              <a:rPr sz="2400" spc="-10">
                <a:latin typeface="Calibri"/>
                <a:cs typeface="Calibri"/>
              </a:rPr>
              <a:t>offers</a:t>
            </a:r>
            <a:endParaRPr sz="2400">
              <a:latin typeface="Calibri"/>
              <a:cs typeface="Calibri"/>
            </a:endParaRPr>
          </a:p>
          <a:p>
            <a:pPr marL="292735">
              <a:lnSpc>
                <a:spcPct val="100000"/>
              </a:lnSpc>
              <a:spcBef>
                <a:spcPts val="545"/>
              </a:spcBef>
            </a:pPr>
            <a:r>
              <a:rPr sz="2000">
                <a:latin typeface="Calibri"/>
                <a:cs typeface="Calibri"/>
              </a:rPr>
              <a:t>‒</a:t>
            </a:r>
            <a:r>
              <a:rPr sz="2000" spc="215">
                <a:latin typeface="Calibri"/>
                <a:cs typeface="Calibri"/>
              </a:rPr>
              <a:t> </a:t>
            </a:r>
            <a:r>
              <a:rPr sz="2000">
                <a:latin typeface="Calibri"/>
                <a:cs typeface="Calibri"/>
              </a:rPr>
              <a:t>Rules</a:t>
            </a:r>
            <a:r>
              <a:rPr sz="2000" spc="-45">
                <a:latin typeface="Calibri"/>
                <a:cs typeface="Calibri"/>
              </a:rPr>
              <a:t> </a:t>
            </a:r>
            <a:r>
              <a:rPr sz="2000">
                <a:latin typeface="Calibri"/>
                <a:cs typeface="Calibri"/>
              </a:rPr>
              <a:t>relate</a:t>
            </a:r>
            <a:r>
              <a:rPr sz="2000" spc="-25">
                <a:latin typeface="Calibri"/>
                <a:cs typeface="Calibri"/>
              </a:rPr>
              <a:t> </a:t>
            </a:r>
            <a:r>
              <a:rPr sz="2000">
                <a:latin typeface="Calibri"/>
                <a:cs typeface="Calibri"/>
              </a:rPr>
              <a:t>to</a:t>
            </a:r>
            <a:r>
              <a:rPr sz="2000" spc="-45">
                <a:latin typeface="Calibri"/>
                <a:cs typeface="Calibri"/>
              </a:rPr>
              <a:t> </a:t>
            </a:r>
            <a:r>
              <a:rPr sz="2000">
                <a:latin typeface="Calibri"/>
                <a:cs typeface="Calibri"/>
              </a:rPr>
              <a:t>CSF</a:t>
            </a:r>
            <a:r>
              <a:rPr sz="2000" spc="-50">
                <a:latin typeface="Calibri"/>
                <a:cs typeface="Calibri"/>
              </a:rPr>
              <a:t> </a:t>
            </a:r>
            <a:r>
              <a:rPr sz="2000" spc="-10">
                <a:latin typeface="Calibri"/>
                <a:cs typeface="Calibri"/>
              </a:rPr>
              <a:t>registration</a:t>
            </a:r>
            <a:r>
              <a:rPr sz="2000" spc="-35">
                <a:latin typeface="Calibri"/>
                <a:cs typeface="Calibri"/>
              </a:rPr>
              <a:t> </a:t>
            </a:r>
            <a:r>
              <a:rPr sz="2000">
                <a:latin typeface="Calibri"/>
                <a:cs typeface="Calibri"/>
              </a:rPr>
              <a:t>and</a:t>
            </a:r>
            <a:r>
              <a:rPr sz="2000" spc="-50">
                <a:latin typeface="Calibri"/>
                <a:cs typeface="Calibri"/>
              </a:rPr>
              <a:t> </a:t>
            </a:r>
            <a:r>
              <a:rPr sz="2000">
                <a:latin typeface="Calibri"/>
                <a:cs typeface="Calibri"/>
              </a:rPr>
              <a:t>operating</a:t>
            </a:r>
            <a:r>
              <a:rPr sz="2000" spc="-65">
                <a:latin typeface="Calibri"/>
                <a:cs typeface="Calibri"/>
              </a:rPr>
              <a:t> </a:t>
            </a:r>
            <a:r>
              <a:rPr sz="2000" spc="-10">
                <a:latin typeface="Calibri"/>
                <a:cs typeface="Calibri"/>
              </a:rPr>
              <a:t>characteristics</a:t>
            </a:r>
            <a:endParaRPr sz="2000">
              <a:latin typeface="Calibri"/>
              <a:cs typeface="Calibri"/>
            </a:endParaRPr>
          </a:p>
        </p:txBody>
      </p:sp>
      <p:sp>
        <p:nvSpPr>
          <p:cNvPr id="143" name="object 143"/>
          <p:cNvSpPr txBox="1"/>
          <p:nvPr/>
        </p:nvSpPr>
        <p:spPr>
          <a:xfrm>
            <a:off x="367080" y="1638681"/>
            <a:ext cx="6616065" cy="1643380"/>
          </a:xfrm>
          <a:prstGeom prst="rect">
            <a:avLst/>
          </a:prstGeom>
        </p:spPr>
        <p:txBody>
          <a:bodyPr vert="horz" wrap="square" lIns="0" tIns="12700" rIns="0" bIns="0" rtlCol="0">
            <a:spAutoFit/>
          </a:bodyPr>
          <a:lstStyle/>
          <a:p>
            <a:pPr marL="228600" marR="1150620" indent="-216535">
              <a:lnSpc>
                <a:spcPct val="120000"/>
              </a:lnSpc>
              <a:spcBef>
                <a:spcPts val="100"/>
              </a:spcBef>
              <a:buFont typeface="Arial"/>
              <a:buChar char="•"/>
              <a:tabLst>
                <a:tab pos="230504" algn="l"/>
              </a:tabLst>
            </a:pPr>
            <a:r>
              <a:rPr sz="2400" spc="-10">
                <a:latin typeface="Calibri"/>
                <a:cs typeface="Calibri"/>
              </a:rPr>
              <a:t>Subsequent</a:t>
            </a:r>
            <a:r>
              <a:rPr sz="2400" spc="-55">
                <a:latin typeface="Calibri"/>
                <a:cs typeface="Calibri"/>
              </a:rPr>
              <a:t> </a:t>
            </a:r>
            <a:r>
              <a:rPr sz="2400">
                <a:latin typeface="Calibri"/>
                <a:cs typeface="Calibri"/>
              </a:rPr>
              <a:t>slides</a:t>
            </a:r>
            <a:r>
              <a:rPr sz="2400" spc="-55">
                <a:latin typeface="Calibri"/>
                <a:cs typeface="Calibri"/>
              </a:rPr>
              <a:t> </a:t>
            </a:r>
            <a:r>
              <a:rPr sz="2400">
                <a:latin typeface="Calibri"/>
                <a:cs typeface="Calibri"/>
              </a:rPr>
              <a:t>cover</a:t>
            </a:r>
            <a:r>
              <a:rPr sz="2400" spc="-40">
                <a:latin typeface="Calibri"/>
                <a:cs typeface="Calibri"/>
              </a:rPr>
              <a:t> </a:t>
            </a:r>
            <a:r>
              <a:rPr sz="2400">
                <a:latin typeface="Calibri"/>
                <a:cs typeface="Calibri"/>
              </a:rPr>
              <a:t>only</a:t>
            </a:r>
            <a:r>
              <a:rPr sz="2400" spc="-65">
                <a:latin typeface="Calibri"/>
                <a:cs typeface="Calibri"/>
              </a:rPr>
              <a:t> </a:t>
            </a:r>
            <a:r>
              <a:rPr sz="2400">
                <a:latin typeface="Calibri"/>
                <a:cs typeface="Calibri"/>
              </a:rPr>
              <a:t>CSF</a:t>
            </a:r>
            <a:r>
              <a:rPr sz="2400" spc="-60">
                <a:latin typeface="Calibri"/>
                <a:cs typeface="Calibri"/>
              </a:rPr>
              <a:t> </a:t>
            </a:r>
            <a:r>
              <a:rPr sz="2400" spc="-10">
                <a:latin typeface="Calibri"/>
                <a:cs typeface="Calibri"/>
              </a:rPr>
              <a:t>changes, 	</a:t>
            </a:r>
            <a:r>
              <a:rPr sz="2400">
                <a:latin typeface="Calibri"/>
                <a:cs typeface="Calibri"/>
              </a:rPr>
              <a:t>not</a:t>
            </a:r>
            <a:r>
              <a:rPr sz="2400" spc="-75">
                <a:latin typeface="Calibri"/>
                <a:cs typeface="Calibri"/>
              </a:rPr>
              <a:t> </a:t>
            </a:r>
            <a:r>
              <a:rPr sz="2400">
                <a:latin typeface="Calibri"/>
                <a:cs typeface="Calibri"/>
              </a:rPr>
              <a:t>general</a:t>
            </a:r>
            <a:r>
              <a:rPr sz="2400" spc="-75">
                <a:latin typeface="Calibri"/>
                <a:cs typeface="Calibri"/>
              </a:rPr>
              <a:t> </a:t>
            </a:r>
            <a:r>
              <a:rPr sz="2400" spc="-10">
                <a:latin typeface="Calibri"/>
                <a:cs typeface="Calibri"/>
              </a:rPr>
              <a:t>eMarket</a:t>
            </a:r>
            <a:r>
              <a:rPr sz="2400" spc="-90">
                <a:latin typeface="Calibri"/>
                <a:cs typeface="Calibri"/>
              </a:rPr>
              <a:t> </a:t>
            </a:r>
            <a:r>
              <a:rPr sz="2400" spc="-10">
                <a:latin typeface="Calibri"/>
                <a:cs typeface="Calibri"/>
              </a:rPr>
              <a:t>usage</a:t>
            </a:r>
            <a:endParaRPr sz="2400">
              <a:latin typeface="Calibri"/>
              <a:cs typeface="Calibri"/>
            </a:endParaRPr>
          </a:p>
          <a:p>
            <a:pPr marL="292735">
              <a:lnSpc>
                <a:spcPct val="100000"/>
              </a:lnSpc>
              <a:spcBef>
                <a:spcPts val="540"/>
              </a:spcBef>
            </a:pPr>
            <a:r>
              <a:rPr sz="2000">
                <a:latin typeface="Calibri"/>
                <a:cs typeface="Calibri"/>
              </a:rPr>
              <a:t>‒</a:t>
            </a:r>
            <a:r>
              <a:rPr sz="2000" spc="215">
                <a:latin typeface="Calibri"/>
                <a:cs typeface="Calibri"/>
              </a:rPr>
              <a:t> </a:t>
            </a:r>
            <a:r>
              <a:rPr sz="2000" spc="-90">
                <a:latin typeface="Calibri"/>
                <a:cs typeface="Calibri"/>
              </a:rPr>
              <a:t>To</a:t>
            </a:r>
            <a:r>
              <a:rPr sz="2000" spc="-20">
                <a:latin typeface="Calibri"/>
                <a:cs typeface="Calibri"/>
              </a:rPr>
              <a:t> </a:t>
            </a:r>
            <a:r>
              <a:rPr sz="2000">
                <a:latin typeface="Calibri"/>
                <a:cs typeface="Calibri"/>
              </a:rPr>
              <a:t>learn</a:t>
            </a:r>
            <a:r>
              <a:rPr sz="2000" spc="-25">
                <a:latin typeface="Calibri"/>
                <a:cs typeface="Calibri"/>
              </a:rPr>
              <a:t> </a:t>
            </a:r>
            <a:r>
              <a:rPr sz="2000">
                <a:latin typeface="Calibri"/>
                <a:cs typeface="Calibri"/>
              </a:rPr>
              <a:t>more</a:t>
            </a:r>
            <a:r>
              <a:rPr sz="2000" spc="-35">
                <a:latin typeface="Calibri"/>
                <a:cs typeface="Calibri"/>
              </a:rPr>
              <a:t> </a:t>
            </a:r>
            <a:r>
              <a:rPr sz="2000">
                <a:latin typeface="Calibri"/>
                <a:cs typeface="Calibri"/>
              </a:rPr>
              <a:t>about</a:t>
            </a:r>
            <a:r>
              <a:rPr sz="2000" spc="-50">
                <a:latin typeface="Calibri"/>
                <a:cs typeface="Calibri"/>
              </a:rPr>
              <a:t> </a:t>
            </a:r>
            <a:r>
              <a:rPr sz="2000" spc="-10">
                <a:latin typeface="Calibri"/>
                <a:cs typeface="Calibri"/>
              </a:rPr>
              <a:t>eMarket,</a:t>
            </a:r>
            <a:r>
              <a:rPr sz="2000" spc="-35">
                <a:latin typeface="Calibri"/>
                <a:cs typeface="Calibri"/>
              </a:rPr>
              <a:t> </a:t>
            </a:r>
            <a:r>
              <a:rPr sz="2000">
                <a:latin typeface="Calibri"/>
                <a:cs typeface="Calibri"/>
              </a:rPr>
              <a:t>see</a:t>
            </a:r>
            <a:r>
              <a:rPr sz="2000" spc="-25">
                <a:latin typeface="Calibri"/>
                <a:cs typeface="Calibri"/>
              </a:rPr>
              <a:t> </a:t>
            </a:r>
            <a:r>
              <a:rPr sz="2000" u="sng" spc="-10">
                <a:solidFill>
                  <a:srgbClr val="1794D2"/>
                </a:solidFill>
                <a:uFill>
                  <a:solidFill>
                    <a:srgbClr val="1794D2"/>
                  </a:solidFill>
                </a:uFill>
                <a:latin typeface="Calibri"/>
                <a:cs typeface="Calibri"/>
                <a:hlinkClick r:id="rId11"/>
              </a:rPr>
              <a:t>eMarket</a:t>
            </a:r>
            <a:r>
              <a:rPr sz="2000" u="sng" spc="-25">
                <a:solidFill>
                  <a:srgbClr val="1794D2"/>
                </a:solidFill>
                <a:uFill>
                  <a:solidFill>
                    <a:srgbClr val="1794D2"/>
                  </a:solidFill>
                </a:uFill>
                <a:latin typeface="Calibri"/>
                <a:cs typeface="Calibri"/>
                <a:hlinkClick r:id="rId11"/>
              </a:rPr>
              <a:t> </a:t>
            </a:r>
            <a:r>
              <a:rPr sz="2000" u="sng">
                <a:solidFill>
                  <a:srgbClr val="1794D2"/>
                </a:solidFill>
                <a:uFill>
                  <a:solidFill>
                    <a:srgbClr val="1794D2"/>
                  </a:solidFill>
                </a:uFill>
                <a:latin typeface="Calibri"/>
                <a:cs typeface="Calibri"/>
                <a:hlinkClick r:id="rId11"/>
              </a:rPr>
              <a:t>User</a:t>
            </a:r>
            <a:r>
              <a:rPr sz="2000" u="sng" spc="-25">
                <a:solidFill>
                  <a:srgbClr val="1794D2"/>
                </a:solidFill>
                <a:uFill>
                  <a:solidFill>
                    <a:srgbClr val="1794D2"/>
                  </a:solidFill>
                </a:uFill>
                <a:latin typeface="Calibri"/>
                <a:cs typeface="Calibri"/>
                <a:hlinkClick r:id="rId11"/>
              </a:rPr>
              <a:t> </a:t>
            </a:r>
            <a:r>
              <a:rPr sz="2000" u="sng">
                <a:solidFill>
                  <a:srgbClr val="1794D2"/>
                </a:solidFill>
                <a:uFill>
                  <a:solidFill>
                    <a:srgbClr val="1794D2"/>
                  </a:solidFill>
                </a:uFill>
                <a:latin typeface="Calibri"/>
                <a:cs typeface="Calibri"/>
                <a:hlinkClick r:id="rId11"/>
              </a:rPr>
              <a:t>Guide</a:t>
            </a:r>
            <a:r>
              <a:rPr sz="2000" u="none" spc="-45">
                <a:solidFill>
                  <a:srgbClr val="1794D2"/>
                </a:solidFill>
                <a:latin typeface="Calibri"/>
                <a:cs typeface="Calibri"/>
              </a:rPr>
              <a:t> </a:t>
            </a:r>
            <a:r>
              <a:rPr sz="2000" u="none" spc="-25">
                <a:latin typeface="Calibri"/>
                <a:cs typeface="Calibri"/>
              </a:rPr>
              <a:t>and</a:t>
            </a:r>
            <a:endParaRPr sz="2000">
              <a:latin typeface="Calibri"/>
              <a:cs typeface="Calibri"/>
            </a:endParaRPr>
          </a:p>
          <a:p>
            <a:pPr marL="516890">
              <a:lnSpc>
                <a:spcPct val="100000"/>
              </a:lnSpc>
              <a:spcBef>
                <a:spcPts val="484"/>
              </a:spcBef>
            </a:pPr>
            <a:r>
              <a:rPr sz="2000" u="sng" spc="-25">
                <a:solidFill>
                  <a:srgbClr val="1794D2"/>
                </a:solidFill>
                <a:uFill>
                  <a:solidFill>
                    <a:srgbClr val="1794D2"/>
                  </a:solidFill>
                </a:uFill>
                <a:latin typeface="Calibri"/>
                <a:cs typeface="Calibri"/>
                <a:hlinkClick r:id="rId12"/>
              </a:rPr>
              <a:t>FAQs:</a:t>
            </a:r>
            <a:r>
              <a:rPr sz="2000" u="sng" spc="-50">
                <a:solidFill>
                  <a:srgbClr val="1794D2"/>
                </a:solidFill>
                <a:uFill>
                  <a:solidFill>
                    <a:srgbClr val="1794D2"/>
                  </a:solidFill>
                </a:uFill>
                <a:latin typeface="Calibri"/>
                <a:cs typeface="Calibri"/>
                <a:hlinkClick r:id="rId12"/>
              </a:rPr>
              <a:t> </a:t>
            </a:r>
            <a:r>
              <a:rPr sz="2000" u="sng">
                <a:solidFill>
                  <a:srgbClr val="1794D2"/>
                </a:solidFill>
                <a:uFill>
                  <a:solidFill>
                    <a:srgbClr val="1794D2"/>
                  </a:solidFill>
                </a:uFill>
                <a:latin typeface="Calibri"/>
                <a:cs typeface="Calibri"/>
                <a:hlinkClick r:id="rId12"/>
              </a:rPr>
              <a:t>Using</a:t>
            </a:r>
            <a:r>
              <a:rPr sz="2000" u="sng" spc="-45">
                <a:solidFill>
                  <a:srgbClr val="1794D2"/>
                </a:solidFill>
                <a:uFill>
                  <a:solidFill>
                    <a:srgbClr val="1794D2"/>
                  </a:solidFill>
                </a:uFill>
                <a:latin typeface="Calibri"/>
                <a:cs typeface="Calibri"/>
                <a:hlinkClick r:id="rId12"/>
              </a:rPr>
              <a:t> </a:t>
            </a:r>
            <a:r>
              <a:rPr sz="2000" u="sng" spc="-10">
                <a:solidFill>
                  <a:srgbClr val="1794D2"/>
                </a:solidFill>
                <a:uFill>
                  <a:solidFill>
                    <a:srgbClr val="1794D2"/>
                  </a:solidFill>
                </a:uFill>
                <a:latin typeface="Calibri"/>
                <a:cs typeface="Calibri"/>
                <a:hlinkClick r:id="rId12"/>
              </a:rPr>
              <a:t>eMarket</a:t>
            </a:r>
            <a:endParaRPr sz="2000">
              <a:latin typeface="Calibri"/>
              <a:cs typeface="Calibri"/>
            </a:endParaRPr>
          </a:p>
        </p:txBody>
      </p:sp>
      <p:sp>
        <p:nvSpPr>
          <p:cNvPr id="144" name="object 144"/>
          <p:cNvSpPr txBox="1"/>
          <p:nvPr/>
        </p:nvSpPr>
        <p:spPr>
          <a:xfrm>
            <a:off x="367080" y="3392289"/>
            <a:ext cx="6399530" cy="1944370"/>
          </a:xfrm>
          <a:prstGeom prst="rect">
            <a:avLst/>
          </a:prstGeom>
        </p:spPr>
        <p:txBody>
          <a:bodyPr vert="horz" wrap="square" lIns="0" tIns="93980" rIns="0" bIns="0" rtlCol="0">
            <a:spAutoFit/>
          </a:bodyPr>
          <a:lstStyle/>
          <a:p>
            <a:pPr marL="229235" indent="-216535">
              <a:lnSpc>
                <a:spcPct val="100000"/>
              </a:lnSpc>
              <a:spcBef>
                <a:spcPts val="740"/>
              </a:spcBef>
              <a:buFont typeface="Arial"/>
              <a:buChar char="•"/>
              <a:tabLst>
                <a:tab pos="229235" algn="l"/>
              </a:tabLst>
            </a:pPr>
            <a:r>
              <a:rPr sz="2400" spc="-10">
                <a:latin typeface="Calibri"/>
                <a:cs typeface="Calibri"/>
              </a:rPr>
              <a:t>Web</a:t>
            </a:r>
            <a:r>
              <a:rPr sz="2400" spc="-85">
                <a:latin typeface="Calibri"/>
                <a:cs typeface="Calibri"/>
              </a:rPr>
              <a:t> </a:t>
            </a:r>
            <a:r>
              <a:rPr sz="2400">
                <a:latin typeface="Calibri"/>
                <a:cs typeface="Calibri"/>
              </a:rPr>
              <a:t>services</a:t>
            </a:r>
            <a:r>
              <a:rPr sz="2400" spc="-95">
                <a:latin typeface="Calibri"/>
                <a:cs typeface="Calibri"/>
              </a:rPr>
              <a:t> </a:t>
            </a:r>
            <a:r>
              <a:rPr sz="2400">
                <a:latin typeface="Calibri"/>
                <a:cs typeface="Calibri"/>
              </a:rPr>
              <a:t>and</a:t>
            </a:r>
            <a:r>
              <a:rPr sz="2400" spc="-85">
                <a:latin typeface="Calibri"/>
                <a:cs typeface="Calibri"/>
              </a:rPr>
              <a:t> </a:t>
            </a:r>
            <a:r>
              <a:rPr sz="2400">
                <a:latin typeface="Calibri"/>
                <a:cs typeface="Calibri"/>
              </a:rPr>
              <a:t>upload/download</a:t>
            </a:r>
            <a:r>
              <a:rPr sz="2400" spc="-80">
                <a:latin typeface="Calibri"/>
                <a:cs typeface="Calibri"/>
              </a:rPr>
              <a:t> </a:t>
            </a:r>
            <a:r>
              <a:rPr sz="2400" spc="-10">
                <a:latin typeface="Calibri"/>
                <a:cs typeface="Calibri"/>
              </a:rPr>
              <a:t>protocols:</a:t>
            </a:r>
            <a:endParaRPr sz="2400">
              <a:latin typeface="Calibri"/>
              <a:cs typeface="Calibri"/>
            </a:endParaRPr>
          </a:p>
          <a:p>
            <a:pPr marL="292735">
              <a:lnSpc>
                <a:spcPct val="100000"/>
              </a:lnSpc>
              <a:spcBef>
                <a:spcPts val="545"/>
              </a:spcBef>
            </a:pPr>
            <a:r>
              <a:rPr sz="2000">
                <a:latin typeface="Calibri"/>
                <a:cs typeface="Calibri"/>
              </a:rPr>
              <a:t>‒</a:t>
            </a:r>
            <a:r>
              <a:rPr sz="2000" spc="235">
                <a:latin typeface="Calibri"/>
                <a:cs typeface="Calibri"/>
              </a:rPr>
              <a:t> </a:t>
            </a:r>
            <a:r>
              <a:rPr sz="2000">
                <a:latin typeface="Calibri"/>
                <a:cs typeface="Calibri"/>
              </a:rPr>
              <a:t>For</a:t>
            </a:r>
            <a:r>
              <a:rPr sz="2000" spc="-50">
                <a:latin typeface="Calibri"/>
                <a:cs typeface="Calibri"/>
              </a:rPr>
              <a:t> </a:t>
            </a:r>
            <a:r>
              <a:rPr sz="2000">
                <a:latin typeface="Calibri"/>
                <a:cs typeface="Calibri"/>
              </a:rPr>
              <a:t>CSF</a:t>
            </a:r>
            <a:r>
              <a:rPr sz="2000" spc="-35">
                <a:latin typeface="Calibri"/>
                <a:cs typeface="Calibri"/>
              </a:rPr>
              <a:t> </a:t>
            </a:r>
            <a:r>
              <a:rPr sz="2000">
                <a:latin typeface="Calibri"/>
                <a:cs typeface="Calibri"/>
              </a:rPr>
              <a:t>asset</a:t>
            </a:r>
            <a:r>
              <a:rPr sz="2000" spc="-10">
                <a:latin typeface="Calibri"/>
                <a:cs typeface="Calibri"/>
              </a:rPr>
              <a:t> </a:t>
            </a:r>
            <a:r>
              <a:rPr sz="2000">
                <a:latin typeface="Calibri"/>
                <a:cs typeface="Calibri"/>
              </a:rPr>
              <a:t>types,</a:t>
            </a:r>
            <a:r>
              <a:rPr sz="2000" spc="-45">
                <a:latin typeface="Calibri"/>
                <a:cs typeface="Calibri"/>
              </a:rPr>
              <a:t> </a:t>
            </a:r>
            <a:r>
              <a:rPr sz="2000">
                <a:latin typeface="Calibri"/>
                <a:cs typeface="Calibri"/>
              </a:rPr>
              <a:t>same</a:t>
            </a:r>
            <a:r>
              <a:rPr sz="2000" spc="-20">
                <a:latin typeface="Calibri"/>
                <a:cs typeface="Calibri"/>
              </a:rPr>
              <a:t> </a:t>
            </a:r>
            <a:r>
              <a:rPr sz="2000">
                <a:latin typeface="Calibri"/>
                <a:cs typeface="Calibri"/>
              </a:rPr>
              <a:t>validation</a:t>
            </a:r>
            <a:r>
              <a:rPr sz="2000" spc="-35">
                <a:latin typeface="Calibri"/>
                <a:cs typeface="Calibri"/>
              </a:rPr>
              <a:t> </a:t>
            </a:r>
            <a:r>
              <a:rPr sz="2000">
                <a:latin typeface="Calibri"/>
                <a:cs typeface="Calibri"/>
              </a:rPr>
              <a:t>rules</a:t>
            </a:r>
            <a:r>
              <a:rPr sz="2000" spc="-30">
                <a:latin typeface="Calibri"/>
                <a:cs typeface="Calibri"/>
              </a:rPr>
              <a:t> </a:t>
            </a:r>
            <a:r>
              <a:rPr sz="2000">
                <a:latin typeface="Calibri"/>
                <a:cs typeface="Calibri"/>
              </a:rPr>
              <a:t>applied</a:t>
            </a:r>
            <a:r>
              <a:rPr sz="2000" spc="-35">
                <a:latin typeface="Calibri"/>
                <a:cs typeface="Calibri"/>
              </a:rPr>
              <a:t> </a:t>
            </a:r>
            <a:r>
              <a:rPr sz="2000">
                <a:latin typeface="Calibri"/>
                <a:cs typeface="Calibri"/>
              </a:rPr>
              <a:t>in</a:t>
            </a:r>
            <a:r>
              <a:rPr sz="2000" spc="-45">
                <a:latin typeface="Calibri"/>
                <a:cs typeface="Calibri"/>
              </a:rPr>
              <a:t> </a:t>
            </a:r>
            <a:r>
              <a:rPr sz="2000" spc="-25">
                <a:latin typeface="Calibri"/>
                <a:cs typeface="Calibri"/>
              </a:rPr>
              <a:t>XML</a:t>
            </a:r>
            <a:endParaRPr sz="2000">
              <a:latin typeface="Calibri"/>
              <a:cs typeface="Calibri"/>
            </a:endParaRPr>
          </a:p>
          <a:p>
            <a:pPr marL="516890">
              <a:lnSpc>
                <a:spcPct val="100000"/>
              </a:lnSpc>
              <a:spcBef>
                <a:spcPts val="484"/>
              </a:spcBef>
            </a:pPr>
            <a:r>
              <a:rPr sz="2000" spc="-10">
                <a:latin typeface="Calibri"/>
                <a:cs typeface="Calibri"/>
              </a:rPr>
              <a:t>uploads/downloads</a:t>
            </a:r>
            <a:r>
              <a:rPr sz="2000" spc="-50">
                <a:latin typeface="Calibri"/>
                <a:cs typeface="Calibri"/>
              </a:rPr>
              <a:t> </a:t>
            </a:r>
            <a:r>
              <a:rPr sz="2000">
                <a:latin typeface="Calibri"/>
                <a:cs typeface="Calibri"/>
              </a:rPr>
              <a:t>as in</a:t>
            </a:r>
            <a:r>
              <a:rPr sz="2000" spc="-20">
                <a:latin typeface="Calibri"/>
                <a:cs typeface="Calibri"/>
              </a:rPr>
              <a:t> </a:t>
            </a:r>
            <a:r>
              <a:rPr sz="2000" spc="-10">
                <a:latin typeface="Calibri"/>
                <a:cs typeface="Calibri"/>
              </a:rPr>
              <a:t>eMarket</a:t>
            </a:r>
            <a:r>
              <a:rPr sz="2000">
                <a:latin typeface="Calibri"/>
                <a:cs typeface="Calibri"/>
              </a:rPr>
              <a:t> user</a:t>
            </a:r>
            <a:r>
              <a:rPr sz="2000" spc="-5">
                <a:latin typeface="Calibri"/>
                <a:cs typeface="Calibri"/>
              </a:rPr>
              <a:t> </a:t>
            </a:r>
            <a:r>
              <a:rPr sz="2000" spc="-10">
                <a:latin typeface="Calibri"/>
                <a:cs typeface="Calibri"/>
              </a:rPr>
              <a:t>interface</a:t>
            </a:r>
            <a:endParaRPr sz="2000">
              <a:latin typeface="Calibri"/>
              <a:cs typeface="Calibri"/>
            </a:endParaRPr>
          </a:p>
          <a:p>
            <a:pPr marL="516890" marR="222885" indent="-224790">
              <a:lnSpc>
                <a:spcPct val="120000"/>
              </a:lnSpc>
            </a:pPr>
            <a:r>
              <a:rPr sz="2000">
                <a:latin typeface="Calibri"/>
                <a:cs typeface="Calibri"/>
              </a:rPr>
              <a:t>‒</a:t>
            </a:r>
            <a:r>
              <a:rPr sz="2000" spc="235">
                <a:latin typeface="Calibri"/>
                <a:cs typeface="Calibri"/>
              </a:rPr>
              <a:t> </a:t>
            </a:r>
            <a:r>
              <a:rPr sz="2000">
                <a:latin typeface="Calibri"/>
                <a:cs typeface="Calibri"/>
                <a:hlinkClick r:id="rId13"/>
              </a:rPr>
              <a:t>For</a:t>
            </a:r>
            <a:r>
              <a:rPr sz="2000" spc="-45">
                <a:latin typeface="Calibri"/>
                <a:cs typeface="Calibri"/>
                <a:hlinkClick r:id="rId13"/>
              </a:rPr>
              <a:t> </a:t>
            </a:r>
            <a:r>
              <a:rPr sz="2000">
                <a:latin typeface="Calibri"/>
                <a:cs typeface="Calibri"/>
                <a:hlinkClick r:id="rId13"/>
              </a:rPr>
              <a:t>more</a:t>
            </a:r>
            <a:r>
              <a:rPr sz="2000" spc="-35">
                <a:latin typeface="Calibri"/>
                <a:cs typeface="Calibri"/>
                <a:hlinkClick r:id="rId13"/>
              </a:rPr>
              <a:t> </a:t>
            </a:r>
            <a:r>
              <a:rPr sz="2000" spc="-10">
                <a:latin typeface="Calibri"/>
                <a:cs typeface="Calibri"/>
                <a:hlinkClick r:id="rId13"/>
              </a:rPr>
              <a:t>information,</a:t>
            </a:r>
            <a:r>
              <a:rPr sz="2000" spc="-40">
                <a:latin typeface="Calibri"/>
                <a:cs typeface="Calibri"/>
                <a:hlinkClick r:id="rId13"/>
              </a:rPr>
              <a:t> </a:t>
            </a:r>
            <a:r>
              <a:rPr sz="2000">
                <a:latin typeface="Calibri"/>
                <a:cs typeface="Calibri"/>
                <a:hlinkClick r:id="rId13"/>
              </a:rPr>
              <a:t>see</a:t>
            </a:r>
            <a:r>
              <a:rPr sz="2000" spc="-35">
                <a:latin typeface="Calibri"/>
                <a:cs typeface="Calibri"/>
                <a:hlinkClick r:id="rId13"/>
              </a:rPr>
              <a:t> </a:t>
            </a:r>
            <a:r>
              <a:rPr sz="2000" u="sng">
                <a:solidFill>
                  <a:srgbClr val="1794D2"/>
                </a:solidFill>
                <a:uFill>
                  <a:solidFill>
                    <a:srgbClr val="1794D2"/>
                  </a:solidFill>
                </a:uFill>
                <a:latin typeface="Calibri"/>
                <a:cs typeface="Calibri"/>
                <a:hlinkClick r:id="rId13"/>
              </a:rPr>
              <a:t>Energy</a:t>
            </a:r>
            <a:r>
              <a:rPr sz="2000" u="sng" spc="-55">
                <a:solidFill>
                  <a:srgbClr val="1794D2"/>
                </a:solidFill>
                <a:uFill>
                  <a:solidFill>
                    <a:srgbClr val="1794D2"/>
                  </a:solidFill>
                </a:uFill>
                <a:latin typeface="Calibri"/>
                <a:cs typeface="Calibri"/>
                <a:hlinkClick r:id="rId13"/>
              </a:rPr>
              <a:t> </a:t>
            </a:r>
            <a:r>
              <a:rPr sz="2000" u="sng">
                <a:solidFill>
                  <a:srgbClr val="1794D2"/>
                </a:solidFill>
                <a:uFill>
                  <a:solidFill>
                    <a:srgbClr val="1794D2"/>
                  </a:solidFill>
                </a:uFill>
                <a:latin typeface="Calibri"/>
                <a:cs typeface="Calibri"/>
                <a:hlinkClick r:id="rId13"/>
              </a:rPr>
              <a:t>Storage</a:t>
            </a:r>
            <a:r>
              <a:rPr sz="2000" u="sng" spc="-45">
                <a:solidFill>
                  <a:srgbClr val="1794D2"/>
                </a:solidFill>
                <a:uFill>
                  <a:solidFill>
                    <a:srgbClr val="1794D2"/>
                  </a:solidFill>
                </a:uFill>
                <a:latin typeface="Calibri"/>
                <a:cs typeface="Calibri"/>
                <a:hlinkClick r:id="rId13"/>
              </a:rPr>
              <a:t> </a:t>
            </a:r>
            <a:r>
              <a:rPr sz="2000" u="sng">
                <a:solidFill>
                  <a:srgbClr val="1794D2"/>
                </a:solidFill>
                <a:uFill>
                  <a:solidFill>
                    <a:srgbClr val="1794D2"/>
                  </a:solidFill>
                </a:uFill>
                <a:latin typeface="Calibri"/>
                <a:cs typeface="Calibri"/>
                <a:hlinkClick r:id="rId13"/>
              </a:rPr>
              <a:t>Device</a:t>
            </a:r>
            <a:r>
              <a:rPr sz="2000" u="sng" spc="-30">
                <a:solidFill>
                  <a:srgbClr val="1794D2"/>
                </a:solidFill>
                <a:uFill>
                  <a:solidFill>
                    <a:srgbClr val="1794D2"/>
                  </a:solidFill>
                </a:uFill>
                <a:latin typeface="Calibri"/>
                <a:cs typeface="Calibri"/>
                <a:hlinkClick r:id="rId13"/>
              </a:rPr>
              <a:t> </a:t>
            </a:r>
            <a:r>
              <a:rPr sz="2000" u="sng" spc="-10">
                <a:solidFill>
                  <a:srgbClr val="1794D2"/>
                </a:solidFill>
                <a:uFill>
                  <a:solidFill>
                    <a:srgbClr val="1794D2"/>
                  </a:solidFill>
                </a:uFill>
                <a:latin typeface="Calibri"/>
                <a:cs typeface="Calibri"/>
                <a:hlinkClick r:id="rId13"/>
              </a:rPr>
              <a:t>(ESD)</a:t>
            </a:r>
            <a:r>
              <a:rPr sz="2000" u="none" spc="-10">
                <a:solidFill>
                  <a:srgbClr val="1794D2"/>
                </a:solidFill>
                <a:latin typeface="Calibri"/>
                <a:cs typeface="Calibri"/>
                <a:hlinkClick r:id="rId13"/>
              </a:rPr>
              <a:t> </a:t>
            </a:r>
            <a:r>
              <a:rPr sz="2000" u="sng">
                <a:solidFill>
                  <a:srgbClr val="1794D2"/>
                </a:solidFill>
                <a:uFill>
                  <a:solidFill>
                    <a:srgbClr val="1794D2"/>
                  </a:solidFill>
                </a:uFill>
                <a:latin typeface="Calibri"/>
                <a:cs typeface="Calibri"/>
                <a:hlinkClick r:id="rId13"/>
              </a:rPr>
              <a:t>Project</a:t>
            </a:r>
            <a:r>
              <a:rPr sz="2000" u="sng" spc="-70">
                <a:solidFill>
                  <a:srgbClr val="1794D2"/>
                </a:solidFill>
                <a:uFill>
                  <a:solidFill>
                    <a:srgbClr val="1794D2"/>
                  </a:solidFill>
                </a:uFill>
                <a:latin typeface="Calibri"/>
                <a:cs typeface="Calibri"/>
                <a:hlinkClick r:id="rId13"/>
              </a:rPr>
              <a:t> </a:t>
            </a:r>
            <a:r>
              <a:rPr sz="2000" u="sng">
                <a:solidFill>
                  <a:srgbClr val="1794D2"/>
                </a:solidFill>
                <a:uFill>
                  <a:solidFill>
                    <a:srgbClr val="1794D2"/>
                  </a:solidFill>
                </a:uFill>
                <a:latin typeface="Calibri"/>
                <a:cs typeface="Calibri"/>
                <a:hlinkClick r:id="rId13"/>
              </a:rPr>
              <a:t>customer</a:t>
            </a:r>
            <a:r>
              <a:rPr sz="2000" u="sng" spc="-60">
                <a:solidFill>
                  <a:srgbClr val="1794D2"/>
                </a:solidFill>
                <a:uFill>
                  <a:solidFill>
                    <a:srgbClr val="1794D2"/>
                  </a:solidFill>
                </a:uFill>
                <a:latin typeface="Calibri"/>
                <a:cs typeface="Calibri"/>
                <a:hlinkClick r:id="rId13"/>
              </a:rPr>
              <a:t> </a:t>
            </a:r>
            <a:r>
              <a:rPr sz="2000" u="sng" spc="-10">
                <a:solidFill>
                  <a:srgbClr val="1794D2"/>
                </a:solidFill>
                <a:uFill>
                  <a:solidFill>
                    <a:srgbClr val="1794D2"/>
                  </a:solidFill>
                </a:uFill>
                <a:latin typeface="Calibri"/>
                <a:cs typeface="Calibri"/>
                <a:hlinkClick r:id="rId13"/>
              </a:rPr>
              <a:t>readiness</a:t>
            </a:r>
            <a:r>
              <a:rPr sz="2000" u="sng" spc="-65">
                <a:solidFill>
                  <a:srgbClr val="1794D2"/>
                </a:solidFill>
                <a:uFill>
                  <a:solidFill>
                    <a:srgbClr val="1794D2"/>
                  </a:solidFill>
                </a:uFill>
                <a:latin typeface="Calibri"/>
                <a:cs typeface="Calibri"/>
                <a:hlinkClick r:id="rId13"/>
              </a:rPr>
              <a:t> </a:t>
            </a:r>
            <a:r>
              <a:rPr sz="2000" u="sng" spc="-10">
                <a:solidFill>
                  <a:srgbClr val="1794D2"/>
                </a:solidFill>
                <a:uFill>
                  <a:solidFill>
                    <a:srgbClr val="1794D2"/>
                  </a:solidFill>
                </a:uFill>
                <a:latin typeface="Calibri"/>
                <a:cs typeface="Calibri"/>
                <a:hlinkClick r:id="rId13"/>
              </a:rPr>
              <a:t>webpage</a:t>
            </a:r>
            <a:endParaRPr sz="2000">
              <a:latin typeface="Calibri"/>
              <a:cs typeface="Calibri"/>
            </a:endParaRPr>
          </a:p>
        </p:txBody>
      </p:sp>
      <p:sp>
        <p:nvSpPr>
          <p:cNvPr id="145" name="object 14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146" name="object 146"/>
          <p:cNvSpPr txBox="1"/>
          <p:nvPr/>
        </p:nvSpPr>
        <p:spPr>
          <a:xfrm>
            <a:off x="11706225" y="6428638"/>
            <a:ext cx="229870" cy="269240"/>
          </a:xfrm>
          <a:prstGeom prst="rect">
            <a:avLst/>
          </a:prstGeom>
        </p:spPr>
        <p:txBody>
          <a:bodyPr vert="horz" wrap="square" lIns="0" tIns="12065" rIns="0" bIns="0" rtlCol="0">
            <a:spAutoFit/>
          </a:bodyPr>
          <a:lstStyle/>
          <a:p>
            <a:pPr marL="12700">
              <a:lnSpc>
                <a:spcPct val="100000"/>
              </a:lnSpc>
              <a:spcBef>
                <a:spcPts val="95"/>
              </a:spcBef>
            </a:pPr>
            <a:r>
              <a:rPr sz="1600" b="1" spc="-25">
                <a:latin typeface="Calibri"/>
                <a:cs typeface="Calibri"/>
              </a:rPr>
              <a:t>47</a:t>
            </a:r>
            <a:endParaRPr sz="1600">
              <a:latin typeface="Calibri"/>
              <a:cs typeface="Calibri"/>
            </a:endParaRPr>
          </a:p>
        </p:txBody>
      </p:sp>
      <p:sp>
        <p:nvSpPr>
          <p:cNvPr id="147" name="object 147"/>
          <p:cNvSpPr/>
          <p:nvPr/>
        </p:nvSpPr>
        <p:spPr>
          <a:xfrm>
            <a:off x="7844790" y="4354829"/>
            <a:ext cx="3510279" cy="1056640"/>
          </a:xfrm>
          <a:custGeom>
            <a:avLst/>
            <a:gdLst/>
            <a:ahLst/>
            <a:cxnLst/>
            <a:rect l="l" t="t" r="r" b="b"/>
            <a:pathLst>
              <a:path w="3510279" h="1056639">
                <a:moveTo>
                  <a:pt x="0" y="176022"/>
                </a:moveTo>
                <a:lnTo>
                  <a:pt x="6291" y="129248"/>
                </a:lnTo>
                <a:lnTo>
                  <a:pt x="24045" y="87206"/>
                </a:lnTo>
                <a:lnTo>
                  <a:pt x="51577" y="51577"/>
                </a:lnTo>
                <a:lnTo>
                  <a:pt x="87206" y="24045"/>
                </a:lnTo>
                <a:lnTo>
                  <a:pt x="129248" y="6291"/>
                </a:lnTo>
                <a:lnTo>
                  <a:pt x="176021" y="0"/>
                </a:lnTo>
                <a:lnTo>
                  <a:pt x="3333750" y="0"/>
                </a:lnTo>
                <a:lnTo>
                  <a:pt x="3380523" y="6291"/>
                </a:lnTo>
                <a:lnTo>
                  <a:pt x="3422565" y="24045"/>
                </a:lnTo>
                <a:lnTo>
                  <a:pt x="3458194" y="51577"/>
                </a:lnTo>
                <a:lnTo>
                  <a:pt x="3485726" y="87206"/>
                </a:lnTo>
                <a:lnTo>
                  <a:pt x="3503480" y="129248"/>
                </a:lnTo>
                <a:lnTo>
                  <a:pt x="3509771" y="176022"/>
                </a:lnTo>
                <a:lnTo>
                  <a:pt x="3509771" y="880110"/>
                </a:lnTo>
                <a:lnTo>
                  <a:pt x="3503480" y="926883"/>
                </a:lnTo>
                <a:lnTo>
                  <a:pt x="3485726" y="968925"/>
                </a:lnTo>
                <a:lnTo>
                  <a:pt x="3458194" y="1004554"/>
                </a:lnTo>
                <a:lnTo>
                  <a:pt x="3422565" y="1032086"/>
                </a:lnTo>
                <a:lnTo>
                  <a:pt x="3380523" y="1049840"/>
                </a:lnTo>
                <a:lnTo>
                  <a:pt x="3333750" y="1056132"/>
                </a:lnTo>
                <a:lnTo>
                  <a:pt x="176021" y="1056132"/>
                </a:lnTo>
                <a:lnTo>
                  <a:pt x="129248" y="1049840"/>
                </a:lnTo>
                <a:lnTo>
                  <a:pt x="87206" y="1032086"/>
                </a:lnTo>
                <a:lnTo>
                  <a:pt x="51577" y="1004554"/>
                </a:lnTo>
                <a:lnTo>
                  <a:pt x="24045" y="968925"/>
                </a:lnTo>
                <a:lnTo>
                  <a:pt x="6291" y="926883"/>
                </a:lnTo>
                <a:lnTo>
                  <a:pt x="0" y="880110"/>
                </a:lnTo>
                <a:lnTo>
                  <a:pt x="0" y="176022"/>
                </a:lnTo>
                <a:close/>
              </a:path>
            </a:pathLst>
          </a:custGeom>
          <a:ln w="47244">
            <a:solidFill>
              <a:srgbClr val="FAB82E"/>
            </a:solidFill>
          </a:ln>
        </p:spPr>
        <p:txBody>
          <a:bodyPr wrap="square" lIns="0" tIns="0" rIns="0" bIns="0" rtlCol="0"/>
          <a:lstStyle/>
          <a:p>
            <a:endParaRPr/>
          </a:p>
        </p:txBody>
      </p:sp>
      <p:sp>
        <p:nvSpPr>
          <p:cNvPr id="148" name="object 148"/>
          <p:cNvSpPr txBox="1"/>
          <p:nvPr/>
        </p:nvSpPr>
        <p:spPr>
          <a:xfrm>
            <a:off x="8777096" y="4581270"/>
            <a:ext cx="2355215" cy="57404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There</a:t>
            </a:r>
            <a:r>
              <a:rPr sz="1800" spc="-20">
                <a:latin typeface="Calibri"/>
                <a:cs typeface="Calibri"/>
              </a:rPr>
              <a:t> </a:t>
            </a:r>
            <a:r>
              <a:rPr sz="1800">
                <a:latin typeface="Calibri"/>
                <a:cs typeface="Calibri"/>
              </a:rPr>
              <a:t>are</a:t>
            </a:r>
            <a:r>
              <a:rPr sz="1800" spc="-25">
                <a:latin typeface="Calibri"/>
                <a:cs typeface="Calibri"/>
              </a:rPr>
              <a:t> </a:t>
            </a:r>
            <a:r>
              <a:rPr sz="1800" b="1">
                <a:latin typeface="Calibri"/>
                <a:cs typeface="Calibri"/>
              </a:rPr>
              <a:t>no</a:t>
            </a:r>
            <a:r>
              <a:rPr sz="1800" b="1" spc="-45">
                <a:latin typeface="Calibri"/>
                <a:cs typeface="Calibri"/>
              </a:rPr>
              <a:t> </a:t>
            </a:r>
            <a:r>
              <a:rPr sz="1800" b="1">
                <a:latin typeface="Calibri"/>
                <a:cs typeface="Calibri"/>
              </a:rPr>
              <a:t>changes</a:t>
            </a:r>
            <a:r>
              <a:rPr sz="1800" b="1" spc="-50">
                <a:latin typeface="Calibri"/>
                <a:cs typeface="Calibri"/>
              </a:rPr>
              <a:t> </a:t>
            </a:r>
            <a:r>
              <a:rPr sz="1800" b="1" spc="-25">
                <a:latin typeface="Calibri"/>
                <a:cs typeface="Calibri"/>
              </a:rPr>
              <a:t>for</a:t>
            </a:r>
            <a:endParaRPr sz="1800">
              <a:latin typeface="Calibri"/>
              <a:cs typeface="Calibri"/>
            </a:endParaRPr>
          </a:p>
          <a:p>
            <a:pPr marL="12700">
              <a:lnSpc>
                <a:spcPct val="100000"/>
              </a:lnSpc>
            </a:pPr>
            <a:r>
              <a:rPr sz="1800" i="1" spc="-20">
                <a:latin typeface="Calibri"/>
                <a:cs typeface="Calibri"/>
              </a:rPr>
              <a:t>non</a:t>
            </a:r>
            <a:r>
              <a:rPr sz="1800" spc="-20">
                <a:latin typeface="Calibri"/>
                <a:cs typeface="Calibri"/>
              </a:rPr>
              <a:t>-</a:t>
            </a:r>
            <a:r>
              <a:rPr sz="1800">
                <a:latin typeface="Calibri"/>
                <a:cs typeface="Calibri"/>
              </a:rPr>
              <a:t>CSF</a:t>
            </a:r>
            <a:r>
              <a:rPr sz="1800" spc="25">
                <a:latin typeface="Calibri"/>
                <a:cs typeface="Calibri"/>
              </a:rPr>
              <a:t> </a:t>
            </a:r>
            <a:r>
              <a:rPr sz="1800" spc="-10">
                <a:latin typeface="Calibri"/>
                <a:cs typeface="Calibri"/>
              </a:rPr>
              <a:t>resources</a:t>
            </a:r>
            <a:endParaRPr sz="1800">
              <a:latin typeface="Calibri"/>
              <a:cs typeface="Calibri"/>
            </a:endParaRPr>
          </a:p>
        </p:txBody>
      </p:sp>
      <p:sp>
        <p:nvSpPr>
          <p:cNvPr id="149" name="object 149"/>
          <p:cNvSpPr/>
          <p:nvPr/>
        </p:nvSpPr>
        <p:spPr>
          <a:xfrm>
            <a:off x="7996428" y="4567428"/>
            <a:ext cx="554990" cy="548640"/>
          </a:xfrm>
          <a:custGeom>
            <a:avLst/>
            <a:gdLst/>
            <a:ahLst/>
            <a:cxnLst/>
            <a:rect l="l" t="t" r="r" b="b"/>
            <a:pathLst>
              <a:path w="554990" h="548639">
                <a:moveTo>
                  <a:pt x="277368" y="0"/>
                </a:moveTo>
                <a:lnTo>
                  <a:pt x="0" y="548640"/>
                </a:lnTo>
                <a:lnTo>
                  <a:pt x="554736" y="548640"/>
                </a:lnTo>
                <a:lnTo>
                  <a:pt x="277368" y="0"/>
                </a:lnTo>
                <a:close/>
              </a:path>
            </a:pathLst>
          </a:custGeom>
          <a:solidFill>
            <a:srgbClr val="FAB82E"/>
          </a:solidFill>
        </p:spPr>
        <p:txBody>
          <a:bodyPr wrap="square" lIns="0" tIns="0" rIns="0" bIns="0" rtlCol="0"/>
          <a:lstStyle/>
          <a:p>
            <a:endParaRPr/>
          </a:p>
        </p:txBody>
      </p:sp>
      <p:sp>
        <p:nvSpPr>
          <p:cNvPr id="150" name="object 150"/>
          <p:cNvSpPr txBox="1"/>
          <p:nvPr/>
        </p:nvSpPr>
        <p:spPr>
          <a:xfrm>
            <a:off x="8202930" y="4623308"/>
            <a:ext cx="144145" cy="452120"/>
          </a:xfrm>
          <a:prstGeom prst="rect">
            <a:avLst/>
          </a:prstGeom>
        </p:spPr>
        <p:txBody>
          <a:bodyPr vert="horz" wrap="square" lIns="0" tIns="12065" rIns="0" bIns="0" rtlCol="0">
            <a:spAutoFit/>
          </a:bodyPr>
          <a:lstStyle/>
          <a:p>
            <a:pPr marL="12700">
              <a:lnSpc>
                <a:spcPct val="100000"/>
              </a:lnSpc>
              <a:spcBef>
                <a:spcPts val="95"/>
              </a:spcBef>
            </a:pPr>
            <a:r>
              <a:rPr sz="2800" b="1" spc="-50">
                <a:solidFill>
                  <a:srgbClr val="FFFFFF"/>
                </a:solidFill>
                <a:latin typeface="Arial"/>
                <a:cs typeface="Arial"/>
              </a:rPr>
              <a:t>!</a:t>
            </a:r>
            <a:endParaRPr sz="2800">
              <a:latin typeface="Arial"/>
              <a:cs typeface="Arial"/>
            </a:endParaRPr>
          </a:p>
        </p:txBody>
      </p:sp>
      <p:pic>
        <p:nvPicPr>
          <p:cNvPr id="151" name="object 151"/>
          <p:cNvPicPr/>
          <p:nvPr/>
        </p:nvPicPr>
        <p:blipFill>
          <a:blip r:embed="rId14" cstate="print"/>
          <a:stretch>
            <a:fillRect/>
          </a:stretch>
        </p:blipFill>
        <p:spPr>
          <a:xfrm>
            <a:off x="8001000" y="1153667"/>
            <a:ext cx="3200400" cy="2668523"/>
          </a:xfrm>
          <a:prstGeom prst="rect">
            <a:avLst/>
          </a:prstGeom>
        </p:spPr>
      </p:pic>
      <p:sp>
        <p:nvSpPr>
          <p:cNvPr id="152" name="object 152"/>
          <p:cNvSpPr txBox="1"/>
          <p:nvPr/>
        </p:nvSpPr>
        <p:spPr>
          <a:xfrm>
            <a:off x="8866123" y="1913966"/>
            <a:ext cx="1459865" cy="514350"/>
          </a:xfrm>
          <a:prstGeom prst="rect">
            <a:avLst/>
          </a:prstGeom>
        </p:spPr>
        <p:txBody>
          <a:bodyPr vert="horz" wrap="square" lIns="0" tIns="13335" rIns="0" bIns="0" rtlCol="0">
            <a:spAutoFit/>
          </a:bodyPr>
          <a:lstStyle/>
          <a:p>
            <a:pPr marL="12700">
              <a:lnSpc>
                <a:spcPct val="100000"/>
              </a:lnSpc>
              <a:spcBef>
                <a:spcPts val="105"/>
              </a:spcBef>
            </a:pPr>
            <a:r>
              <a:rPr sz="3200" b="1" i="1" spc="-10">
                <a:solidFill>
                  <a:srgbClr val="FFFFFF"/>
                </a:solidFill>
                <a:latin typeface="Calibri"/>
                <a:cs typeface="Calibri"/>
              </a:rPr>
              <a:t>eMarket</a:t>
            </a:r>
            <a:endParaRPr sz="3200">
              <a:latin typeface="Calibri"/>
              <a:cs typeface="Calibri"/>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8498" y="4255770"/>
            <a:ext cx="869315" cy="299720"/>
          </a:xfrm>
          <a:prstGeom prst="rect">
            <a:avLst/>
          </a:prstGeom>
        </p:spPr>
        <p:txBody>
          <a:bodyPr vert="horz" wrap="square" lIns="0" tIns="12700" rIns="0" bIns="0" rtlCol="0">
            <a:spAutoFit/>
          </a:bodyPr>
          <a:lstStyle/>
          <a:p>
            <a:pPr marL="12700">
              <a:lnSpc>
                <a:spcPct val="100000"/>
              </a:lnSpc>
              <a:spcBef>
                <a:spcPts val="100"/>
              </a:spcBef>
            </a:pPr>
            <a:r>
              <a:rPr sz="1800">
                <a:solidFill>
                  <a:srgbClr val="F6881F"/>
                </a:solidFill>
                <a:latin typeface="Calibri"/>
                <a:cs typeface="Calibri"/>
              </a:rPr>
              <a:t>‒</a:t>
            </a:r>
            <a:r>
              <a:rPr sz="1800" spc="425">
                <a:solidFill>
                  <a:srgbClr val="F6881F"/>
                </a:solidFill>
                <a:latin typeface="Calibri"/>
                <a:cs typeface="Calibri"/>
              </a:rPr>
              <a:t> </a:t>
            </a:r>
            <a:r>
              <a:rPr sz="1800" b="1">
                <a:solidFill>
                  <a:srgbClr val="F6881F"/>
                </a:solidFill>
                <a:latin typeface="Calibri"/>
                <a:cs typeface="Calibri"/>
              </a:rPr>
              <a:t>$0</a:t>
            </a:r>
            <a:r>
              <a:rPr sz="1800" b="1" spc="-10">
                <a:solidFill>
                  <a:srgbClr val="F6881F"/>
                </a:solidFill>
                <a:latin typeface="Calibri"/>
                <a:cs typeface="Calibri"/>
              </a:rPr>
              <a:t> </a:t>
            </a:r>
            <a:r>
              <a:rPr sz="1800" b="1" spc="-20">
                <a:solidFill>
                  <a:srgbClr val="F6881F"/>
                </a:solidFill>
                <a:latin typeface="Calibri"/>
                <a:cs typeface="Calibri"/>
              </a:rPr>
              <a:t>for:</a:t>
            </a:r>
            <a:endParaRPr sz="1800">
              <a:latin typeface="Calibri"/>
              <a:cs typeface="Calibri"/>
            </a:endParaRPr>
          </a:p>
        </p:txBody>
      </p:sp>
      <p:sp>
        <p:nvSpPr>
          <p:cNvPr id="3" name="object 3"/>
          <p:cNvSpPr txBox="1"/>
          <p:nvPr/>
        </p:nvSpPr>
        <p:spPr>
          <a:xfrm>
            <a:off x="4015866" y="4534052"/>
            <a:ext cx="1266190" cy="610870"/>
          </a:xfrm>
          <a:prstGeom prst="rect">
            <a:avLst/>
          </a:prstGeom>
        </p:spPr>
        <p:txBody>
          <a:bodyPr vert="horz" wrap="square" lIns="0" tIns="61594" rIns="0" bIns="0" rtlCol="0">
            <a:spAutoFit/>
          </a:bodyPr>
          <a:lstStyle/>
          <a:p>
            <a:pPr marL="253365" indent="-240665">
              <a:lnSpc>
                <a:spcPct val="100000"/>
              </a:lnSpc>
              <a:spcBef>
                <a:spcPts val="484"/>
              </a:spcBef>
              <a:buFont typeface="Arial"/>
              <a:buChar char="•"/>
              <a:tabLst>
                <a:tab pos="253365" algn="l"/>
              </a:tabLst>
            </a:pPr>
            <a:r>
              <a:rPr sz="1600" b="1" spc="-10">
                <a:solidFill>
                  <a:srgbClr val="F6881F"/>
                </a:solidFill>
                <a:latin typeface="Calibri"/>
                <a:cs typeface="Calibri"/>
              </a:rPr>
              <a:t>Start-</a:t>
            </a:r>
            <a:r>
              <a:rPr sz="1600" b="1">
                <a:solidFill>
                  <a:srgbClr val="F6881F"/>
                </a:solidFill>
                <a:latin typeface="Calibri"/>
                <a:cs typeface="Calibri"/>
              </a:rPr>
              <a:t>up </a:t>
            </a:r>
            <a:r>
              <a:rPr sz="1600" b="1" spc="-25">
                <a:solidFill>
                  <a:srgbClr val="F6881F"/>
                </a:solidFill>
                <a:latin typeface="Calibri"/>
                <a:cs typeface="Calibri"/>
              </a:rPr>
              <a:t>fee</a:t>
            </a:r>
            <a:endParaRPr sz="1600">
              <a:latin typeface="Calibri"/>
              <a:cs typeface="Calibri"/>
            </a:endParaRPr>
          </a:p>
          <a:p>
            <a:pPr marL="253365" indent="-240665">
              <a:lnSpc>
                <a:spcPct val="100000"/>
              </a:lnSpc>
              <a:spcBef>
                <a:spcPts val="380"/>
              </a:spcBef>
              <a:buFont typeface="Arial"/>
              <a:buChar char="•"/>
              <a:tabLst>
                <a:tab pos="253365" algn="l"/>
              </a:tabLst>
            </a:pPr>
            <a:r>
              <a:rPr sz="1600" b="1" spc="-10">
                <a:solidFill>
                  <a:srgbClr val="F6881F"/>
                </a:solidFill>
                <a:latin typeface="Calibri"/>
                <a:cs typeface="Calibri"/>
              </a:rPr>
              <a:t>No-</a:t>
            </a:r>
            <a:r>
              <a:rPr sz="1600" b="1">
                <a:solidFill>
                  <a:srgbClr val="F6881F"/>
                </a:solidFill>
                <a:latin typeface="Calibri"/>
                <a:cs typeface="Calibri"/>
              </a:rPr>
              <a:t>load</a:t>
            </a:r>
            <a:r>
              <a:rPr sz="1600" b="1" spc="-25">
                <a:solidFill>
                  <a:srgbClr val="F6881F"/>
                </a:solidFill>
                <a:latin typeface="Calibri"/>
                <a:cs typeface="Calibri"/>
              </a:rPr>
              <a:t> fee</a:t>
            </a:r>
            <a:endParaRPr sz="1600">
              <a:latin typeface="Calibri"/>
              <a:cs typeface="Calibri"/>
            </a:endParaRPr>
          </a:p>
        </p:txBody>
      </p:sp>
      <p:sp>
        <p:nvSpPr>
          <p:cNvPr id="4" name="object 4"/>
          <p:cNvSpPr txBox="1"/>
          <p:nvPr/>
        </p:nvSpPr>
        <p:spPr>
          <a:xfrm>
            <a:off x="369214" y="1069437"/>
            <a:ext cx="8103234" cy="1419225"/>
          </a:xfrm>
          <a:prstGeom prst="rect">
            <a:avLst/>
          </a:prstGeom>
        </p:spPr>
        <p:txBody>
          <a:bodyPr vert="horz" wrap="square" lIns="0" tIns="73025" rIns="0" bIns="0" rtlCol="0">
            <a:spAutoFit/>
          </a:bodyPr>
          <a:lstStyle/>
          <a:p>
            <a:pPr marL="230504" indent="-217804">
              <a:lnSpc>
                <a:spcPct val="100000"/>
              </a:lnSpc>
              <a:spcBef>
                <a:spcPts val="575"/>
              </a:spcBef>
              <a:buFont typeface="Arial"/>
              <a:buChar char="•"/>
              <a:tabLst>
                <a:tab pos="230504" algn="l"/>
              </a:tabLst>
            </a:pPr>
            <a:r>
              <a:rPr sz="2000" spc="-90">
                <a:latin typeface="Calibri"/>
                <a:cs typeface="Calibri"/>
              </a:rPr>
              <a:t>To</a:t>
            </a:r>
            <a:r>
              <a:rPr sz="2000" spc="-25">
                <a:latin typeface="Calibri"/>
                <a:cs typeface="Calibri"/>
              </a:rPr>
              <a:t> </a:t>
            </a:r>
            <a:r>
              <a:rPr sz="2000" spc="-10">
                <a:latin typeface="Calibri"/>
                <a:cs typeface="Calibri"/>
              </a:rPr>
              <a:t>self-</a:t>
            </a:r>
            <a:r>
              <a:rPr sz="2000">
                <a:latin typeface="Calibri"/>
                <a:cs typeface="Calibri"/>
              </a:rPr>
              <a:t>schedule</a:t>
            </a:r>
            <a:r>
              <a:rPr sz="2000" spc="-70">
                <a:latin typeface="Calibri"/>
                <a:cs typeface="Calibri"/>
              </a:rPr>
              <a:t> </a:t>
            </a:r>
            <a:r>
              <a:rPr sz="2000">
                <a:latin typeface="Calibri"/>
                <a:cs typeface="Calibri"/>
              </a:rPr>
              <a:t>and</a:t>
            </a:r>
            <a:r>
              <a:rPr sz="2000" spc="-60">
                <a:latin typeface="Calibri"/>
                <a:cs typeface="Calibri"/>
              </a:rPr>
              <a:t> </a:t>
            </a:r>
            <a:r>
              <a:rPr sz="2000" spc="-10">
                <a:latin typeface="Calibri"/>
                <a:cs typeface="Calibri"/>
              </a:rPr>
              <a:t>maintain</a:t>
            </a:r>
            <a:r>
              <a:rPr sz="2000" spc="-40">
                <a:latin typeface="Calibri"/>
                <a:cs typeface="Calibri"/>
              </a:rPr>
              <a:t> </a:t>
            </a:r>
            <a:r>
              <a:rPr sz="2000">
                <a:latin typeface="Calibri"/>
                <a:cs typeface="Calibri"/>
              </a:rPr>
              <a:t>continuous</a:t>
            </a:r>
            <a:r>
              <a:rPr sz="2000" spc="-75">
                <a:latin typeface="Calibri"/>
                <a:cs typeface="Calibri"/>
              </a:rPr>
              <a:t> </a:t>
            </a:r>
            <a:r>
              <a:rPr sz="2000">
                <a:latin typeface="Calibri"/>
                <a:cs typeface="Calibri"/>
              </a:rPr>
              <a:t>range</a:t>
            </a:r>
            <a:r>
              <a:rPr sz="2000" spc="-70">
                <a:latin typeface="Calibri"/>
                <a:cs typeface="Calibri"/>
              </a:rPr>
              <a:t> </a:t>
            </a:r>
            <a:r>
              <a:rPr sz="2000">
                <a:latin typeface="Calibri"/>
                <a:cs typeface="Calibri"/>
              </a:rPr>
              <a:t>of</a:t>
            </a:r>
            <a:r>
              <a:rPr sz="2000" spc="-50">
                <a:latin typeface="Calibri"/>
                <a:cs typeface="Calibri"/>
              </a:rPr>
              <a:t> </a:t>
            </a:r>
            <a:r>
              <a:rPr sz="2000">
                <a:latin typeface="Calibri"/>
                <a:cs typeface="Calibri"/>
              </a:rPr>
              <a:t>potential</a:t>
            </a:r>
            <a:r>
              <a:rPr sz="2000" spc="-60">
                <a:latin typeface="Calibri"/>
                <a:cs typeface="Calibri"/>
              </a:rPr>
              <a:t> </a:t>
            </a:r>
            <a:r>
              <a:rPr sz="2000">
                <a:latin typeface="Calibri"/>
                <a:cs typeface="Calibri"/>
              </a:rPr>
              <a:t>dispatch</a:t>
            </a:r>
            <a:r>
              <a:rPr sz="2000" spc="-45">
                <a:latin typeface="Calibri"/>
                <a:cs typeface="Calibri"/>
              </a:rPr>
              <a:t> </a:t>
            </a:r>
            <a:r>
              <a:rPr sz="2000" spc="-10">
                <a:latin typeface="Calibri"/>
                <a:cs typeface="Calibri"/>
              </a:rPr>
              <a:t>points,</a:t>
            </a:r>
            <a:endParaRPr sz="2000">
              <a:latin typeface="Calibri"/>
              <a:cs typeface="Calibri"/>
            </a:endParaRPr>
          </a:p>
          <a:p>
            <a:pPr marL="230504">
              <a:lnSpc>
                <a:spcPct val="100000"/>
              </a:lnSpc>
              <a:spcBef>
                <a:spcPts val="480"/>
              </a:spcBef>
            </a:pPr>
            <a:r>
              <a:rPr sz="2000">
                <a:latin typeface="Calibri"/>
                <a:cs typeface="Calibri"/>
              </a:rPr>
              <a:t>CSF</a:t>
            </a:r>
            <a:r>
              <a:rPr sz="2000" spc="-30">
                <a:latin typeface="Calibri"/>
                <a:cs typeface="Calibri"/>
              </a:rPr>
              <a:t> </a:t>
            </a:r>
            <a:r>
              <a:rPr sz="2000">
                <a:latin typeface="Calibri"/>
                <a:cs typeface="Calibri"/>
              </a:rPr>
              <a:t>assets</a:t>
            </a:r>
            <a:r>
              <a:rPr sz="2000" spc="-10">
                <a:latin typeface="Calibri"/>
                <a:cs typeface="Calibri"/>
              </a:rPr>
              <a:t> </a:t>
            </a:r>
            <a:r>
              <a:rPr sz="2000">
                <a:latin typeface="Calibri"/>
                <a:cs typeface="Calibri"/>
              </a:rPr>
              <a:t>must</a:t>
            </a:r>
            <a:r>
              <a:rPr sz="2000" spc="-15">
                <a:latin typeface="Calibri"/>
                <a:cs typeface="Calibri"/>
              </a:rPr>
              <a:t> </a:t>
            </a:r>
            <a:r>
              <a:rPr sz="2000" b="1">
                <a:solidFill>
                  <a:srgbClr val="F6881F"/>
                </a:solidFill>
                <a:latin typeface="Calibri"/>
                <a:cs typeface="Calibri"/>
              </a:rPr>
              <a:t>specify</a:t>
            </a:r>
            <a:r>
              <a:rPr sz="2000" b="1" spc="-35">
                <a:solidFill>
                  <a:srgbClr val="F6881F"/>
                </a:solidFill>
                <a:latin typeface="Calibri"/>
                <a:cs typeface="Calibri"/>
              </a:rPr>
              <a:t> </a:t>
            </a:r>
            <a:r>
              <a:rPr sz="2000" b="1">
                <a:solidFill>
                  <a:srgbClr val="F6881F"/>
                </a:solidFill>
                <a:latin typeface="Calibri"/>
                <a:cs typeface="Calibri"/>
              </a:rPr>
              <a:t>0</a:t>
            </a:r>
            <a:r>
              <a:rPr sz="2000" b="1" spc="-50">
                <a:solidFill>
                  <a:srgbClr val="F6881F"/>
                </a:solidFill>
                <a:latin typeface="Calibri"/>
                <a:cs typeface="Calibri"/>
              </a:rPr>
              <a:t> </a:t>
            </a:r>
            <a:r>
              <a:rPr sz="2000" b="1">
                <a:solidFill>
                  <a:srgbClr val="F6881F"/>
                </a:solidFill>
                <a:latin typeface="Calibri"/>
                <a:cs typeface="Calibri"/>
              </a:rPr>
              <a:t>MW</a:t>
            </a:r>
            <a:r>
              <a:rPr sz="2000" b="1" spc="-25">
                <a:solidFill>
                  <a:srgbClr val="F6881F"/>
                </a:solidFill>
                <a:latin typeface="Calibri"/>
                <a:cs typeface="Calibri"/>
              </a:rPr>
              <a:t> </a:t>
            </a:r>
            <a:r>
              <a:rPr sz="2000" spc="-20">
                <a:latin typeface="Calibri"/>
                <a:cs typeface="Calibri"/>
              </a:rPr>
              <a:t>for:</a:t>
            </a:r>
            <a:endParaRPr sz="2000">
              <a:latin typeface="Calibri"/>
              <a:cs typeface="Calibri"/>
            </a:endParaRPr>
          </a:p>
          <a:p>
            <a:pPr marL="292735">
              <a:lnSpc>
                <a:spcPct val="100000"/>
              </a:lnSpc>
              <a:spcBef>
                <a:spcPts val="465"/>
              </a:spcBef>
            </a:pPr>
            <a:r>
              <a:rPr sz="1800">
                <a:solidFill>
                  <a:srgbClr val="F6881F"/>
                </a:solidFill>
                <a:latin typeface="Calibri"/>
                <a:cs typeface="Calibri"/>
              </a:rPr>
              <a:t>‒</a:t>
            </a:r>
            <a:r>
              <a:rPr sz="1800" spc="360">
                <a:solidFill>
                  <a:srgbClr val="F6881F"/>
                </a:solidFill>
                <a:latin typeface="Calibri"/>
                <a:cs typeface="Calibri"/>
              </a:rPr>
              <a:t> </a:t>
            </a:r>
            <a:r>
              <a:rPr sz="1800" b="1">
                <a:solidFill>
                  <a:srgbClr val="F6881F"/>
                </a:solidFill>
                <a:latin typeface="Calibri"/>
                <a:cs typeface="Calibri"/>
              </a:rPr>
              <a:t>Economic</a:t>
            </a:r>
            <a:r>
              <a:rPr sz="1800" b="1" spc="-50">
                <a:solidFill>
                  <a:srgbClr val="F6881F"/>
                </a:solidFill>
                <a:latin typeface="Calibri"/>
                <a:cs typeface="Calibri"/>
              </a:rPr>
              <a:t> </a:t>
            </a:r>
            <a:r>
              <a:rPr sz="1800" b="1">
                <a:solidFill>
                  <a:srgbClr val="F6881F"/>
                </a:solidFill>
                <a:latin typeface="Calibri"/>
                <a:cs typeface="Calibri"/>
              </a:rPr>
              <a:t>minimum</a:t>
            </a:r>
            <a:r>
              <a:rPr sz="1800" b="1" spc="-75">
                <a:solidFill>
                  <a:srgbClr val="F6881F"/>
                </a:solidFill>
                <a:latin typeface="Calibri"/>
                <a:cs typeface="Calibri"/>
              </a:rPr>
              <a:t> </a:t>
            </a:r>
            <a:r>
              <a:rPr sz="1800" b="1">
                <a:solidFill>
                  <a:srgbClr val="F6881F"/>
                </a:solidFill>
                <a:latin typeface="Calibri"/>
                <a:cs typeface="Calibri"/>
              </a:rPr>
              <a:t>limit</a:t>
            </a:r>
            <a:r>
              <a:rPr sz="1800" b="1" spc="-40">
                <a:solidFill>
                  <a:srgbClr val="F6881F"/>
                </a:solidFill>
                <a:latin typeface="Calibri"/>
                <a:cs typeface="Calibri"/>
              </a:rPr>
              <a:t> </a:t>
            </a:r>
            <a:r>
              <a:rPr sz="1800" spc="-10">
                <a:latin typeface="Calibri"/>
                <a:cs typeface="Calibri"/>
              </a:rPr>
              <a:t>(generator</a:t>
            </a:r>
            <a:r>
              <a:rPr sz="1800" spc="-40">
                <a:latin typeface="Calibri"/>
                <a:cs typeface="Calibri"/>
              </a:rPr>
              <a:t> </a:t>
            </a:r>
            <a:r>
              <a:rPr sz="1800">
                <a:latin typeface="Calibri"/>
                <a:cs typeface="Calibri"/>
              </a:rPr>
              <a:t>asset’s</a:t>
            </a:r>
            <a:r>
              <a:rPr sz="1800" spc="-45">
                <a:latin typeface="Calibri"/>
                <a:cs typeface="Calibri"/>
              </a:rPr>
              <a:t> </a:t>
            </a:r>
            <a:r>
              <a:rPr sz="1800">
                <a:latin typeface="Calibri"/>
                <a:cs typeface="Calibri"/>
              </a:rPr>
              <a:t>lowest</a:t>
            </a:r>
            <a:r>
              <a:rPr sz="1800" spc="-35">
                <a:latin typeface="Calibri"/>
                <a:cs typeface="Calibri"/>
              </a:rPr>
              <a:t> </a:t>
            </a:r>
            <a:r>
              <a:rPr sz="1800" spc="-10">
                <a:latin typeface="Calibri"/>
                <a:cs typeface="Calibri"/>
              </a:rPr>
              <a:t>sustainable</a:t>
            </a:r>
            <a:r>
              <a:rPr sz="1800" spc="-40">
                <a:latin typeface="Calibri"/>
                <a:cs typeface="Calibri"/>
              </a:rPr>
              <a:t> </a:t>
            </a:r>
            <a:r>
              <a:rPr sz="1800">
                <a:latin typeface="Calibri"/>
                <a:cs typeface="Calibri"/>
              </a:rPr>
              <a:t>output</a:t>
            </a:r>
            <a:r>
              <a:rPr sz="1800" spc="-35">
                <a:latin typeface="Calibri"/>
                <a:cs typeface="Calibri"/>
              </a:rPr>
              <a:t> </a:t>
            </a:r>
            <a:r>
              <a:rPr sz="1800" spc="-10">
                <a:latin typeface="Calibri"/>
                <a:cs typeface="Calibri"/>
              </a:rPr>
              <a:t>level)</a:t>
            </a:r>
            <a:endParaRPr sz="1800">
              <a:latin typeface="Calibri"/>
              <a:cs typeface="Calibri"/>
            </a:endParaRPr>
          </a:p>
          <a:p>
            <a:pPr marL="292735">
              <a:lnSpc>
                <a:spcPct val="100000"/>
              </a:lnSpc>
              <a:spcBef>
                <a:spcPts val="434"/>
              </a:spcBef>
            </a:pPr>
            <a:r>
              <a:rPr sz="1800">
                <a:solidFill>
                  <a:srgbClr val="F6881F"/>
                </a:solidFill>
                <a:latin typeface="Calibri"/>
                <a:cs typeface="Calibri"/>
              </a:rPr>
              <a:t>‒</a:t>
            </a:r>
            <a:r>
              <a:rPr sz="1800" spc="385">
                <a:solidFill>
                  <a:srgbClr val="F6881F"/>
                </a:solidFill>
                <a:latin typeface="Calibri"/>
                <a:cs typeface="Calibri"/>
              </a:rPr>
              <a:t> </a:t>
            </a:r>
            <a:r>
              <a:rPr sz="1800" b="1" spc="-10">
                <a:solidFill>
                  <a:srgbClr val="F6881F"/>
                </a:solidFill>
                <a:latin typeface="Calibri"/>
                <a:cs typeface="Calibri"/>
              </a:rPr>
              <a:t>Emergency</a:t>
            </a:r>
            <a:r>
              <a:rPr sz="1800" b="1" spc="-60">
                <a:solidFill>
                  <a:srgbClr val="F6881F"/>
                </a:solidFill>
                <a:latin typeface="Calibri"/>
                <a:cs typeface="Calibri"/>
              </a:rPr>
              <a:t> </a:t>
            </a:r>
            <a:r>
              <a:rPr sz="1800" b="1">
                <a:solidFill>
                  <a:srgbClr val="F6881F"/>
                </a:solidFill>
                <a:latin typeface="Calibri"/>
                <a:cs typeface="Calibri"/>
              </a:rPr>
              <a:t>minimum</a:t>
            </a:r>
            <a:r>
              <a:rPr sz="1800" b="1" spc="-50">
                <a:solidFill>
                  <a:srgbClr val="F6881F"/>
                </a:solidFill>
                <a:latin typeface="Calibri"/>
                <a:cs typeface="Calibri"/>
              </a:rPr>
              <a:t> </a:t>
            </a:r>
            <a:r>
              <a:rPr sz="1800" b="1">
                <a:solidFill>
                  <a:srgbClr val="F6881F"/>
                </a:solidFill>
                <a:latin typeface="Calibri"/>
                <a:cs typeface="Calibri"/>
              </a:rPr>
              <a:t>limit</a:t>
            </a:r>
            <a:r>
              <a:rPr sz="1800" b="1" spc="-45">
                <a:solidFill>
                  <a:srgbClr val="F6881F"/>
                </a:solidFill>
                <a:latin typeface="Calibri"/>
                <a:cs typeface="Calibri"/>
              </a:rPr>
              <a:t> </a:t>
            </a:r>
            <a:r>
              <a:rPr sz="1800" spc="-10">
                <a:latin typeface="Calibri"/>
                <a:cs typeface="Calibri"/>
              </a:rPr>
              <a:t>(generator</a:t>
            </a:r>
            <a:r>
              <a:rPr sz="1800" spc="-25">
                <a:latin typeface="Calibri"/>
                <a:cs typeface="Calibri"/>
              </a:rPr>
              <a:t> </a:t>
            </a:r>
            <a:r>
              <a:rPr sz="1800">
                <a:latin typeface="Calibri"/>
                <a:cs typeface="Calibri"/>
              </a:rPr>
              <a:t>asset’s</a:t>
            </a:r>
            <a:r>
              <a:rPr sz="1800" spc="-40">
                <a:latin typeface="Calibri"/>
                <a:cs typeface="Calibri"/>
              </a:rPr>
              <a:t> </a:t>
            </a:r>
            <a:r>
              <a:rPr sz="1800">
                <a:latin typeface="Calibri"/>
                <a:cs typeface="Calibri"/>
              </a:rPr>
              <a:t>minimum</a:t>
            </a:r>
            <a:r>
              <a:rPr sz="1800" spc="-10">
                <a:latin typeface="Calibri"/>
                <a:cs typeface="Calibri"/>
              </a:rPr>
              <a:t> </a:t>
            </a:r>
            <a:r>
              <a:rPr sz="1800">
                <a:latin typeface="Calibri"/>
                <a:cs typeface="Calibri"/>
              </a:rPr>
              <a:t>output</a:t>
            </a:r>
            <a:r>
              <a:rPr sz="1800" spc="-25">
                <a:latin typeface="Calibri"/>
                <a:cs typeface="Calibri"/>
              </a:rPr>
              <a:t> </a:t>
            </a:r>
            <a:r>
              <a:rPr sz="1800" spc="-10">
                <a:latin typeface="Calibri"/>
                <a:cs typeface="Calibri"/>
              </a:rPr>
              <a:t>deliverable </a:t>
            </a:r>
            <a:r>
              <a:rPr sz="1800" spc="-25">
                <a:latin typeface="Calibri"/>
                <a:cs typeface="Calibri"/>
              </a:rPr>
              <a:t>for</a:t>
            </a:r>
            <a:endParaRPr sz="1800">
              <a:latin typeface="Calibri"/>
              <a:cs typeface="Calibri"/>
            </a:endParaRPr>
          </a:p>
        </p:txBody>
      </p:sp>
      <p:sp>
        <p:nvSpPr>
          <p:cNvPr id="5" name="object 5"/>
          <p:cNvSpPr txBox="1"/>
          <p:nvPr/>
        </p:nvSpPr>
        <p:spPr>
          <a:xfrm>
            <a:off x="649630" y="2463542"/>
            <a:ext cx="7098030" cy="683895"/>
          </a:xfrm>
          <a:prstGeom prst="rect">
            <a:avLst/>
          </a:prstGeom>
        </p:spPr>
        <p:txBody>
          <a:bodyPr vert="horz" wrap="square" lIns="0" tIns="67310" rIns="0" bIns="0" rtlCol="0">
            <a:spAutoFit/>
          </a:bodyPr>
          <a:lstStyle/>
          <a:p>
            <a:pPr marR="18415" algn="ctr">
              <a:lnSpc>
                <a:spcPct val="100000"/>
              </a:lnSpc>
              <a:spcBef>
                <a:spcPts val="530"/>
              </a:spcBef>
            </a:pPr>
            <a:r>
              <a:rPr sz="1800">
                <a:latin typeface="Calibri"/>
                <a:cs typeface="Calibri"/>
              </a:rPr>
              <a:t>limited</a:t>
            </a:r>
            <a:r>
              <a:rPr sz="1800" spc="-40">
                <a:latin typeface="Calibri"/>
                <a:cs typeface="Calibri"/>
              </a:rPr>
              <a:t> </a:t>
            </a:r>
            <a:r>
              <a:rPr sz="1800">
                <a:latin typeface="Calibri"/>
                <a:cs typeface="Calibri"/>
              </a:rPr>
              <a:t>period</a:t>
            </a:r>
            <a:r>
              <a:rPr sz="1800" spc="-50">
                <a:latin typeface="Calibri"/>
                <a:cs typeface="Calibri"/>
              </a:rPr>
              <a:t> </a:t>
            </a:r>
            <a:r>
              <a:rPr sz="1800">
                <a:latin typeface="Calibri"/>
                <a:cs typeface="Calibri"/>
              </a:rPr>
              <a:t>without</a:t>
            </a:r>
            <a:r>
              <a:rPr sz="1800" spc="-45">
                <a:latin typeface="Calibri"/>
                <a:cs typeface="Calibri"/>
              </a:rPr>
              <a:t> </a:t>
            </a:r>
            <a:r>
              <a:rPr sz="1800" spc="-10">
                <a:latin typeface="Calibri"/>
                <a:cs typeface="Calibri"/>
              </a:rPr>
              <a:t>exceeding</a:t>
            </a:r>
            <a:r>
              <a:rPr sz="1800" spc="-60">
                <a:latin typeface="Calibri"/>
                <a:cs typeface="Calibri"/>
              </a:rPr>
              <a:t> </a:t>
            </a:r>
            <a:r>
              <a:rPr sz="1800">
                <a:latin typeface="Calibri"/>
                <a:cs typeface="Calibri"/>
              </a:rPr>
              <a:t>stability</a:t>
            </a:r>
            <a:r>
              <a:rPr sz="1800" spc="-55">
                <a:latin typeface="Calibri"/>
                <a:cs typeface="Calibri"/>
              </a:rPr>
              <a:t> </a:t>
            </a:r>
            <a:r>
              <a:rPr sz="1800">
                <a:latin typeface="Calibri"/>
                <a:cs typeface="Calibri"/>
              </a:rPr>
              <a:t>limits</a:t>
            </a:r>
            <a:r>
              <a:rPr sz="1800" spc="-50">
                <a:latin typeface="Calibri"/>
                <a:cs typeface="Calibri"/>
              </a:rPr>
              <a:t> </a:t>
            </a:r>
            <a:r>
              <a:rPr sz="1800">
                <a:latin typeface="Calibri"/>
                <a:cs typeface="Calibri"/>
              </a:rPr>
              <a:t>and</a:t>
            </a:r>
            <a:r>
              <a:rPr sz="1800" spc="-60">
                <a:latin typeface="Calibri"/>
                <a:cs typeface="Calibri"/>
              </a:rPr>
              <a:t> </a:t>
            </a:r>
            <a:r>
              <a:rPr sz="1800">
                <a:latin typeface="Calibri"/>
                <a:cs typeface="Calibri"/>
              </a:rPr>
              <a:t>operating</a:t>
            </a:r>
            <a:r>
              <a:rPr sz="1800" spc="-45">
                <a:latin typeface="Calibri"/>
                <a:cs typeface="Calibri"/>
              </a:rPr>
              <a:t> </a:t>
            </a:r>
            <a:r>
              <a:rPr sz="1800" spc="-10">
                <a:latin typeface="Calibri"/>
                <a:cs typeface="Calibri"/>
              </a:rPr>
              <a:t>permits)</a:t>
            </a:r>
            <a:endParaRPr sz="1800">
              <a:latin typeface="Calibri"/>
              <a:cs typeface="Calibri"/>
            </a:endParaRPr>
          </a:p>
          <a:p>
            <a:pPr algn="ctr">
              <a:lnSpc>
                <a:spcPct val="100000"/>
              </a:lnSpc>
              <a:spcBef>
                <a:spcPts val="430"/>
              </a:spcBef>
            </a:pPr>
            <a:r>
              <a:rPr sz="1800">
                <a:solidFill>
                  <a:srgbClr val="F6881F"/>
                </a:solidFill>
                <a:latin typeface="Calibri"/>
                <a:cs typeface="Calibri"/>
              </a:rPr>
              <a:t>‒</a:t>
            </a:r>
            <a:r>
              <a:rPr sz="1800" spc="365">
                <a:solidFill>
                  <a:srgbClr val="F6881F"/>
                </a:solidFill>
                <a:latin typeface="Calibri"/>
                <a:cs typeface="Calibri"/>
              </a:rPr>
              <a:t> </a:t>
            </a:r>
            <a:r>
              <a:rPr sz="1800" b="1">
                <a:solidFill>
                  <a:srgbClr val="F6881F"/>
                </a:solidFill>
                <a:latin typeface="Calibri"/>
                <a:cs typeface="Calibri"/>
              </a:rPr>
              <a:t>Minimum</a:t>
            </a:r>
            <a:r>
              <a:rPr sz="1800" b="1" spc="-55">
                <a:solidFill>
                  <a:srgbClr val="F6881F"/>
                </a:solidFill>
                <a:latin typeface="Calibri"/>
                <a:cs typeface="Calibri"/>
              </a:rPr>
              <a:t> </a:t>
            </a:r>
            <a:r>
              <a:rPr sz="1800" b="1">
                <a:solidFill>
                  <a:srgbClr val="F6881F"/>
                </a:solidFill>
                <a:latin typeface="Calibri"/>
                <a:cs typeface="Calibri"/>
              </a:rPr>
              <a:t>consumption</a:t>
            </a:r>
            <a:r>
              <a:rPr sz="1800" b="1" spc="-80">
                <a:solidFill>
                  <a:srgbClr val="F6881F"/>
                </a:solidFill>
                <a:latin typeface="Calibri"/>
                <a:cs typeface="Calibri"/>
              </a:rPr>
              <a:t> </a:t>
            </a:r>
            <a:r>
              <a:rPr sz="1800" b="1">
                <a:solidFill>
                  <a:srgbClr val="F6881F"/>
                </a:solidFill>
                <a:latin typeface="Calibri"/>
                <a:cs typeface="Calibri"/>
              </a:rPr>
              <a:t>limit</a:t>
            </a:r>
            <a:r>
              <a:rPr sz="1800" b="1" spc="-45">
                <a:solidFill>
                  <a:srgbClr val="F6881F"/>
                </a:solidFill>
                <a:latin typeface="Calibri"/>
                <a:cs typeface="Calibri"/>
              </a:rPr>
              <a:t> </a:t>
            </a:r>
            <a:r>
              <a:rPr sz="1800" spc="-20">
                <a:latin typeface="Calibri"/>
                <a:cs typeface="Calibri"/>
              </a:rPr>
              <a:t>(DARD’s</a:t>
            </a:r>
            <a:r>
              <a:rPr sz="1800" spc="-15">
                <a:latin typeface="Calibri"/>
                <a:cs typeface="Calibri"/>
              </a:rPr>
              <a:t> </a:t>
            </a:r>
            <a:r>
              <a:rPr sz="1800">
                <a:latin typeface="Calibri"/>
                <a:cs typeface="Calibri"/>
              </a:rPr>
              <a:t>lowest</a:t>
            </a:r>
            <a:r>
              <a:rPr sz="1800" spc="-35">
                <a:latin typeface="Calibri"/>
                <a:cs typeface="Calibri"/>
              </a:rPr>
              <a:t> </a:t>
            </a:r>
            <a:r>
              <a:rPr sz="1800">
                <a:latin typeface="Calibri"/>
                <a:cs typeface="Calibri"/>
              </a:rPr>
              <a:t>available</a:t>
            </a:r>
            <a:r>
              <a:rPr sz="1800" spc="-35">
                <a:latin typeface="Calibri"/>
                <a:cs typeface="Calibri"/>
              </a:rPr>
              <a:t> </a:t>
            </a:r>
            <a:r>
              <a:rPr sz="1800" spc="-10">
                <a:latin typeface="Calibri"/>
                <a:cs typeface="Calibri"/>
              </a:rPr>
              <a:t>consumption</a:t>
            </a:r>
            <a:r>
              <a:rPr sz="1800" spc="-20">
                <a:latin typeface="Calibri"/>
                <a:cs typeface="Calibri"/>
              </a:rPr>
              <a:t> </a:t>
            </a:r>
            <a:r>
              <a:rPr sz="1800" spc="-10">
                <a:latin typeface="Calibri"/>
                <a:cs typeface="Calibri"/>
              </a:rPr>
              <a:t>level)</a:t>
            </a:r>
            <a:endParaRPr sz="1800">
              <a:latin typeface="Calibri"/>
              <a:cs typeface="Calibri"/>
            </a:endParaRPr>
          </a:p>
        </p:txBody>
      </p:sp>
      <p:sp>
        <p:nvSpPr>
          <p:cNvPr id="6" name="object 6"/>
          <p:cNvSpPr txBox="1"/>
          <p:nvPr/>
        </p:nvSpPr>
        <p:spPr>
          <a:xfrm>
            <a:off x="369214" y="3270351"/>
            <a:ext cx="7762875" cy="1090295"/>
          </a:xfrm>
          <a:prstGeom prst="rect">
            <a:avLst/>
          </a:prstGeom>
        </p:spPr>
        <p:txBody>
          <a:bodyPr vert="horz" wrap="square" lIns="0" tIns="12700" rIns="0" bIns="0" rtlCol="0">
            <a:spAutoFit/>
          </a:bodyPr>
          <a:lstStyle/>
          <a:p>
            <a:pPr marL="230504" marR="5080" indent="-218440">
              <a:lnSpc>
                <a:spcPct val="120000"/>
              </a:lnSpc>
              <a:spcBef>
                <a:spcPts val="100"/>
              </a:spcBef>
              <a:buFont typeface="Arial"/>
              <a:buChar char="•"/>
              <a:tabLst>
                <a:tab pos="230504" algn="l"/>
              </a:tabLst>
            </a:pPr>
            <a:r>
              <a:rPr sz="2000">
                <a:latin typeface="Calibri"/>
                <a:cs typeface="Calibri"/>
              </a:rPr>
              <a:t>Since</a:t>
            </a:r>
            <a:r>
              <a:rPr sz="2000" spc="-45">
                <a:latin typeface="Calibri"/>
                <a:cs typeface="Calibri"/>
              </a:rPr>
              <a:t> </a:t>
            </a:r>
            <a:r>
              <a:rPr sz="2000">
                <a:latin typeface="Calibri"/>
                <a:cs typeface="Calibri"/>
              </a:rPr>
              <a:t>CSF</a:t>
            </a:r>
            <a:r>
              <a:rPr sz="2000" spc="-50">
                <a:latin typeface="Calibri"/>
                <a:cs typeface="Calibri"/>
              </a:rPr>
              <a:t> </a:t>
            </a:r>
            <a:r>
              <a:rPr sz="2000" spc="-10">
                <a:latin typeface="Calibri"/>
                <a:cs typeface="Calibri"/>
              </a:rPr>
              <a:t>generator</a:t>
            </a:r>
            <a:r>
              <a:rPr sz="2000" spc="-60">
                <a:latin typeface="Calibri"/>
                <a:cs typeface="Calibri"/>
              </a:rPr>
              <a:t> </a:t>
            </a:r>
            <a:r>
              <a:rPr sz="2000">
                <a:latin typeface="Calibri"/>
                <a:cs typeface="Calibri"/>
              </a:rPr>
              <a:t>asset</a:t>
            </a:r>
            <a:r>
              <a:rPr sz="2000" spc="-20">
                <a:latin typeface="Calibri"/>
                <a:cs typeface="Calibri"/>
              </a:rPr>
              <a:t> </a:t>
            </a:r>
            <a:r>
              <a:rPr sz="2000" spc="-10">
                <a:latin typeface="Calibri"/>
                <a:cs typeface="Calibri"/>
              </a:rPr>
              <a:t>operates</a:t>
            </a:r>
            <a:r>
              <a:rPr sz="2000" spc="-45">
                <a:latin typeface="Calibri"/>
                <a:cs typeface="Calibri"/>
              </a:rPr>
              <a:t> </a:t>
            </a:r>
            <a:r>
              <a:rPr sz="2000">
                <a:latin typeface="Calibri"/>
                <a:cs typeface="Calibri"/>
              </a:rPr>
              <a:t>without</a:t>
            </a:r>
            <a:r>
              <a:rPr sz="2000" spc="-55">
                <a:latin typeface="Calibri"/>
                <a:cs typeface="Calibri"/>
              </a:rPr>
              <a:t> </a:t>
            </a:r>
            <a:r>
              <a:rPr sz="2000" spc="-10">
                <a:latin typeface="Calibri"/>
                <a:cs typeface="Calibri"/>
              </a:rPr>
              <a:t>temporal</a:t>
            </a:r>
            <a:r>
              <a:rPr sz="2000" spc="-45">
                <a:latin typeface="Calibri"/>
                <a:cs typeface="Calibri"/>
              </a:rPr>
              <a:t> </a:t>
            </a:r>
            <a:r>
              <a:rPr sz="2000" spc="-10">
                <a:latin typeface="Calibri"/>
                <a:cs typeface="Calibri"/>
              </a:rPr>
              <a:t>constraints</a:t>
            </a:r>
            <a:r>
              <a:rPr sz="2000" spc="-35">
                <a:latin typeface="Calibri"/>
                <a:cs typeface="Calibri"/>
              </a:rPr>
              <a:t> </a:t>
            </a:r>
            <a:r>
              <a:rPr sz="2000">
                <a:latin typeface="Calibri"/>
                <a:cs typeface="Calibri"/>
              </a:rPr>
              <a:t>or</a:t>
            </a:r>
            <a:r>
              <a:rPr sz="2000" spc="-60">
                <a:latin typeface="Calibri"/>
                <a:cs typeface="Calibri"/>
              </a:rPr>
              <a:t> </a:t>
            </a:r>
            <a:r>
              <a:rPr sz="2000" spc="-10">
                <a:latin typeface="Calibri"/>
                <a:cs typeface="Calibri"/>
              </a:rPr>
              <a:t>costs </a:t>
            </a:r>
            <a:r>
              <a:rPr sz="2000">
                <a:latin typeface="Calibri"/>
                <a:cs typeface="Calibri"/>
              </a:rPr>
              <a:t>and</a:t>
            </a:r>
            <a:r>
              <a:rPr sz="2000" spc="-50">
                <a:latin typeface="Calibri"/>
                <a:cs typeface="Calibri"/>
              </a:rPr>
              <a:t> </a:t>
            </a:r>
            <a:r>
              <a:rPr sz="2000">
                <a:latin typeface="Calibri"/>
                <a:cs typeface="Calibri"/>
              </a:rPr>
              <a:t>isn’t</a:t>
            </a:r>
            <a:r>
              <a:rPr sz="2000" spc="-40">
                <a:latin typeface="Calibri"/>
                <a:cs typeface="Calibri"/>
              </a:rPr>
              <a:t> </a:t>
            </a:r>
            <a:r>
              <a:rPr sz="2000">
                <a:latin typeface="Calibri"/>
                <a:cs typeface="Calibri"/>
              </a:rPr>
              <a:t>part</a:t>
            </a:r>
            <a:r>
              <a:rPr sz="2000" spc="-40">
                <a:latin typeface="Calibri"/>
                <a:cs typeface="Calibri"/>
              </a:rPr>
              <a:t> </a:t>
            </a:r>
            <a:r>
              <a:rPr sz="2000">
                <a:latin typeface="Calibri"/>
                <a:cs typeface="Calibri"/>
              </a:rPr>
              <a:t>of</a:t>
            </a:r>
            <a:r>
              <a:rPr sz="2000" spc="-55">
                <a:latin typeface="Calibri"/>
                <a:cs typeface="Calibri"/>
              </a:rPr>
              <a:t> </a:t>
            </a:r>
            <a:r>
              <a:rPr sz="2000">
                <a:latin typeface="Calibri"/>
                <a:cs typeface="Calibri"/>
              </a:rPr>
              <a:t>commitment</a:t>
            </a:r>
            <a:r>
              <a:rPr sz="2000" spc="-40">
                <a:latin typeface="Calibri"/>
                <a:cs typeface="Calibri"/>
              </a:rPr>
              <a:t> </a:t>
            </a:r>
            <a:r>
              <a:rPr sz="2000">
                <a:latin typeface="Calibri"/>
                <a:cs typeface="Calibri"/>
              </a:rPr>
              <a:t>process,</a:t>
            </a:r>
            <a:r>
              <a:rPr sz="2000" spc="-30">
                <a:latin typeface="Calibri"/>
                <a:cs typeface="Calibri"/>
              </a:rPr>
              <a:t> </a:t>
            </a:r>
            <a:r>
              <a:rPr sz="2000">
                <a:latin typeface="Calibri"/>
                <a:cs typeface="Calibri"/>
              </a:rPr>
              <a:t>it</a:t>
            </a:r>
            <a:r>
              <a:rPr sz="2000" spc="-45">
                <a:latin typeface="Calibri"/>
                <a:cs typeface="Calibri"/>
              </a:rPr>
              <a:t> </a:t>
            </a:r>
            <a:r>
              <a:rPr sz="2000">
                <a:latin typeface="Calibri"/>
                <a:cs typeface="Calibri"/>
              </a:rPr>
              <a:t>must</a:t>
            </a:r>
            <a:r>
              <a:rPr sz="2000" spc="-40">
                <a:latin typeface="Calibri"/>
                <a:cs typeface="Calibri"/>
              </a:rPr>
              <a:t> </a:t>
            </a:r>
            <a:r>
              <a:rPr sz="2000" spc="-10">
                <a:latin typeface="Calibri"/>
                <a:cs typeface="Calibri"/>
              </a:rPr>
              <a:t>specify:</a:t>
            </a:r>
            <a:endParaRPr sz="2000">
              <a:latin typeface="Calibri"/>
              <a:cs typeface="Calibri"/>
            </a:endParaRPr>
          </a:p>
          <a:p>
            <a:pPr marL="292735">
              <a:lnSpc>
                <a:spcPct val="100000"/>
              </a:lnSpc>
              <a:spcBef>
                <a:spcPts val="459"/>
              </a:spcBef>
            </a:pPr>
            <a:r>
              <a:rPr sz="1800">
                <a:solidFill>
                  <a:srgbClr val="F6881F"/>
                </a:solidFill>
                <a:latin typeface="Calibri"/>
                <a:cs typeface="Calibri"/>
              </a:rPr>
              <a:t>‒</a:t>
            </a:r>
            <a:r>
              <a:rPr sz="1800" spc="420">
                <a:solidFill>
                  <a:srgbClr val="F6881F"/>
                </a:solidFill>
                <a:latin typeface="Calibri"/>
                <a:cs typeface="Calibri"/>
              </a:rPr>
              <a:t> </a:t>
            </a:r>
            <a:r>
              <a:rPr sz="1800" b="1">
                <a:solidFill>
                  <a:srgbClr val="F6881F"/>
                </a:solidFill>
                <a:latin typeface="Calibri"/>
                <a:cs typeface="Calibri"/>
              </a:rPr>
              <a:t>0</a:t>
            </a:r>
            <a:r>
              <a:rPr sz="1800" b="1" spc="-10">
                <a:solidFill>
                  <a:srgbClr val="F6881F"/>
                </a:solidFill>
                <a:latin typeface="Calibri"/>
                <a:cs typeface="Calibri"/>
              </a:rPr>
              <a:t> </a:t>
            </a:r>
            <a:r>
              <a:rPr sz="1800" b="1">
                <a:solidFill>
                  <a:srgbClr val="F6881F"/>
                </a:solidFill>
                <a:latin typeface="Calibri"/>
                <a:cs typeface="Calibri"/>
              </a:rPr>
              <a:t>value</a:t>
            </a:r>
            <a:r>
              <a:rPr sz="1800" b="1" spc="-30">
                <a:solidFill>
                  <a:srgbClr val="F6881F"/>
                </a:solidFill>
                <a:latin typeface="Calibri"/>
                <a:cs typeface="Calibri"/>
              </a:rPr>
              <a:t> </a:t>
            </a:r>
            <a:r>
              <a:rPr sz="1800" b="1" spc="-20">
                <a:solidFill>
                  <a:srgbClr val="F6881F"/>
                </a:solidFill>
                <a:latin typeface="Calibri"/>
                <a:cs typeface="Calibri"/>
              </a:rPr>
              <a:t>for:</a:t>
            </a:r>
            <a:endParaRPr sz="1800">
              <a:latin typeface="Calibri"/>
              <a:cs typeface="Calibri"/>
            </a:endParaRPr>
          </a:p>
        </p:txBody>
      </p:sp>
      <p:sp>
        <p:nvSpPr>
          <p:cNvPr id="7" name="object 7"/>
          <p:cNvSpPr txBox="1"/>
          <p:nvPr/>
        </p:nvSpPr>
        <p:spPr>
          <a:xfrm>
            <a:off x="926998" y="4338408"/>
            <a:ext cx="2049145" cy="1196975"/>
          </a:xfrm>
          <a:prstGeom prst="rect">
            <a:avLst/>
          </a:prstGeom>
        </p:spPr>
        <p:txBody>
          <a:bodyPr vert="horz" wrap="square" lIns="0" tIns="62229" rIns="0" bIns="0" rtlCol="0">
            <a:spAutoFit/>
          </a:bodyPr>
          <a:lstStyle/>
          <a:p>
            <a:pPr marL="253365" indent="-240665">
              <a:lnSpc>
                <a:spcPct val="100000"/>
              </a:lnSpc>
              <a:spcBef>
                <a:spcPts val="489"/>
              </a:spcBef>
              <a:buFont typeface="Arial"/>
              <a:buChar char="•"/>
              <a:tabLst>
                <a:tab pos="253365" algn="l"/>
              </a:tabLst>
            </a:pPr>
            <a:r>
              <a:rPr sz="1600" b="1">
                <a:solidFill>
                  <a:srgbClr val="F6881F"/>
                </a:solidFill>
                <a:latin typeface="Calibri"/>
                <a:cs typeface="Calibri"/>
              </a:rPr>
              <a:t>Notification</a:t>
            </a:r>
            <a:r>
              <a:rPr sz="1600" b="1" spc="-85">
                <a:solidFill>
                  <a:srgbClr val="F6881F"/>
                </a:solidFill>
                <a:latin typeface="Calibri"/>
                <a:cs typeface="Calibri"/>
              </a:rPr>
              <a:t> </a:t>
            </a:r>
            <a:r>
              <a:rPr sz="1600" b="1" spc="-20">
                <a:solidFill>
                  <a:srgbClr val="F6881F"/>
                </a:solidFill>
                <a:latin typeface="Calibri"/>
                <a:cs typeface="Calibri"/>
              </a:rPr>
              <a:t>time</a:t>
            </a:r>
            <a:endParaRPr sz="1600">
              <a:latin typeface="Calibri"/>
              <a:cs typeface="Calibri"/>
            </a:endParaRPr>
          </a:p>
          <a:p>
            <a:pPr marL="253365" indent="-240665">
              <a:lnSpc>
                <a:spcPct val="100000"/>
              </a:lnSpc>
              <a:spcBef>
                <a:spcPts val="385"/>
              </a:spcBef>
              <a:buFont typeface="Arial"/>
              <a:buChar char="•"/>
              <a:tabLst>
                <a:tab pos="253365" algn="l"/>
              </a:tabLst>
            </a:pPr>
            <a:r>
              <a:rPr sz="1600" b="1" spc="-10">
                <a:solidFill>
                  <a:srgbClr val="F6881F"/>
                </a:solidFill>
                <a:latin typeface="Calibri"/>
                <a:cs typeface="Calibri"/>
              </a:rPr>
              <a:t>Start-</a:t>
            </a:r>
            <a:r>
              <a:rPr sz="1600" b="1">
                <a:solidFill>
                  <a:srgbClr val="F6881F"/>
                </a:solidFill>
                <a:latin typeface="Calibri"/>
                <a:cs typeface="Calibri"/>
              </a:rPr>
              <a:t>up </a:t>
            </a:r>
            <a:r>
              <a:rPr sz="1600" b="1" spc="-20">
                <a:solidFill>
                  <a:srgbClr val="F6881F"/>
                </a:solidFill>
                <a:latin typeface="Calibri"/>
                <a:cs typeface="Calibri"/>
              </a:rPr>
              <a:t>time</a:t>
            </a:r>
            <a:endParaRPr sz="1600">
              <a:latin typeface="Calibri"/>
              <a:cs typeface="Calibri"/>
            </a:endParaRPr>
          </a:p>
          <a:p>
            <a:pPr marL="253365" indent="-240665">
              <a:lnSpc>
                <a:spcPct val="100000"/>
              </a:lnSpc>
              <a:spcBef>
                <a:spcPts val="384"/>
              </a:spcBef>
              <a:buFont typeface="Arial"/>
              <a:buChar char="•"/>
              <a:tabLst>
                <a:tab pos="253365" algn="l"/>
              </a:tabLst>
            </a:pPr>
            <a:r>
              <a:rPr sz="1600" b="1">
                <a:solidFill>
                  <a:srgbClr val="F6881F"/>
                </a:solidFill>
                <a:latin typeface="Calibri"/>
                <a:cs typeface="Calibri"/>
              </a:rPr>
              <a:t>Minimum</a:t>
            </a:r>
            <a:r>
              <a:rPr sz="1600" b="1" spc="-40">
                <a:solidFill>
                  <a:srgbClr val="F6881F"/>
                </a:solidFill>
                <a:latin typeface="Calibri"/>
                <a:cs typeface="Calibri"/>
              </a:rPr>
              <a:t> </a:t>
            </a:r>
            <a:r>
              <a:rPr sz="1600" b="1">
                <a:solidFill>
                  <a:srgbClr val="F6881F"/>
                </a:solidFill>
                <a:latin typeface="Calibri"/>
                <a:cs typeface="Calibri"/>
              </a:rPr>
              <a:t>run</a:t>
            </a:r>
            <a:r>
              <a:rPr sz="1600" b="1" spc="-30">
                <a:solidFill>
                  <a:srgbClr val="F6881F"/>
                </a:solidFill>
                <a:latin typeface="Calibri"/>
                <a:cs typeface="Calibri"/>
              </a:rPr>
              <a:t> </a:t>
            </a:r>
            <a:r>
              <a:rPr sz="1600" b="1" spc="-20">
                <a:solidFill>
                  <a:srgbClr val="F6881F"/>
                </a:solidFill>
                <a:latin typeface="Calibri"/>
                <a:cs typeface="Calibri"/>
              </a:rPr>
              <a:t>time</a:t>
            </a:r>
            <a:endParaRPr sz="1600">
              <a:latin typeface="Calibri"/>
              <a:cs typeface="Calibri"/>
            </a:endParaRPr>
          </a:p>
          <a:p>
            <a:pPr marL="253365" indent="-240665">
              <a:lnSpc>
                <a:spcPct val="100000"/>
              </a:lnSpc>
              <a:spcBef>
                <a:spcPts val="380"/>
              </a:spcBef>
              <a:buFont typeface="Arial"/>
              <a:buChar char="•"/>
              <a:tabLst>
                <a:tab pos="253365" algn="l"/>
              </a:tabLst>
            </a:pPr>
            <a:r>
              <a:rPr sz="1600" b="1">
                <a:solidFill>
                  <a:srgbClr val="F6881F"/>
                </a:solidFill>
                <a:latin typeface="Calibri"/>
                <a:cs typeface="Calibri"/>
              </a:rPr>
              <a:t>Minimum</a:t>
            </a:r>
            <a:r>
              <a:rPr sz="1600" b="1" spc="-50">
                <a:solidFill>
                  <a:srgbClr val="F6881F"/>
                </a:solidFill>
                <a:latin typeface="Calibri"/>
                <a:cs typeface="Calibri"/>
              </a:rPr>
              <a:t> </a:t>
            </a:r>
            <a:r>
              <a:rPr sz="1600" b="1">
                <a:solidFill>
                  <a:srgbClr val="F6881F"/>
                </a:solidFill>
                <a:latin typeface="Calibri"/>
                <a:cs typeface="Calibri"/>
              </a:rPr>
              <a:t>down</a:t>
            </a:r>
            <a:r>
              <a:rPr sz="1600" b="1" spc="-55">
                <a:solidFill>
                  <a:srgbClr val="F6881F"/>
                </a:solidFill>
                <a:latin typeface="Calibri"/>
                <a:cs typeface="Calibri"/>
              </a:rPr>
              <a:t> </a:t>
            </a:r>
            <a:r>
              <a:rPr sz="1600" b="1" spc="-20">
                <a:solidFill>
                  <a:srgbClr val="F6881F"/>
                </a:solidFill>
                <a:latin typeface="Calibri"/>
                <a:cs typeface="Calibri"/>
              </a:rPr>
              <a:t>time</a:t>
            </a:r>
            <a:endParaRPr sz="1600">
              <a:latin typeface="Calibri"/>
              <a:cs typeface="Calibri"/>
            </a:endParaRPr>
          </a:p>
        </p:txBody>
      </p:sp>
      <p:sp>
        <p:nvSpPr>
          <p:cNvPr id="8" name="object 8"/>
          <p:cNvSpPr txBox="1">
            <a:spLocks noGrp="1"/>
          </p:cNvSpPr>
          <p:nvPr>
            <p:ph type="title"/>
          </p:nvPr>
        </p:nvSpPr>
        <p:spPr>
          <a:xfrm>
            <a:off x="302768" y="58183"/>
            <a:ext cx="6148705" cy="798830"/>
          </a:xfrm>
          <a:prstGeom prst="rect">
            <a:avLst/>
          </a:prstGeom>
        </p:spPr>
        <p:txBody>
          <a:bodyPr vert="horz" wrap="square" lIns="0" tIns="36195" rIns="0" bIns="0" rtlCol="0">
            <a:spAutoFit/>
          </a:bodyPr>
          <a:lstStyle/>
          <a:p>
            <a:pPr marL="12700">
              <a:lnSpc>
                <a:spcPct val="100000"/>
              </a:lnSpc>
              <a:spcBef>
                <a:spcPts val="285"/>
              </a:spcBef>
            </a:pPr>
            <a:r>
              <a:rPr dirty="0"/>
              <a:t>Offer</a:t>
            </a:r>
            <a:r>
              <a:rPr spc="-90" dirty="0"/>
              <a:t> </a:t>
            </a:r>
            <a:r>
              <a:rPr dirty="0"/>
              <a:t>and</a:t>
            </a:r>
            <a:r>
              <a:rPr spc="-80" dirty="0"/>
              <a:t> </a:t>
            </a:r>
            <a:r>
              <a:rPr dirty="0"/>
              <a:t>Bid</a:t>
            </a:r>
            <a:r>
              <a:rPr spc="-75" dirty="0"/>
              <a:t> </a:t>
            </a:r>
            <a:r>
              <a:rPr dirty="0"/>
              <a:t>Data</a:t>
            </a:r>
            <a:r>
              <a:rPr spc="-75" dirty="0"/>
              <a:t> </a:t>
            </a:r>
            <a:r>
              <a:rPr spc="-10" dirty="0"/>
              <a:t>Requirements</a:t>
            </a:r>
            <a:r>
              <a:rPr spc="-65" dirty="0"/>
              <a:t> </a:t>
            </a:r>
            <a:r>
              <a:rPr dirty="0"/>
              <a:t>for</a:t>
            </a:r>
            <a:r>
              <a:rPr spc="-80" dirty="0"/>
              <a:t> </a:t>
            </a:r>
            <a:r>
              <a:rPr spc="-20" dirty="0"/>
              <a:t>CSFs</a:t>
            </a:r>
          </a:p>
          <a:p>
            <a:pPr marL="12700">
              <a:lnSpc>
                <a:spcPct val="100000"/>
              </a:lnSpc>
              <a:spcBef>
                <a:spcPts val="140"/>
              </a:spcBef>
            </a:pPr>
            <a:r>
              <a:rPr sz="2000" b="0" i="1" spc="-10" dirty="0">
                <a:latin typeface="Calibri"/>
                <a:cs typeface="Calibri"/>
              </a:rPr>
              <a:t>Values</a:t>
            </a:r>
            <a:r>
              <a:rPr sz="2000" b="0" i="1" spc="-85" dirty="0">
                <a:latin typeface="Calibri"/>
                <a:cs typeface="Calibri"/>
              </a:rPr>
              <a:t> </a:t>
            </a:r>
            <a:r>
              <a:rPr sz="2000" b="0" i="1" dirty="0">
                <a:latin typeface="Calibri"/>
                <a:cs typeface="Calibri"/>
              </a:rPr>
              <a:t>to</a:t>
            </a:r>
            <a:r>
              <a:rPr sz="2000" b="0" i="1" spc="-50" dirty="0">
                <a:latin typeface="Calibri"/>
                <a:cs typeface="Calibri"/>
              </a:rPr>
              <a:t> </a:t>
            </a:r>
            <a:r>
              <a:rPr sz="2000" b="0" i="1" dirty="0">
                <a:latin typeface="Calibri"/>
                <a:cs typeface="Calibri"/>
              </a:rPr>
              <a:t>be</a:t>
            </a:r>
            <a:r>
              <a:rPr sz="2000" b="0" i="1" spc="-75" dirty="0">
                <a:latin typeface="Calibri"/>
                <a:cs typeface="Calibri"/>
              </a:rPr>
              <a:t> </a:t>
            </a:r>
            <a:r>
              <a:rPr sz="2000" b="0" i="1" dirty="0">
                <a:latin typeface="Calibri"/>
                <a:cs typeface="Calibri"/>
              </a:rPr>
              <a:t>entered</a:t>
            </a:r>
            <a:r>
              <a:rPr sz="2000" b="0" i="1" spc="-75" dirty="0">
                <a:latin typeface="Calibri"/>
                <a:cs typeface="Calibri"/>
              </a:rPr>
              <a:t> </a:t>
            </a:r>
            <a:r>
              <a:rPr sz="2000" b="0" i="1" dirty="0">
                <a:latin typeface="Calibri"/>
                <a:cs typeface="Calibri"/>
              </a:rPr>
              <a:t>into</a:t>
            </a:r>
            <a:r>
              <a:rPr sz="2000" b="0" i="1" spc="-50" dirty="0">
                <a:latin typeface="Calibri"/>
                <a:cs typeface="Calibri"/>
              </a:rPr>
              <a:t> </a:t>
            </a:r>
            <a:r>
              <a:rPr sz="2000" b="0" i="1" spc="-10" dirty="0" err="1">
                <a:latin typeface="Calibri"/>
                <a:cs typeface="Calibri"/>
              </a:rPr>
              <a:t>eMarket</a:t>
            </a:r>
            <a:r>
              <a:rPr sz="2000" b="0" i="1" spc="-65" dirty="0">
                <a:latin typeface="Calibri"/>
                <a:cs typeface="Calibri"/>
              </a:rPr>
              <a:t> </a:t>
            </a:r>
            <a:r>
              <a:rPr sz="2000" b="0" i="1" spc="-10" dirty="0">
                <a:latin typeface="Calibri"/>
                <a:cs typeface="Calibri"/>
              </a:rPr>
              <a:t>application</a:t>
            </a:r>
            <a:endParaRPr sz="2000" dirty="0">
              <a:latin typeface="Calibri"/>
              <a:cs typeface="Calibri"/>
            </a:endParaRPr>
          </a:p>
        </p:txBody>
      </p:sp>
      <p:sp>
        <p:nvSpPr>
          <p:cNvPr id="9" name="object 9"/>
          <p:cNvSpPr txBox="1"/>
          <p:nvPr/>
        </p:nvSpPr>
        <p:spPr>
          <a:xfrm>
            <a:off x="302768" y="5908954"/>
            <a:ext cx="1871980" cy="269240"/>
          </a:xfrm>
          <a:prstGeom prst="rect">
            <a:avLst/>
          </a:prstGeom>
        </p:spPr>
        <p:txBody>
          <a:bodyPr vert="horz" wrap="square" lIns="0" tIns="12065" rIns="0" bIns="0" rtlCol="0">
            <a:spAutoFit/>
          </a:bodyPr>
          <a:lstStyle/>
          <a:p>
            <a:pPr marL="12700">
              <a:lnSpc>
                <a:spcPct val="100000"/>
              </a:lnSpc>
              <a:spcBef>
                <a:spcPts val="95"/>
              </a:spcBef>
            </a:pPr>
            <a:r>
              <a:rPr sz="1600" i="1">
                <a:latin typeface="Calibri"/>
                <a:cs typeface="Calibri"/>
              </a:rPr>
              <a:t>MR1,</a:t>
            </a:r>
            <a:r>
              <a:rPr sz="1600" i="1" spc="-35">
                <a:latin typeface="Calibri"/>
                <a:cs typeface="Calibri"/>
              </a:rPr>
              <a:t> </a:t>
            </a:r>
            <a:r>
              <a:rPr sz="1600" i="1">
                <a:latin typeface="Calibri"/>
                <a:cs typeface="Calibri"/>
              </a:rPr>
              <a:t>Section</a:t>
            </a:r>
            <a:r>
              <a:rPr sz="1600" i="1" spc="-35">
                <a:latin typeface="Calibri"/>
                <a:cs typeface="Calibri"/>
              </a:rPr>
              <a:t> </a:t>
            </a:r>
            <a:r>
              <a:rPr sz="1600" i="1" spc="-10">
                <a:latin typeface="Calibri"/>
                <a:cs typeface="Calibri"/>
              </a:rPr>
              <a:t>III.1.10.6</a:t>
            </a:r>
            <a:endParaRPr sz="1600">
              <a:latin typeface="Calibri"/>
              <a:cs typeface="Calibri"/>
            </a:endParaRPr>
          </a:p>
        </p:txBody>
      </p:sp>
      <p:sp>
        <p:nvSpPr>
          <p:cNvPr id="10" name="object 10"/>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11" name="object 11"/>
          <p:cNvPicPr/>
          <p:nvPr/>
        </p:nvPicPr>
        <p:blipFill>
          <a:blip r:embed="rId3" cstate="print"/>
          <a:stretch>
            <a:fillRect/>
          </a:stretch>
        </p:blipFill>
        <p:spPr>
          <a:xfrm>
            <a:off x="8886443" y="1905000"/>
            <a:ext cx="2924555" cy="2438400"/>
          </a:xfrm>
          <a:prstGeom prst="rect">
            <a:avLst/>
          </a:prstGeom>
        </p:spPr>
      </p:pic>
      <p:sp>
        <p:nvSpPr>
          <p:cNvPr id="12" name="object 12"/>
          <p:cNvSpPr txBox="1"/>
          <p:nvPr/>
        </p:nvSpPr>
        <p:spPr>
          <a:xfrm>
            <a:off x="9615296" y="2575687"/>
            <a:ext cx="1459230" cy="513715"/>
          </a:xfrm>
          <a:prstGeom prst="rect">
            <a:avLst/>
          </a:prstGeom>
        </p:spPr>
        <p:txBody>
          <a:bodyPr vert="horz" wrap="square" lIns="0" tIns="13335" rIns="0" bIns="0" rtlCol="0">
            <a:spAutoFit/>
          </a:bodyPr>
          <a:lstStyle/>
          <a:p>
            <a:pPr marL="12700">
              <a:lnSpc>
                <a:spcPct val="100000"/>
              </a:lnSpc>
              <a:spcBef>
                <a:spcPts val="105"/>
              </a:spcBef>
            </a:pPr>
            <a:r>
              <a:rPr sz="3200" b="1" i="1" spc="-20">
                <a:solidFill>
                  <a:srgbClr val="FFFFFF"/>
                </a:solidFill>
                <a:latin typeface="Calibri"/>
                <a:cs typeface="Calibri"/>
              </a:rPr>
              <a:t>eMarket</a:t>
            </a:r>
            <a:endParaRPr sz="3200">
              <a:latin typeface="Calibri"/>
              <a:cs typeface="Calibri"/>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48</a:t>
            </a:fld>
            <a:endParaRPr spc="-25"/>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82423"/>
            <a:ext cx="6895465" cy="452120"/>
          </a:xfrm>
          <a:prstGeom prst="rect">
            <a:avLst/>
          </a:prstGeom>
        </p:spPr>
        <p:txBody>
          <a:bodyPr vert="horz" wrap="square" lIns="0" tIns="12065" rIns="0" bIns="0" rtlCol="0">
            <a:spAutoFit/>
          </a:bodyPr>
          <a:lstStyle/>
          <a:p>
            <a:pPr marL="12700">
              <a:lnSpc>
                <a:spcPct val="100000"/>
              </a:lnSpc>
              <a:spcBef>
                <a:spcPts val="95"/>
              </a:spcBef>
            </a:pPr>
            <a:r>
              <a:t>Declaring</a:t>
            </a:r>
            <a:r>
              <a:rPr spc="-70"/>
              <a:t> </a:t>
            </a:r>
            <a:r>
              <a:rPr spc="-10"/>
              <a:t>Unavailability</a:t>
            </a:r>
            <a:r>
              <a:rPr spc="-55"/>
              <a:t> </a:t>
            </a:r>
            <a:r>
              <a:t>or</a:t>
            </a:r>
            <a:r>
              <a:rPr spc="-95"/>
              <a:t> </a:t>
            </a:r>
            <a:r>
              <a:rPr spc="-10"/>
              <a:t>Scheduling</a:t>
            </a:r>
            <a:r>
              <a:rPr spc="-90"/>
              <a:t> </a:t>
            </a:r>
            <a:r>
              <a:rPr spc="-10"/>
              <a:t>Outages</a:t>
            </a:r>
          </a:p>
        </p:txBody>
      </p:sp>
      <p:sp>
        <p:nvSpPr>
          <p:cNvPr id="3" name="object 3"/>
          <p:cNvSpPr txBox="1"/>
          <p:nvPr/>
        </p:nvSpPr>
        <p:spPr>
          <a:xfrm>
            <a:off x="302768" y="525907"/>
            <a:ext cx="10892155" cy="5099473"/>
          </a:xfrm>
          <a:prstGeom prst="rect">
            <a:avLst/>
          </a:prstGeom>
        </p:spPr>
        <p:txBody>
          <a:bodyPr vert="horz" wrap="square" lIns="0" tIns="13335" rIns="0" bIns="0" rtlCol="0">
            <a:spAutoFit/>
          </a:bodyPr>
          <a:lstStyle/>
          <a:p>
            <a:pPr marL="12700">
              <a:lnSpc>
                <a:spcPct val="100000"/>
              </a:lnSpc>
              <a:spcBef>
                <a:spcPts val="105"/>
              </a:spcBef>
            </a:pPr>
            <a:r>
              <a:rPr sz="2000" i="1" dirty="0">
                <a:latin typeface="Calibri"/>
                <a:cs typeface="Calibri"/>
              </a:rPr>
              <a:t>Continuous</a:t>
            </a:r>
            <a:r>
              <a:rPr sz="2000" i="1" spc="-65" dirty="0">
                <a:latin typeface="Calibri"/>
                <a:cs typeface="Calibri"/>
              </a:rPr>
              <a:t> </a:t>
            </a:r>
            <a:r>
              <a:rPr sz="2000" i="1" dirty="0">
                <a:latin typeface="Calibri"/>
                <a:cs typeface="Calibri"/>
              </a:rPr>
              <a:t>Storage</a:t>
            </a:r>
            <a:r>
              <a:rPr sz="2000" i="1" spc="-65" dirty="0">
                <a:latin typeface="Calibri"/>
                <a:cs typeface="Calibri"/>
              </a:rPr>
              <a:t> </a:t>
            </a:r>
            <a:r>
              <a:rPr sz="2000" i="1" dirty="0">
                <a:latin typeface="Calibri"/>
                <a:cs typeface="Calibri"/>
              </a:rPr>
              <a:t>Facility</a:t>
            </a:r>
            <a:r>
              <a:rPr sz="2000" i="1" spc="-25" dirty="0">
                <a:latin typeface="Calibri"/>
                <a:cs typeface="Calibri"/>
              </a:rPr>
              <a:t> </a:t>
            </a:r>
            <a:r>
              <a:rPr sz="2000" i="1" dirty="0">
                <a:latin typeface="Calibri"/>
                <a:cs typeface="Calibri"/>
              </a:rPr>
              <a:t>Must</a:t>
            </a:r>
            <a:r>
              <a:rPr sz="2000" i="1" spc="-45" dirty="0">
                <a:latin typeface="Calibri"/>
                <a:cs typeface="Calibri"/>
              </a:rPr>
              <a:t> </a:t>
            </a:r>
            <a:r>
              <a:rPr sz="2000" i="1" dirty="0">
                <a:latin typeface="Calibri"/>
                <a:cs typeface="Calibri"/>
              </a:rPr>
              <a:t>Operate</a:t>
            </a:r>
            <a:r>
              <a:rPr sz="2000" i="1" spc="-65" dirty="0">
                <a:latin typeface="Calibri"/>
                <a:cs typeface="Calibri"/>
              </a:rPr>
              <a:t> </a:t>
            </a:r>
            <a:r>
              <a:rPr sz="2000" i="1" dirty="0">
                <a:latin typeface="Calibri"/>
                <a:cs typeface="Calibri"/>
              </a:rPr>
              <a:t>in</a:t>
            </a:r>
            <a:r>
              <a:rPr sz="2000" i="1" spc="-40" dirty="0">
                <a:latin typeface="Calibri"/>
                <a:cs typeface="Calibri"/>
              </a:rPr>
              <a:t> </a:t>
            </a:r>
            <a:r>
              <a:rPr sz="2000" i="1" spc="-10" dirty="0">
                <a:latin typeface="Calibri"/>
                <a:cs typeface="Calibri"/>
              </a:rPr>
              <a:t>On-</a:t>
            </a:r>
            <a:r>
              <a:rPr sz="2000" i="1" dirty="0">
                <a:latin typeface="Calibri"/>
                <a:cs typeface="Calibri"/>
              </a:rPr>
              <a:t>line</a:t>
            </a:r>
            <a:r>
              <a:rPr sz="2000" i="1" spc="-35" dirty="0">
                <a:latin typeface="Calibri"/>
                <a:cs typeface="Calibri"/>
              </a:rPr>
              <a:t> </a:t>
            </a:r>
            <a:r>
              <a:rPr sz="2000" i="1" dirty="0">
                <a:latin typeface="Calibri"/>
                <a:cs typeface="Calibri"/>
              </a:rPr>
              <a:t>State</a:t>
            </a:r>
            <a:r>
              <a:rPr sz="2000" i="1" spc="-65" dirty="0">
                <a:latin typeface="Calibri"/>
                <a:cs typeface="Calibri"/>
              </a:rPr>
              <a:t> </a:t>
            </a:r>
            <a:r>
              <a:rPr sz="2000" i="1" dirty="0">
                <a:latin typeface="Calibri"/>
                <a:cs typeface="Calibri"/>
              </a:rPr>
              <a:t>Unless</a:t>
            </a:r>
            <a:r>
              <a:rPr sz="2000" i="1" spc="-60" dirty="0">
                <a:latin typeface="Calibri"/>
                <a:cs typeface="Calibri"/>
              </a:rPr>
              <a:t> </a:t>
            </a:r>
            <a:r>
              <a:rPr sz="2000" i="1" dirty="0">
                <a:latin typeface="Calibri"/>
                <a:cs typeface="Calibri"/>
              </a:rPr>
              <a:t>Declared</a:t>
            </a:r>
            <a:r>
              <a:rPr sz="2000" i="1" spc="-60" dirty="0">
                <a:latin typeface="Calibri"/>
                <a:cs typeface="Calibri"/>
              </a:rPr>
              <a:t> </a:t>
            </a:r>
            <a:r>
              <a:rPr sz="2000" i="1" spc="-10" dirty="0">
                <a:latin typeface="Calibri"/>
                <a:cs typeface="Calibri"/>
              </a:rPr>
              <a:t>Unavailable</a:t>
            </a:r>
            <a:endParaRPr sz="2000" dirty="0">
              <a:latin typeface="Calibri"/>
              <a:cs typeface="Calibri"/>
            </a:endParaRPr>
          </a:p>
          <a:p>
            <a:pPr marL="14604">
              <a:lnSpc>
                <a:spcPct val="100000"/>
              </a:lnSpc>
              <a:spcBef>
                <a:spcPts val="2150"/>
              </a:spcBef>
            </a:pPr>
            <a:r>
              <a:rPr sz="2400" b="1" dirty="0">
                <a:solidFill>
                  <a:srgbClr val="527E31"/>
                </a:solidFill>
                <a:latin typeface="Calibri"/>
                <a:cs typeface="Calibri"/>
              </a:rPr>
              <a:t>Setting</a:t>
            </a:r>
            <a:r>
              <a:rPr sz="2400" b="1" spc="-70" dirty="0">
                <a:solidFill>
                  <a:srgbClr val="527E31"/>
                </a:solidFill>
                <a:latin typeface="Calibri"/>
                <a:cs typeface="Calibri"/>
              </a:rPr>
              <a:t> </a:t>
            </a:r>
            <a:r>
              <a:rPr sz="2400" b="1" spc="-10" dirty="0">
                <a:solidFill>
                  <a:srgbClr val="527E31"/>
                </a:solidFill>
                <a:latin typeface="Calibri"/>
                <a:cs typeface="Calibri"/>
              </a:rPr>
              <a:t>Availability</a:t>
            </a:r>
            <a:r>
              <a:rPr sz="2400" b="1" spc="-70" dirty="0">
                <a:solidFill>
                  <a:srgbClr val="527E31"/>
                </a:solidFill>
                <a:latin typeface="Calibri"/>
                <a:cs typeface="Calibri"/>
              </a:rPr>
              <a:t> </a:t>
            </a:r>
            <a:r>
              <a:rPr sz="2400" b="1" spc="-10" dirty="0">
                <a:solidFill>
                  <a:srgbClr val="527E31"/>
                </a:solidFill>
                <a:latin typeface="Calibri"/>
                <a:cs typeface="Calibri"/>
              </a:rPr>
              <a:t>Status</a:t>
            </a:r>
            <a:endParaRPr sz="2400" dirty="0">
              <a:latin typeface="Calibri"/>
              <a:cs typeface="Calibri"/>
            </a:endParaRPr>
          </a:p>
          <a:p>
            <a:pPr marL="295275" indent="-216535">
              <a:lnSpc>
                <a:spcPct val="100000"/>
              </a:lnSpc>
              <a:spcBef>
                <a:spcPts val="575"/>
              </a:spcBef>
              <a:buFont typeface="Arial"/>
              <a:buChar char="•"/>
              <a:tabLst>
                <a:tab pos="295275" algn="l"/>
              </a:tabLst>
            </a:pPr>
            <a:r>
              <a:rPr sz="2400" i="1" dirty="0">
                <a:latin typeface="Calibri"/>
                <a:cs typeface="Calibri"/>
              </a:rPr>
              <a:t>Day</a:t>
            </a:r>
            <a:r>
              <a:rPr sz="2400" i="1" spc="-55" dirty="0">
                <a:latin typeface="Calibri"/>
                <a:cs typeface="Calibri"/>
              </a:rPr>
              <a:t> </a:t>
            </a:r>
            <a:r>
              <a:rPr sz="2400" i="1" dirty="0">
                <a:latin typeface="Calibri"/>
                <a:cs typeface="Calibri"/>
              </a:rPr>
              <a:t>ahead:</a:t>
            </a:r>
            <a:r>
              <a:rPr sz="2400" i="1" spc="-40" dirty="0">
                <a:latin typeface="Calibri"/>
                <a:cs typeface="Calibri"/>
              </a:rPr>
              <a:t> </a:t>
            </a:r>
            <a:r>
              <a:rPr sz="2400" dirty="0">
                <a:latin typeface="Calibri"/>
                <a:cs typeface="Calibri"/>
              </a:rPr>
              <a:t>participant</a:t>
            </a:r>
            <a:r>
              <a:rPr sz="2400" spc="-70" dirty="0">
                <a:latin typeface="Calibri"/>
                <a:cs typeface="Calibri"/>
              </a:rPr>
              <a:t> </a:t>
            </a:r>
            <a:r>
              <a:rPr sz="2400" dirty="0">
                <a:latin typeface="Calibri"/>
                <a:cs typeface="Calibri"/>
              </a:rPr>
              <a:t>sets</a:t>
            </a:r>
            <a:r>
              <a:rPr sz="2400" spc="-45" dirty="0">
                <a:latin typeface="Calibri"/>
                <a:cs typeface="Calibri"/>
              </a:rPr>
              <a:t> </a:t>
            </a:r>
            <a:r>
              <a:rPr sz="2400" dirty="0">
                <a:latin typeface="Calibri"/>
                <a:cs typeface="Calibri"/>
              </a:rPr>
              <a:t>status</a:t>
            </a:r>
            <a:r>
              <a:rPr sz="2400" spc="-65" dirty="0">
                <a:latin typeface="Calibri"/>
                <a:cs typeface="Calibri"/>
              </a:rPr>
              <a:t> </a:t>
            </a:r>
            <a:r>
              <a:rPr sz="2400" dirty="0">
                <a:latin typeface="Calibri"/>
                <a:cs typeface="Calibri"/>
              </a:rPr>
              <a:t>in</a:t>
            </a:r>
            <a:r>
              <a:rPr sz="2400" spc="-60" dirty="0">
                <a:latin typeface="Calibri"/>
                <a:cs typeface="Calibri"/>
              </a:rPr>
              <a:t> </a:t>
            </a:r>
            <a:r>
              <a:rPr sz="2400" dirty="0" err="1">
                <a:latin typeface="Calibri"/>
                <a:cs typeface="Calibri"/>
              </a:rPr>
              <a:t>eMarket</a:t>
            </a:r>
            <a:r>
              <a:rPr sz="2400" spc="-7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Must</a:t>
            </a:r>
            <a:r>
              <a:rPr sz="2400" spc="-60" dirty="0">
                <a:latin typeface="Calibri"/>
                <a:cs typeface="Calibri"/>
              </a:rPr>
              <a:t> </a:t>
            </a:r>
            <a:r>
              <a:rPr sz="2400" dirty="0">
                <a:latin typeface="Calibri"/>
                <a:cs typeface="Calibri"/>
              </a:rPr>
              <a:t>Run</a:t>
            </a:r>
            <a:r>
              <a:rPr sz="2400" spc="-50" dirty="0">
                <a:latin typeface="Calibri"/>
                <a:cs typeface="Calibri"/>
              </a:rPr>
              <a:t> </a:t>
            </a:r>
            <a:r>
              <a:rPr sz="2400" dirty="0">
                <a:latin typeface="Calibri"/>
                <a:cs typeface="Calibri"/>
              </a:rPr>
              <a:t>or</a:t>
            </a:r>
            <a:r>
              <a:rPr sz="2400" spc="-45" dirty="0">
                <a:latin typeface="Calibri"/>
                <a:cs typeface="Calibri"/>
              </a:rPr>
              <a:t> </a:t>
            </a:r>
            <a:r>
              <a:rPr sz="2400" spc="-10" dirty="0">
                <a:latin typeface="Calibri"/>
                <a:cs typeface="Calibri"/>
              </a:rPr>
              <a:t>unavailable</a:t>
            </a:r>
            <a:endParaRPr sz="2400" dirty="0">
              <a:latin typeface="Calibri"/>
              <a:cs typeface="Calibri"/>
            </a:endParaRPr>
          </a:p>
          <a:p>
            <a:pPr marL="295275" indent="-216535">
              <a:lnSpc>
                <a:spcPct val="100000"/>
              </a:lnSpc>
              <a:spcBef>
                <a:spcPts val="1780"/>
              </a:spcBef>
              <a:buFont typeface="Arial"/>
              <a:buChar char="•"/>
              <a:tabLst>
                <a:tab pos="295275" algn="l"/>
              </a:tabLst>
            </a:pPr>
            <a:r>
              <a:rPr sz="2400" i="1" dirty="0">
                <a:latin typeface="Calibri"/>
                <a:cs typeface="Calibri"/>
              </a:rPr>
              <a:t>Real</a:t>
            </a:r>
            <a:r>
              <a:rPr sz="2400" i="1" spc="-95" dirty="0">
                <a:latin typeface="Calibri"/>
                <a:cs typeface="Calibri"/>
              </a:rPr>
              <a:t> </a:t>
            </a:r>
            <a:r>
              <a:rPr sz="2400" i="1" spc="-10" dirty="0">
                <a:latin typeface="Calibri"/>
                <a:cs typeface="Calibri"/>
              </a:rPr>
              <a:t>time:</a:t>
            </a:r>
            <a:endParaRPr sz="2400" dirty="0">
              <a:latin typeface="Calibri"/>
              <a:cs typeface="Calibri"/>
            </a:endParaRPr>
          </a:p>
          <a:p>
            <a:pPr marL="359410">
              <a:lnSpc>
                <a:spcPct val="100000"/>
              </a:lnSpc>
              <a:spcBef>
                <a:spcPts val="545"/>
              </a:spcBef>
            </a:pPr>
            <a:r>
              <a:rPr sz="2000" dirty="0">
                <a:latin typeface="Calibri"/>
                <a:cs typeface="Calibri"/>
              </a:rPr>
              <a:t>‒</a:t>
            </a:r>
            <a:r>
              <a:rPr sz="2000" spc="240" dirty="0">
                <a:latin typeface="Calibri"/>
                <a:cs typeface="Calibri"/>
              </a:rPr>
              <a:t> </a:t>
            </a:r>
            <a:r>
              <a:rPr sz="2000" i="1" dirty="0">
                <a:latin typeface="Calibri"/>
                <a:cs typeface="Calibri"/>
              </a:rPr>
              <a:t>For</a:t>
            </a:r>
            <a:r>
              <a:rPr sz="2000" i="1" spc="-30" dirty="0">
                <a:latin typeface="Calibri"/>
                <a:cs typeface="Calibri"/>
              </a:rPr>
              <a:t> </a:t>
            </a:r>
            <a:r>
              <a:rPr sz="2000" i="1" dirty="0">
                <a:latin typeface="Calibri"/>
                <a:cs typeface="Calibri"/>
              </a:rPr>
              <a:t>generator</a:t>
            </a:r>
            <a:r>
              <a:rPr sz="2000" i="1" spc="-60" dirty="0">
                <a:latin typeface="Calibri"/>
                <a:cs typeface="Calibri"/>
              </a:rPr>
              <a:t> </a:t>
            </a:r>
            <a:r>
              <a:rPr sz="2000" i="1" dirty="0">
                <a:latin typeface="Calibri"/>
                <a:cs typeface="Calibri"/>
              </a:rPr>
              <a:t>asset</a:t>
            </a:r>
            <a:r>
              <a:rPr sz="2000" i="1" spc="-50" dirty="0">
                <a:latin typeface="Calibri"/>
                <a:cs typeface="Calibri"/>
              </a:rPr>
              <a:t> </a:t>
            </a:r>
            <a:r>
              <a:rPr sz="2000" i="1" dirty="0">
                <a:latin typeface="Calibri"/>
                <a:cs typeface="Calibri"/>
              </a:rPr>
              <a:t>and</a:t>
            </a:r>
            <a:r>
              <a:rPr sz="2000" i="1" spc="-55" dirty="0">
                <a:latin typeface="Calibri"/>
                <a:cs typeface="Calibri"/>
              </a:rPr>
              <a:t> </a:t>
            </a:r>
            <a:r>
              <a:rPr sz="2000" i="1" spc="-10" dirty="0">
                <a:latin typeface="Calibri"/>
                <a:cs typeface="Calibri"/>
              </a:rPr>
              <a:t>DARD,</a:t>
            </a:r>
            <a:r>
              <a:rPr sz="2000" i="1" spc="-50" dirty="0">
                <a:latin typeface="Calibri"/>
                <a:cs typeface="Calibri"/>
              </a:rPr>
              <a:t> </a:t>
            </a:r>
            <a:r>
              <a:rPr sz="2000" spc="-10" dirty="0">
                <a:latin typeface="Calibri"/>
                <a:cs typeface="Calibri"/>
              </a:rPr>
              <a:t>participant</a:t>
            </a:r>
            <a:r>
              <a:rPr sz="2000" spc="-25" dirty="0">
                <a:latin typeface="Calibri"/>
                <a:cs typeface="Calibri"/>
              </a:rPr>
              <a:t> </a:t>
            </a:r>
            <a:r>
              <a:rPr sz="2000" dirty="0">
                <a:latin typeface="Calibri"/>
                <a:cs typeface="Calibri"/>
              </a:rPr>
              <a:t>calls</a:t>
            </a:r>
            <a:r>
              <a:rPr sz="2000" spc="-25" dirty="0">
                <a:latin typeface="Calibri"/>
                <a:cs typeface="Calibri"/>
              </a:rPr>
              <a:t> </a:t>
            </a:r>
            <a:r>
              <a:rPr sz="2000" dirty="0">
                <a:latin typeface="Calibri"/>
                <a:cs typeface="Calibri"/>
              </a:rPr>
              <a:t>ISO</a:t>
            </a:r>
            <a:r>
              <a:rPr sz="2000" spc="-35" dirty="0">
                <a:latin typeface="Calibri"/>
                <a:cs typeface="Calibri"/>
              </a:rPr>
              <a:t> </a:t>
            </a:r>
            <a:r>
              <a:rPr sz="2000" spc="-10" dirty="0">
                <a:latin typeface="Calibri"/>
                <a:cs typeface="Calibri"/>
              </a:rPr>
              <a:t>control</a:t>
            </a:r>
            <a:r>
              <a:rPr sz="2000" spc="-45" dirty="0">
                <a:latin typeface="Calibri"/>
                <a:cs typeface="Calibri"/>
              </a:rPr>
              <a:t> </a:t>
            </a:r>
            <a:r>
              <a:rPr sz="2000" dirty="0">
                <a:latin typeface="Calibri"/>
                <a:cs typeface="Calibri"/>
              </a:rPr>
              <a:t>room</a:t>
            </a:r>
            <a:r>
              <a:rPr sz="2000" spc="-25"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change</a:t>
            </a:r>
            <a:r>
              <a:rPr sz="2000" spc="-50" dirty="0">
                <a:latin typeface="Calibri"/>
                <a:cs typeface="Calibri"/>
              </a:rPr>
              <a:t> </a:t>
            </a:r>
            <a:r>
              <a:rPr sz="2000" spc="-10" dirty="0">
                <a:latin typeface="Calibri"/>
                <a:cs typeface="Calibri"/>
              </a:rPr>
              <a:t>availability</a:t>
            </a:r>
            <a:endParaRPr sz="2000" dirty="0">
              <a:latin typeface="Calibri"/>
              <a:cs typeface="Calibri"/>
            </a:endParaRPr>
          </a:p>
          <a:p>
            <a:pPr marL="359410">
              <a:lnSpc>
                <a:spcPct val="100000"/>
              </a:lnSpc>
              <a:spcBef>
                <a:spcPts val="480"/>
              </a:spcBef>
            </a:pPr>
            <a:r>
              <a:rPr sz="2000" dirty="0">
                <a:latin typeface="Calibri"/>
                <a:cs typeface="Calibri"/>
              </a:rPr>
              <a:t>‒</a:t>
            </a:r>
            <a:r>
              <a:rPr sz="2000" spc="225" dirty="0">
                <a:latin typeface="Calibri"/>
                <a:cs typeface="Calibri"/>
              </a:rPr>
              <a:t> </a:t>
            </a:r>
            <a:r>
              <a:rPr sz="2000" i="1" dirty="0">
                <a:latin typeface="Calibri"/>
                <a:cs typeface="Calibri"/>
              </a:rPr>
              <a:t>For</a:t>
            </a:r>
            <a:r>
              <a:rPr sz="2000" i="1" spc="-40" dirty="0">
                <a:latin typeface="Calibri"/>
                <a:cs typeface="Calibri"/>
              </a:rPr>
              <a:t> </a:t>
            </a:r>
            <a:r>
              <a:rPr sz="2000" i="1" spc="-20" dirty="0">
                <a:latin typeface="Calibri"/>
                <a:cs typeface="Calibri"/>
              </a:rPr>
              <a:t>ATRR,</a:t>
            </a:r>
            <a:r>
              <a:rPr sz="2000" i="1" spc="-45" dirty="0">
                <a:latin typeface="Calibri"/>
                <a:cs typeface="Calibri"/>
              </a:rPr>
              <a:t> </a:t>
            </a:r>
            <a:r>
              <a:rPr sz="2000" spc="-10" dirty="0">
                <a:latin typeface="Calibri"/>
                <a:cs typeface="Calibri"/>
              </a:rPr>
              <a:t>participant</a:t>
            </a:r>
            <a:r>
              <a:rPr sz="2000" spc="-30" dirty="0">
                <a:latin typeface="Calibri"/>
                <a:cs typeface="Calibri"/>
              </a:rPr>
              <a:t> </a:t>
            </a:r>
            <a:r>
              <a:rPr sz="2000" dirty="0">
                <a:latin typeface="Calibri"/>
                <a:cs typeface="Calibri"/>
              </a:rPr>
              <a:t>can</a:t>
            </a:r>
            <a:r>
              <a:rPr sz="2000" spc="-40" dirty="0">
                <a:latin typeface="Calibri"/>
                <a:cs typeface="Calibri"/>
              </a:rPr>
              <a:t> </a:t>
            </a:r>
            <a:r>
              <a:rPr sz="2000" dirty="0">
                <a:latin typeface="Calibri"/>
                <a:cs typeface="Calibri"/>
              </a:rPr>
              <a:t>change</a:t>
            </a:r>
            <a:r>
              <a:rPr sz="2000" spc="-55" dirty="0">
                <a:latin typeface="Calibri"/>
                <a:cs typeface="Calibri"/>
              </a:rPr>
              <a:t> </a:t>
            </a:r>
            <a:r>
              <a:rPr sz="2000" dirty="0">
                <a:latin typeface="Calibri"/>
                <a:cs typeface="Calibri"/>
              </a:rPr>
              <a:t>offer</a:t>
            </a:r>
            <a:r>
              <a:rPr sz="2000" spc="-35" dirty="0">
                <a:latin typeface="Calibri"/>
                <a:cs typeface="Calibri"/>
              </a:rPr>
              <a:t> </a:t>
            </a:r>
            <a:r>
              <a:rPr sz="2000" spc="-10" dirty="0">
                <a:latin typeface="Calibri"/>
                <a:cs typeface="Calibri"/>
              </a:rPr>
              <a:t>status</a:t>
            </a:r>
            <a:r>
              <a:rPr sz="2000" spc="-30" dirty="0">
                <a:latin typeface="Calibri"/>
                <a:cs typeface="Calibri"/>
              </a:rPr>
              <a:t> </a:t>
            </a:r>
            <a:r>
              <a:rPr sz="2000" dirty="0">
                <a:latin typeface="Calibri"/>
                <a:cs typeface="Calibri"/>
              </a:rPr>
              <a:t>in</a:t>
            </a:r>
            <a:r>
              <a:rPr sz="2000" spc="-35" dirty="0">
                <a:latin typeface="Calibri"/>
                <a:cs typeface="Calibri"/>
              </a:rPr>
              <a:t> </a:t>
            </a:r>
            <a:r>
              <a:rPr sz="2000" spc="-10" dirty="0" err="1">
                <a:latin typeface="Calibri"/>
                <a:cs typeface="Calibri"/>
              </a:rPr>
              <a:t>eMarket</a:t>
            </a:r>
            <a:r>
              <a:rPr sz="2000" spc="-40" dirty="0">
                <a:latin typeface="Calibri"/>
                <a:cs typeface="Calibri"/>
              </a:rPr>
              <a:t> </a:t>
            </a:r>
            <a:r>
              <a:rPr sz="2000" dirty="0">
                <a:latin typeface="Calibri"/>
                <a:cs typeface="Calibri"/>
              </a:rPr>
              <a:t>each</a:t>
            </a:r>
            <a:r>
              <a:rPr sz="2000" spc="-45" dirty="0">
                <a:latin typeface="Calibri"/>
                <a:cs typeface="Calibri"/>
              </a:rPr>
              <a:t> </a:t>
            </a:r>
            <a:r>
              <a:rPr sz="2000" dirty="0">
                <a:latin typeface="Calibri"/>
                <a:cs typeface="Calibri"/>
              </a:rPr>
              <a:t>hour</a:t>
            </a:r>
            <a:r>
              <a:rPr sz="2000" spc="-50" dirty="0">
                <a:latin typeface="Calibri"/>
                <a:cs typeface="Calibri"/>
              </a:rPr>
              <a:t> </a:t>
            </a:r>
            <a:r>
              <a:rPr sz="2000" i="1" dirty="0">
                <a:latin typeface="Calibri"/>
                <a:cs typeface="Calibri"/>
              </a:rPr>
              <a:t>before</a:t>
            </a:r>
            <a:r>
              <a:rPr sz="2000" i="1" spc="-65" dirty="0">
                <a:latin typeface="Calibri"/>
                <a:cs typeface="Calibri"/>
              </a:rPr>
              <a:t> </a:t>
            </a:r>
            <a:r>
              <a:rPr sz="2000" spc="-10" dirty="0">
                <a:latin typeface="Calibri"/>
                <a:cs typeface="Calibri"/>
              </a:rPr>
              <a:t>Regulation</a:t>
            </a:r>
            <a:r>
              <a:rPr sz="2000" spc="-50" dirty="0">
                <a:latin typeface="Calibri"/>
                <a:cs typeface="Calibri"/>
              </a:rPr>
              <a:t> </a:t>
            </a:r>
            <a:r>
              <a:rPr sz="2000" dirty="0">
                <a:latin typeface="Calibri"/>
                <a:cs typeface="Calibri"/>
              </a:rPr>
              <a:t>Selector</a:t>
            </a:r>
            <a:r>
              <a:rPr sz="2000" spc="-20" dirty="0">
                <a:latin typeface="Calibri"/>
                <a:cs typeface="Calibri"/>
              </a:rPr>
              <a:t> </a:t>
            </a:r>
            <a:r>
              <a:rPr sz="2000" dirty="0">
                <a:latin typeface="Calibri"/>
                <a:cs typeface="Calibri"/>
              </a:rPr>
              <a:t>is</a:t>
            </a:r>
            <a:r>
              <a:rPr sz="2000" spc="-45" dirty="0">
                <a:latin typeface="Calibri"/>
                <a:cs typeface="Calibri"/>
              </a:rPr>
              <a:t> </a:t>
            </a:r>
            <a:r>
              <a:rPr sz="2000" spc="-25" dirty="0">
                <a:latin typeface="Calibri"/>
                <a:cs typeface="Calibri"/>
              </a:rPr>
              <a:t>run</a:t>
            </a:r>
            <a:endParaRPr sz="2000" dirty="0">
              <a:latin typeface="Calibri"/>
              <a:cs typeface="Calibri"/>
            </a:endParaRPr>
          </a:p>
          <a:p>
            <a:pPr marL="877569" lvl="1" indent="-240665">
              <a:lnSpc>
                <a:spcPct val="100000"/>
              </a:lnSpc>
              <a:spcBef>
                <a:spcPts val="464"/>
              </a:spcBef>
              <a:buFont typeface="Arial"/>
              <a:buChar char="•"/>
              <a:tabLst>
                <a:tab pos="877569" algn="l"/>
              </a:tabLst>
            </a:pPr>
            <a:r>
              <a:rPr sz="1800" dirty="0">
                <a:latin typeface="Calibri"/>
                <a:cs typeface="Calibri"/>
              </a:rPr>
              <a:t>Once</a:t>
            </a:r>
            <a:r>
              <a:rPr sz="1800" spc="-35" dirty="0">
                <a:latin typeface="Calibri"/>
                <a:cs typeface="Calibri"/>
              </a:rPr>
              <a:t> </a:t>
            </a:r>
            <a:r>
              <a:rPr sz="1800" spc="-20" dirty="0">
                <a:latin typeface="Calibri"/>
                <a:cs typeface="Calibri"/>
              </a:rPr>
              <a:t>ATRR</a:t>
            </a:r>
            <a:r>
              <a:rPr sz="1800" spc="-45"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selected,</a:t>
            </a:r>
            <a:r>
              <a:rPr sz="1800" spc="-30" dirty="0">
                <a:latin typeface="Calibri"/>
                <a:cs typeface="Calibri"/>
              </a:rPr>
              <a:t> </a:t>
            </a:r>
            <a:r>
              <a:rPr sz="1800" dirty="0">
                <a:latin typeface="Calibri"/>
                <a:cs typeface="Calibri"/>
              </a:rPr>
              <a:t>must</a:t>
            </a:r>
            <a:r>
              <a:rPr sz="1800" spc="-45" dirty="0">
                <a:latin typeface="Calibri"/>
                <a:cs typeface="Calibri"/>
              </a:rPr>
              <a:t> </a:t>
            </a:r>
            <a:r>
              <a:rPr sz="1800" dirty="0">
                <a:latin typeface="Calibri"/>
                <a:cs typeface="Calibri"/>
              </a:rPr>
              <a:t>call</a:t>
            </a:r>
            <a:r>
              <a:rPr sz="1800" spc="-30" dirty="0">
                <a:latin typeface="Calibri"/>
                <a:cs typeface="Calibri"/>
              </a:rPr>
              <a:t> </a:t>
            </a:r>
            <a:r>
              <a:rPr sz="1800" dirty="0">
                <a:latin typeface="Calibri"/>
                <a:cs typeface="Calibri"/>
              </a:rPr>
              <a:t>ISO</a:t>
            </a:r>
            <a:r>
              <a:rPr sz="1800" spc="-60" dirty="0">
                <a:latin typeface="Calibri"/>
                <a:cs typeface="Calibri"/>
              </a:rPr>
              <a:t> </a:t>
            </a:r>
            <a:r>
              <a:rPr sz="1800" dirty="0">
                <a:latin typeface="Calibri"/>
                <a:cs typeface="Calibri"/>
              </a:rPr>
              <a:t>control</a:t>
            </a:r>
            <a:r>
              <a:rPr sz="1800" spc="-40" dirty="0">
                <a:latin typeface="Calibri"/>
                <a:cs typeface="Calibri"/>
              </a:rPr>
              <a:t> </a:t>
            </a:r>
            <a:r>
              <a:rPr sz="1800" dirty="0">
                <a:latin typeface="Calibri"/>
                <a:cs typeface="Calibri"/>
              </a:rPr>
              <a:t>room</a:t>
            </a:r>
            <a:r>
              <a:rPr sz="1800" spc="-4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change</a:t>
            </a:r>
            <a:r>
              <a:rPr sz="1800" spc="-35" dirty="0">
                <a:latin typeface="Calibri"/>
                <a:cs typeface="Calibri"/>
              </a:rPr>
              <a:t> </a:t>
            </a:r>
            <a:r>
              <a:rPr sz="1800" spc="-10" dirty="0">
                <a:latin typeface="Calibri"/>
                <a:cs typeface="Calibri"/>
              </a:rPr>
              <a:t>status</a:t>
            </a:r>
            <a:endParaRPr sz="1800" dirty="0">
              <a:latin typeface="Calibri"/>
              <a:cs typeface="Calibri"/>
            </a:endParaRPr>
          </a:p>
          <a:p>
            <a:pPr marL="14604">
              <a:lnSpc>
                <a:spcPct val="100000"/>
              </a:lnSpc>
              <a:spcBef>
                <a:spcPts val="480"/>
              </a:spcBef>
            </a:pPr>
            <a:r>
              <a:rPr sz="2400" b="1" spc="-10" dirty="0">
                <a:solidFill>
                  <a:srgbClr val="527E31"/>
                </a:solidFill>
                <a:latin typeface="Calibri"/>
                <a:cs typeface="Calibri"/>
              </a:rPr>
              <a:t>Outages</a:t>
            </a:r>
            <a:endParaRPr sz="2400" dirty="0">
              <a:latin typeface="Calibri"/>
              <a:cs typeface="Calibri"/>
            </a:endParaRPr>
          </a:p>
          <a:p>
            <a:pPr marL="295275" indent="-216535">
              <a:lnSpc>
                <a:spcPct val="100000"/>
              </a:lnSpc>
              <a:spcBef>
                <a:spcPts val="575"/>
              </a:spcBef>
              <a:buFont typeface="Arial"/>
              <a:buChar char="•"/>
              <a:tabLst>
                <a:tab pos="295275" algn="l"/>
              </a:tabLst>
            </a:pPr>
            <a:r>
              <a:rPr sz="2400" dirty="0">
                <a:latin typeface="Calibri"/>
                <a:cs typeface="Calibri"/>
              </a:rPr>
              <a:t>CSF</a:t>
            </a:r>
            <a:r>
              <a:rPr sz="2400" spc="-80" dirty="0">
                <a:latin typeface="Calibri"/>
                <a:cs typeface="Calibri"/>
              </a:rPr>
              <a:t> </a:t>
            </a:r>
            <a:r>
              <a:rPr sz="2400" spc="-10" dirty="0">
                <a:latin typeface="Calibri"/>
                <a:cs typeface="Calibri"/>
              </a:rPr>
              <a:t>generating</a:t>
            </a:r>
            <a:r>
              <a:rPr sz="2400" spc="-45" dirty="0">
                <a:latin typeface="Calibri"/>
                <a:cs typeface="Calibri"/>
              </a:rPr>
              <a:t> </a:t>
            </a:r>
            <a:r>
              <a:rPr sz="2400" dirty="0">
                <a:latin typeface="Calibri"/>
                <a:cs typeface="Calibri"/>
              </a:rPr>
              <a:t>asset</a:t>
            </a:r>
            <a:r>
              <a:rPr sz="2400" spc="-70" dirty="0">
                <a:latin typeface="Calibri"/>
                <a:cs typeface="Calibri"/>
              </a:rPr>
              <a:t> </a:t>
            </a:r>
            <a:r>
              <a:rPr sz="2400" dirty="0">
                <a:latin typeface="Calibri"/>
                <a:cs typeface="Calibri"/>
              </a:rPr>
              <a:t>must</a:t>
            </a:r>
            <a:r>
              <a:rPr sz="2400" spc="-65" dirty="0">
                <a:latin typeface="Calibri"/>
                <a:cs typeface="Calibri"/>
              </a:rPr>
              <a:t> </a:t>
            </a:r>
            <a:r>
              <a:rPr sz="2400" dirty="0">
                <a:latin typeface="Calibri"/>
                <a:cs typeface="Calibri"/>
              </a:rPr>
              <a:t>submit</a:t>
            </a:r>
            <a:r>
              <a:rPr sz="2400" spc="-60" dirty="0">
                <a:latin typeface="Calibri"/>
                <a:cs typeface="Calibri"/>
              </a:rPr>
              <a:t> </a:t>
            </a:r>
            <a:r>
              <a:rPr sz="2400" dirty="0">
                <a:latin typeface="Calibri"/>
                <a:cs typeface="Calibri"/>
              </a:rPr>
              <a:t>outages</a:t>
            </a:r>
            <a:r>
              <a:rPr sz="2400" spc="-50" dirty="0">
                <a:latin typeface="Calibri"/>
                <a:cs typeface="Calibri"/>
              </a:rPr>
              <a:t> </a:t>
            </a:r>
            <a:r>
              <a:rPr sz="2400" dirty="0">
                <a:latin typeface="Calibri"/>
                <a:cs typeface="Calibri"/>
              </a:rPr>
              <a:t>into</a:t>
            </a:r>
            <a:r>
              <a:rPr sz="2400" spc="-60" dirty="0">
                <a:latin typeface="Calibri"/>
                <a:cs typeface="Calibri"/>
              </a:rPr>
              <a:t> </a:t>
            </a:r>
            <a:r>
              <a:rPr sz="2400" dirty="0">
                <a:latin typeface="Calibri"/>
                <a:cs typeface="Calibri"/>
              </a:rPr>
              <a:t>CROW</a:t>
            </a:r>
            <a:r>
              <a:rPr sz="2400" spc="-75" dirty="0">
                <a:latin typeface="Calibri"/>
                <a:cs typeface="Calibri"/>
              </a:rPr>
              <a:t> </a:t>
            </a:r>
            <a:r>
              <a:rPr sz="2400" dirty="0">
                <a:latin typeface="Calibri"/>
                <a:cs typeface="Calibri"/>
              </a:rPr>
              <a:t>outage</a:t>
            </a:r>
            <a:r>
              <a:rPr sz="2400" spc="-45" dirty="0">
                <a:latin typeface="Calibri"/>
                <a:cs typeface="Calibri"/>
              </a:rPr>
              <a:t> </a:t>
            </a:r>
            <a:r>
              <a:rPr sz="2400" spc="-10" dirty="0">
                <a:latin typeface="Calibri"/>
                <a:cs typeface="Calibri"/>
              </a:rPr>
              <a:t>scheduler</a:t>
            </a:r>
            <a:endParaRPr sz="2400" dirty="0">
              <a:latin typeface="Calibri"/>
              <a:cs typeface="Calibri"/>
            </a:endParaRPr>
          </a:p>
          <a:p>
            <a:pPr marL="359410">
              <a:lnSpc>
                <a:spcPct val="100000"/>
              </a:lnSpc>
              <a:spcBef>
                <a:spcPts val="545"/>
              </a:spcBef>
            </a:pPr>
            <a:r>
              <a:rPr sz="2000" dirty="0">
                <a:latin typeface="Calibri"/>
                <a:cs typeface="Calibri"/>
              </a:rPr>
              <a:t>‒</a:t>
            </a:r>
            <a:r>
              <a:rPr sz="2000" spc="229" dirty="0">
                <a:latin typeface="Calibri"/>
                <a:cs typeface="Calibri"/>
              </a:rPr>
              <a:t> </a:t>
            </a:r>
            <a:r>
              <a:rPr lang="en-US" sz="2000" spc="-10" dirty="0">
                <a:latin typeface="Calibri"/>
                <a:cs typeface="Calibri"/>
              </a:rPr>
              <a:t>DARDs and ATRRs cannot schedule outages:</a:t>
            </a:r>
          </a:p>
          <a:p>
            <a:pPr marL="702310" lvl="8" indent="-342900">
              <a:spcBef>
                <a:spcPts val="545"/>
              </a:spcBef>
              <a:buFontTx/>
              <a:buChar char="-"/>
            </a:pPr>
            <a:r>
              <a:rPr lang="en-US" sz="2000" spc="-10" dirty="0">
                <a:latin typeface="Calibri"/>
                <a:cs typeface="Calibri"/>
              </a:rPr>
              <a:t>CSF Generators that have a CSO</a:t>
            </a:r>
          </a:p>
          <a:p>
            <a:pPr marL="702310" lvl="4" indent="-342900">
              <a:spcBef>
                <a:spcPts val="545"/>
              </a:spcBef>
              <a:buFontTx/>
              <a:buChar char="-"/>
            </a:pPr>
            <a:r>
              <a:rPr lang="en-US" sz="2000" spc="-10" dirty="0">
                <a:latin typeface="Calibri"/>
                <a:cs typeface="Calibri"/>
              </a:rPr>
              <a:t>Or are a Qualified Reactive Resource</a:t>
            </a:r>
            <a:endParaRPr sz="2000" dirty="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965780" y="4471754"/>
            <a:ext cx="2110270" cy="1900145"/>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49</a:t>
            </a:fld>
            <a:endParaRPr spc="-25"/>
          </a:p>
        </p:txBody>
      </p:sp>
      <p:sp>
        <p:nvSpPr>
          <p:cNvPr id="8" name="Rectangle 7">
            <a:extLst>
              <a:ext uri="{FF2B5EF4-FFF2-40B4-BE49-F238E27FC236}">
                <a16:creationId xmlns:a16="http://schemas.microsoft.com/office/drawing/2014/main" id="{37A23CFF-3025-2BFB-6428-4DEF500A965D}"/>
              </a:ext>
            </a:extLst>
          </p:cNvPr>
          <p:cNvSpPr/>
          <p:nvPr/>
        </p:nvSpPr>
        <p:spPr>
          <a:xfrm>
            <a:off x="60152" y="5995088"/>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9" name="Important symbol" descr="caution.png">
            <a:extLst>
              <a:ext uri="{FF2B5EF4-FFF2-40B4-BE49-F238E27FC236}">
                <a16:creationId xmlns:a16="http://schemas.microsoft.com/office/drawing/2014/main" id="{49C065D5-49F6-D11C-9D40-A9423EB19969}"/>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07993" y="6044597"/>
            <a:ext cx="305438" cy="310389"/>
          </a:xfrm>
          <a:prstGeom prst="rect">
            <a:avLst/>
          </a:prstGeom>
          <a:solidFill>
            <a:schemeClr val="bg1"/>
          </a:solidFill>
          <a:ln w="19050">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82423"/>
            <a:ext cx="929005" cy="452120"/>
          </a:xfrm>
          <a:prstGeom prst="rect">
            <a:avLst/>
          </a:prstGeom>
        </p:spPr>
        <p:txBody>
          <a:bodyPr vert="horz" wrap="square" lIns="0" tIns="12065" rIns="0" bIns="0" rtlCol="0">
            <a:spAutoFit/>
          </a:bodyPr>
          <a:lstStyle/>
          <a:p>
            <a:pPr marL="12700">
              <a:lnSpc>
                <a:spcPct val="100000"/>
              </a:lnSpc>
              <a:spcBef>
                <a:spcPts val="95"/>
              </a:spcBef>
            </a:pPr>
            <a:r>
              <a:rPr spc="-40" dirty="0"/>
              <a:t>Topics</a:t>
            </a:r>
          </a:p>
        </p:txBody>
      </p:sp>
      <p:sp>
        <p:nvSpPr>
          <p:cNvPr id="3" name="object 3"/>
          <p:cNvSpPr txBox="1"/>
          <p:nvPr/>
        </p:nvSpPr>
        <p:spPr>
          <a:xfrm>
            <a:off x="367080" y="754507"/>
            <a:ext cx="7079615" cy="3787775"/>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900" algn="l"/>
              </a:tabLst>
            </a:pPr>
            <a:r>
              <a:rPr sz="2400">
                <a:latin typeface="Calibri"/>
                <a:cs typeface="Calibri"/>
              </a:rPr>
              <a:t>Continuous</a:t>
            </a:r>
            <a:r>
              <a:rPr sz="2400" spc="-75">
                <a:latin typeface="Calibri"/>
                <a:cs typeface="Calibri"/>
              </a:rPr>
              <a:t> </a:t>
            </a:r>
            <a:r>
              <a:rPr sz="2400">
                <a:latin typeface="Calibri"/>
                <a:cs typeface="Calibri"/>
              </a:rPr>
              <a:t>Storage</a:t>
            </a:r>
            <a:r>
              <a:rPr sz="2400" spc="-70">
                <a:latin typeface="Calibri"/>
                <a:cs typeface="Calibri"/>
              </a:rPr>
              <a:t> </a:t>
            </a:r>
            <a:r>
              <a:rPr sz="2400">
                <a:latin typeface="Calibri"/>
                <a:cs typeface="Calibri"/>
              </a:rPr>
              <a:t>Facility</a:t>
            </a:r>
            <a:r>
              <a:rPr sz="2400" spc="-95">
                <a:latin typeface="Calibri"/>
                <a:cs typeface="Calibri"/>
              </a:rPr>
              <a:t> </a:t>
            </a:r>
            <a:r>
              <a:rPr sz="2400">
                <a:latin typeface="Calibri"/>
                <a:cs typeface="Calibri"/>
              </a:rPr>
              <a:t>(CSF)</a:t>
            </a:r>
            <a:r>
              <a:rPr sz="2400" spc="-95">
                <a:latin typeface="Calibri"/>
                <a:cs typeface="Calibri"/>
              </a:rPr>
              <a:t> </a:t>
            </a:r>
            <a:r>
              <a:rPr sz="2400" spc="-10">
                <a:latin typeface="Calibri"/>
                <a:cs typeface="Calibri"/>
              </a:rPr>
              <a:t>Option</a:t>
            </a:r>
            <a:endParaRPr sz="2400">
              <a:latin typeface="Calibri"/>
              <a:cs typeface="Calibri"/>
            </a:endParaRPr>
          </a:p>
          <a:p>
            <a:pPr marL="469900" indent="-457200">
              <a:lnSpc>
                <a:spcPct val="100000"/>
              </a:lnSpc>
              <a:spcBef>
                <a:spcPts val="1775"/>
              </a:spcBef>
              <a:buAutoNum type="arabicPeriod"/>
              <a:tabLst>
                <a:tab pos="469900" algn="l"/>
              </a:tabLst>
            </a:pPr>
            <a:r>
              <a:rPr sz="2400">
                <a:latin typeface="Calibri"/>
                <a:cs typeface="Calibri"/>
              </a:rPr>
              <a:t>Market</a:t>
            </a:r>
            <a:r>
              <a:rPr sz="2400" spc="-95">
                <a:latin typeface="Calibri"/>
                <a:cs typeface="Calibri"/>
              </a:rPr>
              <a:t> </a:t>
            </a:r>
            <a:r>
              <a:rPr sz="2400" spc="-10">
                <a:latin typeface="Calibri"/>
                <a:cs typeface="Calibri"/>
              </a:rPr>
              <a:t>Participation</a:t>
            </a:r>
            <a:r>
              <a:rPr sz="2400" spc="-90">
                <a:latin typeface="Calibri"/>
                <a:cs typeface="Calibri"/>
              </a:rPr>
              <a:t> </a:t>
            </a:r>
            <a:r>
              <a:rPr sz="2400">
                <a:latin typeface="Calibri"/>
                <a:cs typeface="Calibri"/>
              </a:rPr>
              <a:t>by</a:t>
            </a:r>
            <a:r>
              <a:rPr sz="2400" spc="-65">
                <a:latin typeface="Calibri"/>
                <a:cs typeface="Calibri"/>
              </a:rPr>
              <a:t> </a:t>
            </a:r>
            <a:r>
              <a:rPr sz="2400">
                <a:latin typeface="Calibri"/>
                <a:cs typeface="Calibri"/>
              </a:rPr>
              <a:t>Continuous</a:t>
            </a:r>
            <a:r>
              <a:rPr sz="2400" spc="-70">
                <a:latin typeface="Calibri"/>
                <a:cs typeface="Calibri"/>
              </a:rPr>
              <a:t> </a:t>
            </a:r>
            <a:r>
              <a:rPr sz="2400">
                <a:latin typeface="Calibri"/>
                <a:cs typeface="Calibri"/>
              </a:rPr>
              <a:t>Storage</a:t>
            </a:r>
            <a:r>
              <a:rPr sz="2400" spc="-70">
                <a:latin typeface="Calibri"/>
                <a:cs typeface="Calibri"/>
              </a:rPr>
              <a:t> </a:t>
            </a:r>
            <a:r>
              <a:rPr sz="2400" spc="-10">
                <a:latin typeface="Calibri"/>
                <a:cs typeface="Calibri"/>
              </a:rPr>
              <a:t>Facilities</a:t>
            </a:r>
            <a:endParaRPr sz="2400">
              <a:latin typeface="Calibri"/>
              <a:cs typeface="Calibri"/>
            </a:endParaRPr>
          </a:p>
          <a:p>
            <a:pPr marL="469900" marR="968375" indent="-457834">
              <a:lnSpc>
                <a:spcPct val="120000"/>
              </a:lnSpc>
              <a:spcBef>
                <a:spcPts val="1200"/>
              </a:spcBef>
              <a:buAutoNum type="arabicPeriod"/>
              <a:tabLst>
                <a:tab pos="469900" algn="l"/>
              </a:tabLst>
            </a:pPr>
            <a:r>
              <a:rPr sz="2400">
                <a:latin typeface="Calibri"/>
                <a:cs typeface="Calibri"/>
              </a:rPr>
              <a:t>Initial</a:t>
            </a:r>
            <a:r>
              <a:rPr sz="2400" spc="-55">
                <a:latin typeface="Calibri"/>
                <a:cs typeface="Calibri"/>
              </a:rPr>
              <a:t> </a:t>
            </a:r>
            <a:r>
              <a:rPr sz="2400">
                <a:latin typeface="Calibri"/>
                <a:cs typeface="Calibri"/>
              </a:rPr>
              <a:t>Modeling,</a:t>
            </a:r>
            <a:r>
              <a:rPr sz="2400" spc="-35">
                <a:latin typeface="Calibri"/>
                <a:cs typeface="Calibri"/>
              </a:rPr>
              <a:t> </a:t>
            </a:r>
            <a:r>
              <a:rPr sz="2400" spc="-20">
                <a:latin typeface="Calibri"/>
                <a:cs typeface="Calibri"/>
              </a:rPr>
              <a:t>Technical</a:t>
            </a:r>
            <a:r>
              <a:rPr sz="2400" spc="-30">
                <a:latin typeface="Calibri"/>
                <a:cs typeface="Calibri"/>
              </a:rPr>
              <a:t> </a:t>
            </a:r>
            <a:r>
              <a:rPr sz="2400" spc="-10">
                <a:latin typeface="Calibri"/>
                <a:cs typeface="Calibri"/>
              </a:rPr>
              <a:t>Requirements,</a:t>
            </a:r>
            <a:r>
              <a:rPr sz="2400" spc="-65">
                <a:latin typeface="Calibri"/>
                <a:cs typeface="Calibri"/>
              </a:rPr>
              <a:t> </a:t>
            </a:r>
            <a:r>
              <a:rPr sz="2400" spc="-25">
                <a:latin typeface="Calibri"/>
                <a:cs typeface="Calibri"/>
              </a:rPr>
              <a:t>and </a:t>
            </a:r>
            <a:r>
              <a:rPr sz="2400">
                <a:latin typeface="Calibri"/>
                <a:cs typeface="Calibri"/>
              </a:rPr>
              <a:t>Asset</a:t>
            </a:r>
            <a:r>
              <a:rPr sz="2400" spc="-35">
                <a:latin typeface="Calibri"/>
                <a:cs typeface="Calibri"/>
              </a:rPr>
              <a:t> </a:t>
            </a:r>
            <a:r>
              <a:rPr sz="2400" spc="-10">
                <a:latin typeface="Calibri"/>
                <a:cs typeface="Calibri"/>
              </a:rPr>
              <a:t>Registration</a:t>
            </a:r>
            <a:endParaRPr sz="2400">
              <a:latin typeface="Calibri"/>
              <a:cs typeface="Calibri"/>
            </a:endParaRPr>
          </a:p>
          <a:p>
            <a:pPr marL="469900" indent="-457200">
              <a:lnSpc>
                <a:spcPct val="100000"/>
              </a:lnSpc>
              <a:spcBef>
                <a:spcPts val="1780"/>
              </a:spcBef>
              <a:buAutoNum type="arabicPeriod"/>
              <a:tabLst>
                <a:tab pos="469900" algn="l"/>
              </a:tabLst>
            </a:pPr>
            <a:r>
              <a:rPr sz="2400" spc="-10">
                <a:latin typeface="Calibri"/>
                <a:cs typeface="Calibri"/>
              </a:rPr>
              <a:t>eMarket</a:t>
            </a:r>
            <a:r>
              <a:rPr sz="2400" spc="-100">
                <a:latin typeface="Calibri"/>
                <a:cs typeface="Calibri"/>
              </a:rPr>
              <a:t> </a:t>
            </a:r>
            <a:r>
              <a:rPr sz="2400" spc="-10">
                <a:latin typeface="Calibri"/>
                <a:cs typeface="Calibri"/>
              </a:rPr>
              <a:t>Requirements</a:t>
            </a:r>
            <a:endParaRPr sz="2400">
              <a:latin typeface="Calibri"/>
              <a:cs typeface="Calibri"/>
            </a:endParaRPr>
          </a:p>
          <a:p>
            <a:pPr marL="469900" indent="-457200">
              <a:lnSpc>
                <a:spcPct val="100000"/>
              </a:lnSpc>
              <a:spcBef>
                <a:spcPts val="1775"/>
              </a:spcBef>
              <a:buAutoNum type="arabicPeriod"/>
              <a:tabLst>
                <a:tab pos="469900" algn="l"/>
              </a:tabLst>
            </a:pPr>
            <a:r>
              <a:rPr sz="2400" spc="-10">
                <a:latin typeface="Calibri"/>
                <a:cs typeface="Calibri"/>
              </a:rPr>
              <a:t>Examples</a:t>
            </a:r>
            <a:r>
              <a:rPr sz="2400" spc="-60">
                <a:latin typeface="Calibri"/>
                <a:cs typeface="Calibri"/>
              </a:rPr>
              <a:t> </a:t>
            </a:r>
            <a:r>
              <a:rPr sz="2400">
                <a:latin typeface="Calibri"/>
                <a:cs typeface="Calibri"/>
              </a:rPr>
              <a:t>of</a:t>
            </a:r>
            <a:r>
              <a:rPr sz="2400" spc="-50">
                <a:latin typeface="Calibri"/>
                <a:cs typeface="Calibri"/>
              </a:rPr>
              <a:t> </a:t>
            </a:r>
            <a:r>
              <a:rPr sz="2400">
                <a:latin typeface="Calibri"/>
                <a:cs typeface="Calibri"/>
              </a:rPr>
              <a:t>How</a:t>
            </a:r>
            <a:r>
              <a:rPr sz="2400" spc="-35">
                <a:latin typeface="Calibri"/>
                <a:cs typeface="Calibri"/>
              </a:rPr>
              <a:t> </a:t>
            </a:r>
            <a:r>
              <a:rPr sz="2400">
                <a:latin typeface="Calibri"/>
                <a:cs typeface="Calibri"/>
              </a:rPr>
              <a:t>a</a:t>
            </a:r>
            <a:r>
              <a:rPr sz="2400" spc="-45">
                <a:latin typeface="Calibri"/>
                <a:cs typeface="Calibri"/>
              </a:rPr>
              <a:t> </a:t>
            </a:r>
            <a:r>
              <a:rPr sz="2400">
                <a:latin typeface="Calibri"/>
                <a:cs typeface="Calibri"/>
              </a:rPr>
              <a:t>CSF</a:t>
            </a:r>
            <a:r>
              <a:rPr sz="2400" spc="-65">
                <a:latin typeface="Calibri"/>
                <a:cs typeface="Calibri"/>
              </a:rPr>
              <a:t> </a:t>
            </a:r>
            <a:r>
              <a:rPr sz="2400">
                <a:latin typeface="Calibri"/>
                <a:cs typeface="Calibri"/>
              </a:rPr>
              <a:t>May</a:t>
            </a:r>
            <a:r>
              <a:rPr sz="2400" spc="-35">
                <a:latin typeface="Calibri"/>
                <a:cs typeface="Calibri"/>
              </a:rPr>
              <a:t> </a:t>
            </a:r>
            <a:r>
              <a:rPr sz="2400" spc="-10">
                <a:latin typeface="Calibri"/>
                <a:cs typeface="Calibri"/>
              </a:rPr>
              <a:t>Offer</a:t>
            </a:r>
            <a:r>
              <a:rPr sz="2400" spc="-30">
                <a:latin typeface="Calibri"/>
                <a:cs typeface="Calibri"/>
              </a:rPr>
              <a:t> </a:t>
            </a:r>
            <a:r>
              <a:rPr sz="2400">
                <a:latin typeface="Calibri"/>
                <a:cs typeface="Calibri"/>
              </a:rPr>
              <a:t>or</a:t>
            </a:r>
            <a:r>
              <a:rPr sz="2400" spc="-60">
                <a:latin typeface="Calibri"/>
                <a:cs typeface="Calibri"/>
              </a:rPr>
              <a:t> </a:t>
            </a:r>
            <a:r>
              <a:rPr sz="2400">
                <a:latin typeface="Calibri"/>
                <a:cs typeface="Calibri"/>
              </a:rPr>
              <a:t>Bid</a:t>
            </a:r>
            <a:r>
              <a:rPr sz="2400" spc="-50">
                <a:latin typeface="Calibri"/>
                <a:cs typeface="Calibri"/>
              </a:rPr>
              <a:t> </a:t>
            </a:r>
            <a:r>
              <a:rPr sz="2400">
                <a:latin typeface="Calibri"/>
                <a:cs typeface="Calibri"/>
              </a:rPr>
              <a:t>into</a:t>
            </a:r>
            <a:r>
              <a:rPr sz="2400" spc="-50">
                <a:latin typeface="Calibri"/>
                <a:cs typeface="Calibri"/>
              </a:rPr>
              <a:t> </a:t>
            </a:r>
            <a:r>
              <a:rPr sz="2400" spc="-10">
                <a:latin typeface="Calibri"/>
                <a:cs typeface="Calibri"/>
              </a:rPr>
              <a:t>Markets</a:t>
            </a:r>
            <a:endParaRPr sz="2400">
              <a:latin typeface="Calibri"/>
              <a:cs typeface="Calibri"/>
            </a:endParaRPr>
          </a:p>
          <a:p>
            <a:pPr marL="469900" indent="-457200">
              <a:lnSpc>
                <a:spcPct val="100000"/>
              </a:lnSpc>
              <a:spcBef>
                <a:spcPts val="1780"/>
              </a:spcBef>
              <a:buAutoNum type="arabicPeriod"/>
              <a:tabLst>
                <a:tab pos="469900" algn="l"/>
              </a:tabLst>
            </a:pPr>
            <a:r>
              <a:rPr sz="2400">
                <a:latin typeface="Calibri"/>
                <a:cs typeface="Calibri"/>
              </a:rPr>
              <a:t>Settlements</a:t>
            </a:r>
            <a:r>
              <a:rPr sz="2400" spc="-80">
                <a:latin typeface="Calibri"/>
                <a:cs typeface="Calibri"/>
              </a:rPr>
              <a:t> </a:t>
            </a:r>
            <a:r>
              <a:rPr sz="2400">
                <a:latin typeface="Calibri"/>
                <a:cs typeface="Calibri"/>
              </a:rPr>
              <a:t>and</a:t>
            </a:r>
            <a:r>
              <a:rPr sz="2400" spc="-55">
                <a:latin typeface="Calibri"/>
                <a:cs typeface="Calibri"/>
              </a:rPr>
              <a:t> </a:t>
            </a:r>
            <a:r>
              <a:rPr sz="2400">
                <a:latin typeface="Calibri"/>
                <a:cs typeface="Calibri"/>
              </a:rPr>
              <a:t>Billing</a:t>
            </a:r>
            <a:r>
              <a:rPr sz="2400" spc="-65">
                <a:latin typeface="Calibri"/>
                <a:cs typeface="Calibri"/>
              </a:rPr>
              <a:t> </a:t>
            </a:r>
            <a:r>
              <a:rPr sz="2400" spc="-10">
                <a:latin typeface="Calibri"/>
                <a:cs typeface="Calibri"/>
              </a:rPr>
              <a:t>Impacts</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8569358" y="1854819"/>
            <a:ext cx="2682422" cy="3130057"/>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5</a:t>
            </a:fld>
            <a:endParaRPr spc="-5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How</a:t>
            </a:r>
            <a:r>
              <a:rPr spc="-85"/>
              <a:t> </a:t>
            </a:r>
            <a:r>
              <a:rPr spc="-35"/>
              <a:t>Day-</a:t>
            </a:r>
            <a:r>
              <a:t>Ahead</a:t>
            </a:r>
            <a:r>
              <a:rPr spc="-40"/>
              <a:t> </a:t>
            </a:r>
            <a:r>
              <a:t>Asset</a:t>
            </a:r>
            <a:r>
              <a:rPr spc="-55"/>
              <a:t> </a:t>
            </a:r>
            <a:r>
              <a:t>Status</a:t>
            </a:r>
            <a:r>
              <a:rPr spc="-70"/>
              <a:t> </a:t>
            </a:r>
            <a:r>
              <a:t>Affects</a:t>
            </a:r>
            <a:r>
              <a:rPr spc="-65"/>
              <a:t> </a:t>
            </a:r>
            <a:r>
              <a:rPr spc="-25"/>
              <a:t>Real-</a:t>
            </a:r>
            <a:r>
              <a:t>Time</a:t>
            </a:r>
            <a:r>
              <a:rPr spc="-40"/>
              <a:t> </a:t>
            </a:r>
            <a:r>
              <a:rPr spc="-10"/>
              <a:t>Status</a:t>
            </a:r>
          </a:p>
        </p:txBody>
      </p:sp>
      <p:sp>
        <p:nvSpPr>
          <p:cNvPr id="3" name="object 3"/>
          <p:cNvSpPr txBox="1"/>
          <p:nvPr/>
        </p:nvSpPr>
        <p:spPr>
          <a:xfrm>
            <a:off x="367080" y="665624"/>
            <a:ext cx="5829935" cy="4994275"/>
          </a:xfrm>
          <a:prstGeom prst="rect">
            <a:avLst/>
          </a:prstGeom>
        </p:spPr>
        <p:txBody>
          <a:bodyPr vert="horz" wrap="square" lIns="0" tIns="101600" rIns="0" bIns="0" rtlCol="0">
            <a:spAutoFit/>
          </a:bodyPr>
          <a:lstStyle/>
          <a:p>
            <a:pPr marL="229235" indent="-216535">
              <a:lnSpc>
                <a:spcPct val="100000"/>
              </a:lnSpc>
              <a:spcBef>
                <a:spcPts val="800"/>
              </a:spcBef>
              <a:buFont typeface="Arial"/>
              <a:buChar char="•"/>
              <a:tabLst>
                <a:tab pos="229235" algn="l"/>
              </a:tabLst>
            </a:pPr>
            <a:r>
              <a:rPr sz="2400" spc="-25">
                <a:latin typeface="Calibri"/>
                <a:cs typeface="Calibri"/>
              </a:rPr>
              <a:t>Day-</a:t>
            </a:r>
            <a:r>
              <a:rPr sz="2400">
                <a:latin typeface="Calibri"/>
                <a:cs typeface="Calibri"/>
              </a:rPr>
              <a:t>ahead</a:t>
            </a:r>
            <a:r>
              <a:rPr sz="2400" spc="-35">
                <a:latin typeface="Calibri"/>
                <a:cs typeface="Calibri"/>
              </a:rPr>
              <a:t> </a:t>
            </a:r>
            <a:r>
              <a:rPr sz="2400" spc="-10">
                <a:latin typeface="Calibri"/>
                <a:cs typeface="Calibri"/>
              </a:rPr>
              <a:t>market:</a:t>
            </a:r>
            <a:endParaRPr sz="2400">
              <a:latin typeface="Calibri"/>
              <a:cs typeface="Calibri"/>
            </a:endParaRPr>
          </a:p>
          <a:p>
            <a:pPr marL="292735">
              <a:lnSpc>
                <a:spcPct val="100000"/>
              </a:lnSpc>
              <a:spcBef>
                <a:spcPts val="525"/>
              </a:spcBef>
            </a:pPr>
            <a:r>
              <a:rPr sz="1800">
                <a:latin typeface="Calibri"/>
                <a:cs typeface="Calibri"/>
              </a:rPr>
              <a:t>‒</a:t>
            </a:r>
            <a:r>
              <a:rPr sz="1800" spc="385">
                <a:latin typeface="Calibri"/>
                <a:cs typeface="Calibri"/>
              </a:rPr>
              <a:t> </a:t>
            </a:r>
            <a:r>
              <a:rPr sz="1800" spc="-10">
                <a:latin typeface="Calibri"/>
                <a:cs typeface="Calibri"/>
              </a:rPr>
              <a:t>Participant</a:t>
            </a:r>
            <a:r>
              <a:rPr sz="1800" spc="-25">
                <a:latin typeface="Calibri"/>
                <a:cs typeface="Calibri"/>
              </a:rPr>
              <a:t> </a:t>
            </a:r>
            <a:r>
              <a:rPr sz="1800">
                <a:latin typeface="Calibri"/>
                <a:cs typeface="Calibri"/>
              </a:rPr>
              <a:t>can</a:t>
            </a:r>
            <a:r>
              <a:rPr sz="1800" spc="-20">
                <a:latin typeface="Calibri"/>
                <a:cs typeface="Calibri"/>
              </a:rPr>
              <a:t> </a:t>
            </a:r>
            <a:r>
              <a:rPr sz="1800">
                <a:latin typeface="Calibri"/>
                <a:cs typeface="Calibri"/>
              </a:rPr>
              <a:t>set</a:t>
            </a:r>
            <a:r>
              <a:rPr sz="1800" spc="-30">
                <a:latin typeface="Calibri"/>
                <a:cs typeface="Calibri"/>
              </a:rPr>
              <a:t> </a:t>
            </a:r>
            <a:r>
              <a:rPr sz="1800">
                <a:latin typeface="Calibri"/>
                <a:cs typeface="Calibri"/>
              </a:rPr>
              <a:t>Must</a:t>
            </a:r>
            <a:r>
              <a:rPr sz="1800" spc="-25">
                <a:latin typeface="Calibri"/>
                <a:cs typeface="Calibri"/>
              </a:rPr>
              <a:t> </a:t>
            </a:r>
            <a:r>
              <a:rPr sz="1800">
                <a:latin typeface="Calibri"/>
                <a:cs typeface="Calibri"/>
              </a:rPr>
              <a:t>Run</a:t>
            </a:r>
            <a:r>
              <a:rPr sz="1800" spc="-20">
                <a:latin typeface="Calibri"/>
                <a:cs typeface="Calibri"/>
              </a:rPr>
              <a:t> </a:t>
            </a:r>
            <a:r>
              <a:rPr sz="1800">
                <a:latin typeface="Calibri"/>
                <a:cs typeface="Calibri"/>
              </a:rPr>
              <a:t>or</a:t>
            </a:r>
            <a:r>
              <a:rPr sz="1800" spc="-30">
                <a:latin typeface="Calibri"/>
                <a:cs typeface="Calibri"/>
              </a:rPr>
              <a:t> </a:t>
            </a:r>
            <a:r>
              <a:rPr sz="1800">
                <a:latin typeface="Calibri"/>
                <a:cs typeface="Calibri"/>
              </a:rPr>
              <a:t>Unavailable</a:t>
            </a:r>
            <a:r>
              <a:rPr sz="1800" spc="-30">
                <a:latin typeface="Calibri"/>
                <a:cs typeface="Calibri"/>
              </a:rPr>
              <a:t> </a:t>
            </a:r>
            <a:r>
              <a:rPr sz="1800" spc="-10">
                <a:latin typeface="Calibri"/>
                <a:cs typeface="Calibri"/>
              </a:rPr>
              <a:t>status</a:t>
            </a:r>
            <a:endParaRPr sz="1800">
              <a:latin typeface="Calibri"/>
              <a:cs typeface="Calibri"/>
            </a:endParaRPr>
          </a:p>
          <a:p>
            <a:pPr marL="516890">
              <a:lnSpc>
                <a:spcPct val="100000"/>
              </a:lnSpc>
              <a:spcBef>
                <a:spcPts val="434"/>
              </a:spcBef>
            </a:pPr>
            <a:r>
              <a:rPr sz="1800" spc="-10">
                <a:latin typeface="Calibri"/>
                <a:cs typeface="Calibri"/>
              </a:rPr>
              <a:t>independently</a:t>
            </a:r>
            <a:r>
              <a:rPr sz="1800" spc="-15">
                <a:latin typeface="Calibri"/>
                <a:cs typeface="Calibri"/>
              </a:rPr>
              <a:t> </a:t>
            </a:r>
            <a:r>
              <a:rPr sz="1800">
                <a:latin typeface="Calibri"/>
                <a:cs typeface="Calibri"/>
              </a:rPr>
              <a:t>for</a:t>
            </a:r>
            <a:r>
              <a:rPr sz="1800" spc="-20">
                <a:latin typeface="Calibri"/>
                <a:cs typeface="Calibri"/>
              </a:rPr>
              <a:t> </a:t>
            </a:r>
            <a:r>
              <a:rPr sz="1800" spc="-10">
                <a:latin typeface="Calibri"/>
                <a:cs typeface="Calibri"/>
              </a:rPr>
              <a:t>generator</a:t>
            </a:r>
            <a:r>
              <a:rPr sz="1800" spc="-45">
                <a:latin typeface="Calibri"/>
                <a:cs typeface="Calibri"/>
              </a:rPr>
              <a:t> </a:t>
            </a:r>
            <a:r>
              <a:rPr sz="1800">
                <a:latin typeface="Calibri"/>
                <a:cs typeface="Calibri"/>
              </a:rPr>
              <a:t>asset</a:t>
            </a:r>
            <a:r>
              <a:rPr sz="1800" spc="-40">
                <a:latin typeface="Calibri"/>
                <a:cs typeface="Calibri"/>
              </a:rPr>
              <a:t> </a:t>
            </a:r>
            <a:r>
              <a:rPr sz="1800">
                <a:latin typeface="Calibri"/>
                <a:cs typeface="Calibri"/>
              </a:rPr>
              <a:t>and</a:t>
            </a:r>
            <a:r>
              <a:rPr sz="1800" spc="-10">
                <a:latin typeface="Calibri"/>
                <a:cs typeface="Calibri"/>
              </a:rPr>
              <a:t> </a:t>
            </a:r>
            <a:r>
              <a:rPr sz="1800" spc="-20">
                <a:latin typeface="Calibri"/>
                <a:cs typeface="Calibri"/>
              </a:rPr>
              <a:t>DARD</a:t>
            </a:r>
            <a:endParaRPr sz="1800">
              <a:latin typeface="Calibri"/>
              <a:cs typeface="Calibri"/>
            </a:endParaRPr>
          </a:p>
          <a:p>
            <a:pPr marL="810895" lvl="1" indent="-240665">
              <a:lnSpc>
                <a:spcPct val="100000"/>
              </a:lnSpc>
              <a:spcBef>
                <a:spcPts val="430"/>
              </a:spcBef>
              <a:buFont typeface="Arial"/>
              <a:buChar char="•"/>
              <a:tabLst>
                <a:tab pos="810895" algn="l"/>
              </a:tabLst>
            </a:pPr>
            <a:r>
              <a:rPr sz="1800" spc="-20">
                <a:latin typeface="Calibri"/>
                <a:cs typeface="Calibri"/>
              </a:rPr>
              <a:t>ATRR</a:t>
            </a:r>
            <a:r>
              <a:rPr sz="1800" spc="-55">
                <a:latin typeface="Calibri"/>
                <a:cs typeface="Calibri"/>
              </a:rPr>
              <a:t> </a:t>
            </a:r>
            <a:r>
              <a:rPr sz="1800">
                <a:latin typeface="Calibri"/>
                <a:cs typeface="Calibri"/>
              </a:rPr>
              <a:t>doesn’t</a:t>
            </a:r>
            <a:r>
              <a:rPr sz="1800" spc="-65">
                <a:latin typeface="Calibri"/>
                <a:cs typeface="Calibri"/>
              </a:rPr>
              <a:t> </a:t>
            </a:r>
            <a:r>
              <a:rPr sz="1800">
                <a:latin typeface="Calibri"/>
                <a:cs typeface="Calibri"/>
              </a:rPr>
              <a:t>participate</a:t>
            </a:r>
            <a:r>
              <a:rPr sz="1800" spc="-35">
                <a:latin typeface="Calibri"/>
                <a:cs typeface="Calibri"/>
              </a:rPr>
              <a:t> </a:t>
            </a:r>
            <a:r>
              <a:rPr sz="1800">
                <a:latin typeface="Calibri"/>
                <a:cs typeface="Calibri"/>
              </a:rPr>
              <a:t>in</a:t>
            </a:r>
            <a:r>
              <a:rPr sz="1800" spc="-45">
                <a:latin typeface="Calibri"/>
                <a:cs typeface="Calibri"/>
              </a:rPr>
              <a:t> </a:t>
            </a:r>
            <a:r>
              <a:rPr sz="1800" spc="-20">
                <a:latin typeface="Calibri"/>
                <a:cs typeface="Calibri"/>
              </a:rPr>
              <a:t>Day-</a:t>
            </a:r>
            <a:r>
              <a:rPr sz="1800">
                <a:latin typeface="Calibri"/>
                <a:cs typeface="Calibri"/>
              </a:rPr>
              <a:t>Ahead</a:t>
            </a:r>
            <a:r>
              <a:rPr sz="1800" spc="-60">
                <a:latin typeface="Calibri"/>
                <a:cs typeface="Calibri"/>
              </a:rPr>
              <a:t> </a:t>
            </a:r>
            <a:r>
              <a:rPr sz="1800">
                <a:latin typeface="Calibri"/>
                <a:cs typeface="Calibri"/>
              </a:rPr>
              <a:t>Energy</a:t>
            </a:r>
            <a:r>
              <a:rPr sz="1800" spc="-60">
                <a:latin typeface="Calibri"/>
                <a:cs typeface="Calibri"/>
              </a:rPr>
              <a:t> </a:t>
            </a:r>
            <a:r>
              <a:rPr sz="1800" spc="-10">
                <a:latin typeface="Calibri"/>
                <a:cs typeface="Calibri"/>
              </a:rPr>
              <a:t>Market</a:t>
            </a:r>
            <a:endParaRPr sz="1800">
              <a:latin typeface="Calibri"/>
              <a:cs typeface="Calibri"/>
            </a:endParaRPr>
          </a:p>
          <a:p>
            <a:pPr marL="229235" indent="-216535">
              <a:lnSpc>
                <a:spcPct val="100000"/>
              </a:lnSpc>
              <a:spcBef>
                <a:spcPts val="1680"/>
              </a:spcBef>
              <a:buFont typeface="Arial"/>
              <a:buChar char="•"/>
              <a:tabLst>
                <a:tab pos="229235" algn="l"/>
              </a:tabLst>
            </a:pPr>
            <a:r>
              <a:rPr sz="2400" spc="-20">
                <a:latin typeface="Calibri"/>
                <a:cs typeface="Calibri"/>
              </a:rPr>
              <a:t>Real-</a:t>
            </a:r>
            <a:r>
              <a:rPr sz="2400">
                <a:latin typeface="Calibri"/>
                <a:cs typeface="Calibri"/>
              </a:rPr>
              <a:t>time </a:t>
            </a:r>
            <a:r>
              <a:rPr sz="2400" spc="-10">
                <a:latin typeface="Calibri"/>
                <a:cs typeface="Calibri"/>
              </a:rPr>
              <a:t>operations:</a:t>
            </a:r>
            <a:endParaRPr sz="2400">
              <a:latin typeface="Calibri"/>
              <a:cs typeface="Calibri"/>
            </a:endParaRPr>
          </a:p>
          <a:p>
            <a:pPr marL="516890" marR="474345" indent="-224790">
              <a:lnSpc>
                <a:spcPct val="120000"/>
              </a:lnSpc>
              <a:spcBef>
                <a:spcPts val="100"/>
              </a:spcBef>
            </a:pPr>
            <a:r>
              <a:rPr sz="1800">
                <a:latin typeface="Calibri"/>
                <a:cs typeface="Calibri"/>
              </a:rPr>
              <a:t>‒</a:t>
            </a:r>
            <a:r>
              <a:rPr sz="1800" spc="395">
                <a:latin typeface="Calibri"/>
                <a:cs typeface="Calibri"/>
              </a:rPr>
              <a:t> </a:t>
            </a:r>
            <a:r>
              <a:rPr sz="1800" b="1">
                <a:latin typeface="Calibri"/>
                <a:cs typeface="Calibri"/>
              </a:rPr>
              <a:t>For</a:t>
            </a:r>
            <a:r>
              <a:rPr sz="1800" b="1" spc="-30">
                <a:latin typeface="Calibri"/>
                <a:cs typeface="Calibri"/>
              </a:rPr>
              <a:t> </a:t>
            </a:r>
            <a:r>
              <a:rPr sz="1800" b="1" spc="-10">
                <a:latin typeface="Calibri"/>
                <a:cs typeface="Calibri"/>
              </a:rPr>
              <a:t>generator</a:t>
            </a:r>
            <a:r>
              <a:rPr sz="1800" b="1" spc="-50">
                <a:latin typeface="Calibri"/>
                <a:cs typeface="Calibri"/>
              </a:rPr>
              <a:t> </a:t>
            </a:r>
            <a:r>
              <a:rPr sz="1800" b="1">
                <a:latin typeface="Calibri"/>
                <a:cs typeface="Calibri"/>
              </a:rPr>
              <a:t>asset</a:t>
            </a:r>
            <a:r>
              <a:rPr sz="1800" b="1" spc="-55">
                <a:latin typeface="Calibri"/>
                <a:cs typeface="Calibri"/>
              </a:rPr>
              <a:t> </a:t>
            </a:r>
            <a:r>
              <a:rPr sz="1800" b="1">
                <a:latin typeface="Calibri"/>
                <a:cs typeface="Calibri"/>
              </a:rPr>
              <a:t>and</a:t>
            </a:r>
            <a:r>
              <a:rPr sz="1800" b="1" spc="-30">
                <a:latin typeface="Calibri"/>
                <a:cs typeface="Calibri"/>
              </a:rPr>
              <a:t> </a:t>
            </a:r>
            <a:r>
              <a:rPr sz="1800" b="1">
                <a:latin typeface="Calibri"/>
                <a:cs typeface="Calibri"/>
              </a:rPr>
              <a:t>DARD,</a:t>
            </a:r>
            <a:r>
              <a:rPr sz="1800" b="1" spc="-35">
                <a:latin typeface="Calibri"/>
                <a:cs typeface="Calibri"/>
              </a:rPr>
              <a:t> </a:t>
            </a:r>
            <a:r>
              <a:rPr sz="1800">
                <a:latin typeface="Calibri"/>
                <a:cs typeface="Calibri"/>
              </a:rPr>
              <a:t>if</a:t>
            </a:r>
            <a:r>
              <a:rPr sz="1800" spc="-10">
                <a:latin typeface="Calibri"/>
                <a:cs typeface="Calibri"/>
              </a:rPr>
              <a:t> </a:t>
            </a:r>
            <a:r>
              <a:rPr sz="1800" i="1">
                <a:latin typeface="Calibri"/>
                <a:cs typeface="Calibri"/>
              </a:rPr>
              <a:t>either</a:t>
            </a:r>
            <a:r>
              <a:rPr sz="1800" i="1" spc="-15">
                <a:latin typeface="Calibri"/>
                <a:cs typeface="Calibri"/>
              </a:rPr>
              <a:t> </a:t>
            </a:r>
            <a:r>
              <a:rPr sz="1800">
                <a:latin typeface="Calibri"/>
                <a:cs typeface="Calibri"/>
              </a:rPr>
              <a:t>is</a:t>
            </a:r>
            <a:r>
              <a:rPr sz="1800" spc="-25">
                <a:latin typeface="Calibri"/>
                <a:cs typeface="Calibri"/>
              </a:rPr>
              <a:t> </a:t>
            </a:r>
            <a:r>
              <a:rPr sz="1800" spc="-10">
                <a:latin typeface="Calibri"/>
                <a:cs typeface="Calibri"/>
              </a:rPr>
              <a:t>offered</a:t>
            </a:r>
            <a:r>
              <a:rPr sz="1800" spc="-25">
                <a:latin typeface="Calibri"/>
                <a:cs typeface="Calibri"/>
              </a:rPr>
              <a:t> as </a:t>
            </a:r>
            <a:r>
              <a:rPr sz="1800">
                <a:latin typeface="Calibri"/>
                <a:cs typeface="Calibri"/>
              </a:rPr>
              <a:t>Must</a:t>
            </a:r>
            <a:r>
              <a:rPr sz="1800" spc="-35">
                <a:latin typeface="Calibri"/>
                <a:cs typeface="Calibri"/>
              </a:rPr>
              <a:t> </a:t>
            </a:r>
            <a:r>
              <a:rPr sz="1800">
                <a:latin typeface="Calibri"/>
                <a:cs typeface="Calibri"/>
              </a:rPr>
              <a:t>Run,</a:t>
            </a:r>
            <a:r>
              <a:rPr sz="1800" spc="-10">
                <a:latin typeface="Calibri"/>
                <a:cs typeface="Calibri"/>
              </a:rPr>
              <a:t> </a:t>
            </a:r>
            <a:r>
              <a:rPr sz="1800" i="1">
                <a:latin typeface="Calibri"/>
                <a:cs typeface="Calibri"/>
              </a:rPr>
              <a:t>both</a:t>
            </a:r>
            <a:r>
              <a:rPr sz="1800" i="1" spc="-30">
                <a:latin typeface="Calibri"/>
                <a:cs typeface="Calibri"/>
              </a:rPr>
              <a:t> </a:t>
            </a:r>
            <a:r>
              <a:rPr sz="1800">
                <a:latin typeface="Calibri"/>
                <a:cs typeface="Calibri"/>
              </a:rPr>
              <a:t>are</a:t>
            </a:r>
            <a:r>
              <a:rPr sz="1800" spc="-15">
                <a:latin typeface="Calibri"/>
                <a:cs typeface="Calibri"/>
              </a:rPr>
              <a:t> </a:t>
            </a:r>
            <a:r>
              <a:rPr sz="1800" spc="-10">
                <a:latin typeface="Calibri"/>
                <a:cs typeface="Calibri"/>
              </a:rPr>
              <a:t>treated</a:t>
            </a:r>
            <a:r>
              <a:rPr sz="1800" spc="-30">
                <a:latin typeface="Calibri"/>
                <a:cs typeface="Calibri"/>
              </a:rPr>
              <a:t> </a:t>
            </a:r>
            <a:r>
              <a:rPr sz="1800">
                <a:latin typeface="Calibri"/>
                <a:cs typeface="Calibri"/>
              </a:rPr>
              <a:t>as</a:t>
            </a:r>
            <a:r>
              <a:rPr sz="1800" spc="-20">
                <a:latin typeface="Calibri"/>
                <a:cs typeface="Calibri"/>
              </a:rPr>
              <a:t> </a:t>
            </a:r>
            <a:r>
              <a:rPr sz="1800" spc="-10">
                <a:latin typeface="Calibri"/>
                <a:cs typeface="Calibri"/>
              </a:rPr>
              <a:t>available</a:t>
            </a:r>
            <a:endParaRPr sz="1800">
              <a:latin typeface="Calibri"/>
              <a:cs typeface="Calibri"/>
            </a:endParaRPr>
          </a:p>
          <a:p>
            <a:pPr marL="810895" lvl="1" indent="-240665">
              <a:lnSpc>
                <a:spcPct val="100000"/>
              </a:lnSpc>
              <a:spcBef>
                <a:spcPts val="434"/>
              </a:spcBef>
              <a:buFont typeface="Arial"/>
              <a:buChar char="•"/>
              <a:tabLst>
                <a:tab pos="810895" algn="l"/>
              </a:tabLst>
            </a:pPr>
            <a:r>
              <a:rPr sz="1800" spc="-10">
                <a:latin typeface="Calibri"/>
                <a:cs typeface="Calibri"/>
              </a:rPr>
              <a:t>Generator</a:t>
            </a:r>
            <a:r>
              <a:rPr sz="1800" spc="-50">
                <a:latin typeface="Calibri"/>
                <a:cs typeface="Calibri"/>
              </a:rPr>
              <a:t> </a:t>
            </a:r>
            <a:r>
              <a:rPr sz="1800">
                <a:latin typeface="Calibri"/>
                <a:cs typeface="Calibri"/>
              </a:rPr>
              <a:t>asset</a:t>
            </a:r>
            <a:r>
              <a:rPr sz="1800" spc="-60">
                <a:latin typeface="Calibri"/>
                <a:cs typeface="Calibri"/>
              </a:rPr>
              <a:t> </a:t>
            </a:r>
            <a:r>
              <a:rPr sz="1800">
                <a:latin typeface="Calibri"/>
                <a:cs typeface="Calibri"/>
              </a:rPr>
              <a:t>and</a:t>
            </a:r>
            <a:r>
              <a:rPr sz="1800" spc="-50">
                <a:latin typeface="Calibri"/>
                <a:cs typeface="Calibri"/>
              </a:rPr>
              <a:t> </a:t>
            </a:r>
            <a:r>
              <a:rPr sz="1800">
                <a:latin typeface="Calibri"/>
                <a:cs typeface="Calibri"/>
              </a:rPr>
              <a:t>DARD</a:t>
            </a:r>
            <a:r>
              <a:rPr sz="1800" spc="-35">
                <a:latin typeface="Calibri"/>
                <a:cs typeface="Calibri"/>
              </a:rPr>
              <a:t> </a:t>
            </a:r>
            <a:r>
              <a:rPr sz="1800">
                <a:latin typeface="Calibri"/>
                <a:cs typeface="Calibri"/>
              </a:rPr>
              <a:t>status</a:t>
            </a:r>
            <a:r>
              <a:rPr sz="1800" spc="-55">
                <a:latin typeface="Calibri"/>
                <a:cs typeface="Calibri"/>
              </a:rPr>
              <a:t> </a:t>
            </a:r>
            <a:r>
              <a:rPr sz="1800" spc="-10">
                <a:latin typeface="Calibri"/>
                <a:cs typeface="Calibri"/>
              </a:rPr>
              <a:t>always</a:t>
            </a:r>
            <a:r>
              <a:rPr sz="1800" spc="-50">
                <a:latin typeface="Calibri"/>
                <a:cs typeface="Calibri"/>
              </a:rPr>
              <a:t> </a:t>
            </a:r>
            <a:r>
              <a:rPr sz="1800">
                <a:latin typeface="Calibri"/>
                <a:cs typeface="Calibri"/>
              </a:rPr>
              <a:t>kept</a:t>
            </a:r>
            <a:r>
              <a:rPr sz="1800" spc="-45">
                <a:latin typeface="Calibri"/>
                <a:cs typeface="Calibri"/>
              </a:rPr>
              <a:t> </a:t>
            </a:r>
            <a:r>
              <a:rPr sz="1800">
                <a:latin typeface="Calibri"/>
                <a:cs typeface="Calibri"/>
              </a:rPr>
              <a:t>in</a:t>
            </a:r>
            <a:r>
              <a:rPr sz="1800" spc="-40">
                <a:latin typeface="Calibri"/>
                <a:cs typeface="Calibri"/>
              </a:rPr>
              <a:t> </a:t>
            </a:r>
            <a:r>
              <a:rPr sz="1800" spc="-10">
                <a:latin typeface="Calibri"/>
                <a:cs typeface="Calibri"/>
              </a:rPr>
              <a:t>synch</a:t>
            </a:r>
            <a:endParaRPr sz="1800">
              <a:latin typeface="Calibri"/>
              <a:cs typeface="Calibri"/>
            </a:endParaRPr>
          </a:p>
          <a:p>
            <a:pPr marR="1887855" algn="r">
              <a:lnSpc>
                <a:spcPct val="100000"/>
              </a:lnSpc>
              <a:spcBef>
                <a:spcPts val="415"/>
              </a:spcBef>
              <a:tabLst>
                <a:tab pos="231140" algn="l"/>
              </a:tabLst>
            </a:pPr>
            <a:r>
              <a:rPr sz="1600" spc="-50">
                <a:latin typeface="Calibri"/>
                <a:cs typeface="Calibri"/>
              </a:rPr>
              <a:t>‒</a:t>
            </a:r>
            <a:r>
              <a:rPr sz="1600">
                <a:latin typeface="Calibri"/>
                <a:cs typeface="Calibri"/>
              </a:rPr>
              <a:t>	</a:t>
            </a:r>
            <a:r>
              <a:rPr sz="1600" spc="-35">
                <a:latin typeface="Calibri"/>
                <a:cs typeface="Calibri"/>
              </a:rPr>
              <a:t>ATRR’s</a:t>
            </a:r>
            <a:r>
              <a:rPr sz="1600" spc="-20">
                <a:latin typeface="Calibri"/>
                <a:cs typeface="Calibri"/>
              </a:rPr>
              <a:t> </a:t>
            </a:r>
            <a:r>
              <a:rPr sz="1600" spc="-10">
                <a:latin typeface="Calibri"/>
                <a:cs typeface="Calibri"/>
              </a:rPr>
              <a:t>status</a:t>
            </a:r>
            <a:r>
              <a:rPr sz="1600" spc="-60">
                <a:latin typeface="Calibri"/>
                <a:cs typeface="Calibri"/>
              </a:rPr>
              <a:t> </a:t>
            </a:r>
            <a:r>
              <a:rPr sz="1600">
                <a:latin typeface="Calibri"/>
                <a:cs typeface="Calibri"/>
              </a:rPr>
              <a:t>doesn’t</a:t>
            </a:r>
            <a:r>
              <a:rPr sz="1600" spc="-15">
                <a:latin typeface="Calibri"/>
                <a:cs typeface="Calibri"/>
              </a:rPr>
              <a:t> </a:t>
            </a:r>
            <a:r>
              <a:rPr sz="1600">
                <a:latin typeface="Calibri"/>
                <a:cs typeface="Calibri"/>
              </a:rPr>
              <a:t>impact</a:t>
            </a:r>
            <a:r>
              <a:rPr sz="1600" spc="-50">
                <a:latin typeface="Calibri"/>
                <a:cs typeface="Calibri"/>
              </a:rPr>
              <a:t> </a:t>
            </a:r>
            <a:r>
              <a:rPr sz="1600" spc="-20">
                <a:latin typeface="Calibri"/>
                <a:cs typeface="Calibri"/>
              </a:rPr>
              <a:t>them</a:t>
            </a:r>
            <a:endParaRPr sz="1600">
              <a:latin typeface="Calibri"/>
              <a:cs typeface="Calibri"/>
            </a:endParaRPr>
          </a:p>
          <a:p>
            <a:pPr marR="1856105" algn="r">
              <a:lnSpc>
                <a:spcPct val="100000"/>
              </a:lnSpc>
              <a:spcBef>
                <a:spcPts val="400"/>
              </a:spcBef>
            </a:pPr>
            <a:r>
              <a:rPr sz="1800">
                <a:latin typeface="Calibri"/>
                <a:cs typeface="Calibri"/>
              </a:rPr>
              <a:t>‒</a:t>
            </a:r>
            <a:r>
              <a:rPr sz="1800" spc="380">
                <a:latin typeface="Calibri"/>
                <a:cs typeface="Calibri"/>
              </a:rPr>
              <a:t> </a:t>
            </a:r>
            <a:r>
              <a:rPr sz="1800" b="1">
                <a:latin typeface="Calibri"/>
                <a:cs typeface="Calibri"/>
              </a:rPr>
              <a:t>For</a:t>
            </a:r>
            <a:r>
              <a:rPr sz="1800" b="1" spc="-35">
                <a:latin typeface="Calibri"/>
                <a:cs typeface="Calibri"/>
              </a:rPr>
              <a:t> </a:t>
            </a:r>
            <a:r>
              <a:rPr sz="1800" b="1" spc="-20">
                <a:latin typeface="Calibri"/>
                <a:cs typeface="Calibri"/>
              </a:rPr>
              <a:t>ATRR,</a:t>
            </a:r>
            <a:r>
              <a:rPr sz="1800" b="1" spc="-25">
                <a:latin typeface="Calibri"/>
                <a:cs typeface="Calibri"/>
              </a:rPr>
              <a:t> </a:t>
            </a:r>
            <a:r>
              <a:rPr sz="1800">
                <a:latin typeface="Calibri"/>
                <a:cs typeface="Calibri"/>
              </a:rPr>
              <a:t>if</a:t>
            </a:r>
            <a:r>
              <a:rPr sz="1800" spc="-25">
                <a:latin typeface="Calibri"/>
                <a:cs typeface="Calibri"/>
              </a:rPr>
              <a:t> </a:t>
            </a:r>
            <a:r>
              <a:rPr sz="1800" spc="-10">
                <a:latin typeface="Calibri"/>
                <a:cs typeface="Calibri"/>
              </a:rPr>
              <a:t>generator</a:t>
            </a:r>
            <a:r>
              <a:rPr sz="1800" spc="-45">
                <a:latin typeface="Calibri"/>
                <a:cs typeface="Calibri"/>
              </a:rPr>
              <a:t> </a:t>
            </a:r>
            <a:r>
              <a:rPr sz="1800">
                <a:latin typeface="Calibri"/>
                <a:cs typeface="Calibri"/>
              </a:rPr>
              <a:t>and</a:t>
            </a:r>
            <a:r>
              <a:rPr sz="1800" spc="-25">
                <a:latin typeface="Calibri"/>
                <a:cs typeface="Calibri"/>
              </a:rPr>
              <a:t> </a:t>
            </a:r>
            <a:r>
              <a:rPr sz="1800">
                <a:latin typeface="Calibri"/>
                <a:cs typeface="Calibri"/>
              </a:rPr>
              <a:t>DARD</a:t>
            </a:r>
            <a:r>
              <a:rPr sz="1800" spc="-25">
                <a:latin typeface="Calibri"/>
                <a:cs typeface="Calibri"/>
              </a:rPr>
              <a:t> </a:t>
            </a:r>
            <a:r>
              <a:rPr sz="1800" spc="-20">
                <a:latin typeface="Calibri"/>
                <a:cs typeface="Calibri"/>
              </a:rPr>
              <a:t>are:</a:t>
            </a:r>
            <a:endParaRPr sz="1800">
              <a:latin typeface="Calibri"/>
              <a:cs typeface="Calibri"/>
            </a:endParaRPr>
          </a:p>
          <a:p>
            <a:pPr marR="1888489" algn="r">
              <a:lnSpc>
                <a:spcPct val="100000"/>
              </a:lnSpc>
              <a:spcBef>
                <a:spcPts val="415"/>
              </a:spcBef>
              <a:tabLst>
                <a:tab pos="231140" algn="l"/>
              </a:tabLst>
            </a:pPr>
            <a:r>
              <a:rPr sz="1600" spc="-50">
                <a:latin typeface="Calibri"/>
                <a:cs typeface="Calibri"/>
              </a:rPr>
              <a:t>‒</a:t>
            </a:r>
            <a:r>
              <a:rPr sz="1600">
                <a:latin typeface="Calibri"/>
                <a:cs typeface="Calibri"/>
              </a:rPr>
              <a:t>	</a:t>
            </a:r>
            <a:r>
              <a:rPr sz="1600" spc="-10">
                <a:latin typeface="Calibri"/>
                <a:cs typeface="Calibri"/>
              </a:rPr>
              <a:t>Unavailable,</a:t>
            </a:r>
            <a:r>
              <a:rPr sz="1600" spc="-35">
                <a:latin typeface="Calibri"/>
                <a:cs typeface="Calibri"/>
              </a:rPr>
              <a:t> </a:t>
            </a:r>
            <a:r>
              <a:rPr sz="1600" spc="-20">
                <a:latin typeface="Calibri"/>
                <a:cs typeface="Calibri"/>
              </a:rPr>
              <a:t>ATRR</a:t>
            </a:r>
            <a:r>
              <a:rPr sz="1600" spc="-5">
                <a:latin typeface="Calibri"/>
                <a:cs typeface="Calibri"/>
              </a:rPr>
              <a:t> </a:t>
            </a:r>
            <a:r>
              <a:rPr sz="1600">
                <a:latin typeface="Calibri"/>
                <a:cs typeface="Calibri"/>
              </a:rPr>
              <a:t>also</a:t>
            </a:r>
            <a:r>
              <a:rPr sz="1600" spc="-15">
                <a:latin typeface="Calibri"/>
                <a:cs typeface="Calibri"/>
              </a:rPr>
              <a:t> </a:t>
            </a:r>
            <a:r>
              <a:rPr sz="1600" spc="-10">
                <a:latin typeface="Calibri"/>
                <a:cs typeface="Calibri"/>
              </a:rPr>
              <a:t>unavailable</a:t>
            </a:r>
            <a:endParaRPr sz="1600">
              <a:latin typeface="Calibri"/>
              <a:cs typeface="Calibri"/>
            </a:endParaRPr>
          </a:p>
          <a:p>
            <a:pPr marL="862965">
              <a:lnSpc>
                <a:spcPct val="100000"/>
              </a:lnSpc>
              <a:spcBef>
                <a:spcPts val="385"/>
              </a:spcBef>
              <a:tabLst>
                <a:tab pos="1094740" algn="l"/>
              </a:tabLst>
            </a:pPr>
            <a:r>
              <a:rPr sz="1600" spc="-50">
                <a:latin typeface="Calibri"/>
                <a:cs typeface="Calibri"/>
              </a:rPr>
              <a:t>‒</a:t>
            </a:r>
            <a:r>
              <a:rPr sz="1600">
                <a:latin typeface="Calibri"/>
                <a:cs typeface="Calibri"/>
              </a:rPr>
              <a:t>	Must</a:t>
            </a:r>
            <a:r>
              <a:rPr sz="1600" spc="-50">
                <a:latin typeface="Calibri"/>
                <a:cs typeface="Calibri"/>
              </a:rPr>
              <a:t> </a:t>
            </a:r>
            <a:r>
              <a:rPr sz="1600">
                <a:latin typeface="Calibri"/>
                <a:cs typeface="Calibri"/>
              </a:rPr>
              <a:t>Run,</a:t>
            </a:r>
            <a:r>
              <a:rPr sz="1600" spc="-30">
                <a:latin typeface="Calibri"/>
                <a:cs typeface="Calibri"/>
              </a:rPr>
              <a:t> </a:t>
            </a:r>
            <a:r>
              <a:rPr sz="1600" spc="-20">
                <a:latin typeface="Calibri"/>
                <a:cs typeface="Calibri"/>
              </a:rPr>
              <a:t>ATRR</a:t>
            </a:r>
            <a:r>
              <a:rPr sz="1600" spc="-25">
                <a:latin typeface="Calibri"/>
                <a:cs typeface="Calibri"/>
              </a:rPr>
              <a:t> </a:t>
            </a:r>
            <a:r>
              <a:rPr sz="1600">
                <a:latin typeface="Calibri"/>
                <a:cs typeface="Calibri"/>
              </a:rPr>
              <a:t>can</a:t>
            </a:r>
            <a:r>
              <a:rPr sz="1600" spc="-35">
                <a:latin typeface="Calibri"/>
                <a:cs typeface="Calibri"/>
              </a:rPr>
              <a:t> </a:t>
            </a:r>
            <a:r>
              <a:rPr sz="1600">
                <a:latin typeface="Calibri"/>
                <a:cs typeface="Calibri"/>
              </a:rPr>
              <a:t>be</a:t>
            </a:r>
            <a:r>
              <a:rPr sz="1600" spc="-20">
                <a:latin typeface="Calibri"/>
                <a:cs typeface="Calibri"/>
              </a:rPr>
              <a:t> </a:t>
            </a:r>
            <a:r>
              <a:rPr sz="1600" i="1">
                <a:latin typeface="Calibri"/>
                <a:cs typeface="Calibri"/>
              </a:rPr>
              <a:t>either</a:t>
            </a:r>
            <a:r>
              <a:rPr sz="1600" i="1" spc="-45">
                <a:latin typeface="Calibri"/>
                <a:cs typeface="Calibri"/>
              </a:rPr>
              <a:t> </a:t>
            </a:r>
            <a:r>
              <a:rPr sz="1600">
                <a:latin typeface="Calibri"/>
                <a:cs typeface="Calibri"/>
              </a:rPr>
              <a:t>Must</a:t>
            </a:r>
            <a:r>
              <a:rPr sz="1600" spc="-45">
                <a:latin typeface="Calibri"/>
                <a:cs typeface="Calibri"/>
              </a:rPr>
              <a:t> </a:t>
            </a:r>
            <a:r>
              <a:rPr sz="1600">
                <a:latin typeface="Calibri"/>
                <a:cs typeface="Calibri"/>
              </a:rPr>
              <a:t>Run</a:t>
            </a:r>
            <a:r>
              <a:rPr sz="1600" spc="-30">
                <a:latin typeface="Calibri"/>
                <a:cs typeface="Calibri"/>
              </a:rPr>
              <a:t> </a:t>
            </a:r>
            <a:r>
              <a:rPr sz="1600">
                <a:latin typeface="Calibri"/>
                <a:cs typeface="Calibri"/>
              </a:rPr>
              <a:t>or</a:t>
            </a:r>
            <a:r>
              <a:rPr sz="1600" spc="-20">
                <a:latin typeface="Calibri"/>
                <a:cs typeface="Calibri"/>
              </a:rPr>
              <a:t> </a:t>
            </a:r>
            <a:r>
              <a:rPr sz="1600" spc="-10">
                <a:latin typeface="Calibri"/>
                <a:cs typeface="Calibri"/>
              </a:rPr>
              <a:t>Unavailable</a:t>
            </a:r>
            <a:endParaRPr sz="1600">
              <a:latin typeface="Calibri"/>
              <a:cs typeface="Calibri"/>
            </a:endParaRPr>
          </a:p>
          <a:p>
            <a:pPr marL="516890" marR="321310" indent="-224790">
              <a:lnSpc>
                <a:spcPts val="2880"/>
              </a:lnSpc>
              <a:spcBef>
                <a:spcPts val="40"/>
              </a:spcBef>
            </a:pPr>
            <a:r>
              <a:rPr sz="2000">
                <a:latin typeface="Calibri"/>
                <a:cs typeface="Calibri"/>
              </a:rPr>
              <a:t>‒</a:t>
            </a:r>
            <a:r>
              <a:rPr sz="2000" spc="225">
                <a:latin typeface="Calibri"/>
                <a:cs typeface="Calibri"/>
              </a:rPr>
              <a:t> </a:t>
            </a:r>
            <a:r>
              <a:rPr sz="2000" spc="-10">
                <a:latin typeface="Calibri"/>
                <a:cs typeface="Calibri"/>
              </a:rPr>
              <a:t>Participant</a:t>
            </a:r>
            <a:r>
              <a:rPr sz="2000" spc="-20">
                <a:latin typeface="Calibri"/>
                <a:cs typeface="Calibri"/>
              </a:rPr>
              <a:t> </a:t>
            </a:r>
            <a:r>
              <a:rPr sz="2000">
                <a:latin typeface="Calibri"/>
                <a:cs typeface="Calibri"/>
              </a:rPr>
              <a:t>must</a:t>
            </a:r>
            <a:r>
              <a:rPr sz="2000" spc="-45">
                <a:latin typeface="Calibri"/>
                <a:cs typeface="Calibri"/>
              </a:rPr>
              <a:t> </a:t>
            </a:r>
            <a:r>
              <a:rPr sz="2000">
                <a:latin typeface="Calibri"/>
                <a:cs typeface="Calibri"/>
              </a:rPr>
              <a:t>call</a:t>
            </a:r>
            <a:r>
              <a:rPr sz="2000" spc="-35">
                <a:latin typeface="Calibri"/>
                <a:cs typeface="Calibri"/>
              </a:rPr>
              <a:t> </a:t>
            </a:r>
            <a:r>
              <a:rPr sz="2000">
                <a:latin typeface="Calibri"/>
                <a:cs typeface="Calibri"/>
              </a:rPr>
              <a:t>ISO</a:t>
            </a:r>
            <a:r>
              <a:rPr sz="2000" spc="-55">
                <a:latin typeface="Calibri"/>
                <a:cs typeface="Calibri"/>
              </a:rPr>
              <a:t> </a:t>
            </a:r>
            <a:r>
              <a:rPr sz="2000">
                <a:latin typeface="Calibri"/>
                <a:cs typeface="Calibri"/>
              </a:rPr>
              <a:t>control</a:t>
            </a:r>
            <a:r>
              <a:rPr sz="2000" spc="-45">
                <a:latin typeface="Calibri"/>
                <a:cs typeface="Calibri"/>
              </a:rPr>
              <a:t> </a:t>
            </a:r>
            <a:r>
              <a:rPr sz="2000">
                <a:latin typeface="Calibri"/>
                <a:cs typeface="Calibri"/>
              </a:rPr>
              <a:t>room</a:t>
            </a:r>
            <a:r>
              <a:rPr sz="2000" spc="-55">
                <a:latin typeface="Calibri"/>
                <a:cs typeface="Calibri"/>
              </a:rPr>
              <a:t> </a:t>
            </a:r>
            <a:r>
              <a:rPr sz="2000">
                <a:latin typeface="Calibri"/>
                <a:cs typeface="Calibri"/>
              </a:rPr>
              <a:t>to</a:t>
            </a:r>
            <a:r>
              <a:rPr sz="2000" spc="-40">
                <a:latin typeface="Calibri"/>
                <a:cs typeface="Calibri"/>
              </a:rPr>
              <a:t> </a:t>
            </a:r>
            <a:r>
              <a:rPr sz="2000" spc="-10">
                <a:latin typeface="Calibri"/>
                <a:cs typeface="Calibri"/>
              </a:rPr>
              <a:t>change status</a:t>
            </a:r>
            <a:r>
              <a:rPr sz="2000" spc="-35">
                <a:latin typeface="Calibri"/>
                <a:cs typeface="Calibri"/>
              </a:rPr>
              <a:t> </a:t>
            </a:r>
            <a:r>
              <a:rPr sz="2000">
                <a:latin typeface="Calibri"/>
                <a:cs typeface="Calibri"/>
              </a:rPr>
              <a:t>in</a:t>
            </a:r>
            <a:r>
              <a:rPr sz="2000" spc="-40">
                <a:latin typeface="Calibri"/>
                <a:cs typeface="Calibri"/>
              </a:rPr>
              <a:t> </a:t>
            </a:r>
            <a:r>
              <a:rPr sz="2000">
                <a:latin typeface="Calibri"/>
                <a:cs typeface="Calibri"/>
              </a:rPr>
              <a:t>real</a:t>
            </a:r>
            <a:r>
              <a:rPr sz="2000" spc="-40">
                <a:latin typeface="Calibri"/>
                <a:cs typeface="Calibri"/>
              </a:rPr>
              <a:t> </a:t>
            </a:r>
            <a:r>
              <a:rPr sz="2000">
                <a:latin typeface="Calibri"/>
                <a:cs typeface="Calibri"/>
              </a:rPr>
              <a:t>time</a:t>
            </a:r>
            <a:r>
              <a:rPr sz="2000" spc="-30">
                <a:latin typeface="Calibri"/>
                <a:cs typeface="Calibri"/>
              </a:rPr>
              <a:t> </a:t>
            </a:r>
            <a:r>
              <a:rPr sz="2000">
                <a:latin typeface="Calibri"/>
                <a:cs typeface="Calibri"/>
              </a:rPr>
              <a:t>(see</a:t>
            </a:r>
            <a:r>
              <a:rPr sz="2000" spc="-35">
                <a:latin typeface="Calibri"/>
                <a:cs typeface="Calibri"/>
              </a:rPr>
              <a:t> </a:t>
            </a:r>
            <a:r>
              <a:rPr sz="2000">
                <a:latin typeface="Calibri"/>
                <a:cs typeface="Calibri"/>
              </a:rPr>
              <a:t>preceding</a:t>
            </a:r>
            <a:r>
              <a:rPr sz="2000" spc="-55">
                <a:latin typeface="Calibri"/>
                <a:cs typeface="Calibri"/>
              </a:rPr>
              <a:t> </a:t>
            </a:r>
            <a:r>
              <a:rPr sz="2000" spc="-10">
                <a:latin typeface="Calibri"/>
                <a:cs typeface="Calibri"/>
              </a:rPr>
              <a:t>slide)</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5" name="object 5"/>
          <p:cNvGraphicFramePr>
            <a:graphicFrameLocks noGrp="1"/>
          </p:cNvGraphicFramePr>
          <p:nvPr/>
        </p:nvGraphicFramePr>
        <p:xfrm>
          <a:off x="7269480" y="1898650"/>
          <a:ext cx="4710429" cy="3309619"/>
        </p:xfrm>
        <a:graphic>
          <a:graphicData uri="http://schemas.openxmlformats.org/drawingml/2006/table">
            <a:tbl>
              <a:tblPr firstRow="1" bandRow="1">
                <a:tableStyleId>{2D5ABB26-0587-4C30-8999-92F81FD0307C}</a:tableStyleId>
              </a:tblPr>
              <a:tblGrid>
                <a:gridCol w="819785">
                  <a:extLst>
                    <a:ext uri="{9D8B030D-6E8A-4147-A177-3AD203B41FA5}">
                      <a16:colId xmlns:a16="http://schemas.microsoft.com/office/drawing/2014/main" val="20000"/>
                    </a:ext>
                  </a:extLst>
                </a:gridCol>
                <a:gridCol w="703579">
                  <a:extLst>
                    <a:ext uri="{9D8B030D-6E8A-4147-A177-3AD203B41FA5}">
                      <a16:colId xmlns:a16="http://schemas.microsoft.com/office/drawing/2014/main" val="20001"/>
                    </a:ext>
                  </a:extLst>
                </a:gridCol>
                <a:gridCol w="616585">
                  <a:extLst>
                    <a:ext uri="{9D8B030D-6E8A-4147-A177-3AD203B41FA5}">
                      <a16:colId xmlns:a16="http://schemas.microsoft.com/office/drawing/2014/main" val="20002"/>
                    </a:ext>
                  </a:extLst>
                </a:gridCol>
                <a:gridCol w="770255">
                  <a:extLst>
                    <a:ext uri="{9D8B030D-6E8A-4147-A177-3AD203B41FA5}">
                      <a16:colId xmlns:a16="http://schemas.microsoft.com/office/drawing/2014/main" val="20003"/>
                    </a:ext>
                  </a:extLst>
                </a:gridCol>
                <a:gridCol w="837565">
                  <a:extLst>
                    <a:ext uri="{9D8B030D-6E8A-4147-A177-3AD203B41FA5}">
                      <a16:colId xmlns:a16="http://schemas.microsoft.com/office/drawing/2014/main" val="20004"/>
                    </a:ext>
                  </a:extLst>
                </a:gridCol>
                <a:gridCol w="962660">
                  <a:extLst>
                    <a:ext uri="{9D8B030D-6E8A-4147-A177-3AD203B41FA5}">
                      <a16:colId xmlns:a16="http://schemas.microsoft.com/office/drawing/2014/main" val="20005"/>
                    </a:ext>
                  </a:extLst>
                </a:gridCol>
              </a:tblGrid>
              <a:tr h="370205">
                <a:tc gridSpan="6">
                  <a:txBody>
                    <a:bodyPr/>
                    <a:lstStyle/>
                    <a:p>
                      <a:pPr marL="1905" algn="ctr">
                        <a:lnSpc>
                          <a:spcPct val="100000"/>
                        </a:lnSpc>
                        <a:spcBef>
                          <a:spcPts val="265"/>
                        </a:spcBef>
                      </a:pPr>
                      <a:r>
                        <a:rPr sz="1600" b="1">
                          <a:solidFill>
                            <a:srgbClr val="585858"/>
                          </a:solidFill>
                          <a:latin typeface="Calibri"/>
                          <a:cs typeface="Calibri"/>
                        </a:rPr>
                        <a:t>Status</a:t>
                      </a:r>
                      <a:r>
                        <a:rPr sz="1600" b="1" spc="-75">
                          <a:solidFill>
                            <a:srgbClr val="585858"/>
                          </a:solidFill>
                          <a:latin typeface="Calibri"/>
                          <a:cs typeface="Calibri"/>
                        </a:rPr>
                        <a:t> </a:t>
                      </a:r>
                      <a:r>
                        <a:rPr sz="1600" b="1" spc="-10">
                          <a:solidFill>
                            <a:srgbClr val="585858"/>
                          </a:solidFill>
                          <a:latin typeface="Calibri"/>
                          <a:cs typeface="Calibri"/>
                        </a:rPr>
                        <a:t>Interplay</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205">
                <a:tc gridSpan="2">
                  <a:txBody>
                    <a:bodyPr/>
                    <a:lstStyle/>
                    <a:p>
                      <a:pPr marL="280035">
                        <a:lnSpc>
                          <a:spcPct val="100000"/>
                        </a:lnSpc>
                        <a:spcBef>
                          <a:spcPts val="260"/>
                        </a:spcBef>
                      </a:pPr>
                      <a:r>
                        <a:rPr sz="1600" b="1" spc="-50">
                          <a:solidFill>
                            <a:srgbClr val="FFFFFF"/>
                          </a:solidFill>
                          <a:latin typeface="Calibri"/>
                          <a:cs typeface="Calibri"/>
                        </a:rPr>
                        <a:t>DAY</a:t>
                      </a:r>
                      <a:r>
                        <a:rPr sz="1600" b="1" spc="-35">
                          <a:solidFill>
                            <a:srgbClr val="FFFFFF"/>
                          </a:solidFill>
                          <a:latin typeface="Calibri"/>
                          <a:cs typeface="Calibri"/>
                        </a:rPr>
                        <a:t> </a:t>
                      </a:r>
                      <a:r>
                        <a:rPr sz="1600" b="1" spc="-10">
                          <a:solidFill>
                            <a:srgbClr val="FFFFFF"/>
                          </a:solidFill>
                          <a:latin typeface="Calibri"/>
                          <a:cs typeface="Calibri"/>
                        </a:rPr>
                        <a:t>AHEAD</a:t>
                      </a:r>
                      <a:endParaRPr sz="1600">
                        <a:latin typeface="Calibri"/>
                        <a:cs typeface="Calibri"/>
                      </a:endParaRPr>
                    </a:p>
                  </a:txBody>
                  <a:tcPr marL="0" marR="0" marT="33020" marB="0">
                    <a:lnL w="76200">
                      <a:solidFill>
                        <a:srgbClr val="7E7E7E"/>
                      </a:solidFill>
                      <a:prstDash val="solid"/>
                    </a:lnL>
                    <a:lnR w="76200">
                      <a:solidFill>
                        <a:srgbClr val="7E7E7E"/>
                      </a:solidFill>
                      <a:prstDash val="solid"/>
                    </a:lnR>
                    <a:lnB w="3175">
                      <a:solidFill>
                        <a:srgbClr val="7E7E7E"/>
                      </a:solidFill>
                      <a:prstDash val="solid"/>
                    </a:lnB>
                    <a:solidFill>
                      <a:srgbClr val="7E7E7E"/>
                    </a:solidFill>
                  </a:tcPr>
                </a:tc>
                <a:tc hMerge="1">
                  <a:txBody>
                    <a:bodyPr/>
                    <a:lstStyle/>
                    <a:p>
                      <a:endParaRPr/>
                    </a:p>
                  </a:txBody>
                  <a:tcPr marL="0" marR="0" marT="0" marB="0"/>
                </a:tc>
                <a:tc rowSpan="2">
                  <a:txBody>
                    <a:bodyPr/>
                    <a:lstStyle/>
                    <a:p>
                      <a:pPr>
                        <a:lnSpc>
                          <a:spcPct val="100000"/>
                        </a:lnSpc>
                      </a:pPr>
                      <a:endParaRPr sz="1800">
                        <a:latin typeface="Times New Roman"/>
                        <a:cs typeface="Times New Roman"/>
                      </a:endParaRPr>
                    </a:p>
                  </a:txBody>
                  <a:tcPr marL="0" marR="0" marT="0" marB="0">
                    <a:lnL w="76200">
                      <a:solidFill>
                        <a:srgbClr val="7E7E7E"/>
                      </a:solidFill>
                      <a:prstDash val="solid"/>
                    </a:lnL>
                    <a:lnR w="76200">
                      <a:solidFill>
                        <a:srgbClr val="6CCFF6"/>
                      </a:solidFill>
                      <a:prstDash val="solid"/>
                    </a:lnR>
                    <a:lnB w="3175">
                      <a:solidFill>
                        <a:srgbClr val="D9D9D9"/>
                      </a:solidFill>
                      <a:prstDash val="solid"/>
                    </a:lnB>
                  </a:tcPr>
                </a:tc>
                <a:tc gridSpan="3">
                  <a:txBody>
                    <a:bodyPr/>
                    <a:lstStyle/>
                    <a:p>
                      <a:pPr marL="267970">
                        <a:lnSpc>
                          <a:spcPct val="100000"/>
                        </a:lnSpc>
                        <a:spcBef>
                          <a:spcPts val="260"/>
                        </a:spcBef>
                      </a:pPr>
                      <a:r>
                        <a:rPr sz="1600" b="1" spc="-10">
                          <a:solidFill>
                            <a:srgbClr val="FFFFFF"/>
                          </a:solidFill>
                          <a:latin typeface="Calibri"/>
                          <a:cs typeface="Calibri"/>
                        </a:rPr>
                        <a:t>REAL-</a:t>
                      </a:r>
                      <a:r>
                        <a:rPr sz="1600" b="1">
                          <a:solidFill>
                            <a:srgbClr val="FFFFFF"/>
                          </a:solidFill>
                          <a:latin typeface="Calibri"/>
                          <a:cs typeface="Calibri"/>
                        </a:rPr>
                        <a:t>TIME</a:t>
                      </a:r>
                      <a:r>
                        <a:rPr sz="1600" b="1" spc="-20">
                          <a:solidFill>
                            <a:srgbClr val="FFFFFF"/>
                          </a:solidFill>
                          <a:latin typeface="Calibri"/>
                          <a:cs typeface="Calibri"/>
                        </a:rPr>
                        <a:t> </a:t>
                      </a:r>
                      <a:r>
                        <a:rPr sz="1600" b="1" spc="-10">
                          <a:solidFill>
                            <a:srgbClr val="FFFFFF"/>
                          </a:solidFill>
                          <a:latin typeface="Calibri"/>
                          <a:cs typeface="Calibri"/>
                        </a:rPr>
                        <a:t>OPERATIONS</a:t>
                      </a:r>
                      <a:endParaRPr sz="1600">
                        <a:latin typeface="Calibri"/>
                        <a:cs typeface="Calibri"/>
                      </a:endParaRPr>
                    </a:p>
                  </a:txBody>
                  <a:tcPr marL="0" marR="0" marT="33020" marB="0">
                    <a:lnL w="76200">
                      <a:solidFill>
                        <a:srgbClr val="6CCFF6"/>
                      </a:solidFill>
                      <a:prstDash val="solid"/>
                    </a:lnL>
                    <a:lnR w="76200">
                      <a:solidFill>
                        <a:srgbClr val="6CCFF6"/>
                      </a:solidFill>
                      <a:prstDash val="solid"/>
                    </a:lnR>
                    <a:lnT w="3175">
                      <a:solidFill>
                        <a:srgbClr val="6CCFF6"/>
                      </a:solidFill>
                      <a:prstDash val="solid"/>
                    </a:lnT>
                    <a:lnB w="3175">
                      <a:solidFill>
                        <a:srgbClr val="6CCFF6"/>
                      </a:solidFill>
                      <a:prstDash val="solid"/>
                    </a:lnB>
                    <a:solidFill>
                      <a:srgbClr val="6CCF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70840">
                <a:tc>
                  <a:txBody>
                    <a:bodyPr/>
                    <a:lstStyle/>
                    <a:p>
                      <a:pPr marL="635" algn="ctr">
                        <a:lnSpc>
                          <a:spcPct val="100000"/>
                        </a:lnSpc>
                        <a:spcBef>
                          <a:spcPts val="405"/>
                        </a:spcBef>
                      </a:pPr>
                      <a:r>
                        <a:rPr sz="1600" b="1" spc="-25">
                          <a:solidFill>
                            <a:srgbClr val="7E7E7E"/>
                          </a:solidFill>
                          <a:latin typeface="Calibri"/>
                          <a:cs typeface="Calibri"/>
                        </a:rPr>
                        <a:t>GEN</a:t>
                      </a:r>
                      <a:endParaRPr sz="1600">
                        <a:latin typeface="Calibri"/>
                        <a:cs typeface="Calibri"/>
                      </a:endParaRPr>
                    </a:p>
                  </a:txBody>
                  <a:tcPr marL="0" marR="0" marT="51435" marB="0">
                    <a:lnL w="76200">
                      <a:solidFill>
                        <a:srgbClr val="7E7E7E"/>
                      </a:solidFill>
                      <a:prstDash val="solid"/>
                    </a:lnL>
                    <a:lnR w="3175">
                      <a:solidFill>
                        <a:srgbClr val="D9D9D9"/>
                      </a:solidFill>
                      <a:prstDash val="solid"/>
                    </a:lnR>
                    <a:lnT w="3175">
                      <a:solidFill>
                        <a:srgbClr val="7E7E7E"/>
                      </a:solidFill>
                      <a:prstDash val="solid"/>
                    </a:lnT>
                    <a:lnB w="3175">
                      <a:solidFill>
                        <a:srgbClr val="D9D9D9"/>
                      </a:solidFill>
                      <a:prstDash val="solid"/>
                    </a:lnB>
                  </a:tcPr>
                </a:tc>
                <a:tc>
                  <a:txBody>
                    <a:bodyPr/>
                    <a:lstStyle/>
                    <a:p>
                      <a:pPr marL="15875" algn="ctr">
                        <a:lnSpc>
                          <a:spcPct val="100000"/>
                        </a:lnSpc>
                        <a:spcBef>
                          <a:spcPts val="405"/>
                        </a:spcBef>
                      </a:pPr>
                      <a:r>
                        <a:rPr sz="1600" b="1" spc="-20">
                          <a:solidFill>
                            <a:srgbClr val="7E7E7E"/>
                          </a:solidFill>
                          <a:latin typeface="Calibri"/>
                          <a:cs typeface="Calibri"/>
                        </a:rPr>
                        <a:t>DARD</a:t>
                      </a:r>
                      <a:endParaRPr sz="1600">
                        <a:latin typeface="Calibri"/>
                        <a:cs typeface="Calibri"/>
                      </a:endParaRPr>
                    </a:p>
                  </a:txBody>
                  <a:tcPr marL="0" marR="0" marT="51435" marB="0">
                    <a:lnL w="3175">
                      <a:solidFill>
                        <a:srgbClr val="D9D9D9"/>
                      </a:solidFill>
                      <a:prstDash val="solid"/>
                    </a:lnL>
                    <a:lnR w="76200">
                      <a:solidFill>
                        <a:srgbClr val="7E7E7E"/>
                      </a:solidFill>
                      <a:prstDash val="solid"/>
                    </a:lnR>
                    <a:lnT w="3175">
                      <a:solidFill>
                        <a:srgbClr val="7E7E7E"/>
                      </a:solidFill>
                      <a:prstDash val="solid"/>
                    </a:lnT>
                    <a:lnB w="3175">
                      <a:solidFill>
                        <a:srgbClr val="D9D9D9"/>
                      </a:solidFill>
                      <a:prstDash val="solid"/>
                    </a:lnB>
                  </a:tcPr>
                </a:tc>
                <a:tc vMerge="1">
                  <a:txBody>
                    <a:bodyPr/>
                    <a:lstStyle/>
                    <a:p>
                      <a:endParaRPr/>
                    </a:p>
                  </a:txBody>
                  <a:tcPr marL="0" marR="0" marT="0" marB="0">
                    <a:lnL w="76200">
                      <a:solidFill>
                        <a:srgbClr val="7E7E7E"/>
                      </a:solidFill>
                      <a:prstDash val="solid"/>
                    </a:lnL>
                    <a:lnR w="76200">
                      <a:solidFill>
                        <a:srgbClr val="6CCFF6"/>
                      </a:solidFill>
                      <a:prstDash val="solid"/>
                    </a:lnR>
                    <a:lnB w="3175">
                      <a:solidFill>
                        <a:srgbClr val="D9D9D9"/>
                      </a:solidFill>
                      <a:prstDash val="solid"/>
                    </a:lnB>
                  </a:tcPr>
                </a:tc>
                <a:tc>
                  <a:txBody>
                    <a:bodyPr/>
                    <a:lstStyle/>
                    <a:p>
                      <a:pPr marL="8255" algn="ctr">
                        <a:lnSpc>
                          <a:spcPct val="100000"/>
                        </a:lnSpc>
                        <a:spcBef>
                          <a:spcPts val="405"/>
                        </a:spcBef>
                      </a:pPr>
                      <a:r>
                        <a:rPr sz="1600" b="1" spc="-25">
                          <a:solidFill>
                            <a:srgbClr val="6CCFF6"/>
                          </a:solidFill>
                          <a:latin typeface="Calibri"/>
                          <a:cs typeface="Calibri"/>
                        </a:rPr>
                        <a:t>GEN</a:t>
                      </a:r>
                      <a:endParaRPr sz="1600">
                        <a:latin typeface="Calibri"/>
                        <a:cs typeface="Calibri"/>
                      </a:endParaRPr>
                    </a:p>
                  </a:txBody>
                  <a:tcPr marL="0" marR="0" marT="51435" marB="0">
                    <a:lnL w="76200">
                      <a:solidFill>
                        <a:srgbClr val="6CCFF6"/>
                      </a:solidFill>
                      <a:prstDash val="solid"/>
                    </a:lnL>
                    <a:lnR w="3175">
                      <a:solidFill>
                        <a:srgbClr val="D9D9D9"/>
                      </a:solidFill>
                      <a:prstDash val="solid"/>
                    </a:lnR>
                    <a:lnT w="3175">
                      <a:solidFill>
                        <a:srgbClr val="6CCFF6"/>
                      </a:solidFill>
                      <a:prstDash val="solid"/>
                    </a:lnT>
                    <a:lnB w="3175">
                      <a:solidFill>
                        <a:srgbClr val="D9D9D9"/>
                      </a:solidFill>
                      <a:prstDash val="solid"/>
                    </a:lnB>
                  </a:tcPr>
                </a:tc>
                <a:tc>
                  <a:txBody>
                    <a:bodyPr/>
                    <a:lstStyle/>
                    <a:p>
                      <a:pPr marL="1905" algn="ctr">
                        <a:lnSpc>
                          <a:spcPct val="100000"/>
                        </a:lnSpc>
                        <a:spcBef>
                          <a:spcPts val="405"/>
                        </a:spcBef>
                      </a:pPr>
                      <a:r>
                        <a:rPr sz="1600" b="1" spc="-20">
                          <a:solidFill>
                            <a:srgbClr val="6CCFF6"/>
                          </a:solidFill>
                          <a:latin typeface="Calibri"/>
                          <a:cs typeface="Calibri"/>
                        </a:rPr>
                        <a:t>DARD</a:t>
                      </a:r>
                      <a:endParaRPr sz="1600">
                        <a:latin typeface="Calibri"/>
                        <a:cs typeface="Calibri"/>
                      </a:endParaRPr>
                    </a:p>
                  </a:txBody>
                  <a:tcPr marL="0" marR="0" marT="51435" marB="0">
                    <a:lnL w="3175">
                      <a:solidFill>
                        <a:srgbClr val="D9D9D9"/>
                      </a:solidFill>
                      <a:prstDash val="solid"/>
                    </a:lnL>
                    <a:lnR w="3175">
                      <a:solidFill>
                        <a:srgbClr val="D9D9D9"/>
                      </a:solidFill>
                      <a:prstDash val="solid"/>
                    </a:lnR>
                    <a:lnT w="3175">
                      <a:solidFill>
                        <a:srgbClr val="6CCFF6"/>
                      </a:solidFill>
                      <a:prstDash val="solid"/>
                    </a:lnT>
                    <a:lnB w="3175">
                      <a:solidFill>
                        <a:srgbClr val="D9D9D9"/>
                      </a:solidFill>
                      <a:prstDash val="solid"/>
                    </a:lnB>
                  </a:tcPr>
                </a:tc>
                <a:tc>
                  <a:txBody>
                    <a:bodyPr/>
                    <a:lstStyle/>
                    <a:p>
                      <a:pPr marL="1270" algn="ctr">
                        <a:lnSpc>
                          <a:spcPct val="100000"/>
                        </a:lnSpc>
                        <a:spcBef>
                          <a:spcPts val="405"/>
                        </a:spcBef>
                      </a:pPr>
                      <a:r>
                        <a:rPr sz="1600" b="1" spc="-20">
                          <a:solidFill>
                            <a:srgbClr val="6CCFF6"/>
                          </a:solidFill>
                          <a:latin typeface="Calibri"/>
                          <a:cs typeface="Calibri"/>
                        </a:rPr>
                        <a:t>ATRR</a:t>
                      </a:r>
                      <a:endParaRPr sz="1600">
                        <a:latin typeface="Calibri"/>
                        <a:cs typeface="Calibri"/>
                      </a:endParaRPr>
                    </a:p>
                  </a:txBody>
                  <a:tcPr marL="0" marR="0" marT="51435" marB="0">
                    <a:lnL w="3175">
                      <a:solidFill>
                        <a:srgbClr val="D9D9D9"/>
                      </a:solidFill>
                      <a:prstDash val="solid"/>
                    </a:lnL>
                    <a:lnR w="76200">
                      <a:solidFill>
                        <a:srgbClr val="6CCFF6"/>
                      </a:solidFill>
                      <a:prstDash val="solid"/>
                    </a:lnR>
                    <a:lnT w="3175">
                      <a:solidFill>
                        <a:srgbClr val="6CCFF6"/>
                      </a:solidFill>
                      <a:prstDash val="solid"/>
                    </a:lnT>
                    <a:lnB w="3175">
                      <a:solidFill>
                        <a:srgbClr val="D9D9D9"/>
                      </a:solidFill>
                      <a:prstDash val="solid"/>
                    </a:lnB>
                  </a:tcPr>
                </a:tc>
                <a:extLst>
                  <a:ext uri="{0D108BD9-81ED-4DB2-BD59-A6C34878D82A}">
                    <a16:rowId xmlns:a16="http://schemas.microsoft.com/office/drawing/2014/main" val="10002"/>
                  </a:ext>
                </a:extLst>
              </a:tr>
              <a:tr h="457200">
                <a:tc>
                  <a:txBody>
                    <a:bodyPr/>
                    <a:lstStyle/>
                    <a:p>
                      <a:pPr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76200">
                      <a:solidFill>
                        <a:srgbClr val="7E7E7E"/>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17145"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7E7E7E"/>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26670" algn="ctr">
                        <a:lnSpc>
                          <a:spcPct val="100000"/>
                        </a:lnSpc>
                        <a:spcBef>
                          <a:spcPts val="229"/>
                        </a:spcBef>
                      </a:pPr>
                      <a:r>
                        <a:rPr sz="2400" spc="-50">
                          <a:solidFill>
                            <a:srgbClr val="585858"/>
                          </a:solidFill>
                          <a:latin typeface="Wingdings 3"/>
                          <a:cs typeface="Wingdings 3"/>
                        </a:rPr>
                        <a:t></a:t>
                      </a:r>
                      <a:endParaRPr sz="2400">
                        <a:latin typeface="Wingdings 3"/>
                        <a:cs typeface="Wingdings 3"/>
                      </a:endParaRPr>
                    </a:p>
                  </a:txBody>
                  <a:tcPr marL="0" marR="0" marT="29209" marB="0">
                    <a:lnL w="76200">
                      <a:solidFill>
                        <a:srgbClr val="7E7E7E"/>
                      </a:solidFill>
                      <a:prstDash val="solid"/>
                    </a:lnL>
                    <a:lnR w="76200">
                      <a:solidFill>
                        <a:srgbClr val="6CCFF6"/>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8255"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76200">
                      <a:solidFill>
                        <a:srgbClr val="6CCFF6"/>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422275" indent="-301625">
                        <a:lnSpc>
                          <a:spcPct val="100000"/>
                        </a:lnSpc>
                        <a:spcBef>
                          <a:spcPts val="220"/>
                        </a:spcBef>
                        <a:buClr>
                          <a:srgbClr val="6EA943"/>
                        </a:buClr>
                        <a:buSzPct val="171428"/>
                        <a:buFont typeface="Wingdings 2"/>
                        <a:buChar char=""/>
                        <a:tabLst>
                          <a:tab pos="422275" algn="l"/>
                        </a:tabLst>
                      </a:pPr>
                      <a:r>
                        <a:rPr sz="1400">
                          <a:latin typeface="Calibri"/>
                          <a:cs typeface="Calibri"/>
                        </a:rPr>
                        <a:t>or</a:t>
                      </a:r>
                      <a:r>
                        <a:rPr sz="1400" spc="204">
                          <a:latin typeface="Calibri"/>
                          <a:cs typeface="Calibri"/>
                        </a:rPr>
                        <a:t> </a:t>
                      </a: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6CCFF6"/>
                      </a:solidFill>
                      <a:prstDash val="solid"/>
                    </a:lnR>
                    <a:lnT w="3175">
                      <a:solidFill>
                        <a:srgbClr val="D9D9D9"/>
                      </a:solidFill>
                      <a:prstDash val="solid"/>
                    </a:lnT>
                    <a:lnB w="3175">
                      <a:solidFill>
                        <a:srgbClr val="D9D9D9"/>
                      </a:solidFill>
                      <a:prstDash val="solid"/>
                    </a:lnB>
                    <a:solidFill>
                      <a:srgbClr val="F1F1F1"/>
                    </a:solidFill>
                  </a:tcPr>
                </a:tc>
                <a:extLst>
                  <a:ext uri="{0D108BD9-81ED-4DB2-BD59-A6C34878D82A}">
                    <a16:rowId xmlns:a16="http://schemas.microsoft.com/office/drawing/2014/main" val="10003"/>
                  </a:ext>
                </a:extLst>
              </a:tr>
              <a:tr h="456565">
                <a:tc>
                  <a:txBody>
                    <a:bodyPr/>
                    <a:lstStyle/>
                    <a:p>
                      <a:pPr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76200">
                      <a:solidFill>
                        <a:srgbClr val="7E7E7E"/>
                      </a:solidFill>
                      <a:prstDash val="solid"/>
                    </a:lnL>
                    <a:lnR w="3175">
                      <a:solidFill>
                        <a:srgbClr val="D9D9D9"/>
                      </a:solidFill>
                      <a:prstDash val="solid"/>
                    </a:lnR>
                    <a:lnT w="3175">
                      <a:solidFill>
                        <a:srgbClr val="D9D9D9"/>
                      </a:solidFill>
                      <a:prstDash val="solid"/>
                    </a:lnT>
                    <a:lnB w="3175">
                      <a:solidFill>
                        <a:srgbClr val="D9D9D9"/>
                      </a:solidFill>
                      <a:prstDash val="solid"/>
                    </a:lnB>
                  </a:tcPr>
                </a:tc>
                <a:tc>
                  <a:txBody>
                    <a:bodyPr/>
                    <a:lstStyle/>
                    <a:p>
                      <a:pPr marL="17145"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7E7E7E"/>
                      </a:solidFill>
                      <a:prstDash val="solid"/>
                    </a:lnR>
                    <a:lnT w="3175">
                      <a:solidFill>
                        <a:srgbClr val="D9D9D9"/>
                      </a:solidFill>
                      <a:prstDash val="solid"/>
                    </a:lnT>
                    <a:lnB w="3175">
                      <a:solidFill>
                        <a:srgbClr val="D9D9D9"/>
                      </a:solidFill>
                      <a:prstDash val="solid"/>
                    </a:lnB>
                  </a:tcPr>
                </a:tc>
                <a:tc>
                  <a:txBody>
                    <a:bodyPr/>
                    <a:lstStyle/>
                    <a:p>
                      <a:pPr marL="26670" algn="ctr">
                        <a:lnSpc>
                          <a:spcPct val="100000"/>
                        </a:lnSpc>
                        <a:spcBef>
                          <a:spcPts val="234"/>
                        </a:spcBef>
                      </a:pPr>
                      <a:r>
                        <a:rPr sz="2400" spc="-50">
                          <a:solidFill>
                            <a:srgbClr val="585858"/>
                          </a:solidFill>
                          <a:latin typeface="Wingdings 3"/>
                          <a:cs typeface="Wingdings 3"/>
                        </a:rPr>
                        <a:t></a:t>
                      </a:r>
                      <a:endParaRPr sz="2400">
                        <a:latin typeface="Wingdings 3"/>
                        <a:cs typeface="Wingdings 3"/>
                      </a:endParaRPr>
                    </a:p>
                  </a:txBody>
                  <a:tcPr marL="0" marR="0" marT="29844" marB="0">
                    <a:lnL w="76200">
                      <a:solidFill>
                        <a:srgbClr val="7E7E7E"/>
                      </a:solidFill>
                      <a:prstDash val="solid"/>
                    </a:lnL>
                    <a:lnR w="76200">
                      <a:solidFill>
                        <a:srgbClr val="6CCFF6"/>
                      </a:solidFill>
                      <a:prstDash val="solid"/>
                    </a:lnR>
                    <a:lnT w="3175">
                      <a:solidFill>
                        <a:srgbClr val="D9D9D9"/>
                      </a:solidFill>
                      <a:prstDash val="solid"/>
                    </a:lnT>
                    <a:lnB w="3175">
                      <a:solidFill>
                        <a:srgbClr val="D9D9D9"/>
                      </a:solidFill>
                      <a:prstDash val="solid"/>
                    </a:lnB>
                  </a:tcPr>
                </a:tc>
                <a:tc>
                  <a:txBody>
                    <a:bodyPr/>
                    <a:lstStyle/>
                    <a:p>
                      <a:pPr marL="8255"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76200">
                      <a:solidFill>
                        <a:srgbClr val="6CCFF6"/>
                      </a:solidFill>
                      <a:prstDash val="solid"/>
                    </a:lnL>
                    <a:lnR w="3175">
                      <a:solidFill>
                        <a:srgbClr val="D9D9D9"/>
                      </a:solidFill>
                      <a:prstDash val="solid"/>
                    </a:lnR>
                    <a:lnT w="3175">
                      <a:solidFill>
                        <a:srgbClr val="D9D9D9"/>
                      </a:solidFill>
                      <a:prstDash val="solid"/>
                    </a:lnT>
                    <a:lnB w="3175">
                      <a:solidFill>
                        <a:srgbClr val="D9D9D9"/>
                      </a:solidFill>
                      <a:prstDash val="solid"/>
                    </a:lnB>
                  </a:tcPr>
                </a:tc>
                <a:tc>
                  <a:txBody>
                    <a:bodyPr/>
                    <a:lstStyle/>
                    <a:p>
                      <a:pPr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3175">
                      <a:solidFill>
                        <a:srgbClr val="D9D9D9"/>
                      </a:solidFill>
                      <a:prstDash val="solid"/>
                    </a:lnR>
                    <a:lnT w="3175">
                      <a:solidFill>
                        <a:srgbClr val="D9D9D9"/>
                      </a:solidFill>
                      <a:prstDash val="solid"/>
                    </a:lnT>
                    <a:lnB w="3175">
                      <a:solidFill>
                        <a:srgbClr val="D9D9D9"/>
                      </a:solidFill>
                      <a:prstDash val="solid"/>
                    </a:lnB>
                  </a:tcPr>
                </a:tc>
                <a:tc>
                  <a:txBody>
                    <a:bodyPr/>
                    <a:lstStyle/>
                    <a:p>
                      <a:pPr marL="421640" indent="-300990">
                        <a:lnSpc>
                          <a:spcPct val="100000"/>
                        </a:lnSpc>
                        <a:spcBef>
                          <a:spcPts val="220"/>
                        </a:spcBef>
                        <a:buClr>
                          <a:srgbClr val="6EA943"/>
                        </a:buClr>
                        <a:buSzPct val="171428"/>
                        <a:buFont typeface="Wingdings 2"/>
                        <a:buChar char=""/>
                        <a:tabLst>
                          <a:tab pos="421640" algn="l"/>
                        </a:tabLst>
                      </a:pPr>
                      <a:r>
                        <a:rPr sz="1400">
                          <a:latin typeface="Calibri"/>
                          <a:cs typeface="Calibri"/>
                        </a:rPr>
                        <a:t>or</a:t>
                      </a:r>
                      <a:r>
                        <a:rPr sz="1400" spc="204">
                          <a:latin typeface="Calibri"/>
                          <a:cs typeface="Calibri"/>
                        </a:rPr>
                        <a:t> </a:t>
                      </a: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6CCFF6"/>
                      </a:solidFill>
                      <a:prstDash val="solid"/>
                    </a:lnR>
                    <a:lnT w="3175">
                      <a:solidFill>
                        <a:srgbClr val="D9D9D9"/>
                      </a:solidFill>
                      <a:prstDash val="solid"/>
                    </a:lnT>
                    <a:lnB w="3175">
                      <a:solidFill>
                        <a:srgbClr val="D9D9D9"/>
                      </a:solidFill>
                      <a:prstDash val="solid"/>
                    </a:lnB>
                  </a:tcPr>
                </a:tc>
                <a:extLst>
                  <a:ext uri="{0D108BD9-81ED-4DB2-BD59-A6C34878D82A}">
                    <a16:rowId xmlns:a16="http://schemas.microsoft.com/office/drawing/2014/main" val="10004"/>
                  </a:ext>
                </a:extLst>
              </a:tr>
              <a:tr h="457200">
                <a:tc>
                  <a:txBody>
                    <a:bodyPr/>
                    <a:lstStyle/>
                    <a:p>
                      <a:pPr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76200">
                      <a:solidFill>
                        <a:srgbClr val="7E7E7E"/>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17145"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7E7E7E"/>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26670" algn="ctr">
                        <a:lnSpc>
                          <a:spcPct val="100000"/>
                        </a:lnSpc>
                        <a:spcBef>
                          <a:spcPts val="234"/>
                        </a:spcBef>
                      </a:pPr>
                      <a:r>
                        <a:rPr sz="2400" spc="-50">
                          <a:solidFill>
                            <a:srgbClr val="585858"/>
                          </a:solidFill>
                          <a:latin typeface="Wingdings 3"/>
                          <a:cs typeface="Wingdings 3"/>
                        </a:rPr>
                        <a:t></a:t>
                      </a:r>
                      <a:endParaRPr sz="2400">
                        <a:latin typeface="Wingdings 3"/>
                        <a:cs typeface="Wingdings 3"/>
                      </a:endParaRPr>
                    </a:p>
                  </a:txBody>
                  <a:tcPr marL="0" marR="0" marT="29844" marB="0">
                    <a:lnL w="76200">
                      <a:solidFill>
                        <a:srgbClr val="7E7E7E"/>
                      </a:solidFill>
                      <a:prstDash val="solid"/>
                    </a:lnL>
                    <a:lnR w="76200">
                      <a:solidFill>
                        <a:srgbClr val="6CCFF6"/>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8255"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76200">
                      <a:solidFill>
                        <a:srgbClr val="6CCFF6"/>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algn="ctr">
                        <a:lnSpc>
                          <a:spcPct val="100000"/>
                        </a:lnSpc>
                        <a:spcBef>
                          <a:spcPts val="220"/>
                        </a:spcBef>
                      </a:pPr>
                      <a:r>
                        <a:rPr sz="2400" b="1" spc="-50">
                          <a:solidFill>
                            <a:srgbClr val="6EA943"/>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3175">
                      <a:solidFill>
                        <a:srgbClr val="D9D9D9"/>
                      </a:solidFill>
                      <a:prstDash val="solid"/>
                    </a:lnR>
                    <a:lnT w="3175">
                      <a:solidFill>
                        <a:srgbClr val="D9D9D9"/>
                      </a:solidFill>
                      <a:prstDash val="solid"/>
                    </a:lnT>
                    <a:lnB w="3175">
                      <a:solidFill>
                        <a:srgbClr val="D9D9D9"/>
                      </a:solidFill>
                      <a:prstDash val="solid"/>
                    </a:lnB>
                    <a:solidFill>
                      <a:srgbClr val="F1F1F1"/>
                    </a:solidFill>
                  </a:tcPr>
                </a:tc>
                <a:tc>
                  <a:txBody>
                    <a:bodyPr/>
                    <a:lstStyle/>
                    <a:p>
                      <a:pPr marL="421640" indent="-300990">
                        <a:lnSpc>
                          <a:spcPct val="100000"/>
                        </a:lnSpc>
                        <a:spcBef>
                          <a:spcPts val="220"/>
                        </a:spcBef>
                        <a:buClr>
                          <a:srgbClr val="6EA943"/>
                        </a:buClr>
                        <a:buSzPct val="171428"/>
                        <a:buFont typeface="Wingdings 2"/>
                        <a:buChar char=""/>
                        <a:tabLst>
                          <a:tab pos="421640" algn="l"/>
                        </a:tabLst>
                      </a:pPr>
                      <a:r>
                        <a:rPr sz="1400">
                          <a:latin typeface="Calibri"/>
                          <a:cs typeface="Calibri"/>
                        </a:rPr>
                        <a:t>or</a:t>
                      </a:r>
                      <a:r>
                        <a:rPr sz="1400" spc="204">
                          <a:latin typeface="Calibri"/>
                          <a:cs typeface="Calibri"/>
                        </a:rPr>
                        <a:t> </a:t>
                      </a: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6CCFF6"/>
                      </a:solidFill>
                      <a:prstDash val="solid"/>
                    </a:lnR>
                    <a:lnT w="3175">
                      <a:solidFill>
                        <a:srgbClr val="D9D9D9"/>
                      </a:solidFill>
                      <a:prstDash val="solid"/>
                    </a:lnT>
                    <a:lnB w="3175">
                      <a:solidFill>
                        <a:srgbClr val="D9D9D9"/>
                      </a:solidFill>
                      <a:prstDash val="solid"/>
                    </a:lnB>
                    <a:solidFill>
                      <a:srgbClr val="F1F1F1"/>
                    </a:solidFill>
                  </a:tcPr>
                </a:tc>
                <a:extLst>
                  <a:ext uri="{0D108BD9-81ED-4DB2-BD59-A6C34878D82A}">
                    <a16:rowId xmlns:a16="http://schemas.microsoft.com/office/drawing/2014/main" val="10005"/>
                  </a:ext>
                </a:extLst>
              </a:tr>
              <a:tr h="473709">
                <a:tc>
                  <a:txBody>
                    <a:bodyPr/>
                    <a:lstStyle/>
                    <a:p>
                      <a:pPr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76200">
                      <a:solidFill>
                        <a:srgbClr val="7E7E7E"/>
                      </a:solidFill>
                      <a:prstDash val="solid"/>
                    </a:lnL>
                    <a:lnR w="3175">
                      <a:solidFill>
                        <a:srgbClr val="D9D9D9"/>
                      </a:solidFill>
                      <a:prstDash val="solid"/>
                    </a:lnR>
                    <a:lnT w="3175">
                      <a:solidFill>
                        <a:srgbClr val="D9D9D9"/>
                      </a:solidFill>
                      <a:prstDash val="solid"/>
                    </a:lnT>
                    <a:lnB w="76200">
                      <a:solidFill>
                        <a:srgbClr val="7E7E7E"/>
                      </a:solidFill>
                      <a:prstDash val="solid"/>
                    </a:lnB>
                  </a:tcPr>
                </a:tc>
                <a:tc>
                  <a:txBody>
                    <a:bodyPr/>
                    <a:lstStyle/>
                    <a:p>
                      <a:pPr marL="17145"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7E7E7E"/>
                      </a:solidFill>
                      <a:prstDash val="solid"/>
                    </a:lnR>
                    <a:lnT w="3175">
                      <a:solidFill>
                        <a:srgbClr val="D9D9D9"/>
                      </a:solidFill>
                      <a:prstDash val="solid"/>
                    </a:lnT>
                    <a:lnB w="76200">
                      <a:solidFill>
                        <a:srgbClr val="7E7E7E"/>
                      </a:solidFill>
                      <a:prstDash val="solid"/>
                    </a:lnB>
                  </a:tcPr>
                </a:tc>
                <a:tc>
                  <a:txBody>
                    <a:bodyPr/>
                    <a:lstStyle/>
                    <a:p>
                      <a:pPr marL="26670" algn="ctr">
                        <a:lnSpc>
                          <a:spcPct val="100000"/>
                        </a:lnSpc>
                        <a:spcBef>
                          <a:spcPts val="234"/>
                        </a:spcBef>
                      </a:pPr>
                      <a:r>
                        <a:rPr sz="2400" spc="-50">
                          <a:solidFill>
                            <a:srgbClr val="585858"/>
                          </a:solidFill>
                          <a:latin typeface="Wingdings 3"/>
                          <a:cs typeface="Wingdings 3"/>
                        </a:rPr>
                        <a:t></a:t>
                      </a:r>
                      <a:endParaRPr sz="2400">
                        <a:latin typeface="Wingdings 3"/>
                        <a:cs typeface="Wingdings 3"/>
                      </a:endParaRPr>
                    </a:p>
                  </a:txBody>
                  <a:tcPr marL="0" marR="0" marT="29844" marB="0">
                    <a:lnL w="76200">
                      <a:solidFill>
                        <a:srgbClr val="7E7E7E"/>
                      </a:solidFill>
                      <a:prstDash val="solid"/>
                    </a:lnL>
                    <a:lnR w="76200">
                      <a:solidFill>
                        <a:srgbClr val="6CCFF6"/>
                      </a:solidFill>
                      <a:prstDash val="solid"/>
                    </a:lnR>
                    <a:lnT w="3175">
                      <a:solidFill>
                        <a:srgbClr val="D9D9D9"/>
                      </a:solidFill>
                      <a:prstDash val="solid"/>
                    </a:lnT>
                  </a:tcPr>
                </a:tc>
                <a:tc>
                  <a:txBody>
                    <a:bodyPr/>
                    <a:lstStyle/>
                    <a:p>
                      <a:pPr marL="7620"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76200">
                      <a:solidFill>
                        <a:srgbClr val="6CCFF6"/>
                      </a:solidFill>
                      <a:prstDash val="solid"/>
                    </a:lnL>
                    <a:lnR w="3175">
                      <a:solidFill>
                        <a:srgbClr val="D9D9D9"/>
                      </a:solidFill>
                      <a:prstDash val="solid"/>
                    </a:lnR>
                    <a:lnT w="3175">
                      <a:solidFill>
                        <a:srgbClr val="D9D9D9"/>
                      </a:solidFill>
                      <a:prstDash val="solid"/>
                    </a:lnT>
                    <a:lnB w="76200">
                      <a:solidFill>
                        <a:srgbClr val="6CCFF6"/>
                      </a:solidFill>
                      <a:prstDash val="solid"/>
                    </a:lnB>
                  </a:tcPr>
                </a:tc>
                <a:tc>
                  <a:txBody>
                    <a:bodyPr/>
                    <a:lstStyle/>
                    <a:p>
                      <a:pPr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3175">
                      <a:solidFill>
                        <a:srgbClr val="D9D9D9"/>
                      </a:solidFill>
                      <a:prstDash val="solid"/>
                    </a:lnR>
                    <a:lnT w="3175">
                      <a:solidFill>
                        <a:srgbClr val="D9D9D9"/>
                      </a:solidFill>
                      <a:prstDash val="solid"/>
                    </a:lnT>
                    <a:lnB w="76200">
                      <a:solidFill>
                        <a:srgbClr val="6CCFF6"/>
                      </a:solidFill>
                      <a:prstDash val="solid"/>
                    </a:lnB>
                  </a:tcPr>
                </a:tc>
                <a:tc>
                  <a:txBody>
                    <a:bodyPr/>
                    <a:lstStyle/>
                    <a:p>
                      <a:pPr algn="ctr">
                        <a:lnSpc>
                          <a:spcPct val="100000"/>
                        </a:lnSpc>
                        <a:spcBef>
                          <a:spcPts val="220"/>
                        </a:spcBef>
                      </a:pPr>
                      <a:r>
                        <a:rPr sz="2400" b="1" spc="-50">
                          <a:solidFill>
                            <a:srgbClr val="C00000"/>
                          </a:solidFill>
                          <a:latin typeface="Wingdings 2"/>
                          <a:cs typeface="Wingdings 2"/>
                        </a:rPr>
                        <a:t></a:t>
                      </a:r>
                      <a:endParaRPr sz="2400">
                        <a:latin typeface="Wingdings 2"/>
                        <a:cs typeface="Wingdings 2"/>
                      </a:endParaRPr>
                    </a:p>
                  </a:txBody>
                  <a:tcPr marL="0" marR="0" marT="27940" marB="0">
                    <a:lnL w="3175">
                      <a:solidFill>
                        <a:srgbClr val="D9D9D9"/>
                      </a:solidFill>
                      <a:prstDash val="solid"/>
                    </a:lnL>
                    <a:lnR w="76200">
                      <a:solidFill>
                        <a:srgbClr val="6CCFF6"/>
                      </a:solidFill>
                      <a:prstDash val="solid"/>
                    </a:lnR>
                    <a:lnT w="3175">
                      <a:solidFill>
                        <a:srgbClr val="D9D9D9"/>
                      </a:solidFill>
                      <a:prstDash val="solid"/>
                    </a:lnT>
                    <a:lnB w="76200">
                      <a:solidFill>
                        <a:srgbClr val="6CCFF6"/>
                      </a:solidFill>
                      <a:prstDash val="solid"/>
                    </a:lnB>
                  </a:tcPr>
                </a:tc>
                <a:extLst>
                  <a:ext uri="{0D108BD9-81ED-4DB2-BD59-A6C34878D82A}">
                    <a16:rowId xmlns:a16="http://schemas.microsoft.com/office/drawing/2014/main" val="10006"/>
                  </a:ext>
                </a:extLst>
              </a:tr>
              <a:tr h="353695">
                <a:tc gridSpan="6">
                  <a:txBody>
                    <a:bodyPr/>
                    <a:lstStyle/>
                    <a:p>
                      <a:pPr marL="932815">
                        <a:lnSpc>
                          <a:spcPct val="100000"/>
                        </a:lnSpc>
                        <a:spcBef>
                          <a:spcPts val="425"/>
                        </a:spcBef>
                        <a:tabLst>
                          <a:tab pos="2490470" algn="l"/>
                        </a:tabLst>
                      </a:pPr>
                      <a:r>
                        <a:rPr sz="1600" b="1">
                          <a:solidFill>
                            <a:srgbClr val="92D050"/>
                          </a:solidFill>
                          <a:latin typeface="Wingdings 2"/>
                          <a:cs typeface="Wingdings 2"/>
                        </a:rPr>
                        <a:t></a:t>
                      </a:r>
                      <a:r>
                        <a:rPr sz="1600" spc="-55">
                          <a:solidFill>
                            <a:srgbClr val="92D050"/>
                          </a:solidFill>
                          <a:latin typeface="Times New Roman"/>
                          <a:cs typeface="Times New Roman"/>
                        </a:rPr>
                        <a:t> </a:t>
                      </a:r>
                      <a:r>
                        <a:rPr sz="1600">
                          <a:solidFill>
                            <a:srgbClr val="585858"/>
                          </a:solidFill>
                          <a:latin typeface="Calibri"/>
                          <a:cs typeface="Calibri"/>
                        </a:rPr>
                        <a:t>=</a:t>
                      </a:r>
                      <a:r>
                        <a:rPr sz="1600" spc="-10">
                          <a:solidFill>
                            <a:srgbClr val="585858"/>
                          </a:solidFill>
                          <a:latin typeface="Calibri"/>
                          <a:cs typeface="Calibri"/>
                        </a:rPr>
                        <a:t> </a:t>
                      </a:r>
                      <a:r>
                        <a:rPr sz="1600">
                          <a:solidFill>
                            <a:srgbClr val="585858"/>
                          </a:solidFill>
                          <a:latin typeface="Calibri"/>
                          <a:cs typeface="Calibri"/>
                        </a:rPr>
                        <a:t>Must</a:t>
                      </a:r>
                      <a:r>
                        <a:rPr sz="1600" spc="-30">
                          <a:solidFill>
                            <a:srgbClr val="585858"/>
                          </a:solidFill>
                          <a:latin typeface="Calibri"/>
                          <a:cs typeface="Calibri"/>
                        </a:rPr>
                        <a:t> </a:t>
                      </a:r>
                      <a:r>
                        <a:rPr sz="1600" spc="-25">
                          <a:solidFill>
                            <a:srgbClr val="585858"/>
                          </a:solidFill>
                          <a:latin typeface="Calibri"/>
                          <a:cs typeface="Calibri"/>
                        </a:rPr>
                        <a:t>Run</a:t>
                      </a:r>
                      <a:r>
                        <a:rPr sz="1600">
                          <a:solidFill>
                            <a:srgbClr val="585858"/>
                          </a:solidFill>
                          <a:latin typeface="Calibri"/>
                          <a:cs typeface="Calibri"/>
                        </a:rPr>
                        <a:t>	</a:t>
                      </a:r>
                      <a:r>
                        <a:rPr sz="1600" b="1">
                          <a:solidFill>
                            <a:srgbClr val="C00000"/>
                          </a:solidFill>
                          <a:latin typeface="Wingdings 2"/>
                          <a:cs typeface="Wingdings 2"/>
                        </a:rPr>
                        <a:t></a:t>
                      </a:r>
                      <a:r>
                        <a:rPr sz="1600" spc="-40">
                          <a:solidFill>
                            <a:srgbClr val="C00000"/>
                          </a:solidFill>
                          <a:latin typeface="Times New Roman"/>
                          <a:cs typeface="Times New Roman"/>
                        </a:rPr>
                        <a:t> </a:t>
                      </a:r>
                      <a:r>
                        <a:rPr sz="1600">
                          <a:solidFill>
                            <a:srgbClr val="585858"/>
                          </a:solidFill>
                          <a:latin typeface="Calibri"/>
                          <a:cs typeface="Calibri"/>
                        </a:rPr>
                        <a:t>=</a:t>
                      </a:r>
                      <a:r>
                        <a:rPr sz="1600" spc="-5">
                          <a:solidFill>
                            <a:srgbClr val="585858"/>
                          </a:solidFill>
                          <a:latin typeface="Calibri"/>
                          <a:cs typeface="Calibri"/>
                        </a:rPr>
                        <a:t> </a:t>
                      </a:r>
                      <a:r>
                        <a:rPr sz="1600" spc="-10">
                          <a:solidFill>
                            <a:srgbClr val="585858"/>
                          </a:solidFill>
                          <a:latin typeface="Calibri"/>
                          <a:cs typeface="Calibri"/>
                        </a:rPr>
                        <a:t>Unavailable</a:t>
                      </a:r>
                      <a:endParaRPr sz="1600">
                        <a:latin typeface="Calibri"/>
                        <a:cs typeface="Calibri"/>
                      </a:endParaRPr>
                    </a:p>
                  </a:txBody>
                  <a:tcPr marL="0" marR="0" marT="53975" marB="0">
                    <a:lnL w="12700">
                      <a:solidFill>
                        <a:srgbClr val="FFFFFF"/>
                      </a:solidFill>
                      <a:prstDash val="solid"/>
                    </a:lnL>
                    <a:lnR w="12700">
                      <a:solidFill>
                        <a:srgbClr val="FFFFFF"/>
                      </a:solidFill>
                      <a:prstDash val="solid"/>
                    </a:lnR>
                    <a:lnT w="76200" cap="flat" cmpd="sng" algn="ctr">
                      <a:solidFill>
                        <a:srgbClr val="7E7E7E"/>
                      </a:solidFill>
                      <a:prstDash val="solid"/>
                      <a:round/>
                      <a:headEnd type="none" w="med" len="med"/>
                      <a:tailEnd type="none" w="med" len="me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50</a:t>
            </a:fld>
            <a:endParaRPr spc="-25"/>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DBCF849-E4C3-90A3-D04A-23A31E59436D}"/>
              </a:ext>
            </a:extLst>
          </p:cNvPr>
          <p:cNvGrpSpPr/>
          <p:nvPr/>
        </p:nvGrpSpPr>
        <p:grpSpPr>
          <a:xfrm>
            <a:off x="255665" y="1066800"/>
            <a:ext cx="11680670" cy="4724400"/>
            <a:chOff x="255665" y="1066800"/>
            <a:chExt cx="11680670" cy="4724400"/>
          </a:xfrm>
        </p:grpSpPr>
        <p:pic>
          <p:nvPicPr>
            <p:cNvPr id="27" name="Picture 26">
              <a:extLst>
                <a:ext uri="{FF2B5EF4-FFF2-40B4-BE49-F238E27FC236}">
                  <a16:creationId xmlns:a16="http://schemas.microsoft.com/office/drawing/2014/main" id="{3BD32237-5F92-7149-C570-DE5F2D57AAEE}"/>
                </a:ext>
              </a:extLst>
            </p:cNvPr>
            <p:cNvPicPr>
              <a:picLocks noChangeAspect="1"/>
            </p:cNvPicPr>
            <p:nvPr/>
          </p:nvPicPr>
          <p:blipFill>
            <a:blip r:embed="rId4"/>
            <a:stretch>
              <a:fillRect/>
            </a:stretch>
          </p:blipFill>
          <p:spPr>
            <a:xfrm>
              <a:off x="255665" y="1066800"/>
              <a:ext cx="11680670" cy="4724400"/>
            </a:xfrm>
            <a:prstGeom prst="rect">
              <a:avLst/>
            </a:prstGeom>
          </p:spPr>
        </p:pic>
        <p:pic>
          <p:nvPicPr>
            <p:cNvPr id="28" name="Picture 27">
              <a:extLst>
                <a:ext uri="{FF2B5EF4-FFF2-40B4-BE49-F238E27FC236}">
                  <a16:creationId xmlns:a16="http://schemas.microsoft.com/office/drawing/2014/main" id="{B0F4FFF0-EF0E-EE9E-8CA6-3CA1A363B687}"/>
                </a:ext>
              </a:extLst>
            </p:cNvPr>
            <p:cNvPicPr>
              <a:picLocks noChangeAspect="1"/>
            </p:cNvPicPr>
            <p:nvPr/>
          </p:nvPicPr>
          <p:blipFill>
            <a:blip r:embed="rId5"/>
            <a:stretch>
              <a:fillRect/>
            </a:stretch>
          </p:blipFill>
          <p:spPr>
            <a:xfrm>
              <a:off x="3733800" y="1143000"/>
              <a:ext cx="396690" cy="228601"/>
            </a:xfrm>
            <a:prstGeom prst="rect">
              <a:avLst/>
            </a:prstGeom>
          </p:spPr>
        </p:pic>
      </p:grpSp>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Key</a:t>
            </a:r>
            <a:r>
              <a:rPr spc="-105"/>
              <a:t> </a:t>
            </a:r>
            <a:r>
              <a:t>to</a:t>
            </a:r>
            <a:r>
              <a:rPr spc="-120"/>
              <a:t> </a:t>
            </a:r>
            <a:r>
              <a:t>eMarket</a:t>
            </a:r>
            <a:r>
              <a:rPr spc="-75"/>
              <a:t> </a:t>
            </a:r>
            <a:r>
              <a:rPr spc="-10"/>
              <a:t>Fields</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txBox="1"/>
          <p:nvPr/>
        </p:nvSpPr>
        <p:spPr>
          <a:xfrm>
            <a:off x="1092136" y="2795205"/>
            <a:ext cx="2075814" cy="228600"/>
          </a:xfrm>
          <a:prstGeom prst="rect">
            <a:avLst/>
          </a:prstGeom>
          <a:solidFill>
            <a:srgbClr val="FFFFFF"/>
          </a:solidFill>
          <a:ln w="12191">
            <a:solidFill>
              <a:srgbClr val="B5B8C7"/>
            </a:solidFill>
          </a:ln>
        </p:spPr>
        <p:txBody>
          <a:bodyPr vert="horz" wrap="square" lIns="0" tIns="0" rIns="0" bIns="0" rtlCol="0">
            <a:spAutoFit/>
          </a:bodyPr>
          <a:lstStyle/>
          <a:p>
            <a:pPr marL="45085">
              <a:lnSpc>
                <a:spcPct val="100000"/>
              </a:lnSpc>
            </a:pPr>
            <a:r>
              <a:rPr sz="1200" spc="-10">
                <a:latin typeface="Calibri"/>
                <a:cs typeface="Calibri"/>
              </a:rPr>
              <a:t>MyFacility_GEN</a:t>
            </a:r>
            <a:endParaRPr sz="1200">
              <a:latin typeface="Calibri"/>
              <a:cs typeface="Calibri"/>
            </a:endParaRPr>
          </a:p>
        </p:txBody>
      </p:sp>
      <p:grpSp>
        <p:nvGrpSpPr>
          <p:cNvPr id="6" name="object 6"/>
          <p:cNvGrpSpPr/>
          <p:nvPr/>
        </p:nvGrpSpPr>
        <p:grpSpPr>
          <a:xfrm>
            <a:off x="8188197" y="4407471"/>
            <a:ext cx="543560" cy="205104"/>
            <a:chOff x="8147050" y="4324858"/>
            <a:chExt cx="543560" cy="205104"/>
          </a:xfrm>
        </p:grpSpPr>
        <p:sp>
          <p:nvSpPr>
            <p:cNvPr id="7" name="object 7"/>
            <p:cNvSpPr/>
            <p:nvPr/>
          </p:nvSpPr>
          <p:spPr>
            <a:xfrm>
              <a:off x="8153400" y="4331208"/>
              <a:ext cx="530860" cy="192405"/>
            </a:xfrm>
            <a:custGeom>
              <a:avLst/>
              <a:gdLst/>
              <a:ahLst/>
              <a:cxnLst/>
              <a:rect l="l" t="t" r="r" b="b"/>
              <a:pathLst>
                <a:path w="530859" h="192404">
                  <a:moveTo>
                    <a:pt x="530351" y="0"/>
                  </a:moveTo>
                  <a:lnTo>
                    <a:pt x="0" y="0"/>
                  </a:lnTo>
                  <a:lnTo>
                    <a:pt x="0" y="192024"/>
                  </a:lnTo>
                  <a:lnTo>
                    <a:pt x="530351" y="192024"/>
                  </a:lnTo>
                  <a:lnTo>
                    <a:pt x="530351" y="0"/>
                  </a:lnTo>
                  <a:close/>
                </a:path>
              </a:pathLst>
            </a:custGeom>
            <a:solidFill>
              <a:srgbClr val="FAD2D2"/>
            </a:solidFill>
          </p:spPr>
          <p:txBody>
            <a:bodyPr wrap="square" lIns="0" tIns="0" rIns="0" bIns="0" rtlCol="0"/>
            <a:lstStyle/>
            <a:p>
              <a:endParaRPr/>
            </a:p>
          </p:txBody>
        </p:sp>
        <p:sp>
          <p:nvSpPr>
            <p:cNvPr id="8" name="object 8"/>
            <p:cNvSpPr/>
            <p:nvPr/>
          </p:nvSpPr>
          <p:spPr>
            <a:xfrm>
              <a:off x="8153400" y="4331208"/>
              <a:ext cx="530860" cy="192405"/>
            </a:xfrm>
            <a:custGeom>
              <a:avLst/>
              <a:gdLst/>
              <a:ahLst/>
              <a:cxnLst/>
              <a:rect l="l" t="t" r="r" b="b"/>
              <a:pathLst>
                <a:path w="530859" h="192404">
                  <a:moveTo>
                    <a:pt x="0" y="192024"/>
                  </a:moveTo>
                  <a:lnTo>
                    <a:pt x="530351" y="192024"/>
                  </a:lnTo>
                  <a:lnTo>
                    <a:pt x="530351" y="0"/>
                  </a:lnTo>
                  <a:lnTo>
                    <a:pt x="0" y="0"/>
                  </a:lnTo>
                  <a:lnTo>
                    <a:pt x="0" y="192024"/>
                  </a:lnTo>
                  <a:close/>
                </a:path>
              </a:pathLst>
            </a:custGeom>
            <a:ln w="12192">
              <a:solidFill>
                <a:srgbClr val="B5B8C7"/>
              </a:solidFill>
            </a:ln>
          </p:spPr>
          <p:txBody>
            <a:bodyPr wrap="square" lIns="0" tIns="0" rIns="0" bIns="0" rtlCol="0"/>
            <a:lstStyle/>
            <a:p>
              <a:endParaRPr/>
            </a:p>
          </p:txBody>
        </p:sp>
      </p:grpSp>
      <p:sp>
        <p:nvSpPr>
          <p:cNvPr id="9" name="object 9"/>
          <p:cNvSpPr txBox="1"/>
          <p:nvPr/>
        </p:nvSpPr>
        <p:spPr>
          <a:xfrm>
            <a:off x="8276158" y="4397947"/>
            <a:ext cx="29654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25.0</a:t>
            </a:r>
            <a:endParaRPr sz="1200" dirty="0">
              <a:latin typeface="Calibri"/>
              <a:cs typeface="Calibri"/>
            </a:endParaRPr>
          </a:p>
        </p:txBody>
      </p:sp>
      <p:sp>
        <p:nvSpPr>
          <p:cNvPr id="10" name="object 10"/>
          <p:cNvSpPr/>
          <p:nvPr/>
        </p:nvSpPr>
        <p:spPr>
          <a:xfrm>
            <a:off x="990600" y="4445508"/>
            <a:ext cx="7216775" cy="1324610"/>
          </a:xfrm>
          <a:custGeom>
            <a:avLst/>
            <a:gdLst/>
            <a:ahLst/>
            <a:cxnLst/>
            <a:rect l="l" t="t" r="r" b="b"/>
            <a:pathLst>
              <a:path w="7216775" h="1324610">
                <a:moveTo>
                  <a:pt x="5316982" y="609600"/>
                </a:moveTo>
                <a:lnTo>
                  <a:pt x="119125" y="609600"/>
                </a:lnTo>
                <a:lnTo>
                  <a:pt x="72759" y="618962"/>
                </a:lnTo>
                <a:lnTo>
                  <a:pt x="34893" y="644493"/>
                </a:lnTo>
                <a:lnTo>
                  <a:pt x="9362" y="682359"/>
                </a:lnTo>
                <a:lnTo>
                  <a:pt x="0" y="728726"/>
                </a:lnTo>
                <a:lnTo>
                  <a:pt x="0" y="1205230"/>
                </a:lnTo>
                <a:lnTo>
                  <a:pt x="9362" y="1251596"/>
                </a:lnTo>
                <a:lnTo>
                  <a:pt x="34893" y="1289462"/>
                </a:lnTo>
                <a:lnTo>
                  <a:pt x="72759" y="1314993"/>
                </a:lnTo>
                <a:lnTo>
                  <a:pt x="119125" y="1324356"/>
                </a:lnTo>
                <a:lnTo>
                  <a:pt x="5316982" y="1324356"/>
                </a:lnTo>
                <a:lnTo>
                  <a:pt x="5363348" y="1314993"/>
                </a:lnTo>
                <a:lnTo>
                  <a:pt x="5401214" y="1289462"/>
                </a:lnTo>
                <a:lnTo>
                  <a:pt x="5426745" y="1251596"/>
                </a:lnTo>
                <a:lnTo>
                  <a:pt x="5436108" y="1205230"/>
                </a:lnTo>
                <a:lnTo>
                  <a:pt x="5436108" y="728726"/>
                </a:lnTo>
                <a:lnTo>
                  <a:pt x="5426745" y="682359"/>
                </a:lnTo>
                <a:lnTo>
                  <a:pt x="5401214" y="644493"/>
                </a:lnTo>
                <a:lnTo>
                  <a:pt x="5363348" y="618962"/>
                </a:lnTo>
                <a:lnTo>
                  <a:pt x="5316982" y="609600"/>
                </a:lnTo>
                <a:close/>
              </a:path>
              <a:path w="7216775" h="1324610">
                <a:moveTo>
                  <a:pt x="7216521" y="0"/>
                </a:moveTo>
                <a:lnTo>
                  <a:pt x="3171063" y="609600"/>
                </a:lnTo>
                <a:lnTo>
                  <a:pt x="4530090" y="609600"/>
                </a:lnTo>
                <a:lnTo>
                  <a:pt x="7216521" y="0"/>
                </a:lnTo>
                <a:close/>
              </a:path>
            </a:pathLst>
          </a:custGeom>
          <a:solidFill>
            <a:srgbClr val="FCD482"/>
          </a:solidFill>
        </p:spPr>
        <p:txBody>
          <a:bodyPr wrap="square" lIns="0" tIns="0" rIns="0" bIns="0" rtlCol="0"/>
          <a:lstStyle/>
          <a:p>
            <a:endParaRPr/>
          </a:p>
        </p:txBody>
      </p:sp>
      <p:sp>
        <p:nvSpPr>
          <p:cNvPr id="11" name="object 11"/>
          <p:cNvSpPr txBox="1"/>
          <p:nvPr/>
        </p:nvSpPr>
        <p:spPr>
          <a:xfrm>
            <a:off x="1219301" y="5108905"/>
            <a:ext cx="4979035" cy="574675"/>
          </a:xfrm>
          <a:prstGeom prst="rect">
            <a:avLst/>
          </a:prstGeom>
        </p:spPr>
        <p:txBody>
          <a:bodyPr vert="horz" wrap="square" lIns="0" tIns="12700" rIns="0" bIns="0" rtlCol="0">
            <a:spAutoFit/>
          </a:bodyPr>
          <a:lstStyle/>
          <a:p>
            <a:pPr marL="12700">
              <a:lnSpc>
                <a:spcPct val="100000"/>
              </a:lnSpc>
              <a:spcBef>
                <a:spcPts val="100"/>
              </a:spcBef>
            </a:pPr>
            <a:r>
              <a:rPr sz="1800" b="1">
                <a:solidFill>
                  <a:srgbClr val="F4797B"/>
                </a:solidFill>
                <a:latin typeface="Calibri"/>
                <a:cs typeface="Calibri"/>
              </a:rPr>
              <a:t>PINK</a:t>
            </a:r>
            <a:r>
              <a:rPr sz="1800" b="1" spc="-45">
                <a:solidFill>
                  <a:srgbClr val="F4797B"/>
                </a:solidFill>
                <a:latin typeface="Calibri"/>
                <a:cs typeface="Calibri"/>
              </a:rPr>
              <a:t> </a:t>
            </a:r>
            <a:r>
              <a:rPr sz="1800" b="1">
                <a:solidFill>
                  <a:srgbClr val="F4797B"/>
                </a:solidFill>
                <a:latin typeface="Calibri"/>
                <a:cs typeface="Calibri"/>
              </a:rPr>
              <a:t>FIELDS</a:t>
            </a:r>
            <a:r>
              <a:rPr sz="1800" b="1" spc="-40">
                <a:solidFill>
                  <a:srgbClr val="F4797B"/>
                </a:solidFill>
                <a:latin typeface="Calibri"/>
                <a:cs typeface="Calibri"/>
              </a:rPr>
              <a:t> </a:t>
            </a:r>
            <a:r>
              <a:rPr sz="1800">
                <a:latin typeface="Calibri"/>
                <a:cs typeface="Calibri"/>
              </a:rPr>
              <a:t>indicate</a:t>
            </a:r>
            <a:r>
              <a:rPr sz="1800" spc="-20">
                <a:latin typeface="Calibri"/>
                <a:cs typeface="Calibri"/>
              </a:rPr>
              <a:t> </a:t>
            </a:r>
            <a:r>
              <a:rPr sz="1800">
                <a:latin typeface="Calibri"/>
                <a:cs typeface="Calibri"/>
              </a:rPr>
              <a:t>data</a:t>
            </a:r>
            <a:r>
              <a:rPr sz="1800" spc="-45">
                <a:latin typeface="Calibri"/>
                <a:cs typeface="Calibri"/>
              </a:rPr>
              <a:t> </a:t>
            </a:r>
            <a:r>
              <a:rPr sz="1800">
                <a:latin typeface="Calibri"/>
                <a:cs typeface="Calibri"/>
              </a:rPr>
              <a:t>have</a:t>
            </a:r>
            <a:r>
              <a:rPr sz="1800" spc="-50">
                <a:latin typeface="Calibri"/>
                <a:cs typeface="Calibri"/>
              </a:rPr>
              <a:t> </a:t>
            </a:r>
            <a:r>
              <a:rPr sz="1800">
                <a:latin typeface="Calibri"/>
                <a:cs typeface="Calibri"/>
              </a:rPr>
              <a:t>not</a:t>
            </a:r>
            <a:r>
              <a:rPr sz="1800" spc="-40">
                <a:latin typeface="Calibri"/>
                <a:cs typeface="Calibri"/>
              </a:rPr>
              <a:t> </a:t>
            </a:r>
            <a:r>
              <a:rPr sz="1800">
                <a:latin typeface="Calibri"/>
                <a:cs typeface="Calibri"/>
              </a:rPr>
              <a:t>been</a:t>
            </a:r>
            <a:r>
              <a:rPr sz="1800" spc="-35">
                <a:latin typeface="Calibri"/>
                <a:cs typeface="Calibri"/>
              </a:rPr>
              <a:t> </a:t>
            </a:r>
            <a:r>
              <a:rPr sz="1800">
                <a:latin typeface="Calibri"/>
                <a:cs typeface="Calibri"/>
              </a:rPr>
              <a:t>saved</a:t>
            </a:r>
            <a:r>
              <a:rPr sz="1800" spc="-65">
                <a:latin typeface="Calibri"/>
                <a:cs typeface="Calibri"/>
              </a:rPr>
              <a:t> </a:t>
            </a:r>
            <a:r>
              <a:rPr sz="1800">
                <a:latin typeface="Calibri"/>
                <a:cs typeface="Calibri"/>
              </a:rPr>
              <a:t>yet</a:t>
            </a:r>
            <a:r>
              <a:rPr sz="1800" spc="-40">
                <a:latin typeface="Calibri"/>
                <a:cs typeface="Calibri"/>
              </a:rPr>
              <a:t> </a:t>
            </a:r>
            <a:r>
              <a:rPr sz="1800" spc="-25">
                <a:latin typeface="Calibri"/>
                <a:cs typeface="Calibri"/>
              </a:rPr>
              <a:t>or</a:t>
            </a:r>
            <a:endParaRPr sz="1800">
              <a:latin typeface="Calibri"/>
              <a:cs typeface="Calibri"/>
            </a:endParaRPr>
          </a:p>
          <a:p>
            <a:pPr marL="55244">
              <a:lnSpc>
                <a:spcPct val="100000"/>
              </a:lnSpc>
              <a:spcBef>
                <a:spcPts val="5"/>
              </a:spcBef>
            </a:pPr>
            <a:r>
              <a:rPr sz="1800">
                <a:latin typeface="Calibri"/>
                <a:cs typeface="Calibri"/>
              </a:rPr>
              <a:t>are</a:t>
            </a:r>
            <a:r>
              <a:rPr sz="1800" spc="-30">
                <a:latin typeface="Calibri"/>
                <a:cs typeface="Calibri"/>
              </a:rPr>
              <a:t> </a:t>
            </a:r>
            <a:r>
              <a:rPr sz="1800" spc="-10">
                <a:latin typeface="Calibri"/>
                <a:cs typeface="Calibri"/>
              </a:rPr>
              <a:t>unacceptable</a:t>
            </a:r>
            <a:r>
              <a:rPr sz="1800" spc="5">
                <a:latin typeface="Calibri"/>
                <a:cs typeface="Calibri"/>
              </a:rPr>
              <a:t> </a:t>
            </a:r>
            <a:r>
              <a:rPr sz="1800">
                <a:latin typeface="Calibri"/>
                <a:cs typeface="Calibri"/>
              </a:rPr>
              <a:t>(if</a:t>
            </a:r>
            <a:r>
              <a:rPr sz="1800" spc="-5">
                <a:latin typeface="Calibri"/>
                <a:cs typeface="Calibri"/>
              </a:rPr>
              <a:t> </a:t>
            </a:r>
            <a:r>
              <a:rPr sz="1800" spc="-10">
                <a:latin typeface="Calibri"/>
                <a:cs typeface="Calibri"/>
              </a:rPr>
              <a:t>accompanied</a:t>
            </a:r>
            <a:r>
              <a:rPr sz="1800" spc="-15">
                <a:latin typeface="Calibri"/>
                <a:cs typeface="Calibri"/>
              </a:rPr>
              <a:t> </a:t>
            </a:r>
            <a:r>
              <a:rPr sz="1800">
                <a:latin typeface="Calibri"/>
                <a:cs typeface="Calibri"/>
              </a:rPr>
              <a:t>by</a:t>
            </a:r>
            <a:r>
              <a:rPr sz="1800" spc="-20">
                <a:latin typeface="Calibri"/>
                <a:cs typeface="Calibri"/>
              </a:rPr>
              <a:t> </a:t>
            </a:r>
            <a:r>
              <a:rPr sz="1800">
                <a:latin typeface="Calibri"/>
                <a:cs typeface="Calibri"/>
              </a:rPr>
              <a:t>error</a:t>
            </a:r>
            <a:r>
              <a:rPr sz="1800" spc="-25">
                <a:latin typeface="Calibri"/>
                <a:cs typeface="Calibri"/>
              </a:rPr>
              <a:t> </a:t>
            </a:r>
            <a:r>
              <a:rPr sz="1800" spc="-10">
                <a:latin typeface="Calibri"/>
                <a:cs typeface="Calibri"/>
              </a:rPr>
              <a:t>message)</a:t>
            </a:r>
            <a:endParaRPr sz="1800">
              <a:latin typeface="Calibri"/>
              <a:cs typeface="Calibri"/>
            </a:endParaRPr>
          </a:p>
        </p:txBody>
      </p:sp>
      <p:sp>
        <p:nvSpPr>
          <p:cNvPr id="12" name="object 12"/>
          <p:cNvSpPr/>
          <p:nvPr/>
        </p:nvSpPr>
        <p:spPr>
          <a:xfrm>
            <a:off x="550163" y="1066800"/>
            <a:ext cx="2514600" cy="1751330"/>
          </a:xfrm>
          <a:custGeom>
            <a:avLst/>
            <a:gdLst/>
            <a:ahLst/>
            <a:cxnLst/>
            <a:rect l="l" t="t" r="r" b="b"/>
            <a:pathLst>
              <a:path w="2514600" h="1751330">
                <a:moveTo>
                  <a:pt x="2095500" y="714755"/>
                </a:moveTo>
                <a:lnTo>
                  <a:pt x="1466850" y="714755"/>
                </a:lnTo>
                <a:lnTo>
                  <a:pt x="1369568" y="1751076"/>
                </a:lnTo>
                <a:lnTo>
                  <a:pt x="2095500" y="714755"/>
                </a:lnTo>
                <a:close/>
              </a:path>
              <a:path w="2514600" h="1751330">
                <a:moveTo>
                  <a:pt x="2395474" y="0"/>
                </a:moveTo>
                <a:lnTo>
                  <a:pt x="119126" y="0"/>
                </a:lnTo>
                <a:lnTo>
                  <a:pt x="72759" y="9362"/>
                </a:lnTo>
                <a:lnTo>
                  <a:pt x="34893" y="34893"/>
                </a:lnTo>
                <a:lnTo>
                  <a:pt x="9362" y="72759"/>
                </a:lnTo>
                <a:lnTo>
                  <a:pt x="0" y="119125"/>
                </a:lnTo>
                <a:lnTo>
                  <a:pt x="0" y="595629"/>
                </a:lnTo>
                <a:lnTo>
                  <a:pt x="9362" y="641996"/>
                </a:lnTo>
                <a:lnTo>
                  <a:pt x="34893" y="679862"/>
                </a:lnTo>
                <a:lnTo>
                  <a:pt x="72759" y="705393"/>
                </a:lnTo>
                <a:lnTo>
                  <a:pt x="119126" y="714755"/>
                </a:lnTo>
                <a:lnTo>
                  <a:pt x="2395474" y="714755"/>
                </a:lnTo>
                <a:lnTo>
                  <a:pt x="2441840" y="705393"/>
                </a:lnTo>
                <a:lnTo>
                  <a:pt x="2479706" y="679862"/>
                </a:lnTo>
                <a:lnTo>
                  <a:pt x="2505237" y="641996"/>
                </a:lnTo>
                <a:lnTo>
                  <a:pt x="2514600" y="595629"/>
                </a:lnTo>
                <a:lnTo>
                  <a:pt x="2514600" y="119125"/>
                </a:lnTo>
                <a:lnTo>
                  <a:pt x="2505237" y="72759"/>
                </a:lnTo>
                <a:lnTo>
                  <a:pt x="2479706" y="34893"/>
                </a:lnTo>
                <a:lnTo>
                  <a:pt x="2441840" y="9362"/>
                </a:lnTo>
                <a:lnTo>
                  <a:pt x="2395474" y="0"/>
                </a:lnTo>
                <a:close/>
              </a:path>
            </a:pathLst>
          </a:custGeom>
          <a:solidFill>
            <a:srgbClr val="FCD482"/>
          </a:solidFill>
        </p:spPr>
        <p:txBody>
          <a:bodyPr wrap="square" lIns="0" tIns="0" rIns="0" bIns="0" rtlCol="0"/>
          <a:lstStyle/>
          <a:p>
            <a:endParaRPr/>
          </a:p>
        </p:txBody>
      </p:sp>
      <p:sp>
        <p:nvSpPr>
          <p:cNvPr id="13" name="object 13"/>
          <p:cNvSpPr txBox="1"/>
          <p:nvPr/>
        </p:nvSpPr>
        <p:spPr>
          <a:xfrm>
            <a:off x="731012" y="1119885"/>
            <a:ext cx="2152015" cy="574040"/>
          </a:xfrm>
          <a:prstGeom prst="rect">
            <a:avLst/>
          </a:prstGeom>
        </p:spPr>
        <p:txBody>
          <a:bodyPr vert="horz" wrap="square" lIns="0" tIns="12700" rIns="0" bIns="0" rtlCol="0">
            <a:spAutoFit/>
          </a:bodyPr>
          <a:lstStyle/>
          <a:p>
            <a:pPr marL="12700" marR="5080" indent="73025">
              <a:lnSpc>
                <a:spcPct val="100000"/>
              </a:lnSpc>
              <a:spcBef>
                <a:spcPts val="100"/>
              </a:spcBef>
            </a:pPr>
            <a:r>
              <a:rPr sz="1800" b="1">
                <a:solidFill>
                  <a:srgbClr val="FFFFFF"/>
                </a:solidFill>
                <a:latin typeface="Calibri"/>
                <a:cs typeface="Calibri"/>
              </a:rPr>
              <a:t>WHITE</a:t>
            </a:r>
            <a:r>
              <a:rPr sz="1800" b="1" spc="-45">
                <a:solidFill>
                  <a:srgbClr val="FFFFFF"/>
                </a:solidFill>
                <a:latin typeface="Calibri"/>
                <a:cs typeface="Calibri"/>
              </a:rPr>
              <a:t> </a:t>
            </a:r>
            <a:r>
              <a:rPr sz="1800" b="1">
                <a:solidFill>
                  <a:srgbClr val="FFFFFF"/>
                </a:solidFill>
                <a:latin typeface="Calibri"/>
                <a:cs typeface="Calibri"/>
              </a:rPr>
              <a:t>FIELDS</a:t>
            </a:r>
            <a:r>
              <a:rPr sz="1800" b="1" spc="-30">
                <a:solidFill>
                  <a:srgbClr val="FFFFFF"/>
                </a:solidFill>
                <a:latin typeface="Calibri"/>
                <a:cs typeface="Calibri"/>
              </a:rPr>
              <a:t> </a:t>
            </a:r>
            <a:r>
              <a:rPr sz="1800">
                <a:latin typeface="Calibri"/>
                <a:cs typeface="Calibri"/>
              </a:rPr>
              <a:t>can</a:t>
            </a:r>
            <a:r>
              <a:rPr sz="1800" spc="-15">
                <a:latin typeface="Calibri"/>
                <a:cs typeface="Calibri"/>
              </a:rPr>
              <a:t> </a:t>
            </a:r>
            <a:r>
              <a:rPr sz="1800" spc="-25">
                <a:latin typeface="Calibri"/>
                <a:cs typeface="Calibri"/>
              </a:rPr>
              <a:t>be </a:t>
            </a:r>
            <a:r>
              <a:rPr sz="1800">
                <a:latin typeface="Calibri"/>
                <a:cs typeface="Calibri"/>
              </a:rPr>
              <a:t>changed</a:t>
            </a:r>
            <a:r>
              <a:rPr sz="1800" spc="-45">
                <a:latin typeface="Calibri"/>
                <a:cs typeface="Calibri"/>
              </a:rPr>
              <a:t> </a:t>
            </a:r>
            <a:r>
              <a:rPr sz="1800">
                <a:latin typeface="Calibri"/>
                <a:cs typeface="Calibri"/>
              </a:rPr>
              <a:t>by</a:t>
            </a:r>
            <a:r>
              <a:rPr sz="1800" spc="-60">
                <a:latin typeface="Calibri"/>
                <a:cs typeface="Calibri"/>
              </a:rPr>
              <a:t> </a:t>
            </a:r>
            <a:r>
              <a:rPr sz="1800" spc="-10">
                <a:latin typeface="Calibri"/>
                <a:cs typeface="Calibri"/>
              </a:rPr>
              <a:t>participant</a:t>
            </a:r>
            <a:endParaRPr sz="1800">
              <a:latin typeface="Calibri"/>
              <a:cs typeface="Calibri"/>
            </a:endParaRPr>
          </a:p>
        </p:txBody>
      </p:sp>
      <p:sp>
        <p:nvSpPr>
          <p:cNvPr id="18" name="object 18"/>
          <p:cNvSpPr/>
          <p:nvPr/>
        </p:nvSpPr>
        <p:spPr>
          <a:xfrm>
            <a:off x="1037844" y="3800855"/>
            <a:ext cx="3056255" cy="715010"/>
          </a:xfrm>
          <a:custGeom>
            <a:avLst/>
            <a:gdLst/>
            <a:ahLst/>
            <a:cxnLst/>
            <a:rect l="l" t="t" r="r" b="b"/>
            <a:pathLst>
              <a:path w="3056254" h="715010">
                <a:moveTo>
                  <a:pt x="2066289" y="0"/>
                </a:moveTo>
                <a:lnTo>
                  <a:pt x="119125" y="0"/>
                </a:lnTo>
                <a:lnTo>
                  <a:pt x="72759" y="9362"/>
                </a:lnTo>
                <a:lnTo>
                  <a:pt x="34893" y="34893"/>
                </a:lnTo>
                <a:lnTo>
                  <a:pt x="9362" y="72759"/>
                </a:lnTo>
                <a:lnTo>
                  <a:pt x="0" y="119126"/>
                </a:lnTo>
                <a:lnTo>
                  <a:pt x="0" y="595630"/>
                </a:lnTo>
                <a:lnTo>
                  <a:pt x="9362" y="641996"/>
                </a:lnTo>
                <a:lnTo>
                  <a:pt x="34893" y="679862"/>
                </a:lnTo>
                <a:lnTo>
                  <a:pt x="72759" y="705393"/>
                </a:lnTo>
                <a:lnTo>
                  <a:pt x="119125" y="714756"/>
                </a:lnTo>
                <a:lnTo>
                  <a:pt x="2066289" y="714756"/>
                </a:lnTo>
                <a:lnTo>
                  <a:pt x="2112656" y="705393"/>
                </a:lnTo>
                <a:lnTo>
                  <a:pt x="2150522" y="679862"/>
                </a:lnTo>
                <a:lnTo>
                  <a:pt x="2176053" y="641996"/>
                </a:lnTo>
                <a:lnTo>
                  <a:pt x="2185416" y="595630"/>
                </a:lnTo>
                <a:lnTo>
                  <a:pt x="2185416" y="297815"/>
                </a:lnTo>
                <a:lnTo>
                  <a:pt x="2980814" y="119126"/>
                </a:lnTo>
                <a:lnTo>
                  <a:pt x="2185416" y="119126"/>
                </a:lnTo>
                <a:lnTo>
                  <a:pt x="2176053" y="72759"/>
                </a:lnTo>
                <a:lnTo>
                  <a:pt x="2150522" y="34893"/>
                </a:lnTo>
                <a:lnTo>
                  <a:pt x="2112656" y="9362"/>
                </a:lnTo>
                <a:lnTo>
                  <a:pt x="2066289" y="0"/>
                </a:lnTo>
                <a:close/>
              </a:path>
              <a:path w="3056254" h="715010">
                <a:moveTo>
                  <a:pt x="3056001" y="102235"/>
                </a:moveTo>
                <a:lnTo>
                  <a:pt x="2185416" y="119126"/>
                </a:lnTo>
                <a:lnTo>
                  <a:pt x="2980814" y="119126"/>
                </a:lnTo>
                <a:lnTo>
                  <a:pt x="3056001" y="102235"/>
                </a:lnTo>
                <a:close/>
              </a:path>
            </a:pathLst>
          </a:custGeom>
          <a:solidFill>
            <a:srgbClr val="FCD482"/>
          </a:solidFill>
        </p:spPr>
        <p:txBody>
          <a:bodyPr wrap="square" lIns="0" tIns="0" rIns="0" bIns="0" rtlCol="0"/>
          <a:lstStyle/>
          <a:p>
            <a:endParaRPr/>
          </a:p>
        </p:txBody>
      </p:sp>
      <p:sp>
        <p:nvSpPr>
          <p:cNvPr id="19" name="object 19"/>
          <p:cNvSpPr txBox="1"/>
          <p:nvPr/>
        </p:nvSpPr>
        <p:spPr>
          <a:xfrm>
            <a:off x="1165352" y="3853942"/>
            <a:ext cx="1929764" cy="299720"/>
          </a:xfrm>
          <a:prstGeom prst="rect">
            <a:avLst/>
          </a:prstGeom>
        </p:spPr>
        <p:txBody>
          <a:bodyPr vert="horz" wrap="square" lIns="0" tIns="12700" rIns="0" bIns="0" rtlCol="0">
            <a:spAutoFit/>
          </a:bodyPr>
          <a:lstStyle/>
          <a:p>
            <a:pPr marL="12700">
              <a:lnSpc>
                <a:spcPct val="100000"/>
              </a:lnSpc>
              <a:spcBef>
                <a:spcPts val="100"/>
              </a:spcBef>
            </a:pPr>
            <a:r>
              <a:rPr sz="1800" b="1">
                <a:solidFill>
                  <a:srgbClr val="1E6A9A"/>
                </a:solidFill>
                <a:latin typeface="Calibri"/>
                <a:cs typeface="Calibri"/>
              </a:rPr>
              <a:t>DARK</a:t>
            </a:r>
            <a:r>
              <a:rPr sz="1800" b="1" spc="-40">
                <a:solidFill>
                  <a:srgbClr val="1E6A9A"/>
                </a:solidFill>
                <a:latin typeface="Calibri"/>
                <a:cs typeface="Calibri"/>
              </a:rPr>
              <a:t> </a:t>
            </a:r>
            <a:r>
              <a:rPr sz="1800" b="1">
                <a:solidFill>
                  <a:srgbClr val="1E6A9A"/>
                </a:solidFill>
                <a:latin typeface="Calibri"/>
                <a:cs typeface="Calibri"/>
              </a:rPr>
              <a:t>FIELDS</a:t>
            </a:r>
            <a:r>
              <a:rPr sz="1800" b="1" spc="-30">
                <a:solidFill>
                  <a:srgbClr val="1E6A9A"/>
                </a:solidFill>
                <a:latin typeface="Calibri"/>
                <a:cs typeface="Calibri"/>
              </a:rPr>
              <a:t> </a:t>
            </a:r>
            <a:r>
              <a:rPr sz="1800" spc="-10">
                <a:latin typeface="Calibri"/>
                <a:cs typeface="Calibri"/>
              </a:rPr>
              <a:t>cannot</a:t>
            </a:r>
            <a:endParaRPr sz="1800">
              <a:latin typeface="Calibri"/>
              <a:cs typeface="Calibri"/>
            </a:endParaRPr>
          </a:p>
        </p:txBody>
      </p:sp>
      <p:sp>
        <p:nvSpPr>
          <p:cNvPr id="20" name="object 20"/>
          <p:cNvSpPr txBox="1"/>
          <p:nvPr/>
        </p:nvSpPr>
        <p:spPr>
          <a:xfrm>
            <a:off x="1580133" y="4128642"/>
            <a:ext cx="109982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be</a:t>
            </a:r>
            <a:r>
              <a:rPr sz="1800" spc="-5">
                <a:latin typeface="Calibri"/>
                <a:cs typeface="Calibri"/>
              </a:rPr>
              <a:t> </a:t>
            </a:r>
            <a:r>
              <a:rPr sz="1800" spc="-10">
                <a:latin typeface="Calibri"/>
                <a:cs typeface="Calibri"/>
              </a:rPr>
              <a:t>changed</a:t>
            </a:r>
            <a:endParaRPr sz="1800">
              <a:latin typeface="Calibri"/>
              <a:cs typeface="Calibri"/>
            </a:endParaRPr>
          </a:p>
        </p:txBody>
      </p:sp>
      <p:grpSp>
        <p:nvGrpSpPr>
          <p:cNvPr id="21" name="object 21"/>
          <p:cNvGrpSpPr/>
          <p:nvPr/>
        </p:nvGrpSpPr>
        <p:grpSpPr>
          <a:xfrm>
            <a:off x="8207375" y="2662556"/>
            <a:ext cx="542925" cy="204470"/>
            <a:chOff x="8147304" y="2807207"/>
            <a:chExt cx="542925" cy="204470"/>
          </a:xfrm>
        </p:grpSpPr>
        <p:sp>
          <p:nvSpPr>
            <p:cNvPr id="22" name="object 22"/>
            <p:cNvSpPr/>
            <p:nvPr/>
          </p:nvSpPr>
          <p:spPr>
            <a:xfrm>
              <a:off x="8153400" y="2813303"/>
              <a:ext cx="530860" cy="192405"/>
            </a:xfrm>
            <a:custGeom>
              <a:avLst/>
              <a:gdLst/>
              <a:ahLst/>
              <a:cxnLst/>
              <a:rect l="l" t="t" r="r" b="b"/>
              <a:pathLst>
                <a:path w="530859" h="192405">
                  <a:moveTo>
                    <a:pt x="530351" y="0"/>
                  </a:moveTo>
                  <a:lnTo>
                    <a:pt x="0" y="0"/>
                  </a:lnTo>
                  <a:lnTo>
                    <a:pt x="0" y="192024"/>
                  </a:lnTo>
                  <a:lnTo>
                    <a:pt x="530351" y="192024"/>
                  </a:lnTo>
                  <a:lnTo>
                    <a:pt x="530351" y="0"/>
                  </a:lnTo>
                  <a:close/>
                </a:path>
              </a:pathLst>
            </a:custGeom>
            <a:solidFill>
              <a:srgbClr val="FFFFFF"/>
            </a:solidFill>
          </p:spPr>
          <p:txBody>
            <a:bodyPr wrap="square" lIns="0" tIns="0" rIns="0" bIns="0" rtlCol="0"/>
            <a:lstStyle/>
            <a:p>
              <a:endParaRPr/>
            </a:p>
          </p:txBody>
        </p:sp>
        <p:sp>
          <p:nvSpPr>
            <p:cNvPr id="23" name="object 23"/>
            <p:cNvSpPr/>
            <p:nvPr/>
          </p:nvSpPr>
          <p:spPr>
            <a:xfrm>
              <a:off x="8153400" y="2813303"/>
              <a:ext cx="530860" cy="192405"/>
            </a:xfrm>
            <a:custGeom>
              <a:avLst/>
              <a:gdLst/>
              <a:ahLst/>
              <a:cxnLst/>
              <a:rect l="l" t="t" r="r" b="b"/>
              <a:pathLst>
                <a:path w="530859" h="192405">
                  <a:moveTo>
                    <a:pt x="0" y="192024"/>
                  </a:moveTo>
                  <a:lnTo>
                    <a:pt x="530351" y="192024"/>
                  </a:lnTo>
                  <a:lnTo>
                    <a:pt x="530351" y="0"/>
                  </a:lnTo>
                  <a:lnTo>
                    <a:pt x="0" y="0"/>
                  </a:lnTo>
                  <a:lnTo>
                    <a:pt x="0" y="192024"/>
                  </a:lnTo>
                  <a:close/>
                </a:path>
              </a:pathLst>
            </a:custGeom>
            <a:ln w="12192">
              <a:solidFill>
                <a:srgbClr val="B5B8C7"/>
              </a:solidFill>
            </a:ln>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51</a:t>
            </a:fld>
            <a:endParaRPr spc="-25"/>
          </a:p>
        </p:txBody>
      </p:sp>
      <p:sp>
        <p:nvSpPr>
          <p:cNvPr id="4" name="Rectangle 3">
            <a:extLst>
              <a:ext uri="{FF2B5EF4-FFF2-40B4-BE49-F238E27FC236}">
                <a16:creationId xmlns:a16="http://schemas.microsoft.com/office/drawing/2014/main" id="{48074DC6-8737-D5B9-CC9B-D1C43A8937CB}"/>
              </a:ext>
            </a:extLst>
          </p:cNvPr>
          <p:cNvSpPr/>
          <p:nvPr/>
        </p:nvSpPr>
        <p:spPr>
          <a:xfrm>
            <a:off x="90865" y="6006895"/>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4" name="Important symbol" descr="caution.png">
            <a:extLst>
              <a:ext uri="{FF2B5EF4-FFF2-40B4-BE49-F238E27FC236}">
                <a16:creationId xmlns:a16="http://schemas.microsoft.com/office/drawing/2014/main" id="{8B269232-29AE-A23F-AD53-16C8DE9F1F0F}"/>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38706" y="6056404"/>
            <a:ext cx="305438" cy="310389"/>
          </a:xfrm>
          <a:prstGeom prst="rect">
            <a:avLst/>
          </a:prstGeom>
          <a:solidFill>
            <a:schemeClr val="bg1"/>
          </a:solidFill>
          <a:ln w="19050">
            <a:noFill/>
          </a:ln>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EA15-E957-2521-7362-2DB94D1A0BC1}"/>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EEE1D026-157F-9314-132D-8ACAD841C71C}"/>
              </a:ext>
            </a:extLst>
          </p:cNvPr>
          <p:cNvSpPr txBox="1">
            <a:spLocks/>
          </p:cNvSpPr>
          <p:nvPr/>
        </p:nvSpPr>
        <p:spPr>
          <a:xfrm>
            <a:off x="306937" y="86090"/>
            <a:ext cx="10515600" cy="1325563"/>
          </a:xfrm>
          <a:prstGeom prst="rect">
            <a:avLst/>
          </a:prstGeom>
        </p:spPr>
        <p:txBody>
          <a:bodyPr wrap="square" lIns="0" tIns="0" rIns="0" bIns="0">
            <a:normAutofit/>
          </a:bodyPr>
          <a:lstStyle>
            <a:lvl1pPr>
              <a:defRPr sz="2800" b="1" i="0">
                <a:solidFill>
                  <a:schemeClr val="tx1"/>
                </a:solidFill>
                <a:latin typeface="Calibri"/>
                <a:ea typeface="+mj-ea"/>
                <a:cs typeface="Calibri"/>
              </a:defRPr>
            </a:lvl1pPr>
          </a:lstStyle>
          <a:p>
            <a:r>
              <a:rPr lang="en-US" dirty="0">
                <a:latin typeface="Calibri" panose="020F0502020204030204" pitchFamily="34" charset="0"/>
                <a:ea typeface="Calibri" panose="020F0502020204030204" pitchFamily="34" charset="0"/>
                <a:cs typeface="Calibri" panose="020F0502020204030204" pitchFamily="34" charset="0"/>
              </a:rPr>
              <a:t>Must Bid Ramp Rate That Allows the Unit to be Dispatched From </a:t>
            </a:r>
            <a:r>
              <a:rPr lang="en-US" dirty="0" err="1">
                <a:latin typeface="Calibri" panose="020F0502020204030204" pitchFamily="34" charset="0"/>
                <a:ea typeface="Calibri" panose="020F0502020204030204" pitchFamily="34" charset="0"/>
                <a:cs typeface="Calibri" panose="020F0502020204030204" pitchFamily="34" charset="0"/>
              </a:rPr>
              <a:t>EcoMax</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err="1">
                <a:latin typeface="Calibri" panose="020F0502020204030204" pitchFamily="34" charset="0"/>
                <a:ea typeface="Calibri" panose="020F0502020204030204" pitchFamily="34" charset="0"/>
                <a:cs typeface="Calibri" panose="020F0502020204030204" pitchFamily="34" charset="0"/>
              </a:rPr>
              <a:t>MaxCons</a:t>
            </a:r>
            <a:r>
              <a:rPr lang="en-US" dirty="0">
                <a:latin typeface="Calibri" panose="020F0502020204030204" pitchFamily="34" charset="0"/>
                <a:ea typeface="Calibri" panose="020F0502020204030204" pitchFamily="34" charset="0"/>
                <a:cs typeface="Calibri" panose="020F0502020204030204" pitchFamily="34" charset="0"/>
              </a:rPr>
              <a:t> in </a:t>
            </a:r>
            <a:r>
              <a:rPr lang="en-US" u="sng" dirty="0">
                <a:latin typeface="Calibri" panose="020F0502020204030204" pitchFamily="34" charset="0"/>
                <a:ea typeface="Calibri" panose="020F0502020204030204" pitchFamily="34" charset="0"/>
                <a:cs typeface="Calibri" panose="020F0502020204030204" pitchFamily="34" charset="0"/>
              </a:rPr>
              <a:t>&lt;</a:t>
            </a:r>
            <a:r>
              <a:rPr lang="en-US" dirty="0">
                <a:latin typeface="Calibri" panose="020F0502020204030204" pitchFamily="34" charset="0"/>
                <a:ea typeface="Calibri" panose="020F0502020204030204" pitchFamily="34" charset="0"/>
                <a:cs typeface="Calibri" panose="020F0502020204030204" pitchFamily="34" charset="0"/>
              </a:rPr>
              <a:t> 10 Minutes</a:t>
            </a:r>
          </a:p>
        </p:txBody>
      </p:sp>
      <p:sp>
        <p:nvSpPr>
          <p:cNvPr id="3" name="object 3">
            <a:extLst>
              <a:ext uri="{FF2B5EF4-FFF2-40B4-BE49-F238E27FC236}">
                <a16:creationId xmlns:a16="http://schemas.microsoft.com/office/drawing/2014/main" id="{88D926D5-382E-5C5F-8F90-76824D9F3F4B}"/>
              </a:ext>
            </a:extLst>
          </p:cNvPr>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24" name="object 24">
            <a:extLst>
              <a:ext uri="{FF2B5EF4-FFF2-40B4-BE49-F238E27FC236}">
                <a16:creationId xmlns:a16="http://schemas.microsoft.com/office/drawing/2014/main" id="{BFB827AD-899D-5209-20A6-A5B9F9117879}"/>
              </a:ext>
            </a:extLst>
          </p:cNvPr>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5" name="object 25">
            <a:extLst>
              <a:ext uri="{FF2B5EF4-FFF2-40B4-BE49-F238E27FC236}">
                <a16:creationId xmlns:a16="http://schemas.microsoft.com/office/drawing/2014/main" id="{25FE8FD3-863B-E79D-85ED-14B01A6076F0}"/>
              </a:ext>
            </a:extLst>
          </p:cNvPr>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52</a:t>
            </a:fld>
            <a:endParaRPr spc="-25"/>
          </a:p>
        </p:txBody>
      </p:sp>
      <p:sp>
        <p:nvSpPr>
          <p:cNvPr id="4" name="Text Placeholder 4">
            <a:extLst>
              <a:ext uri="{FF2B5EF4-FFF2-40B4-BE49-F238E27FC236}">
                <a16:creationId xmlns:a16="http://schemas.microsoft.com/office/drawing/2014/main" id="{76F74DE7-2C95-A865-68E6-D378506F4698}"/>
              </a:ext>
            </a:extLst>
          </p:cNvPr>
          <p:cNvSpPr>
            <a:spLocks noGrp="1"/>
          </p:cNvSpPr>
          <p:nvPr>
            <p:ph type="body" idx="1"/>
          </p:nvPr>
        </p:nvSpPr>
        <p:spPr>
          <a:xfrm>
            <a:off x="839788" y="1681163"/>
            <a:ext cx="5157787" cy="823912"/>
          </a:xfrm>
        </p:spPr>
        <p:txBody>
          <a:bodyPr anchor="t"/>
          <a:lstStyle/>
          <a:p>
            <a:r>
              <a:rPr lang="en-US" b="0" dirty="0">
                <a:latin typeface="Calibri" panose="020F0502020204030204" pitchFamily="34" charset="0"/>
                <a:ea typeface="Calibri" panose="020F0502020204030204" pitchFamily="34" charset="0"/>
                <a:cs typeface="Calibri" panose="020F0502020204030204" pitchFamily="34" charset="0"/>
              </a:rPr>
              <a:t>Unit Multiple Ramp Rates Daily Default</a:t>
            </a:r>
          </a:p>
        </p:txBody>
      </p:sp>
      <p:pic>
        <p:nvPicPr>
          <p:cNvPr id="14" name="Content Placeholder 9">
            <a:extLst>
              <a:ext uri="{FF2B5EF4-FFF2-40B4-BE49-F238E27FC236}">
                <a16:creationId xmlns:a16="http://schemas.microsoft.com/office/drawing/2014/main" id="{C93F3DAF-1E6A-865C-FA47-F5D688B4F414}"/>
              </a:ext>
            </a:extLst>
          </p:cNvPr>
          <p:cNvPicPr>
            <a:picLocks noChangeAspect="1"/>
          </p:cNvPicPr>
          <p:nvPr/>
        </p:nvPicPr>
        <p:blipFill>
          <a:blip r:embed="rId4"/>
          <a:stretch>
            <a:fillRect/>
          </a:stretch>
        </p:blipFill>
        <p:spPr>
          <a:xfrm>
            <a:off x="839788" y="2332748"/>
            <a:ext cx="5157787" cy="2463577"/>
          </a:xfrm>
          <a:prstGeom prst="rect">
            <a:avLst/>
          </a:prstGeom>
        </p:spPr>
      </p:pic>
      <p:sp>
        <p:nvSpPr>
          <p:cNvPr id="15" name="Text Placeholder 6">
            <a:extLst>
              <a:ext uri="{FF2B5EF4-FFF2-40B4-BE49-F238E27FC236}">
                <a16:creationId xmlns:a16="http://schemas.microsoft.com/office/drawing/2014/main" id="{269DECC7-D0DE-513C-9568-8EC18EFDFEF8}"/>
              </a:ext>
            </a:extLst>
          </p:cNvPr>
          <p:cNvSpPr txBox="1">
            <a:spLocks/>
          </p:cNvSpPr>
          <p:nvPr/>
        </p:nvSpPr>
        <p:spPr>
          <a:xfrm>
            <a:off x="6172200" y="1681163"/>
            <a:ext cx="5183188" cy="823912"/>
          </a:xfrm>
          <a:prstGeom prst="rect">
            <a:avLst/>
          </a:prstGeom>
        </p:spPr>
        <p:txBody>
          <a:bodyPr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atin typeface="Calibri" panose="020F0502020204030204" pitchFamily="34" charset="0"/>
                <a:ea typeface="Calibri" panose="020F0502020204030204" pitchFamily="34" charset="0"/>
                <a:cs typeface="Calibri" panose="020F0502020204030204" pitchFamily="34" charset="0"/>
              </a:rPr>
              <a:t>Unit Ramp Rates Hourly Updates</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6" name="Content Placeholder 11">
            <a:extLst>
              <a:ext uri="{FF2B5EF4-FFF2-40B4-BE49-F238E27FC236}">
                <a16:creationId xmlns:a16="http://schemas.microsoft.com/office/drawing/2014/main" id="{AAF4DE57-5E26-7A4A-9F08-F54F69875039}"/>
              </a:ext>
            </a:extLst>
          </p:cNvPr>
          <p:cNvPicPr>
            <a:picLocks noChangeAspect="1"/>
          </p:cNvPicPr>
          <p:nvPr/>
        </p:nvPicPr>
        <p:blipFill>
          <a:blip r:embed="rId5"/>
          <a:stretch>
            <a:fillRect/>
          </a:stretch>
        </p:blipFill>
        <p:spPr>
          <a:xfrm>
            <a:off x="6194427" y="2332748"/>
            <a:ext cx="4394383" cy="2457474"/>
          </a:xfrm>
          <a:prstGeom prst="rect">
            <a:avLst/>
          </a:prstGeom>
        </p:spPr>
      </p:pic>
      <p:sp>
        <p:nvSpPr>
          <p:cNvPr id="2" name="Rectangle 1">
            <a:extLst>
              <a:ext uri="{FF2B5EF4-FFF2-40B4-BE49-F238E27FC236}">
                <a16:creationId xmlns:a16="http://schemas.microsoft.com/office/drawing/2014/main" id="{54636F2B-8386-9FF6-209E-328722D79D3B}"/>
              </a:ext>
            </a:extLst>
          </p:cNvPr>
          <p:cNvSpPr/>
          <p:nvPr/>
        </p:nvSpPr>
        <p:spPr>
          <a:xfrm>
            <a:off x="76054" y="596818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5" name="Important symbol" descr="caution.png">
            <a:extLst>
              <a:ext uri="{FF2B5EF4-FFF2-40B4-BE49-F238E27FC236}">
                <a16:creationId xmlns:a16="http://schemas.microsoft.com/office/drawing/2014/main" id="{180BF423-4680-59C4-E55F-946E69F122CD}"/>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3895" y="6017691"/>
            <a:ext cx="305438" cy="310389"/>
          </a:xfrm>
          <a:prstGeom prst="rect">
            <a:avLst/>
          </a:prstGeom>
          <a:solidFill>
            <a:schemeClr val="bg1"/>
          </a:solidFill>
          <a:ln w="19050">
            <a:noFill/>
          </a:ln>
        </p:spPr>
      </p:pic>
    </p:spTree>
    <p:custDataLst>
      <p:tags r:id="rId1"/>
    </p:custDataLst>
    <p:extLst>
      <p:ext uri="{BB962C8B-B14F-4D97-AF65-F5344CB8AC3E}">
        <p14:creationId xmlns:p14="http://schemas.microsoft.com/office/powerpoint/2010/main" val="3376807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877F2A5-60AF-76A8-8A35-64D694006EC9}"/>
              </a:ext>
            </a:extLst>
          </p:cNvPr>
          <p:cNvPicPr>
            <a:picLocks noChangeAspect="1"/>
          </p:cNvPicPr>
          <p:nvPr/>
        </p:nvPicPr>
        <p:blipFill>
          <a:blip r:embed="rId4"/>
          <a:stretch>
            <a:fillRect/>
          </a:stretch>
        </p:blipFill>
        <p:spPr>
          <a:xfrm>
            <a:off x="302768" y="862723"/>
            <a:ext cx="10916239" cy="3657600"/>
          </a:xfrm>
          <a:prstGeom prst="rect">
            <a:avLst/>
          </a:prstGeom>
        </p:spPr>
      </p:pic>
      <p:sp>
        <p:nvSpPr>
          <p:cNvPr id="2" name="object 2"/>
          <p:cNvSpPr txBox="1">
            <a:spLocks noGrp="1"/>
          </p:cNvSpPr>
          <p:nvPr>
            <p:ph type="title"/>
          </p:nvPr>
        </p:nvSpPr>
        <p:spPr>
          <a:xfrm>
            <a:off x="302768" y="58183"/>
            <a:ext cx="10836910" cy="798830"/>
          </a:xfrm>
          <a:prstGeom prst="rect">
            <a:avLst/>
          </a:prstGeom>
        </p:spPr>
        <p:txBody>
          <a:bodyPr vert="horz" wrap="square" lIns="0" tIns="36195" rIns="0" bIns="0" rtlCol="0">
            <a:spAutoFit/>
          </a:bodyPr>
          <a:lstStyle/>
          <a:p>
            <a:pPr marL="12700">
              <a:lnSpc>
                <a:spcPct val="100000"/>
              </a:lnSpc>
              <a:spcBef>
                <a:spcPts val="285"/>
              </a:spcBef>
            </a:pPr>
            <a:r>
              <a:t>Manage</a:t>
            </a:r>
            <a:r>
              <a:rPr spc="-75"/>
              <a:t> </a:t>
            </a:r>
            <a:r>
              <a:rPr spc="-10"/>
              <a:t>Availability</a:t>
            </a:r>
            <a:r>
              <a:rPr spc="-50"/>
              <a:t> </a:t>
            </a:r>
            <a:r>
              <a:t>and</a:t>
            </a:r>
            <a:r>
              <a:rPr spc="-90"/>
              <a:t> </a:t>
            </a:r>
            <a:r>
              <a:t>Offers</a:t>
            </a:r>
            <a:r>
              <a:rPr spc="-85"/>
              <a:t> </a:t>
            </a:r>
            <a:r>
              <a:t>or</a:t>
            </a:r>
            <a:r>
              <a:rPr spc="-95"/>
              <a:t> </a:t>
            </a:r>
            <a:r>
              <a:t>Bids</a:t>
            </a:r>
            <a:r>
              <a:rPr spc="-95"/>
              <a:t> </a:t>
            </a:r>
            <a:r>
              <a:rPr spc="-10"/>
              <a:t>Separately</a:t>
            </a:r>
            <a:r>
              <a:rPr spc="-50"/>
              <a:t> </a:t>
            </a:r>
            <a:r>
              <a:t>for</a:t>
            </a:r>
            <a:r>
              <a:rPr spc="-85"/>
              <a:t> </a:t>
            </a:r>
            <a:r>
              <a:t>Each</a:t>
            </a:r>
            <a:r>
              <a:rPr spc="-90"/>
              <a:t> </a:t>
            </a:r>
            <a:r>
              <a:t>CSF</a:t>
            </a:r>
            <a:r>
              <a:rPr spc="-80"/>
              <a:t> </a:t>
            </a:r>
            <a:r>
              <a:t>Asset</a:t>
            </a:r>
            <a:r>
              <a:rPr spc="-80"/>
              <a:t> </a:t>
            </a:r>
            <a:r>
              <a:rPr spc="-20"/>
              <a:t>Type</a:t>
            </a:r>
          </a:p>
          <a:p>
            <a:pPr marL="12700">
              <a:lnSpc>
                <a:spcPct val="100000"/>
              </a:lnSpc>
              <a:spcBef>
                <a:spcPts val="140"/>
              </a:spcBef>
            </a:pPr>
            <a:r>
              <a:rPr sz="2000" b="0" i="1">
                <a:latin typeface="Calibri"/>
                <a:cs typeface="Calibri"/>
              </a:rPr>
              <a:t>Look</a:t>
            </a:r>
            <a:r>
              <a:rPr sz="2000" b="0" i="1" spc="-50">
                <a:latin typeface="Calibri"/>
                <a:cs typeface="Calibri"/>
              </a:rPr>
              <a:t> </a:t>
            </a:r>
            <a:r>
              <a:rPr sz="2000" b="0" i="1">
                <a:latin typeface="Calibri"/>
                <a:cs typeface="Calibri"/>
              </a:rPr>
              <a:t>for</a:t>
            </a:r>
            <a:r>
              <a:rPr sz="2000" b="0" i="1" spc="-40">
                <a:latin typeface="Calibri"/>
                <a:cs typeface="Calibri"/>
              </a:rPr>
              <a:t> </a:t>
            </a:r>
            <a:r>
              <a:rPr sz="2000" b="0" i="1">
                <a:latin typeface="Calibri"/>
                <a:cs typeface="Calibri"/>
              </a:rPr>
              <a:t>Appropriate</a:t>
            </a:r>
            <a:r>
              <a:rPr sz="2000" b="0" i="1" spc="-45">
                <a:latin typeface="Calibri"/>
                <a:cs typeface="Calibri"/>
              </a:rPr>
              <a:t> </a:t>
            </a:r>
            <a:r>
              <a:rPr sz="2000" b="0" i="1" spc="-25">
                <a:latin typeface="Calibri"/>
                <a:cs typeface="Calibri"/>
              </a:rPr>
              <a:t>Tab</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9" name="object 9"/>
          <p:cNvSpPr/>
          <p:nvPr/>
        </p:nvSpPr>
        <p:spPr>
          <a:xfrm>
            <a:off x="486411" y="3558701"/>
            <a:ext cx="2209800" cy="1657144"/>
          </a:xfrm>
          <a:custGeom>
            <a:avLst/>
            <a:gdLst/>
            <a:ahLst/>
            <a:cxnLst/>
            <a:rect l="l" t="t" r="r" b="b"/>
            <a:pathLst>
              <a:path w="2209800" h="1707514">
                <a:moveTo>
                  <a:pt x="2090420" y="991235"/>
                </a:moveTo>
                <a:lnTo>
                  <a:pt x="119379" y="991235"/>
                </a:lnTo>
                <a:lnTo>
                  <a:pt x="72914" y="1000619"/>
                </a:lnTo>
                <a:lnTo>
                  <a:pt x="34967" y="1026207"/>
                </a:lnTo>
                <a:lnTo>
                  <a:pt x="9382" y="1064154"/>
                </a:lnTo>
                <a:lnTo>
                  <a:pt x="0" y="1110615"/>
                </a:lnTo>
                <a:lnTo>
                  <a:pt x="0" y="1588135"/>
                </a:lnTo>
                <a:lnTo>
                  <a:pt x="9382" y="1634595"/>
                </a:lnTo>
                <a:lnTo>
                  <a:pt x="34967" y="1672542"/>
                </a:lnTo>
                <a:lnTo>
                  <a:pt x="72914" y="1698130"/>
                </a:lnTo>
                <a:lnTo>
                  <a:pt x="119379" y="1707515"/>
                </a:lnTo>
                <a:lnTo>
                  <a:pt x="2090420" y="1707515"/>
                </a:lnTo>
                <a:lnTo>
                  <a:pt x="2136880" y="1698130"/>
                </a:lnTo>
                <a:lnTo>
                  <a:pt x="2174827" y="1672542"/>
                </a:lnTo>
                <a:lnTo>
                  <a:pt x="2200415" y="1634595"/>
                </a:lnTo>
                <a:lnTo>
                  <a:pt x="2209800" y="1588135"/>
                </a:lnTo>
                <a:lnTo>
                  <a:pt x="2209800" y="1110615"/>
                </a:lnTo>
                <a:lnTo>
                  <a:pt x="2200415" y="1064154"/>
                </a:lnTo>
                <a:lnTo>
                  <a:pt x="2174827" y="1026207"/>
                </a:lnTo>
                <a:lnTo>
                  <a:pt x="2136880" y="1000619"/>
                </a:lnTo>
                <a:lnTo>
                  <a:pt x="2090420" y="991235"/>
                </a:lnTo>
                <a:close/>
              </a:path>
              <a:path w="2209800" h="1707514">
                <a:moveTo>
                  <a:pt x="954405" y="0"/>
                </a:moveTo>
                <a:lnTo>
                  <a:pt x="368300" y="991235"/>
                </a:lnTo>
                <a:lnTo>
                  <a:pt x="920750" y="991235"/>
                </a:lnTo>
                <a:lnTo>
                  <a:pt x="954405" y="0"/>
                </a:lnTo>
                <a:close/>
              </a:path>
            </a:pathLst>
          </a:custGeom>
          <a:solidFill>
            <a:srgbClr val="FCE2AC"/>
          </a:solidFill>
        </p:spPr>
        <p:txBody>
          <a:bodyPr wrap="square" lIns="0" tIns="0" rIns="0" bIns="0" rtlCol="0"/>
          <a:lstStyle/>
          <a:p>
            <a:endParaRPr dirty="0"/>
          </a:p>
        </p:txBody>
      </p:sp>
      <p:sp>
        <p:nvSpPr>
          <p:cNvPr id="10" name="object 10"/>
          <p:cNvSpPr/>
          <p:nvPr/>
        </p:nvSpPr>
        <p:spPr>
          <a:xfrm>
            <a:off x="2795116" y="5288157"/>
            <a:ext cx="8766175" cy="1083945"/>
          </a:xfrm>
          <a:custGeom>
            <a:avLst/>
            <a:gdLst/>
            <a:ahLst/>
            <a:cxnLst/>
            <a:rect l="l" t="t" r="r" b="b"/>
            <a:pathLst>
              <a:path w="8766175" h="1083945">
                <a:moveTo>
                  <a:pt x="0" y="180594"/>
                </a:moveTo>
                <a:lnTo>
                  <a:pt x="6454" y="132600"/>
                </a:lnTo>
                <a:lnTo>
                  <a:pt x="24666" y="89464"/>
                </a:lnTo>
                <a:lnTo>
                  <a:pt x="52911" y="52911"/>
                </a:lnTo>
                <a:lnTo>
                  <a:pt x="89464" y="24666"/>
                </a:lnTo>
                <a:lnTo>
                  <a:pt x="132600" y="6454"/>
                </a:lnTo>
                <a:lnTo>
                  <a:pt x="180594" y="0"/>
                </a:lnTo>
                <a:lnTo>
                  <a:pt x="8585454" y="0"/>
                </a:lnTo>
                <a:lnTo>
                  <a:pt x="8633447" y="6454"/>
                </a:lnTo>
                <a:lnTo>
                  <a:pt x="8676583" y="24666"/>
                </a:lnTo>
                <a:lnTo>
                  <a:pt x="8713136" y="52911"/>
                </a:lnTo>
                <a:lnTo>
                  <a:pt x="8741381" y="89464"/>
                </a:lnTo>
                <a:lnTo>
                  <a:pt x="8759593" y="132600"/>
                </a:lnTo>
                <a:lnTo>
                  <a:pt x="8766048" y="180594"/>
                </a:lnTo>
                <a:lnTo>
                  <a:pt x="8766048" y="902969"/>
                </a:lnTo>
                <a:lnTo>
                  <a:pt x="8759593" y="950976"/>
                </a:lnTo>
                <a:lnTo>
                  <a:pt x="8741381" y="994116"/>
                </a:lnTo>
                <a:lnTo>
                  <a:pt x="8713136" y="1030666"/>
                </a:lnTo>
                <a:lnTo>
                  <a:pt x="8676583" y="1058906"/>
                </a:lnTo>
                <a:lnTo>
                  <a:pt x="8633447" y="1077112"/>
                </a:lnTo>
                <a:lnTo>
                  <a:pt x="8585454" y="1083564"/>
                </a:lnTo>
                <a:lnTo>
                  <a:pt x="180594" y="1083564"/>
                </a:lnTo>
                <a:lnTo>
                  <a:pt x="132600" y="1077112"/>
                </a:lnTo>
                <a:lnTo>
                  <a:pt x="89464" y="1058906"/>
                </a:lnTo>
                <a:lnTo>
                  <a:pt x="52911" y="1030666"/>
                </a:lnTo>
                <a:lnTo>
                  <a:pt x="24666" y="994116"/>
                </a:lnTo>
                <a:lnTo>
                  <a:pt x="6454" y="950976"/>
                </a:lnTo>
                <a:lnTo>
                  <a:pt x="0" y="902969"/>
                </a:lnTo>
                <a:lnTo>
                  <a:pt x="0" y="180594"/>
                </a:lnTo>
                <a:close/>
              </a:path>
            </a:pathLst>
          </a:custGeom>
          <a:ln w="47244">
            <a:solidFill>
              <a:srgbClr val="FAB82E"/>
            </a:solidFill>
          </a:ln>
        </p:spPr>
        <p:txBody>
          <a:bodyPr wrap="square" lIns="0" tIns="0" rIns="0" bIns="0" rtlCol="0"/>
          <a:lstStyle/>
          <a:p>
            <a:endParaRPr/>
          </a:p>
        </p:txBody>
      </p:sp>
      <p:sp>
        <p:nvSpPr>
          <p:cNvPr id="11" name="object 11"/>
          <p:cNvSpPr txBox="1"/>
          <p:nvPr/>
        </p:nvSpPr>
        <p:spPr>
          <a:xfrm>
            <a:off x="3839945" y="5357626"/>
            <a:ext cx="7470775" cy="941069"/>
          </a:xfrm>
          <a:prstGeom prst="rect">
            <a:avLst/>
          </a:prstGeom>
        </p:spPr>
        <p:txBody>
          <a:bodyPr vert="horz" wrap="square" lIns="0" tIns="12700" rIns="0" bIns="0" rtlCol="0">
            <a:spAutoFit/>
          </a:bodyPr>
          <a:lstStyle/>
          <a:p>
            <a:pPr marL="12700" marR="5080">
              <a:lnSpc>
                <a:spcPct val="100000"/>
              </a:lnSpc>
              <a:spcBef>
                <a:spcPts val="100"/>
              </a:spcBef>
            </a:pPr>
            <a:r>
              <a:rPr sz="2000" spc="-25" dirty="0">
                <a:latin typeface="Calibri"/>
                <a:cs typeface="Calibri"/>
              </a:rPr>
              <a:t>Remember,</a:t>
            </a:r>
            <a:r>
              <a:rPr sz="2000" spc="-40" dirty="0">
                <a:latin typeface="Calibri"/>
                <a:cs typeface="Calibri"/>
              </a:rPr>
              <a:t> </a:t>
            </a:r>
            <a:r>
              <a:rPr sz="2000" spc="-10" dirty="0">
                <a:latin typeface="Calibri"/>
                <a:cs typeface="Calibri"/>
              </a:rPr>
              <a:t>participant</a:t>
            </a:r>
            <a:r>
              <a:rPr sz="2000" spc="-25" dirty="0">
                <a:latin typeface="Calibri"/>
                <a:cs typeface="Calibri"/>
              </a:rPr>
              <a:t> </a:t>
            </a:r>
            <a:r>
              <a:rPr sz="2000" dirty="0">
                <a:latin typeface="Calibri"/>
                <a:cs typeface="Calibri"/>
              </a:rPr>
              <a:t>is</a:t>
            </a:r>
            <a:r>
              <a:rPr sz="2000" spc="-55" dirty="0">
                <a:latin typeface="Calibri"/>
                <a:cs typeface="Calibri"/>
              </a:rPr>
              <a:t> </a:t>
            </a:r>
            <a:r>
              <a:rPr sz="2000" spc="-10" dirty="0">
                <a:latin typeface="Calibri"/>
                <a:cs typeface="Calibri"/>
              </a:rPr>
              <a:t>responsible</a:t>
            </a:r>
            <a:r>
              <a:rPr sz="2000" spc="-35" dirty="0">
                <a:latin typeface="Calibri"/>
                <a:cs typeface="Calibri"/>
              </a:rPr>
              <a:t> </a:t>
            </a:r>
            <a:r>
              <a:rPr sz="2000" dirty="0">
                <a:latin typeface="Calibri"/>
                <a:cs typeface="Calibri"/>
              </a:rPr>
              <a:t>for</a:t>
            </a:r>
            <a:r>
              <a:rPr sz="2000" spc="-55" dirty="0">
                <a:latin typeface="Calibri"/>
                <a:cs typeface="Calibri"/>
              </a:rPr>
              <a:t> </a:t>
            </a:r>
            <a:r>
              <a:rPr sz="2000" dirty="0">
                <a:latin typeface="Calibri"/>
                <a:cs typeface="Calibri"/>
              </a:rPr>
              <a:t>developing</a:t>
            </a:r>
            <a:r>
              <a:rPr sz="2000" spc="-55" dirty="0">
                <a:latin typeface="Calibri"/>
                <a:cs typeface="Calibri"/>
              </a:rPr>
              <a:t> </a:t>
            </a:r>
            <a:r>
              <a:rPr sz="2000" spc="-10" dirty="0">
                <a:latin typeface="Calibri"/>
                <a:cs typeface="Calibri"/>
              </a:rPr>
              <a:t>day-</a:t>
            </a:r>
            <a:r>
              <a:rPr sz="2000" dirty="0">
                <a:latin typeface="Calibri"/>
                <a:cs typeface="Calibri"/>
              </a:rPr>
              <a:t>ahead</a:t>
            </a:r>
            <a:r>
              <a:rPr sz="2000" spc="-60" dirty="0">
                <a:latin typeface="Calibri"/>
                <a:cs typeface="Calibri"/>
              </a:rPr>
              <a:t> </a:t>
            </a:r>
            <a:r>
              <a:rPr sz="2000" dirty="0">
                <a:latin typeface="Calibri"/>
                <a:cs typeface="Calibri"/>
              </a:rPr>
              <a:t>bids</a:t>
            </a:r>
            <a:r>
              <a:rPr sz="2000" spc="-45" dirty="0">
                <a:latin typeface="Calibri"/>
                <a:cs typeface="Calibri"/>
              </a:rPr>
              <a:t> </a:t>
            </a:r>
            <a:r>
              <a:rPr sz="2000" spc="-25" dirty="0">
                <a:latin typeface="Calibri"/>
                <a:cs typeface="Calibri"/>
              </a:rPr>
              <a:t>and </a:t>
            </a:r>
            <a:r>
              <a:rPr sz="2000" spc="-10" dirty="0">
                <a:latin typeface="Calibri"/>
                <a:cs typeface="Calibri"/>
              </a:rPr>
              <a:t>offers</a:t>
            </a:r>
            <a:r>
              <a:rPr sz="2000" spc="-35" dirty="0">
                <a:latin typeface="Calibri"/>
                <a:cs typeface="Calibri"/>
              </a:rPr>
              <a:t> </a:t>
            </a:r>
            <a:r>
              <a:rPr sz="2000" dirty="0">
                <a:latin typeface="Calibri"/>
                <a:cs typeface="Calibri"/>
              </a:rPr>
              <a:t>so</a:t>
            </a:r>
            <a:r>
              <a:rPr sz="2000" spc="-60" dirty="0">
                <a:latin typeface="Calibri"/>
                <a:cs typeface="Calibri"/>
              </a:rPr>
              <a:t> </a:t>
            </a:r>
            <a:r>
              <a:rPr sz="2000" dirty="0">
                <a:latin typeface="Calibri"/>
                <a:cs typeface="Calibri"/>
              </a:rPr>
              <a:t>that</a:t>
            </a:r>
            <a:r>
              <a:rPr sz="2000" spc="-30" dirty="0">
                <a:latin typeface="Calibri"/>
                <a:cs typeface="Calibri"/>
              </a:rPr>
              <a:t> </a:t>
            </a:r>
            <a:r>
              <a:rPr sz="2000" dirty="0">
                <a:latin typeface="Calibri"/>
                <a:cs typeface="Calibri"/>
              </a:rPr>
              <a:t>CSF</a:t>
            </a:r>
            <a:r>
              <a:rPr sz="2000" spc="-40" dirty="0">
                <a:latin typeface="Calibri"/>
                <a:cs typeface="Calibri"/>
              </a:rPr>
              <a:t> </a:t>
            </a:r>
            <a:r>
              <a:rPr sz="2000" dirty="0">
                <a:latin typeface="Calibri"/>
                <a:cs typeface="Calibri"/>
              </a:rPr>
              <a:t>does</a:t>
            </a:r>
            <a:r>
              <a:rPr sz="2000" spc="-55" dirty="0">
                <a:latin typeface="Calibri"/>
                <a:cs typeface="Calibri"/>
              </a:rPr>
              <a:t> </a:t>
            </a:r>
            <a:r>
              <a:rPr sz="2000" dirty="0">
                <a:latin typeface="Calibri"/>
                <a:cs typeface="Calibri"/>
              </a:rPr>
              <a:t>not</a:t>
            </a:r>
            <a:r>
              <a:rPr sz="2000" spc="-45" dirty="0">
                <a:latin typeface="Calibri"/>
                <a:cs typeface="Calibri"/>
              </a:rPr>
              <a:t> </a:t>
            </a:r>
            <a:r>
              <a:rPr sz="2000" dirty="0">
                <a:latin typeface="Calibri"/>
                <a:cs typeface="Calibri"/>
              </a:rPr>
              <a:t>get</a:t>
            </a:r>
            <a:r>
              <a:rPr sz="2000" spc="-50" dirty="0">
                <a:latin typeface="Calibri"/>
                <a:cs typeface="Calibri"/>
              </a:rPr>
              <a:t> </a:t>
            </a:r>
            <a:r>
              <a:rPr sz="2000" spc="-10" dirty="0">
                <a:latin typeface="Calibri"/>
                <a:cs typeface="Calibri"/>
              </a:rPr>
              <a:t>day-</a:t>
            </a:r>
            <a:r>
              <a:rPr sz="2000" dirty="0">
                <a:latin typeface="Calibri"/>
                <a:cs typeface="Calibri"/>
              </a:rPr>
              <a:t>ahead</a:t>
            </a:r>
            <a:r>
              <a:rPr sz="2000" spc="-60" dirty="0">
                <a:latin typeface="Calibri"/>
                <a:cs typeface="Calibri"/>
              </a:rPr>
              <a:t> </a:t>
            </a:r>
            <a:r>
              <a:rPr sz="2000" dirty="0">
                <a:latin typeface="Calibri"/>
                <a:cs typeface="Calibri"/>
              </a:rPr>
              <a:t>obligation</a:t>
            </a:r>
            <a:r>
              <a:rPr sz="2000" spc="-50"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charge</a:t>
            </a:r>
            <a:r>
              <a:rPr sz="2000" spc="-65" dirty="0">
                <a:latin typeface="Calibri"/>
                <a:cs typeface="Calibri"/>
              </a:rPr>
              <a:t> </a:t>
            </a:r>
            <a:r>
              <a:rPr sz="2000" spc="-25" dirty="0">
                <a:latin typeface="Calibri"/>
                <a:cs typeface="Calibri"/>
              </a:rPr>
              <a:t>and </a:t>
            </a:r>
            <a:r>
              <a:rPr sz="2000" spc="-10" dirty="0">
                <a:latin typeface="Calibri"/>
                <a:cs typeface="Calibri"/>
              </a:rPr>
              <a:t>discharge</a:t>
            </a:r>
            <a:r>
              <a:rPr sz="2000" spc="-50" dirty="0">
                <a:latin typeface="Calibri"/>
                <a:cs typeface="Calibri"/>
              </a:rPr>
              <a:t> </a:t>
            </a:r>
            <a:r>
              <a:rPr sz="2000" dirty="0">
                <a:latin typeface="Calibri"/>
                <a:cs typeface="Calibri"/>
              </a:rPr>
              <a:t>at</a:t>
            </a:r>
            <a:r>
              <a:rPr sz="2000" spc="-40" dirty="0">
                <a:latin typeface="Calibri"/>
                <a:cs typeface="Calibri"/>
              </a:rPr>
              <a:t> </a:t>
            </a:r>
            <a:r>
              <a:rPr sz="2000" dirty="0">
                <a:latin typeface="Calibri"/>
                <a:cs typeface="Calibri"/>
              </a:rPr>
              <a:t>same</a:t>
            </a:r>
            <a:r>
              <a:rPr sz="2000" spc="-35" dirty="0">
                <a:latin typeface="Calibri"/>
                <a:cs typeface="Calibri"/>
              </a:rPr>
              <a:t> </a:t>
            </a:r>
            <a:r>
              <a:rPr sz="2000" dirty="0">
                <a:latin typeface="Calibri"/>
                <a:cs typeface="Calibri"/>
              </a:rPr>
              <a:t>time.</a:t>
            </a:r>
            <a:r>
              <a:rPr sz="2000" spc="-35" dirty="0">
                <a:latin typeface="Calibri"/>
                <a:cs typeface="Calibri"/>
              </a:rPr>
              <a:t> </a:t>
            </a:r>
            <a:r>
              <a:rPr sz="2000" dirty="0">
                <a:latin typeface="Calibri"/>
                <a:cs typeface="Calibri"/>
              </a:rPr>
              <a:t>ISO</a:t>
            </a:r>
            <a:r>
              <a:rPr sz="2000" spc="-35" dirty="0">
                <a:latin typeface="Calibri"/>
                <a:cs typeface="Calibri"/>
              </a:rPr>
              <a:t> </a:t>
            </a:r>
            <a:r>
              <a:rPr sz="2000" spc="-10" dirty="0">
                <a:latin typeface="Calibri"/>
                <a:cs typeface="Calibri"/>
              </a:rPr>
              <a:t>day-</a:t>
            </a:r>
            <a:r>
              <a:rPr sz="2000" dirty="0">
                <a:latin typeface="Calibri"/>
                <a:cs typeface="Calibri"/>
              </a:rPr>
              <a:t>ahead</a:t>
            </a:r>
            <a:r>
              <a:rPr sz="2000" spc="-70" dirty="0">
                <a:latin typeface="Calibri"/>
                <a:cs typeface="Calibri"/>
              </a:rPr>
              <a:t> </a:t>
            </a:r>
            <a:r>
              <a:rPr sz="2000" dirty="0">
                <a:latin typeface="Calibri"/>
                <a:cs typeface="Calibri"/>
              </a:rPr>
              <a:t>software</a:t>
            </a:r>
            <a:r>
              <a:rPr sz="2000" spc="-30" dirty="0">
                <a:latin typeface="Calibri"/>
                <a:cs typeface="Calibri"/>
              </a:rPr>
              <a:t> </a:t>
            </a:r>
            <a:r>
              <a:rPr sz="2000" dirty="0">
                <a:latin typeface="Calibri"/>
                <a:cs typeface="Calibri"/>
              </a:rPr>
              <a:t>will</a:t>
            </a:r>
            <a:r>
              <a:rPr sz="2000" spc="-35" dirty="0">
                <a:latin typeface="Calibri"/>
                <a:cs typeface="Calibri"/>
              </a:rPr>
              <a:t> </a:t>
            </a:r>
            <a:r>
              <a:rPr sz="2000" dirty="0">
                <a:latin typeface="Calibri"/>
                <a:cs typeface="Calibri"/>
              </a:rPr>
              <a:t>not</a:t>
            </a:r>
            <a:r>
              <a:rPr sz="2000" spc="-35" dirty="0">
                <a:latin typeface="Calibri"/>
                <a:cs typeface="Calibri"/>
              </a:rPr>
              <a:t> </a:t>
            </a:r>
            <a:r>
              <a:rPr sz="2000" dirty="0">
                <a:latin typeface="Calibri"/>
                <a:cs typeface="Calibri"/>
              </a:rPr>
              <a:t>check</a:t>
            </a:r>
            <a:r>
              <a:rPr sz="2000" spc="-45" dirty="0">
                <a:latin typeface="Calibri"/>
                <a:cs typeface="Calibri"/>
              </a:rPr>
              <a:t> </a:t>
            </a:r>
            <a:r>
              <a:rPr sz="2000" dirty="0">
                <a:latin typeface="Calibri"/>
                <a:cs typeface="Calibri"/>
              </a:rPr>
              <a:t>for</a:t>
            </a:r>
            <a:r>
              <a:rPr sz="2000" spc="-60" dirty="0">
                <a:latin typeface="Calibri"/>
                <a:cs typeface="Calibri"/>
              </a:rPr>
              <a:t> </a:t>
            </a:r>
            <a:r>
              <a:rPr sz="2000" spc="-10" dirty="0">
                <a:latin typeface="Calibri"/>
                <a:cs typeface="Calibri"/>
              </a:rPr>
              <a:t>this.</a:t>
            </a:r>
            <a:endParaRPr sz="2000" dirty="0">
              <a:latin typeface="Calibri"/>
              <a:cs typeface="Calibri"/>
            </a:endParaRPr>
          </a:p>
        </p:txBody>
      </p:sp>
      <p:sp>
        <p:nvSpPr>
          <p:cNvPr id="12" name="object 12"/>
          <p:cNvSpPr/>
          <p:nvPr/>
        </p:nvSpPr>
        <p:spPr>
          <a:xfrm>
            <a:off x="2945229" y="5442843"/>
            <a:ext cx="690880" cy="683260"/>
          </a:xfrm>
          <a:custGeom>
            <a:avLst/>
            <a:gdLst/>
            <a:ahLst/>
            <a:cxnLst/>
            <a:rect l="l" t="t" r="r" b="b"/>
            <a:pathLst>
              <a:path w="690880" h="683260">
                <a:moveTo>
                  <a:pt x="345186" y="0"/>
                </a:moveTo>
                <a:lnTo>
                  <a:pt x="0" y="682751"/>
                </a:lnTo>
                <a:lnTo>
                  <a:pt x="690372" y="682751"/>
                </a:lnTo>
                <a:lnTo>
                  <a:pt x="345186" y="0"/>
                </a:lnTo>
                <a:close/>
              </a:path>
            </a:pathLst>
          </a:custGeom>
          <a:solidFill>
            <a:srgbClr val="FAB82E"/>
          </a:solidFill>
        </p:spPr>
        <p:txBody>
          <a:bodyPr wrap="square" lIns="0" tIns="0" rIns="0" bIns="0" rtlCol="0"/>
          <a:lstStyle/>
          <a:p>
            <a:endParaRPr/>
          </a:p>
        </p:txBody>
      </p:sp>
      <p:sp>
        <p:nvSpPr>
          <p:cNvPr id="13" name="object 13"/>
          <p:cNvSpPr txBox="1"/>
          <p:nvPr/>
        </p:nvSpPr>
        <p:spPr>
          <a:xfrm>
            <a:off x="3218596" y="5643860"/>
            <a:ext cx="144145" cy="452120"/>
          </a:xfrm>
          <a:prstGeom prst="rect">
            <a:avLst/>
          </a:prstGeom>
        </p:spPr>
        <p:txBody>
          <a:bodyPr vert="horz" wrap="square" lIns="0" tIns="12065" rIns="0" bIns="0" rtlCol="0">
            <a:spAutoFit/>
          </a:bodyPr>
          <a:lstStyle/>
          <a:p>
            <a:pPr marL="12700">
              <a:lnSpc>
                <a:spcPct val="100000"/>
              </a:lnSpc>
              <a:spcBef>
                <a:spcPts val="95"/>
              </a:spcBef>
            </a:pPr>
            <a:r>
              <a:rPr lang="en-US" sz="2800" b="1" spc="-50" dirty="0">
                <a:solidFill>
                  <a:srgbClr val="FFFFFF"/>
                </a:solidFill>
                <a:latin typeface="Arial"/>
                <a:cs typeface="Arial"/>
              </a:rPr>
              <a:t>!</a:t>
            </a:r>
            <a:endParaRPr sz="2800" dirty="0">
              <a:latin typeface="Arial"/>
              <a:cs typeface="Arial"/>
            </a:endParaRPr>
          </a:p>
        </p:txBody>
      </p:sp>
      <p:sp>
        <p:nvSpPr>
          <p:cNvPr id="14" name="object 14"/>
          <p:cNvSpPr txBox="1"/>
          <p:nvPr/>
        </p:nvSpPr>
        <p:spPr>
          <a:xfrm>
            <a:off x="944627" y="4553668"/>
            <a:ext cx="14179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Use</a:t>
            </a:r>
            <a:r>
              <a:rPr sz="1800" spc="-10" dirty="0">
                <a:latin typeface="Calibri"/>
                <a:cs typeface="Calibri"/>
              </a:rPr>
              <a:t> </a:t>
            </a:r>
            <a:r>
              <a:rPr sz="1800" dirty="0">
                <a:latin typeface="Calibri"/>
                <a:cs typeface="Calibri"/>
              </a:rPr>
              <a:t>to</a:t>
            </a:r>
            <a:r>
              <a:rPr sz="1800" spc="-15" dirty="0">
                <a:latin typeface="Calibri"/>
                <a:cs typeface="Calibri"/>
              </a:rPr>
              <a:t> </a:t>
            </a:r>
            <a:r>
              <a:rPr sz="1800" spc="-10" dirty="0">
                <a:latin typeface="Calibri"/>
                <a:cs typeface="Calibri"/>
              </a:rPr>
              <a:t>manage</a:t>
            </a:r>
            <a:endParaRPr sz="1800" dirty="0">
              <a:latin typeface="Calibri"/>
              <a:cs typeface="Calibri"/>
            </a:endParaRPr>
          </a:p>
        </p:txBody>
      </p:sp>
      <p:sp>
        <p:nvSpPr>
          <p:cNvPr id="15" name="object 15"/>
          <p:cNvSpPr txBox="1"/>
          <p:nvPr/>
        </p:nvSpPr>
        <p:spPr>
          <a:xfrm>
            <a:off x="944627" y="4754858"/>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generator</a:t>
            </a:r>
            <a:r>
              <a:rPr sz="1800" b="1" spc="-70" dirty="0">
                <a:latin typeface="Calibri"/>
                <a:cs typeface="Calibri"/>
              </a:rPr>
              <a:t> </a:t>
            </a:r>
            <a:r>
              <a:rPr sz="1800" spc="-20" dirty="0">
                <a:latin typeface="Calibri"/>
                <a:cs typeface="Calibri"/>
              </a:rPr>
              <a:t>asset</a:t>
            </a:r>
            <a:endParaRPr sz="1800" dirty="0">
              <a:latin typeface="Calibri"/>
              <a:cs typeface="Calibri"/>
            </a:endParaRPr>
          </a:p>
        </p:txBody>
      </p:sp>
      <p:grpSp>
        <p:nvGrpSpPr>
          <p:cNvPr id="16" name="object 16"/>
          <p:cNvGrpSpPr/>
          <p:nvPr/>
        </p:nvGrpSpPr>
        <p:grpSpPr>
          <a:xfrm>
            <a:off x="512637" y="4552551"/>
            <a:ext cx="405765" cy="403860"/>
            <a:chOff x="391668" y="3467100"/>
            <a:chExt cx="405765" cy="403860"/>
          </a:xfrm>
        </p:grpSpPr>
        <p:sp>
          <p:nvSpPr>
            <p:cNvPr id="17" name="object 17"/>
            <p:cNvSpPr/>
            <p:nvPr/>
          </p:nvSpPr>
          <p:spPr>
            <a:xfrm>
              <a:off x="410718" y="3486150"/>
              <a:ext cx="367665" cy="365760"/>
            </a:xfrm>
            <a:custGeom>
              <a:avLst/>
              <a:gdLst/>
              <a:ahLst/>
              <a:cxnLst/>
              <a:rect l="l" t="t" r="r" b="b"/>
              <a:pathLst>
                <a:path w="367665" h="365760">
                  <a:moveTo>
                    <a:pt x="183641" y="0"/>
                  </a:moveTo>
                  <a:lnTo>
                    <a:pt x="134822" y="6535"/>
                  </a:lnTo>
                  <a:lnTo>
                    <a:pt x="90954" y="24976"/>
                  </a:lnTo>
                  <a:lnTo>
                    <a:pt x="53787" y="53578"/>
                  </a:lnTo>
                  <a:lnTo>
                    <a:pt x="25072" y="90593"/>
                  </a:lnTo>
                  <a:lnTo>
                    <a:pt x="6559" y="134276"/>
                  </a:lnTo>
                  <a:lnTo>
                    <a:pt x="0" y="182880"/>
                  </a:lnTo>
                  <a:lnTo>
                    <a:pt x="6559" y="231483"/>
                  </a:lnTo>
                  <a:lnTo>
                    <a:pt x="25072" y="275166"/>
                  </a:lnTo>
                  <a:lnTo>
                    <a:pt x="53787" y="312181"/>
                  </a:lnTo>
                  <a:lnTo>
                    <a:pt x="90954" y="340783"/>
                  </a:lnTo>
                  <a:lnTo>
                    <a:pt x="134822" y="359224"/>
                  </a:lnTo>
                  <a:lnTo>
                    <a:pt x="183641" y="365760"/>
                  </a:lnTo>
                  <a:lnTo>
                    <a:pt x="232461" y="359224"/>
                  </a:lnTo>
                  <a:lnTo>
                    <a:pt x="276329" y="340783"/>
                  </a:lnTo>
                  <a:lnTo>
                    <a:pt x="313496" y="312181"/>
                  </a:lnTo>
                  <a:lnTo>
                    <a:pt x="342211" y="275166"/>
                  </a:lnTo>
                  <a:lnTo>
                    <a:pt x="360724" y="231483"/>
                  </a:lnTo>
                  <a:lnTo>
                    <a:pt x="367283" y="182880"/>
                  </a:lnTo>
                  <a:lnTo>
                    <a:pt x="360724" y="134276"/>
                  </a:lnTo>
                  <a:lnTo>
                    <a:pt x="342211" y="90593"/>
                  </a:lnTo>
                  <a:lnTo>
                    <a:pt x="313496" y="53578"/>
                  </a:lnTo>
                  <a:lnTo>
                    <a:pt x="276329" y="24976"/>
                  </a:lnTo>
                  <a:lnTo>
                    <a:pt x="232461" y="6535"/>
                  </a:lnTo>
                  <a:lnTo>
                    <a:pt x="183641" y="0"/>
                  </a:lnTo>
                  <a:close/>
                </a:path>
              </a:pathLst>
            </a:custGeom>
            <a:solidFill>
              <a:srgbClr val="FFFFFF"/>
            </a:solidFill>
          </p:spPr>
          <p:txBody>
            <a:bodyPr wrap="square" lIns="0" tIns="0" rIns="0" bIns="0" rtlCol="0"/>
            <a:lstStyle/>
            <a:p>
              <a:endParaRPr/>
            </a:p>
          </p:txBody>
        </p:sp>
        <p:sp>
          <p:nvSpPr>
            <p:cNvPr id="18" name="object 18"/>
            <p:cNvSpPr/>
            <p:nvPr/>
          </p:nvSpPr>
          <p:spPr>
            <a:xfrm>
              <a:off x="410718" y="3486150"/>
              <a:ext cx="367665" cy="365760"/>
            </a:xfrm>
            <a:custGeom>
              <a:avLst/>
              <a:gdLst/>
              <a:ahLst/>
              <a:cxnLst/>
              <a:rect l="l" t="t" r="r" b="b"/>
              <a:pathLst>
                <a:path w="367665" h="365760">
                  <a:moveTo>
                    <a:pt x="0" y="182880"/>
                  </a:moveTo>
                  <a:lnTo>
                    <a:pt x="6559" y="134276"/>
                  </a:lnTo>
                  <a:lnTo>
                    <a:pt x="25072" y="90593"/>
                  </a:lnTo>
                  <a:lnTo>
                    <a:pt x="53787" y="53578"/>
                  </a:lnTo>
                  <a:lnTo>
                    <a:pt x="90954" y="24976"/>
                  </a:lnTo>
                  <a:lnTo>
                    <a:pt x="134822" y="6535"/>
                  </a:lnTo>
                  <a:lnTo>
                    <a:pt x="183641" y="0"/>
                  </a:lnTo>
                  <a:lnTo>
                    <a:pt x="232461" y="6535"/>
                  </a:lnTo>
                  <a:lnTo>
                    <a:pt x="276329" y="24976"/>
                  </a:lnTo>
                  <a:lnTo>
                    <a:pt x="313496" y="53578"/>
                  </a:lnTo>
                  <a:lnTo>
                    <a:pt x="342211" y="90593"/>
                  </a:lnTo>
                  <a:lnTo>
                    <a:pt x="360724" y="134276"/>
                  </a:lnTo>
                  <a:lnTo>
                    <a:pt x="367283" y="182880"/>
                  </a:lnTo>
                  <a:lnTo>
                    <a:pt x="360724" y="231483"/>
                  </a:lnTo>
                  <a:lnTo>
                    <a:pt x="342211" y="275166"/>
                  </a:lnTo>
                  <a:lnTo>
                    <a:pt x="313496" y="312181"/>
                  </a:lnTo>
                  <a:lnTo>
                    <a:pt x="276329" y="340783"/>
                  </a:lnTo>
                  <a:lnTo>
                    <a:pt x="232461" y="359224"/>
                  </a:lnTo>
                  <a:lnTo>
                    <a:pt x="183641" y="365760"/>
                  </a:lnTo>
                  <a:lnTo>
                    <a:pt x="134822" y="359224"/>
                  </a:lnTo>
                  <a:lnTo>
                    <a:pt x="90954" y="340783"/>
                  </a:lnTo>
                  <a:lnTo>
                    <a:pt x="53787" y="312181"/>
                  </a:lnTo>
                  <a:lnTo>
                    <a:pt x="25072" y="275166"/>
                  </a:lnTo>
                  <a:lnTo>
                    <a:pt x="6559" y="231483"/>
                  </a:lnTo>
                  <a:lnTo>
                    <a:pt x="0" y="182880"/>
                  </a:lnTo>
                  <a:close/>
                </a:path>
              </a:pathLst>
            </a:custGeom>
            <a:ln w="38099">
              <a:solidFill>
                <a:srgbClr val="FCE2AC"/>
              </a:solidFill>
            </a:ln>
          </p:spPr>
          <p:txBody>
            <a:bodyPr wrap="square" lIns="0" tIns="0" rIns="0" bIns="0" rtlCol="0"/>
            <a:lstStyle/>
            <a:p>
              <a:endParaRPr/>
            </a:p>
          </p:txBody>
        </p:sp>
      </p:grpSp>
      <p:sp>
        <p:nvSpPr>
          <p:cNvPr id="19" name="object 19"/>
          <p:cNvSpPr txBox="1"/>
          <p:nvPr/>
        </p:nvSpPr>
        <p:spPr>
          <a:xfrm>
            <a:off x="642362" y="4573883"/>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dirty="0">
                <a:solidFill>
                  <a:srgbClr val="FAB82E"/>
                </a:solidFill>
                <a:latin typeface="Calibri"/>
                <a:cs typeface="Calibri"/>
              </a:rPr>
              <a:t>1</a:t>
            </a:r>
            <a:endParaRPr sz="2000" dirty="0">
              <a:latin typeface="Calibri"/>
              <a:cs typeface="Calibri"/>
            </a:endParaRPr>
          </a:p>
        </p:txBody>
      </p:sp>
      <p:sp>
        <p:nvSpPr>
          <p:cNvPr id="20" name="object 20"/>
          <p:cNvSpPr/>
          <p:nvPr/>
        </p:nvSpPr>
        <p:spPr>
          <a:xfrm>
            <a:off x="4076065" y="3558701"/>
            <a:ext cx="4277995" cy="1654175"/>
          </a:xfrm>
          <a:custGeom>
            <a:avLst/>
            <a:gdLst/>
            <a:ahLst/>
            <a:cxnLst/>
            <a:rect l="l" t="t" r="r" b="b"/>
            <a:pathLst>
              <a:path w="4277995" h="1654175">
                <a:moveTo>
                  <a:pt x="4158742" y="939164"/>
                </a:moveTo>
                <a:lnTo>
                  <a:pt x="129793" y="939164"/>
                </a:lnTo>
                <a:lnTo>
                  <a:pt x="83427" y="948527"/>
                </a:lnTo>
                <a:lnTo>
                  <a:pt x="45561" y="974058"/>
                </a:lnTo>
                <a:lnTo>
                  <a:pt x="20030" y="1011924"/>
                </a:lnTo>
                <a:lnTo>
                  <a:pt x="10668" y="1058291"/>
                </a:lnTo>
                <a:lnTo>
                  <a:pt x="10668" y="1534795"/>
                </a:lnTo>
                <a:lnTo>
                  <a:pt x="20030" y="1581161"/>
                </a:lnTo>
                <a:lnTo>
                  <a:pt x="45561" y="1619027"/>
                </a:lnTo>
                <a:lnTo>
                  <a:pt x="83427" y="1644558"/>
                </a:lnTo>
                <a:lnTo>
                  <a:pt x="129793" y="1653921"/>
                </a:lnTo>
                <a:lnTo>
                  <a:pt x="4158742" y="1653921"/>
                </a:lnTo>
                <a:lnTo>
                  <a:pt x="4205108" y="1644558"/>
                </a:lnTo>
                <a:lnTo>
                  <a:pt x="4242974" y="1619027"/>
                </a:lnTo>
                <a:lnTo>
                  <a:pt x="4268505" y="1581161"/>
                </a:lnTo>
                <a:lnTo>
                  <a:pt x="4277868" y="1534795"/>
                </a:lnTo>
                <a:lnTo>
                  <a:pt x="4277868" y="1058291"/>
                </a:lnTo>
                <a:lnTo>
                  <a:pt x="4268505" y="1011924"/>
                </a:lnTo>
                <a:lnTo>
                  <a:pt x="4242974" y="974058"/>
                </a:lnTo>
                <a:lnTo>
                  <a:pt x="4205108" y="948527"/>
                </a:lnTo>
                <a:lnTo>
                  <a:pt x="4158742" y="939164"/>
                </a:lnTo>
                <a:close/>
              </a:path>
              <a:path w="4277995" h="1654175">
                <a:moveTo>
                  <a:pt x="0" y="0"/>
                </a:moveTo>
                <a:lnTo>
                  <a:pt x="721868" y="939164"/>
                </a:lnTo>
                <a:lnTo>
                  <a:pt x="1788668" y="939164"/>
                </a:lnTo>
                <a:lnTo>
                  <a:pt x="0" y="0"/>
                </a:lnTo>
                <a:close/>
              </a:path>
            </a:pathLst>
          </a:custGeom>
          <a:solidFill>
            <a:srgbClr val="FCE2AC"/>
          </a:solidFill>
        </p:spPr>
        <p:txBody>
          <a:bodyPr wrap="square" lIns="0" tIns="0" rIns="0" bIns="0" rtlCol="0"/>
          <a:lstStyle/>
          <a:p>
            <a:endParaRPr/>
          </a:p>
        </p:txBody>
      </p:sp>
      <p:sp>
        <p:nvSpPr>
          <p:cNvPr id="21" name="object 21"/>
          <p:cNvSpPr txBox="1"/>
          <p:nvPr/>
        </p:nvSpPr>
        <p:spPr>
          <a:xfrm>
            <a:off x="4519037" y="4787501"/>
            <a:ext cx="28067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related</a:t>
            </a:r>
            <a:r>
              <a:rPr sz="1800" b="1" spc="-70" dirty="0">
                <a:latin typeface="Calibri"/>
                <a:cs typeface="Calibri"/>
              </a:rPr>
              <a:t> </a:t>
            </a:r>
            <a:r>
              <a:rPr sz="1800" b="1" dirty="0">
                <a:latin typeface="Calibri"/>
                <a:cs typeface="Calibri"/>
              </a:rPr>
              <a:t>demand</a:t>
            </a:r>
            <a:r>
              <a:rPr sz="1800" b="1" spc="-55" dirty="0">
                <a:latin typeface="Calibri"/>
                <a:cs typeface="Calibri"/>
              </a:rPr>
              <a:t> </a:t>
            </a:r>
            <a:r>
              <a:rPr sz="1800" b="1" dirty="0">
                <a:latin typeface="Calibri"/>
                <a:cs typeface="Calibri"/>
              </a:rPr>
              <a:t>(DARD)</a:t>
            </a:r>
            <a:r>
              <a:rPr sz="1800" b="1" spc="-35" dirty="0">
                <a:latin typeface="Calibri"/>
                <a:cs typeface="Calibri"/>
              </a:rPr>
              <a:t> </a:t>
            </a:r>
            <a:r>
              <a:rPr sz="1800" spc="-10" dirty="0">
                <a:latin typeface="Calibri"/>
                <a:cs typeface="Calibri"/>
              </a:rPr>
              <a:t>asset</a:t>
            </a:r>
            <a:endParaRPr sz="1800" dirty="0">
              <a:latin typeface="Calibri"/>
              <a:cs typeface="Calibri"/>
            </a:endParaRPr>
          </a:p>
        </p:txBody>
      </p:sp>
      <p:grpSp>
        <p:nvGrpSpPr>
          <p:cNvPr id="22" name="object 22"/>
          <p:cNvGrpSpPr/>
          <p:nvPr/>
        </p:nvGrpSpPr>
        <p:grpSpPr>
          <a:xfrm>
            <a:off x="4095621" y="4500380"/>
            <a:ext cx="403860" cy="403860"/>
            <a:chOff x="2907792" y="3467100"/>
            <a:chExt cx="403860" cy="403860"/>
          </a:xfrm>
        </p:grpSpPr>
        <p:sp>
          <p:nvSpPr>
            <p:cNvPr id="23" name="object 23"/>
            <p:cNvSpPr/>
            <p:nvPr/>
          </p:nvSpPr>
          <p:spPr>
            <a:xfrm>
              <a:off x="2926842" y="3486150"/>
              <a:ext cx="365760" cy="36576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59" y="182880"/>
                  </a:lnTo>
                  <a:lnTo>
                    <a:pt x="359224" y="134276"/>
                  </a:lnTo>
                  <a:lnTo>
                    <a:pt x="340783" y="90593"/>
                  </a:lnTo>
                  <a:lnTo>
                    <a:pt x="312181" y="53578"/>
                  </a:lnTo>
                  <a:lnTo>
                    <a:pt x="275166" y="24976"/>
                  </a:lnTo>
                  <a:lnTo>
                    <a:pt x="231483" y="6535"/>
                  </a:lnTo>
                  <a:lnTo>
                    <a:pt x="182880" y="0"/>
                  </a:lnTo>
                  <a:close/>
                </a:path>
              </a:pathLst>
            </a:custGeom>
            <a:solidFill>
              <a:srgbClr val="FFFFFF"/>
            </a:solidFill>
          </p:spPr>
          <p:txBody>
            <a:bodyPr wrap="square" lIns="0" tIns="0" rIns="0" bIns="0" rtlCol="0"/>
            <a:lstStyle/>
            <a:p>
              <a:endParaRPr/>
            </a:p>
          </p:txBody>
        </p:sp>
        <p:sp>
          <p:nvSpPr>
            <p:cNvPr id="24" name="object 24"/>
            <p:cNvSpPr/>
            <p:nvPr/>
          </p:nvSpPr>
          <p:spPr>
            <a:xfrm>
              <a:off x="2926842" y="3486150"/>
              <a:ext cx="365760" cy="365760"/>
            </a:xfrm>
            <a:custGeom>
              <a:avLst/>
              <a:gdLst/>
              <a:ahLst/>
              <a:cxnLst/>
              <a:rect l="l" t="t" r="r" b="b"/>
              <a:pathLst>
                <a:path w="365760" h="365760">
                  <a:moveTo>
                    <a:pt x="0" y="182880"/>
                  </a:moveTo>
                  <a:lnTo>
                    <a:pt x="6535" y="134276"/>
                  </a:lnTo>
                  <a:lnTo>
                    <a:pt x="24976" y="90593"/>
                  </a:lnTo>
                  <a:lnTo>
                    <a:pt x="53578" y="53578"/>
                  </a:lnTo>
                  <a:lnTo>
                    <a:pt x="90593" y="24976"/>
                  </a:lnTo>
                  <a:lnTo>
                    <a:pt x="134276" y="6535"/>
                  </a:lnTo>
                  <a:lnTo>
                    <a:pt x="182880" y="0"/>
                  </a:lnTo>
                  <a:lnTo>
                    <a:pt x="231483" y="6535"/>
                  </a:lnTo>
                  <a:lnTo>
                    <a:pt x="275166" y="24976"/>
                  </a:lnTo>
                  <a:lnTo>
                    <a:pt x="312181" y="53578"/>
                  </a:lnTo>
                  <a:lnTo>
                    <a:pt x="340783" y="90593"/>
                  </a:lnTo>
                  <a:lnTo>
                    <a:pt x="359224" y="134276"/>
                  </a:lnTo>
                  <a:lnTo>
                    <a:pt x="365759" y="182880"/>
                  </a:lnTo>
                  <a:lnTo>
                    <a:pt x="359224" y="231483"/>
                  </a:lnTo>
                  <a:lnTo>
                    <a:pt x="340783" y="275166"/>
                  </a:lnTo>
                  <a:lnTo>
                    <a:pt x="312181" y="312181"/>
                  </a:lnTo>
                  <a:lnTo>
                    <a:pt x="275166" y="340783"/>
                  </a:lnTo>
                  <a:lnTo>
                    <a:pt x="231483" y="359224"/>
                  </a:lnTo>
                  <a:lnTo>
                    <a:pt x="182880" y="365760"/>
                  </a:lnTo>
                  <a:lnTo>
                    <a:pt x="134276" y="359224"/>
                  </a:lnTo>
                  <a:lnTo>
                    <a:pt x="90593" y="340783"/>
                  </a:lnTo>
                  <a:lnTo>
                    <a:pt x="53578" y="312181"/>
                  </a:lnTo>
                  <a:lnTo>
                    <a:pt x="24976" y="275166"/>
                  </a:lnTo>
                  <a:lnTo>
                    <a:pt x="6535" y="231483"/>
                  </a:lnTo>
                  <a:lnTo>
                    <a:pt x="0" y="182880"/>
                  </a:lnTo>
                  <a:close/>
                </a:path>
              </a:pathLst>
            </a:custGeom>
            <a:ln w="38100">
              <a:solidFill>
                <a:srgbClr val="FCE2AC"/>
              </a:solidFill>
            </a:ln>
          </p:spPr>
          <p:txBody>
            <a:bodyPr wrap="square" lIns="0" tIns="0" rIns="0" bIns="0" rtlCol="0"/>
            <a:lstStyle/>
            <a:p>
              <a:endParaRPr/>
            </a:p>
          </p:txBody>
        </p:sp>
      </p:grpSp>
      <p:sp>
        <p:nvSpPr>
          <p:cNvPr id="25" name="object 25"/>
          <p:cNvSpPr txBox="1"/>
          <p:nvPr/>
        </p:nvSpPr>
        <p:spPr>
          <a:xfrm>
            <a:off x="4222750" y="4553111"/>
            <a:ext cx="3603625" cy="299720"/>
          </a:xfrm>
          <a:prstGeom prst="rect">
            <a:avLst/>
          </a:prstGeom>
        </p:spPr>
        <p:txBody>
          <a:bodyPr vert="horz" wrap="square" lIns="0" tIns="0" rIns="0" bIns="0" rtlCol="0">
            <a:spAutoFit/>
          </a:bodyPr>
          <a:lstStyle/>
          <a:p>
            <a:pPr marL="12700">
              <a:lnSpc>
                <a:spcPts val="2300"/>
              </a:lnSpc>
              <a:tabLst>
                <a:tab pos="334645" algn="l"/>
              </a:tabLst>
            </a:pPr>
            <a:r>
              <a:rPr sz="2000" b="1" spc="-50" dirty="0">
                <a:solidFill>
                  <a:srgbClr val="FAB82E"/>
                </a:solidFill>
                <a:latin typeface="Calibri"/>
                <a:cs typeface="Calibri"/>
              </a:rPr>
              <a:t>2</a:t>
            </a:r>
            <a:r>
              <a:rPr sz="2000" b="1" dirty="0">
                <a:solidFill>
                  <a:srgbClr val="FAB82E"/>
                </a:solidFill>
                <a:latin typeface="Calibri"/>
                <a:cs typeface="Calibri"/>
              </a:rPr>
              <a:t>	</a:t>
            </a:r>
            <a:r>
              <a:rPr sz="1800" dirty="0">
                <a:latin typeface="Calibri"/>
                <a:cs typeface="Calibri"/>
              </a:rPr>
              <a:t>Use</a:t>
            </a:r>
            <a:r>
              <a:rPr sz="1800" spc="-40"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manage</a:t>
            </a:r>
            <a:r>
              <a:rPr sz="1800" spc="-45" dirty="0">
                <a:latin typeface="Calibri"/>
                <a:cs typeface="Calibri"/>
              </a:rPr>
              <a:t> </a:t>
            </a:r>
            <a:r>
              <a:rPr sz="1800" b="1" dirty="0">
                <a:latin typeface="Calibri"/>
                <a:cs typeface="Calibri"/>
              </a:rPr>
              <a:t>dispatchable</a:t>
            </a:r>
            <a:r>
              <a:rPr sz="1800" b="1" spc="-75" dirty="0">
                <a:latin typeface="Calibri"/>
                <a:cs typeface="Calibri"/>
              </a:rPr>
              <a:t> </a:t>
            </a:r>
            <a:r>
              <a:rPr sz="1800" b="1" spc="-10" dirty="0">
                <a:latin typeface="Calibri"/>
                <a:cs typeface="Calibri"/>
              </a:rPr>
              <a:t>asset-</a:t>
            </a:r>
            <a:endParaRPr sz="1800" dirty="0">
              <a:latin typeface="Calibri"/>
              <a:cs typeface="Calibri"/>
            </a:endParaRPr>
          </a:p>
        </p:txBody>
      </p:sp>
      <p:sp>
        <p:nvSpPr>
          <p:cNvPr id="26" name="object 26"/>
          <p:cNvSpPr/>
          <p:nvPr/>
        </p:nvSpPr>
        <p:spPr>
          <a:xfrm flipV="1">
            <a:off x="5716645" y="855966"/>
            <a:ext cx="6111602" cy="2488832"/>
          </a:xfrm>
          <a:custGeom>
            <a:avLst/>
            <a:gdLst/>
            <a:ahLst/>
            <a:cxnLst/>
            <a:rect l="l" t="t" r="r" b="b"/>
            <a:pathLst>
              <a:path w="8188959" h="1652270">
                <a:moveTo>
                  <a:pt x="8069580" y="937387"/>
                </a:moveTo>
                <a:lnTo>
                  <a:pt x="3888231" y="937387"/>
                </a:lnTo>
                <a:lnTo>
                  <a:pt x="3841865" y="946749"/>
                </a:lnTo>
                <a:lnTo>
                  <a:pt x="3803999" y="972280"/>
                </a:lnTo>
                <a:lnTo>
                  <a:pt x="3778468" y="1010146"/>
                </a:lnTo>
                <a:lnTo>
                  <a:pt x="3769105" y="1056513"/>
                </a:lnTo>
                <a:lnTo>
                  <a:pt x="3769105" y="1533016"/>
                </a:lnTo>
                <a:lnTo>
                  <a:pt x="3778468" y="1579383"/>
                </a:lnTo>
                <a:lnTo>
                  <a:pt x="3803999" y="1617249"/>
                </a:lnTo>
                <a:lnTo>
                  <a:pt x="3841865" y="1642780"/>
                </a:lnTo>
                <a:lnTo>
                  <a:pt x="3888231" y="1652142"/>
                </a:lnTo>
                <a:lnTo>
                  <a:pt x="8069580" y="1652142"/>
                </a:lnTo>
                <a:lnTo>
                  <a:pt x="8115946" y="1642780"/>
                </a:lnTo>
                <a:lnTo>
                  <a:pt x="8153812" y="1617249"/>
                </a:lnTo>
                <a:lnTo>
                  <a:pt x="8179343" y="1579383"/>
                </a:lnTo>
                <a:lnTo>
                  <a:pt x="8188706" y="1533016"/>
                </a:lnTo>
                <a:lnTo>
                  <a:pt x="8188706" y="1056513"/>
                </a:lnTo>
                <a:lnTo>
                  <a:pt x="8179343" y="1010146"/>
                </a:lnTo>
                <a:lnTo>
                  <a:pt x="8153812" y="972280"/>
                </a:lnTo>
                <a:lnTo>
                  <a:pt x="8115946" y="946749"/>
                </a:lnTo>
                <a:lnTo>
                  <a:pt x="8069580" y="937387"/>
                </a:lnTo>
                <a:close/>
              </a:path>
              <a:path w="8188959" h="1652270">
                <a:moveTo>
                  <a:pt x="0" y="0"/>
                </a:moveTo>
                <a:lnTo>
                  <a:pt x="4505706" y="937387"/>
                </a:lnTo>
                <a:lnTo>
                  <a:pt x="5610606" y="937387"/>
                </a:lnTo>
                <a:lnTo>
                  <a:pt x="0" y="0"/>
                </a:lnTo>
                <a:close/>
              </a:path>
            </a:pathLst>
          </a:custGeom>
          <a:solidFill>
            <a:srgbClr val="FCE2AC"/>
          </a:solidFill>
        </p:spPr>
        <p:txBody>
          <a:bodyPr wrap="square" lIns="0" tIns="0" rIns="0" bIns="0" rtlCol="0"/>
          <a:lstStyle/>
          <a:p>
            <a:endParaRPr dirty="0"/>
          </a:p>
        </p:txBody>
      </p:sp>
      <p:sp>
        <p:nvSpPr>
          <p:cNvPr id="27" name="object 27"/>
          <p:cNvSpPr txBox="1"/>
          <p:nvPr/>
        </p:nvSpPr>
        <p:spPr>
          <a:xfrm>
            <a:off x="8985827" y="980389"/>
            <a:ext cx="2338337" cy="581188"/>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Use</a:t>
            </a:r>
            <a:r>
              <a:rPr sz="1800" spc="-1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manage</a:t>
            </a:r>
            <a:r>
              <a:rPr sz="1800" spc="-20" dirty="0">
                <a:latin typeface="Calibri"/>
                <a:cs typeface="Calibri"/>
              </a:rPr>
              <a:t> </a:t>
            </a:r>
            <a:r>
              <a:rPr sz="1800" b="1" spc="-10" dirty="0">
                <a:latin typeface="Calibri"/>
                <a:cs typeface="Calibri"/>
              </a:rPr>
              <a:t>alternative</a:t>
            </a:r>
            <a:r>
              <a:rPr sz="1800" b="1" spc="-50" dirty="0">
                <a:latin typeface="Calibri"/>
                <a:cs typeface="Calibri"/>
              </a:rPr>
              <a:t> </a:t>
            </a:r>
            <a:r>
              <a:rPr sz="1800" b="1" spc="-10" dirty="0">
                <a:latin typeface="Calibri"/>
                <a:cs typeface="Calibri"/>
              </a:rPr>
              <a:t>technology</a:t>
            </a:r>
            <a:endParaRPr sz="1800" dirty="0">
              <a:latin typeface="Calibri"/>
              <a:cs typeface="Calibri"/>
            </a:endParaRPr>
          </a:p>
        </p:txBody>
      </p:sp>
      <p:sp>
        <p:nvSpPr>
          <p:cNvPr id="28" name="object 28"/>
          <p:cNvSpPr txBox="1"/>
          <p:nvPr/>
        </p:nvSpPr>
        <p:spPr>
          <a:xfrm>
            <a:off x="8689784" y="1504936"/>
            <a:ext cx="307911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regulation</a:t>
            </a:r>
            <a:r>
              <a:rPr sz="1800" b="1" spc="-50" dirty="0">
                <a:latin typeface="Calibri"/>
                <a:cs typeface="Calibri"/>
              </a:rPr>
              <a:t> </a:t>
            </a:r>
            <a:r>
              <a:rPr sz="1800" b="1" spc="-10" dirty="0">
                <a:latin typeface="Calibri"/>
                <a:cs typeface="Calibri"/>
              </a:rPr>
              <a:t>resource</a:t>
            </a:r>
            <a:r>
              <a:rPr sz="1800" b="1" spc="-75" dirty="0">
                <a:latin typeface="Calibri"/>
                <a:cs typeface="Calibri"/>
              </a:rPr>
              <a:t> </a:t>
            </a:r>
            <a:r>
              <a:rPr sz="1800" b="1" spc="-20" dirty="0">
                <a:latin typeface="Calibri"/>
                <a:cs typeface="Calibri"/>
              </a:rPr>
              <a:t>(ATRR) </a:t>
            </a:r>
            <a:r>
              <a:rPr sz="1800" spc="-10" dirty="0">
                <a:latin typeface="Calibri"/>
                <a:cs typeface="Calibri"/>
              </a:rPr>
              <a:t>asset</a:t>
            </a:r>
            <a:endParaRPr sz="1800" dirty="0">
              <a:latin typeface="Calibri"/>
              <a:cs typeface="Calibri"/>
            </a:endParaRPr>
          </a:p>
        </p:txBody>
      </p:sp>
      <p:grpSp>
        <p:nvGrpSpPr>
          <p:cNvPr id="29" name="object 29"/>
          <p:cNvGrpSpPr/>
          <p:nvPr/>
        </p:nvGrpSpPr>
        <p:grpSpPr>
          <a:xfrm>
            <a:off x="8554153" y="921461"/>
            <a:ext cx="403860" cy="403860"/>
            <a:chOff x="7495031" y="3467100"/>
            <a:chExt cx="403860" cy="403860"/>
          </a:xfrm>
        </p:grpSpPr>
        <p:sp>
          <p:nvSpPr>
            <p:cNvPr id="30" name="object 30"/>
            <p:cNvSpPr/>
            <p:nvPr/>
          </p:nvSpPr>
          <p:spPr>
            <a:xfrm>
              <a:off x="7514081" y="3486150"/>
              <a:ext cx="365760" cy="365760"/>
            </a:xfrm>
            <a:custGeom>
              <a:avLst/>
              <a:gdLst/>
              <a:ahLst/>
              <a:cxnLst/>
              <a:rect l="l" t="t" r="r" b="b"/>
              <a:pathLst>
                <a:path w="365759" h="365760">
                  <a:moveTo>
                    <a:pt x="182879"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79" y="0"/>
                  </a:lnTo>
                  <a:close/>
                </a:path>
              </a:pathLst>
            </a:custGeom>
            <a:solidFill>
              <a:srgbClr val="FFFFFF"/>
            </a:solidFill>
          </p:spPr>
          <p:txBody>
            <a:bodyPr wrap="square" lIns="0" tIns="0" rIns="0" bIns="0" rtlCol="0"/>
            <a:lstStyle/>
            <a:p>
              <a:endParaRPr/>
            </a:p>
          </p:txBody>
        </p:sp>
        <p:sp>
          <p:nvSpPr>
            <p:cNvPr id="31" name="object 31"/>
            <p:cNvSpPr/>
            <p:nvPr/>
          </p:nvSpPr>
          <p:spPr>
            <a:xfrm>
              <a:off x="7514081" y="3486150"/>
              <a:ext cx="365760" cy="365760"/>
            </a:xfrm>
            <a:custGeom>
              <a:avLst/>
              <a:gdLst/>
              <a:ahLst/>
              <a:cxnLst/>
              <a:rect l="l" t="t" r="r" b="b"/>
              <a:pathLst>
                <a:path w="365759" h="365760">
                  <a:moveTo>
                    <a:pt x="0" y="182880"/>
                  </a:moveTo>
                  <a:lnTo>
                    <a:pt x="6535" y="134276"/>
                  </a:lnTo>
                  <a:lnTo>
                    <a:pt x="24976" y="90593"/>
                  </a:lnTo>
                  <a:lnTo>
                    <a:pt x="53578" y="53578"/>
                  </a:lnTo>
                  <a:lnTo>
                    <a:pt x="90593" y="24976"/>
                  </a:lnTo>
                  <a:lnTo>
                    <a:pt x="134276" y="6535"/>
                  </a:lnTo>
                  <a:lnTo>
                    <a:pt x="182879" y="0"/>
                  </a:lnTo>
                  <a:lnTo>
                    <a:pt x="231483" y="6535"/>
                  </a:lnTo>
                  <a:lnTo>
                    <a:pt x="275166" y="24976"/>
                  </a:lnTo>
                  <a:lnTo>
                    <a:pt x="312181" y="53578"/>
                  </a:lnTo>
                  <a:lnTo>
                    <a:pt x="340783" y="90593"/>
                  </a:lnTo>
                  <a:lnTo>
                    <a:pt x="359224" y="134276"/>
                  </a:lnTo>
                  <a:lnTo>
                    <a:pt x="365760" y="182880"/>
                  </a:lnTo>
                  <a:lnTo>
                    <a:pt x="359224" y="231483"/>
                  </a:lnTo>
                  <a:lnTo>
                    <a:pt x="340783" y="275166"/>
                  </a:lnTo>
                  <a:lnTo>
                    <a:pt x="312181" y="312181"/>
                  </a:lnTo>
                  <a:lnTo>
                    <a:pt x="275166" y="340783"/>
                  </a:lnTo>
                  <a:lnTo>
                    <a:pt x="231483" y="359224"/>
                  </a:lnTo>
                  <a:lnTo>
                    <a:pt x="182879" y="365760"/>
                  </a:lnTo>
                  <a:lnTo>
                    <a:pt x="134276" y="359224"/>
                  </a:lnTo>
                  <a:lnTo>
                    <a:pt x="90593" y="340783"/>
                  </a:lnTo>
                  <a:lnTo>
                    <a:pt x="53578" y="312181"/>
                  </a:lnTo>
                  <a:lnTo>
                    <a:pt x="24976" y="275166"/>
                  </a:lnTo>
                  <a:lnTo>
                    <a:pt x="6535" y="231483"/>
                  </a:lnTo>
                  <a:lnTo>
                    <a:pt x="0" y="182880"/>
                  </a:lnTo>
                  <a:close/>
                </a:path>
              </a:pathLst>
            </a:custGeom>
            <a:ln w="38100">
              <a:solidFill>
                <a:srgbClr val="FCE2AC"/>
              </a:solidFill>
            </a:ln>
          </p:spPr>
          <p:txBody>
            <a:bodyPr wrap="square" lIns="0" tIns="0" rIns="0" bIns="0" rtlCol="0"/>
            <a:lstStyle/>
            <a:p>
              <a:endParaRPr/>
            </a:p>
          </p:txBody>
        </p:sp>
      </p:grpSp>
      <p:sp>
        <p:nvSpPr>
          <p:cNvPr id="32" name="object 32"/>
          <p:cNvSpPr txBox="1"/>
          <p:nvPr/>
        </p:nvSpPr>
        <p:spPr>
          <a:xfrm>
            <a:off x="8678360" y="941653"/>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3</a:t>
            </a:r>
            <a:endParaRPr sz="2000">
              <a:latin typeface="Calibri"/>
              <a:cs typeface="Calibri"/>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53</a:t>
            </a:fld>
            <a:endParaRPr spc="-25"/>
          </a:p>
        </p:txBody>
      </p:sp>
      <p:sp>
        <p:nvSpPr>
          <p:cNvPr id="4" name="Rectangle 3">
            <a:extLst>
              <a:ext uri="{FF2B5EF4-FFF2-40B4-BE49-F238E27FC236}">
                <a16:creationId xmlns:a16="http://schemas.microsoft.com/office/drawing/2014/main" id="{BD54D45D-A4B5-304A-FAEE-5135056CC7F8}"/>
              </a:ext>
            </a:extLst>
          </p:cNvPr>
          <p:cNvSpPr/>
          <p:nvPr/>
        </p:nvSpPr>
        <p:spPr>
          <a:xfrm>
            <a:off x="85559" y="6003445"/>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5" name="Important symbol" descr="caution.png">
            <a:extLst>
              <a:ext uri="{FF2B5EF4-FFF2-40B4-BE49-F238E27FC236}">
                <a16:creationId xmlns:a16="http://schemas.microsoft.com/office/drawing/2014/main" id="{26B28339-0E6B-76CF-2B83-2592FFFC839E}"/>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50049" y="6046059"/>
            <a:ext cx="305438" cy="310389"/>
          </a:xfrm>
          <a:prstGeom prst="rect">
            <a:avLst/>
          </a:prstGeom>
          <a:solidFill>
            <a:schemeClr val="bg1"/>
          </a:solidFill>
          <a:ln w="19050">
            <a:noFill/>
          </a:ln>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82423"/>
            <a:ext cx="3453765" cy="452120"/>
          </a:xfrm>
          <a:prstGeom prst="rect">
            <a:avLst/>
          </a:prstGeom>
        </p:spPr>
        <p:txBody>
          <a:bodyPr vert="horz" wrap="square" lIns="0" tIns="12065" rIns="0" bIns="0" rtlCol="0">
            <a:spAutoFit/>
          </a:bodyPr>
          <a:lstStyle/>
          <a:p>
            <a:pPr marL="12700">
              <a:lnSpc>
                <a:spcPct val="100000"/>
              </a:lnSpc>
              <a:spcBef>
                <a:spcPts val="95"/>
              </a:spcBef>
            </a:pPr>
            <a:r>
              <a:rPr>
                <a:solidFill>
                  <a:srgbClr val="FAB82E"/>
                </a:solidFill>
              </a:rPr>
              <a:t>Portfolio</a:t>
            </a:r>
            <a:r>
              <a:rPr spc="-145">
                <a:solidFill>
                  <a:srgbClr val="FAB82E"/>
                </a:solidFill>
              </a:rPr>
              <a:t> </a:t>
            </a:r>
            <a:r>
              <a:rPr>
                <a:solidFill>
                  <a:srgbClr val="FAB82E"/>
                </a:solidFill>
              </a:rPr>
              <a:t>Manager</a:t>
            </a:r>
            <a:r>
              <a:rPr spc="-130">
                <a:solidFill>
                  <a:srgbClr val="FAB82E"/>
                </a:solidFill>
              </a:rPr>
              <a:t> </a:t>
            </a:r>
            <a:r>
              <a:rPr spc="-20"/>
              <a:t>Tabs</a:t>
            </a:r>
          </a:p>
        </p:txBody>
      </p:sp>
      <p:sp>
        <p:nvSpPr>
          <p:cNvPr id="3" name="object 3"/>
          <p:cNvSpPr txBox="1"/>
          <p:nvPr/>
        </p:nvSpPr>
        <p:spPr>
          <a:xfrm>
            <a:off x="302768" y="525907"/>
            <a:ext cx="6228715" cy="330835"/>
          </a:xfrm>
          <a:prstGeom prst="rect">
            <a:avLst/>
          </a:prstGeom>
        </p:spPr>
        <p:txBody>
          <a:bodyPr vert="horz" wrap="square" lIns="0" tIns="13335" rIns="0" bIns="0" rtlCol="0">
            <a:spAutoFit/>
          </a:bodyPr>
          <a:lstStyle/>
          <a:p>
            <a:pPr marL="12700">
              <a:lnSpc>
                <a:spcPct val="100000"/>
              </a:lnSpc>
              <a:spcBef>
                <a:spcPts val="105"/>
              </a:spcBef>
            </a:pPr>
            <a:r>
              <a:rPr sz="2000" i="1">
                <a:latin typeface="Calibri"/>
                <a:cs typeface="Calibri"/>
              </a:rPr>
              <a:t>Start</a:t>
            </a:r>
            <a:r>
              <a:rPr sz="2000" i="1" spc="-65">
                <a:latin typeface="Calibri"/>
                <a:cs typeface="Calibri"/>
              </a:rPr>
              <a:t> </a:t>
            </a:r>
            <a:r>
              <a:rPr sz="2000" i="1">
                <a:latin typeface="Calibri"/>
                <a:cs typeface="Calibri"/>
              </a:rPr>
              <a:t>by</a:t>
            </a:r>
            <a:r>
              <a:rPr sz="2000" i="1" spc="-45">
                <a:latin typeface="Calibri"/>
                <a:cs typeface="Calibri"/>
              </a:rPr>
              <a:t> </a:t>
            </a:r>
            <a:r>
              <a:rPr sz="2000" i="1">
                <a:latin typeface="Calibri"/>
                <a:cs typeface="Calibri"/>
              </a:rPr>
              <a:t>Adding</a:t>
            </a:r>
            <a:r>
              <a:rPr sz="2000" i="1" spc="-60">
                <a:latin typeface="Calibri"/>
                <a:cs typeface="Calibri"/>
              </a:rPr>
              <a:t> </a:t>
            </a:r>
            <a:r>
              <a:rPr sz="2000" i="1">
                <a:latin typeface="Calibri"/>
                <a:cs typeface="Calibri"/>
              </a:rPr>
              <a:t>Each</a:t>
            </a:r>
            <a:r>
              <a:rPr sz="2000" i="1" spc="-65">
                <a:latin typeface="Calibri"/>
                <a:cs typeface="Calibri"/>
              </a:rPr>
              <a:t> </a:t>
            </a:r>
            <a:r>
              <a:rPr sz="2000" i="1">
                <a:latin typeface="Calibri"/>
                <a:cs typeface="Calibri"/>
              </a:rPr>
              <a:t>CSF</a:t>
            </a:r>
            <a:r>
              <a:rPr sz="2000" i="1" spc="-35">
                <a:latin typeface="Calibri"/>
                <a:cs typeface="Calibri"/>
              </a:rPr>
              <a:t> </a:t>
            </a:r>
            <a:r>
              <a:rPr sz="2000" i="1">
                <a:latin typeface="Calibri"/>
                <a:cs typeface="Calibri"/>
              </a:rPr>
              <a:t>Asset</a:t>
            </a:r>
            <a:r>
              <a:rPr sz="2000" i="1" spc="-60">
                <a:latin typeface="Calibri"/>
                <a:cs typeface="Calibri"/>
              </a:rPr>
              <a:t> </a:t>
            </a:r>
            <a:r>
              <a:rPr sz="2000" i="1">
                <a:latin typeface="Calibri"/>
                <a:cs typeface="Calibri"/>
              </a:rPr>
              <a:t>into</a:t>
            </a:r>
            <a:r>
              <a:rPr sz="2000" i="1" spc="-45">
                <a:latin typeface="Calibri"/>
                <a:cs typeface="Calibri"/>
              </a:rPr>
              <a:t> </a:t>
            </a:r>
            <a:r>
              <a:rPr sz="2000" i="1">
                <a:latin typeface="Calibri"/>
                <a:cs typeface="Calibri"/>
              </a:rPr>
              <a:t>Corresponding</a:t>
            </a:r>
            <a:r>
              <a:rPr sz="2000" i="1" spc="-85">
                <a:latin typeface="Calibri"/>
                <a:cs typeface="Calibri"/>
              </a:rPr>
              <a:t> </a:t>
            </a:r>
            <a:r>
              <a:rPr sz="2000" i="1" spc="-10">
                <a:latin typeface="Calibri"/>
                <a:cs typeface="Calibri"/>
              </a:rPr>
              <a:t>Portfolios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5" name="object 5"/>
          <p:cNvGrpSpPr/>
          <p:nvPr/>
        </p:nvGrpSpPr>
        <p:grpSpPr>
          <a:xfrm>
            <a:off x="265175" y="1039367"/>
            <a:ext cx="11165205" cy="1687195"/>
            <a:chOff x="265175" y="1039367"/>
            <a:chExt cx="11165205" cy="1687195"/>
          </a:xfrm>
        </p:grpSpPr>
        <p:pic>
          <p:nvPicPr>
            <p:cNvPr id="6" name="object 6"/>
            <p:cNvPicPr/>
            <p:nvPr/>
          </p:nvPicPr>
          <p:blipFill>
            <a:blip r:embed="rId4" cstate="print"/>
            <a:stretch>
              <a:fillRect/>
            </a:stretch>
          </p:blipFill>
          <p:spPr>
            <a:xfrm>
              <a:off x="2467355" y="1039367"/>
              <a:ext cx="8962644" cy="1687067"/>
            </a:xfrm>
            <a:prstGeom prst="rect">
              <a:avLst/>
            </a:prstGeom>
          </p:spPr>
        </p:pic>
        <p:sp>
          <p:nvSpPr>
            <p:cNvPr id="7" name="object 7"/>
            <p:cNvSpPr/>
            <p:nvPr/>
          </p:nvSpPr>
          <p:spPr>
            <a:xfrm>
              <a:off x="2922270" y="1082801"/>
              <a:ext cx="1816735" cy="594360"/>
            </a:xfrm>
            <a:custGeom>
              <a:avLst/>
              <a:gdLst/>
              <a:ahLst/>
              <a:cxnLst/>
              <a:rect l="l" t="t" r="r" b="b"/>
              <a:pathLst>
                <a:path w="1816735" h="594360">
                  <a:moveTo>
                    <a:pt x="0" y="225551"/>
                  </a:moveTo>
                  <a:lnTo>
                    <a:pt x="838200" y="225551"/>
                  </a:lnTo>
                  <a:lnTo>
                    <a:pt x="838200" y="0"/>
                  </a:lnTo>
                  <a:lnTo>
                    <a:pt x="0" y="0"/>
                  </a:lnTo>
                  <a:lnTo>
                    <a:pt x="0" y="225551"/>
                  </a:lnTo>
                  <a:close/>
                </a:path>
                <a:path w="1816735" h="594360">
                  <a:moveTo>
                    <a:pt x="1168908" y="594360"/>
                  </a:moveTo>
                  <a:lnTo>
                    <a:pt x="1816608" y="594360"/>
                  </a:lnTo>
                  <a:lnTo>
                    <a:pt x="1816608" y="227075"/>
                  </a:lnTo>
                  <a:lnTo>
                    <a:pt x="1168908" y="227075"/>
                  </a:lnTo>
                  <a:lnTo>
                    <a:pt x="1168908" y="594360"/>
                  </a:lnTo>
                  <a:close/>
                </a:path>
              </a:pathLst>
            </a:custGeom>
            <a:ln w="25908">
              <a:solidFill>
                <a:srgbClr val="FAB82E"/>
              </a:solidFill>
            </a:ln>
          </p:spPr>
          <p:txBody>
            <a:bodyPr wrap="square" lIns="0" tIns="0" rIns="0" bIns="0" rtlCol="0"/>
            <a:lstStyle/>
            <a:p>
              <a:endParaRPr/>
            </a:p>
          </p:txBody>
        </p:sp>
        <p:sp>
          <p:nvSpPr>
            <p:cNvPr id="8" name="object 8"/>
            <p:cNvSpPr/>
            <p:nvPr/>
          </p:nvSpPr>
          <p:spPr>
            <a:xfrm>
              <a:off x="265175" y="1066799"/>
              <a:ext cx="2665730" cy="1327785"/>
            </a:xfrm>
            <a:custGeom>
              <a:avLst/>
              <a:gdLst/>
              <a:ahLst/>
              <a:cxnLst/>
              <a:rect l="l" t="t" r="r" b="b"/>
              <a:pathLst>
                <a:path w="2665730" h="1327785">
                  <a:moveTo>
                    <a:pt x="1799590" y="0"/>
                  </a:moveTo>
                  <a:lnTo>
                    <a:pt x="221233" y="0"/>
                  </a:lnTo>
                  <a:lnTo>
                    <a:pt x="176646" y="4495"/>
                  </a:lnTo>
                  <a:lnTo>
                    <a:pt x="135118" y="17387"/>
                  </a:lnTo>
                  <a:lnTo>
                    <a:pt x="97538" y="37785"/>
                  </a:lnTo>
                  <a:lnTo>
                    <a:pt x="64796" y="64801"/>
                  </a:lnTo>
                  <a:lnTo>
                    <a:pt x="37782" y="97544"/>
                  </a:lnTo>
                  <a:lnTo>
                    <a:pt x="17385" y="135124"/>
                  </a:lnTo>
                  <a:lnTo>
                    <a:pt x="4494" y="176650"/>
                  </a:lnTo>
                  <a:lnTo>
                    <a:pt x="0" y="221234"/>
                  </a:lnTo>
                  <a:lnTo>
                    <a:pt x="0" y="1106170"/>
                  </a:lnTo>
                  <a:lnTo>
                    <a:pt x="4494" y="1150753"/>
                  </a:lnTo>
                  <a:lnTo>
                    <a:pt x="17385" y="1192279"/>
                  </a:lnTo>
                  <a:lnTo>
                    <a:pt x="37782" y="1229859"/>
                  </a:lnTo>
                  <a:lnTo>
                    <a:pt x="64796" y="1262602"/>
                  </a:lnTo>
                  <a:lnTo>
                    <a:pt x="97538" y="1289618"/>
                  </a:lnTo>
                  <a:lnTo>
                    <a:pt x="135118" y="1310016"/>
                  </a:lnTo>
                  <a:lnTo>
                    <a:pt x="176646" y="1322908"/>
                  </a:lnTo>
                  <a:lnTo>
                    <a:pt x="221233" y="1327403"/>
                  </a:lnTo>
                  <a:lnTo>
                    <a:pt x="1799590" y="1327403"/>
                  </a:lnTo>
                  <a:lnTo>
                    <a:pt x="1844173" y="1322908"/>
                  </a:lnTo>
                  <a:lnTo>
                    <a:pt x="1885699" y="1310016"/>
                  </a:lnTo>
                  <a:lnTo>
                    <a:pt x="1923279" y="1289618"/>
                  </a:lnTo>
                  <a:lnTo>
                    <a:pt x="1956022" y="1262602"/>
                  </a:lnTo>
                  <a:lnTo>
                    <a:pt x="1983038" y="1229859"/>
                  </a:lnTo>
                  <a:lnTo>
                    <a:pt x="2003436" y="1192279"/>
                  </a:lnTo>
                  <a:lnTo>
                    <a:pt x="2016328" y="1150753"/>
                  </a:lnTo>
                  <a:lnTo>
                    <a:pt x="2020824" y="1106170"/>
                  </a:lnTo>
                  <a:lnTo>
                    <a:pt x="2020824" y="553085"/>
                  </a:lnTo>
                  <a:lnTo>
                    <a:pt x="2426544" y="221234"/>
                  </a:lnTo>
                  <a:lnTo>
                    <a:pt x="2020824" y="221234"/>
                  </a:lnTo>
                  <a:lnTo>
                    <a:pt x="2016328" y="176650"/>
                  </a:lnTo>
                  <a:lnTo>
                    <a:pt x="2003436" y="135124"/>
                  </a:lnTo>
                  <a:lnTo>
                    <a:pt x="1983038" y="97544"/>
                  </a:lnTo>
                  <a:lnTo>
                    <a:pt x="1956022" y="64801"/>
                  </a:lnTo>
                  <a:lnTo>
                    <a:pt x="1923279" y="37785"/>
                  </a:lnTo>
                  <a:lnTo>
                    <a:pt x="1885699" y="17387"/>
                  </a:lnTo>
                  <a:lnTo>
                    <a:pt x="1844173" y="4495"/>
                  </a:lnTo>
                  <a:lnTo>
                    <a:pt x="1799590" y="0"/>
                  </a:lnTo>
                  <a:close/>
                </a:path>
                <a:path w="2665730" h="1327785">
                  <a:moveTo>
                    <a:pt x="2665349" y="25908"/>
                  </a:moveTo>
                  <a:lnTo>
                    <a:pt x="2020824" y="221234"/>
                  </a:lnTo>
                  <a:lnTo>
                    <a:pt x="2426544" y="221234"/>
                  </a:lnTo>
                  <a:lnTo>
                    <a:pt x="2665349" y="25908"/>
                  </a:lnTo>
                  <a:close/>
                </a:path>
              </a:pathLst>
            </a:custGeom>
            <a:solidFill>
              <a:srgbClr val="FCE2AC"/>
            </a:solidFill>
          </p:spPr>
          <p:txBody>
            <a:bodyPr wrap="square" lIns="0" tIns="0" rIns="0" bIns="0" rtlCol="0"/>
            <a:lstStyle/>
            <a:p>
              <a:endParaRPr/>
            </a:p>
          </p:txBody>
        </p:sp>
      </p:grpSp>
      <p:sp>
        <p:nvSpPr>
          <p:cNvPr id="9" name="object 9"/>
          <p:cNvSpPr txBox="1"/>
          <p:nvPr/>
        </p:nvSpPr>
        <p:spPr>
          <a:xfrm>
            <a:off x="693216" y="1149858"/>
            <a:ext cx="398145" cy="299720"/>
          </a:xfrm>
          <a:prstGeom prst="rect">
            <a:avLst/>
          </a:prstGeom>
        </p:spPr>
        <p:txBody>
          <a:bodyPr vert="horz" wrap="square" lIns="0" tIns="12700" rIns="0" bIns="0" rtlCol="0">
            <a:spAutoFit/>
          </a:bodyPr>
          <a:lstStyle/>
          <a:p>
            <a:pPr marL="12700">
              <a:lnSpc>
                <a:spcPct val="100000"/>
              </a:lnSpc>
              <a:spcBef>
                <a:spcPts val="100"/>
              </a:spcBef>
            </a:pPr>
            <a:r>
              <a:rPr sz="1800" spc="-25">
                <a:latin typeface="Calibri"/>
                <a:cs typeface="Calibri"/>
              </a:rPr>
              <a:t>Add</a:t>
            </a:r>
            <a:endParaRPr sz="1800">
              <a:latin typeface="Calibri"/>
              <a:cs typeface="Calibri"/>
            </a:endParaRPr>
          </a:p>
        </p:txBody>
      </p:sp>
      <p:sp>
        <p:nvSpPr>
          <p:cNvPr id="10" name="object 10"/>
          <p:cNvSpPr txBox="1"/>
          <p:nvPr/>
        </p:nvSpPr>
        <p:spPr>
          <a:xfrm>
            <a:off x="407923" y="1424178"/>
            <a:ext cx="1492250" cy="848360"/>
          </a:xfrm>
          <a:prstGeom prst="rect">
            <a:avLst/>
          </a:prstGeom>
        </p:spPr>
        <p:txBody>
          <a:bodyPr vert="horz" wrap="square" lIns="0" tIns="12700" rIns="0" bIns="0" rtlCol="0">
            <a:spAutoFit/>
          </a:bodyPr>
          <a:lstStyle/>
          <a:p>
            <a:pPr marL="12700" marR="5080">
              <a:lnSpc>
                <a:spcPct val="100000"/>
              </a:lnSpc>
              <a:spcBef>
                <a:spcPts val="100"/>
              </a:spcBef>
            </a:pPr>
            <a:r>
              <a:rPr sz="1800" i="1" spc="-10">
                <a:latin typeface="Calibri"/>
                <a:cs typeface="Calibri"/>
              </a:rPr>
              <a:t>MyFacility_</a:t>
            </a:r>
            <a:r>
              <a:rPr sz="1800" b="1" i="1" spc="-10">
                <a:latin typeface="Calibri"/>
                <a:cs typeface="Calibri"/>
              </a:rPr>
              <a:t>GEN </a:t>
            </a:r>
            <a:r>
              <a:rPr sz="1800">
                <a:latin typeface="Calibri"/>
                <a:cs typeface="Calibri"/>
              </a:rPr>
              <a:t>to</a:t>
            </a:r>
            <a:r>
              <a:rPr sz="1800" spc="-25">
                <a:latin typeface="Calibri"/>
                <a:cs typeface="Calibri"/>
              </a:rPr>
              <a:t> </a:t>
            </a:r>
            <a:r>
              <a:rPr sz="1800" b="1" spc="-10">
                <a:latin typeface="Calibri"/>
                <a:cs typeface="Calibri"/>
              </a:rPr>
              <a:t>generation </a:t>
            </a:r>
            <a:r>
              <a:rPr sz="1800" spc="-10">
                <a:latin typeface="Calibri"/>
                <a:cs typeface="Calibri"/>
              </a:rPr>
              <a:t>portfolio</a:t>
            </a:r>
            <a:endParaRPr sz="1800">
              <a:latin typeface="Calibri"/>
              <a:cs typeface="Calibri"/>
            </a:endParaRPr>
          </a:p>
        </p:txBody>
      </p:sp>
      <p:grpSp>
        <p:nvGrpSpPr>
          <p:cNvPr id="11" name="object 11"/>
          <p:cNvGrpSpPr/>
          <p:nvPr/>
        </p:nvGrpSpPr>
        <p:grpSpPr>
          <a:xfrm>
            <a:off x="320040" y="1123188"/>
            <a:ext cx="312420" cy="312420"/>
            <a:chOff x="320040" y="1123188"/>
            <a:chExt cx="312420" cy="312420"/>
          </a:xfrm>
        </p:grpSpPr>
        <p:sp>
          <p:nvSpPr>
            <p:cNvPr id="12" name="object 12"/>
            <p:cNvSpPr/>
            <p:nvPr/>
          </p:nvSpPr>
          <p:spPr>
            <a:xfrm>
              <a:off x="339090" y="1142238"/>
              <a:ext cx="274320" cy="274320"/>
            </a:xfrm>
            <a:custGeom>
              <a:avLst/>
              <a:gdLst/>
              <a:ahLst/>
              <a:cxnLst/>
              <a:rect l="l" t="t" r="r" b="b"/>
              <a:pathLst>
                <a:path w="274320" h="274319">
                  <a:moveTo>
                    <a:pt x="137160"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60" y="274320"/>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13" name="object 13"/>
            <p:cNvSpPr/>
            <p:nvPr/>
          </p:nvSpPr>
          <p:spPr>
            <a:xfrm>
              <a:off x="339090" y="1142238"/>
              <a:ext cx="274320" cy="274320"/>
            </a:xfrm>
            <a:custGeom>
              <a:avLst/>
              <a:gdLst/>
              <a:ahLst/>
              <a:cxnLst/>
              <a:rect l="l" t="t" r="r" b="b"/>
              <a:pathLst>
                <a:path w="274320" h="274319">
                  <a:moveTo>
                    <a:pt x="0" y="137160"/>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60" y="274320"/>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14" name="object 14"/>
          <p:cNvSpPr txBox="1"/>
          <p:nvPr/>
        </p:nvSpPr>
        <p:spPr>
          <a:xfrm>
            <a:off x="398170" y="1097661"/>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15" name="object 15"/>
          <p:cNvSpPr/>
          <p:nvPr/>
        </p:nvSpPr>
        <p:spPr>
          <a:xfrm>
            <a:off x="2549651" y="2305811"/>
            <a:ext cx="2784475" cy="417830"/>
          </a:xfrm>
          <a:custGeom>
            <a:avLst/>
            <a:gdLst/>
            <a:ahLst/>
            <a:cxnLst/>
            <a:rect l="l" t="t" r="r" b="b"/>
            <a:pathLst>
              <a:path w="2784475" h="417830">
                <a:moveTo>
                  <a:pt x="0" y="417575"/>
                </a:moveTo>
                <a:lnTo>
                  <a:pt x="2784348" y="417575"/>
                </a:lnTo>
                <a:lnTo>
                  <a:pt x="2784348" y="0"/>
                </a:lnTo>
                <a:lnTo>
                  <a:pt x="0" y="0"/>
                </a:lnTo>
                <a:lnTo>
                  <a:pt x="0" y="417575"/>
                </a:lnTo>
                <a:close/>
              </a:path>
            </a:pathLst>
          </a:custGeom>
          <a:ln w="12191">
            <a:solidFill>
              <a:srgbClr val="B5B8C7"/>
            </a:solidFill>
          </a:ln>
        </p:spPr>
        <p:txBody>
          <a:bodyPr wrap="square" lIns="0" tIns="0" rIns="0" bIns="0" rtlCol="0"/>
          <a:lstStyle/>
          <a:p>
            <a:endParaRPr/>
          </a:p>
        </p:txBody>
      </p:sp>
      <p:sp>
        <p:nvSpPr>
          <p:cNvPr id="16" name="object 16"/>
          <p:cNvSpPr txBox="1"/>
          <p:nvPr/>
        </p:nvSpPr>
        <p:spPr>
          <a:xfrm>
            <a:off x="2549651" y="2305811"/>
            <a:ext cx="2784475" cy="417830"/>
          </a:xfrm>
          <a:prstGeom prst="rect">
            <a:avLst/>
          </a:prstGeom>
          <a:solidFill>
            <a:srgbClr val="FFFFFF"/>
          </a:solidFill>
        </p:spPr>
        <p:txBody>
          <a:bodyPr vert="horz" wrap="square" lIns="0" tIns="94615" rIns="0" bIns="0" rtlCol="0">
            <a:spAutoFit/>
          </a:bodyPr>
          <a:lstStyle/>
          <a:p>
            <a:pPr marL="45720">
              <a:lnSpc>
                <a:spcPct val="100000"/>
              </a:lnSpc>
              <a:spcBef>
                <a:spcPts val="745"/>
              </a:spcBef>
            </a:pPr>
            <a:r>
              <a:rPr sz="1200" b="1" spc="-10">
                <a:latin typeface="Calibri"/>
                <a:cs typeface="Calibri"/>
              </a:rPr>
              <a:t>My_CSF_GEN</a:t>
            </a:r>
            <a:endParaRPr sz="1200">
              <a:latin typeface="Calibri"/>
              <a:cs typeface="Calibri"/>
            </a:endParaRPr>
          </a:p>
        </p:txBody>
      </p:sp>
      <p:grpSp>
        <p:nvGrpSpPr>
          <p:cNvPr id="17" name="object 17"/>
          <p:cNvGrpSpPr/>
          <p:nvPr/>
        </p:nvGrpSpPr>
        <p:grpSpPr>
          <a:xfrm>
            <a:off x="5359653" y="2304033"/>
            <a:ext cx="2797175" cy="430530"/>
            <a:chOff x="5359653" y="2304033"/>
            <a:chExt cx="2797175" cy="430530"/>
          </a:xfrm>
        </p:grpSpPr>
        <p:sp>
          <p:nvSpPr>
            <p:cNvPr id="18" name="object 18"/>
            <p:cNvSpPr/>
            <p:nvPr/>
          </p:nvSpPr>
          <p:spPr>
            <a:xfrm>
              <a:off x="5366003" y="2310383"/>
              <a:ext cx="2784475" cy="417830"/>
            </a:xfrm>
            <a:custGeom>
              <a:avLst/>
              <a:gdLst/>
              <a:ahLst/>
              <a:cxnLst/>
              <a:rect l="l" t="t" r="r" b="b"/>
              <a:pathLst>
                <a:path w="2784475" h="417830">
                  <a:moveTo>
                    <a:pt x="2784348" y="0"/>
                  </a:moveTo>
                  <a:lnTo>
                    <a:pt x="0" y="0"/>
                  </a:lnTo>
                  <a:lnTo>
                    <a:pt x="0" y="417575"/>
                  </a:lnTo>
                  <a:lnTo>
                    <a:pt x="2784348" y="417575"/>
                  </a:lnTo>
                  <a:lnTo>
                    <a:pt x="2784348" y="0"/>
                  </a:lnTo>
                  <a:close/>
                </a:path>
              </a:pathLst>
            </a:custGeom>
            <a:solidFill>
              <a:srgbClr val="FFFFFF"/>
            </a:solidFill>
          </p:spPr>
          <p:txBody>
            <a:bodyPr wrap="square" lIns="0" tIns="0" rIns="0" bIns="0" rtlCol="0"/>
            <a:lstStyle/>
            <a:p>
              <a:endParaRPr/>
            </a:p>
          </p:txBody>
        </p:sp>
        <p:sp>
          <p:nvSpPr>
            <p:cNvPr id="19" name="object 19"/>
            <p:cNvSpPr/>
            <p:nvPr/>
          </p:nvSpPr>
          <p:spPr>
            <a:xfrm>
              <a:off x="5366003" y="2310383"/>
              <a:ext cx="2784475" cy="417830"/>
            </a:xfrm>
            <a:custGeom>
              <a:avLst/>
              <a:gdLst/>
              <a:ahLst/>
              <a:cxnLst/>
              <a:rect l="l" t="t" r="r" b="b"/>
              <a:pathLst>
                <a:path w="2784475" h="417830">
                  <a:moveTo>
                    <a:pt x="0" y="417575"/>
                  </a:moveTo>
                  <a:lnTo>
                    <a:pt x="2784348" y="417575"/>
                  </a:lnTo>
                  <a:lnTo>
                    <a:pt x="2784348" y="0"/>
                  </a:lnTo>
                  <a:lnTo>
                    <a:pt x="0" y="0"/>
                  </a:lnTo>
                  <a:lnTo>
                    <a:pt x="0" y="417575"/>
                  </a:lnTo>
                  <a:close/>
                </a:path>
              </a:pathLst>
            </a:custGeom>
            <a:ln w="12191">
              <a:solidFill>
                <a:srgbClr val="B5B8C7"/>
              </a:solidFill>
            </a:ln>
          </p:spPr>
          <p:txBody>
            <a:bodyPr wrap="square" lIns="0" tIns="0" rIns="0" bIns="0" rtlCol="0"/>
            <a:lstStyle/>
            <a:p>
              <a:endParaRPr/>
            </a:p>
          </p:txBody>
        </p:sp>
      </p:grpSp>
      <p:sp>
        <p:nvSpPr>
          <p:cNvPr id="20" name="object 20"/>
          <p:cNvSpPr txBox="1"/>
          <p:nvPr/>
        </p:nvSpPr>
        <p:spPr>
          <a:xfrm>
            <a:off x="5356097" y="2393441"/>
            <a:ext cx="2788285" cy="208279"/>
          </a:xfrm>
          <a:prstGeom prst="rect">
            <a:avLst/>
          </a:prstGeom>
        </p:spPr>
        <p:txBody>
          <a:bodyPr vert="horz" wrap="square" lIns="0" tIns="12700" rIns="0" bIns="0" rtlCol="0">
            <a:spAutoFit/>
          </a:bodyPr>
          <a:lstStyle/>
          <a:p>
            <a:pPr marL="56515">
              <a:lnSpc>
                <a:spcPct val="100000"/>
              </a:lnSpc>
              <a:spcBef>
                <a:spcPts val="100"/>
              </a:spcBef>
            </a:pPr>
            <a:r>
              <a:rPr sz="1200" b="1" spc="-10">
                <a:latin typeface="Calibri"/>
                <a:cs typeface="Calibri"/>
              </a:rPr>
              <a:t>MyFacility_GEN</a:t>
            </a:r>
            <a:endParaRPr sz="1200">
              <a:latin typeface="Calibri"/>
              <a:cs typeface="Calibri"/>
            </a:endParaRPr>
          </a:p>
        </p:txBody>
      </p:sp>
      <p:grpSp>
        <p:nvGrpSpPr>
          <p:cNvPr id="21" name="object 21"/>
          <p:cNvGrpSpPr/>
          <p:nvPr/>
        </p:nvGrpSpPr>
        <p:grpSpPr>
          <a:xfrm>
            <a:off x="6781800" y="2133600"/>
            <a:ext cx="4578350" cy="594360"/>
            <a:chOff x="6781800" y="2133600"/>
            <a:chExt cx="4578350" cy="594360"/>
          </a:xfrm>
        </p:grpSpPr>
        <p:sp>
          <p:nvSpPr>
            <p:cNvPr id="22" name="object 22"/>
            <p:cNvSpPr/>
            <p:nvPr/>
          </p:nvSpPr>
          <p:spPr>
            <a:xfrm>
              <a:off x="8569451" y="2304287"/>
              <a:ext cx="2784475" cy="417830"/>
            </a:xfrm>
            <a:custGeom>
              <a:avLst/>
              <a:gdLst/>
              <a:ahLst/>
              <a:cxnLst/>
              <a:rect l="l" t="t" r="r" b="b"/>
              <a:pathLst>
                <a:path w="2784475" h="417830">
                  <a:moveTo>
                    <a:pt x="2784348" y="0"/>
                  </a:moveTo>
                  <a:lnTo>
                    <a:pt x="0" y="0"/>
                  </a:lnTo>
                  <a:lnTo>
                    <a:pt x="0" y="417575"/>
                  </a:lnTo>
                  <a:lnTo>
                    <a:pt x="2784348" y="417575"/>
                  </a:lnTo>
                  <a:lnTo>
                    <a:pt x="2784348" y="0"/>
                  </a:lnTo>
                  <a:close/>
                </a:path>
              </a:pathLst>
            </a:custGeom>
            <a:solidFill>
              <a:srgbClr val="FFFFFF"/>
            </a:solidFill>
          </p:spPr>
          <p:txBody>
            <a:bodyPr wrap="square" lIns="0" tIns="0" rIns="0" bIns="0" rtlCol="0"/>
            <a:lstStyle/>
            <a:p>
              <a:endParaRPr/>
            </a:p>
          </p:txBody>
        </p:sp>
        <p:sp>
          <p:nvSpPr>
            <p:cNvPr id="23" name="object 23"/>
            <p:cNvSpPr/>
            <p:nvPr/>
          </p:nvSpPr>
          <p:spPr>
            <a:xfrm>
              <a:off x="8569451" y="2304287"/>
              <a:ext cx="2784475" cy="417830"/>
            </a:xfrm>
            <a:custGeom>
              <a:avLst/>
              <a:gdLst/>
              <a:ahLst/>
              <a:cxnLst/>
              <a:rect l="l" t="t" r="r" b="b"/>
              <a:pathLst>
                <a:path w="2784475" h="417830">
                  <a:moveTo>
                    <a:pt x="0" y="417575"/>
                  </a:moveTo>
                  <a:lnTo>
                    <a:pt x="2784348" y="417575"/>
                  </a:lnTo>
                  <a:lnTo>
                    <a:pt x="2784348" y="0"/>
                  </a:lnTo>
                  <a:lnTo>
                    <a:pt x="0" y="0"/>
                  </a:lnTo>
                  <a:lnTo>
                    <a:pt x="0" y="417575"/>
                  </a:lnTo>
                  <a:close/>
                </a:path>
              </a:pathLst>
            </a:custGeom>
            <a:ln w="12191">
              <a:solidFill>
                <a:srgbClr val="B5B8C7"/>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6781800" y="2133600"/>
              <a:ext cx="352044" cy="132587"/>
            </a:xfrm>
            <a:prstGeom prst="rect">
              <a:avLst/>
            </a:prstGeom>
          </p:spPr>
        </p:pic>
        <p:pic>
          <p:nvPicPr>
            <p:cNvPr id="25" name="object 25"/>
            <p:cNvPicPr/>
            <p:nvPr/>
          </p:nvPicPr>
          <p:blipFill>
            <a:blip r:embed="rId5" cstate="print"/>
            <a:stretch>
              <a:fillRect/>
            </a:stretch>
          </p:blipFill>
          <p:spPr>
            <a:xfrm>
              <a:off x="10210800" y="2133600"/>
              <a:ext cx="352044" cy="132587"/>
            </a:xfrm>
            <a:prstGeom prst="rect">
              <a:avLst/>
            </a:prstGeom>
          </p:spPr>
        </p:pic>
      </p:grpSp>
      <p:grpSp>
        <p:nvGrpSpPr>
          <p:cNvPr id="26" name="object 26"/>
          <p:cNvGrpSpPr/>
          <p:nvPr/>
        </p:nvGrpSpPr>
        <p:grpSpPr>
          <a:xfrm>
            <a:off x="265175" y="2848292"/>
            <a:ext cx="11546205" cy="1724025"/>
            <a:chOff x="265175" y="2848292"/>
            <a:chExt cx="11546205" cy="1724025"/>
          </a:xfrm>
        </p:grpSpPr>
        <p:pic>
          <p:nvPicPr>
            <p:cNvPr id="27" name="object 27"/>
            <p:cNvPicPr/>
            <p:nvPr/>
          </p:nvPicPr>
          <p:blipFill>
            <a:blip r:embed="rId6" cstate="print"/>
            <a:stretch>
              <a:fillRect/>
            </a:stretch>
          </p:blipFill>
          <p:spPr>
            <a:xfrm>
              <a:off x="2848355" y="2848355"/>
              <a:ext cx="8962644" cy="1723644"/>
            </a:xfrm>
            <a:prstGeom prst="rect">
              <a:avLst/>
            </a:prstGeom>
          </p:spPr>
        </p:pic>
        <p:sp>
          <p:nvSpPr>
            <p:cNvPr id="28" name="object 28"/>
            <p:cNvSpPr/>
            <p:nvPr/>
          </p:nvSpPr>
          <p:spPr>
            <a:xfrm>
              <a:off x="4472178" y="2861309"/>
              <a:ext cx="647700" cy="617220"/>
            </a:xfrm>
            <a:custGeom>
              <a:avLst/>
              <a:gdLst/>
              <a:ahLst/>
              <a:cxnLst/>
              <a:rect l="l" t="t" r="r" b="b"/>
              <a:pathLst>
                <a:path w="647700" h="617220">
                  <a:moveTo>
                    <a:pt x="190500" y="227075"/>
                  </a:moveTo>
                  <a:lnTo>
                    <a:pt x="647700" y="227075"/>
                  </a:lnTo>
                  <a:lnTo>
                    <a:pt x="647700" y="0"/>
                  </a:lnTo>
                  <a:lnTo>
                    <a:pt x="190500" y="0"/>
                  </a:lnTo>
                  <a:lnTo>
                    <a:pt x="190500" y="227075"/>
                  </a:lnTo>
                  <a:close/>
                </a:path>
                <a:path w="647700" h="617220">
                  <a:moveTo>
                    <a:pt x="0" y="617219"/>
                  </a:moveTo>
                  <a:lnTo>
                    <a:pt x="647700" y="617219"/>
                  </a:lnTo>
                  <a:lnTo>
                    <a:pt x="647700" y="249935"/>
                  </a:lnTo>
                  <a:lnTo>
                    <a:pt x="0" y="249935"/>
                  </a:lnTo>
                  <a:lnTo>
                    <a:pt x="0" y="617219"/>
                  </a:lnTo>
                  <a:close/>
                </a:path>
              </a:pathLst>
            </a:custGeom>
            <a:ln w="25908">
              <a:solidFill>
                <a:srgbClr val="FAB82E"/>
              </a:solidFill>
            </a:ln>
          </p:spPr>
          <p:txBody>
            <a:bodyPr wrap="square" lIns="0" tIns="0" rIns="0" bIns="0" rtlCol="0"/>
            <a:lstStyle/>
            <a:p>
              <a:endParaRPr/>
            </a:p>
          </p:txBody>
        </p:sp>
        <p:sp>
          <p:nvSpPr>
            <p:cNvPr id="29" name="object 29"/>
            <p:cNvSpPr/>
            <p:nvPr/>
          </p:nvSpPr>
          <p:spPr>
            <a:xfrm>
              <a:off x="265175" y="2932175"/>
              <a:ext cx="4397375" cy="1329055"/>
            </a:xfrm>
            <a:custGeom>
              <a:avLst/>
              <a:gdLst/>
              <a:ahLst/>
              <a:cxnLst/>
              <a:rect l="l" t="t" r="r" b="b"/>
              <a:pathLst>
                <a:path w="4397375" h="1329054">
                  <a:moveTo>
                    <a:pt x="1799336" y="0"/>
                  </a:moveTo>
                  <a:lnTo>
                    <a:pt x="221488" y="0"/>
                  </a:lnTo>
                  <a:lnTo>
                    <a:pt x="176849" y="4500"/>
                  </a:lnTo>
                  <a:lnTo>
                    <a:pt x="135274" y="17408"/>
                  </a:lnTo>
                  <a:lnTo>
                    <a:pt x="97651" y="37832"/>
                  </a:lnTo>
                  <a:lnTo>
                    <a:pt x="64871" y="64881"/>
                  </a:lnTo>
                  <a:lnTo>
                    <a:pt x="37826" y="97662"/>
                  </a:lnTo>
                  <a:lnTo>
                    <a:pt x="17405" y="135284"/>
                  </a:lnTo>
                  <a:lnTo>
                    <a:pt x="4499" y="176857"/>
                  </a:lnTo>
                  <a:lnTo>
                    <a:pt x="0" y="221487"/>
                  </a:lnTo>
                  <a:lnTo>
                    <a:pt x="0" y="1107440"/>
                  </a:lnTo>
                  <a:lnTo>
                    <a:pt x="4499" y="1152070"/>
                  </a:lnTo>
                  <a:lnTo>
                    <a:pt x="17405" y="1193643"/>
                  </a:lnTo>
                  <a:lnTo>
                    <a:pt x="37826" y="1231265"/>
                  </a:lnTo>
                  <a:lnTo>
                    <a:pt x="64871" y="1264046"/>
                  </a:lnTo>
                  <a:lnTo>
                    <a:pt x="97651" y="1291095"/>
                  </a:lnTo>
                  <a:lnTo>
                    <a:pt x="135274" y="1311519"/>
                  </a:lnTo>
                  <a:lnTo>
                    <a:pt x="176849" y="1324427"/>
                  </a:lnTo>
                  <a:lnTo>
                    <a:pt x="221488" y="1328928"/>
                  </a:lnTo>
                  <a:lnTo>
                    <a:pt x="1799336" y="1328928"/>
                  </a:lnTo>
                  <a:lnTo>
                    <a:pt x="1843966" y="1324427"/>
                  </a:lnTo>
                  <a:lnTo>
                    <a:pt x="1885539" y="1311519"/>
                  </a:lnTo>
                  <a:lnTo>
                    <a:pt x="1923161" y="1291095"/>
                  </a:lnTo>
                  <a:lnTo>
                    <a:pt x="1955942" y="1264046"/>
                  </a:lnTo>
                  <a:lnTo>
                    <a:pt x="1982991" y="1231265"/>
                  </a:lnTo>
                  <a:lnTo>
                    <a:pt x="2003415" y="1193643"/>
                  </a:lnTo>
                  <a:lnTo>
                    <a:pt x="2016323" y="1152070"/>
                  </a:lnTo>
                  <a:lnTo>
                    <a:pt x="2020824" y="1107440"/>
                  </a:lnTo>
                  <a:lnTo>
                    <a:pt x="2020824" y="553720"/>
                  </a:lnTo>
                  <a:lnTo>
                    <a:pt x="3588329" y="221487"/>
                  </a:lnTo>
                  <a:lnTo>
                    <a:pt x="2020824" y="221487"/>
                  </a:lnTo>
                  <a:lnTo>
                    <a:pt x="2016323" y="176857"/>
                  </a:lnTo>
                  <a:lnTo>
                    <a:pt x="2003415" y="135284"/>
                  </a:lnTo>
                  <a:lnTo>
                    <a:pt x="1982991" y="97662"/>
                  </a:lnTo>
                  <a:lnTo>
                    <a:pt x="1955942" y="64881"/>
                  </a:lnTo>
                  <a:lnTo>
                    <a:pt x="1923161" y="37832"/>
                  </a:lnTo>
                  <a:lnTo>
                    <a:pt x="1885539" y="17408"/>
                  </a:lnTo>
                  <a:lnTo>
                    <a:pt x="1843966" y="4500"/>
                  </a:lnTo>
                  <a:lnTo>
                    <a:pt x="1799336" y="0"/>
                  </a:lnTo>
                  <a:close/>
                </a:path>
                <a:path w="4397375" h="1329054">
                  <a:moveTo>
                    <a:pt x="4397248" y="50037"/>
                  </a:moveTo>
                  <a:lnTo>
                    <a:pt x="2020824" y="221487"/>
                  </a:lnTo>
                  <a:lnTo>
                    <a:pt x="3588329" y="221487"/>
                  </a:lnTo>
                  <a:lnTo>
                    <a:pt x="4397248" y="50037"/>
                  </a:lnTo>
                  <a:close/>
                </a:path>
              </a:pathLst>
            </a:custGeom>
            <a:solidFill>
              <a:srgbClr val="FCE2AC"/>
            </a:solidFill>
          </p:spPr>
          <p:txBody>
            <a:bodyPr wrap="square" lIns="0" tIns="0" rIns="0" bIns="0" rtlCol="0"/>
            <a:lstStyle/>
            <a:p>
              <a:endParaRPr/>
            </a:p>
          </p:txBody>
        </p:sp>
      </p:grpSp>
      <p:sp>
        <p:nvSpPr>
          <p:cNvPr id="30" name="object 30"/>
          <p:cNvSpPr txBox="1"/>
          <p:nvPr/>
        </p:nvSpPr>
        <p:spPr>
          <a:xfrm>
            <a:off x="693216" y="3015741"/>
            <a:ext cx="398145" cy="299720"/>
          </a:xfrm>
          <a:prstGeom prst="rect">
            <a:avLst/>
          </a:prstGeom>
        </p:spPr>
        <p:txBody>
          <a:bodyPr vert="horz" wrap="square" lIns="0" tIns="12700" rIns="0" bIns="0" rtlCol="0">
            <a:spAutoFit/>
          </a:bodyPr>
          <a:lstStyle/>
          <a:p>
            <a:pPr marL="12700">
              <a:lnSpc>
                <a:spcPct val="100000"/>
              </a:lnSpc>
              <a:spcBef>
                <a:spcPts val="100"/>
              </a:spcBef>
            </a:pPr>
            <a:r>
              <a:rPr sz="1800" spc="-25">
                <a:latin typeface="Calibri"/>
                <a:cs typeface="Calibri"/>
              </a:rPr>
              <a:t>Add</a:t>
            </a:r>
            <a:endParaRPr sz="1800">
              <a:latin typeface="Calibri"/>
              <a:cs typeface="Calibri"/>
            </a:endParaRPr>
          </a:p>
        </p:txBody>
      </p:sp>
      <p:sp>
        <p:nvSpPr>
          <p:cNvPr id="31" name="object 31"/>
          <p:cNvSpPr txBox="1"/>
          <p:nvPr/>
        </p:nvSpPr>
        <p:spPr>
          <a:xfrm>
            <a:off x="407923" y="3290061"/>
            <a:ext cx="1667510" cy="848994"/>
          </a:xfrm>
          <a:prstGeom prst="rect">
            <a:avLst/>
          </a:prstGeom>
        </p:spPr>
        <p:txBody>
          <a:bodyPr vert="horz" wrap="square" lIns="0" tIns="12700" rIns="0" bIns="0" rtlCol="0">
            <a:spAutoFit/>
          </a:bodyPr>
          <a:lstStyle/>
          <a:p>
            <a:pPr marL="12700" marR="5080">
              <a:lnSpc>
                <a:spcPct val="100000"/>
              </a:lnSpc>
              <a:spcBef>
                <a:spcPts val="100"/>
              </a:spcBef>
            </a:pPr>
            <a:r>
              <a:rPr sz="1800" i="1" spc="-10">
                <a:latin typeface="Calibri"/>
                <a:cs typeface="Calibri"/>
              </a:rPr>
              <a:t>MyFacility_</a:t>
            </a:r>
            <a:r>
              <a:rPr sz="1800" b="1" i="1" spc="-10">
                <a:latin typeface="Calibri"/>
                <a:cs typeface="Calibri"/>
              </a:rPr>
              <a:t>ARD </a:t>
            </a:r>
            <a:r>
              <a:rPr sz="1800">
                <a:latin typeface="Calibri"/>
                <a:cs typeface="Calibri"/>
              </a:rPr>
              <a:t>to</a:t>
            </a:r>
            <a:r>
              <a:rPr sz="1800" spc="25">
                <a:latin typeface="Calibri"/>
                <a:cs typeface="Calibri"/>
              </a:rPr>
              <a:t> </a:t>
            </a:r>
            <a:r>
              <a:rPr sz="1800" b="1" spc="-10">
                <a:latin typeface="Calibri"/>
                <a:cs typeface="Calibri"/>
              </a:rPr>
              <a:t>asset-related </a:t>
            </a:r>
            <a:r>
              <a:rPr sz="1800" b="1">
                <a:latin typeface="Calibri"/>
                <a:cs typeface="Calibri"/>
              </a:rPr>
              <a:t>demand</a:t>
            </a:r>
            <a:r>
              <a:rPr sz="1800" b="1" spc="-5">
                <a:latin typeface="Calibri"/>
                <a:cs typeface="Calibri"/>
              </a:rPr>
              <a:t> </a:t>
            </a:r>
            <a:r>
              <a:rPr sz="1800" spc="-10">
                <a:latin typeface="Calibri"/>
                <a:cs typeface="Calibri"/>
              </a:rPr>
              <a:t>portfolio</a:t>
            </a:r>
            <a:endParaRPr sz="1800">
              <a:latin typeface="Calibri"/>
              <a:cs typeface="Calibri"/>
            </a:endParaRPr>
          </a:p>
        </p:txBody>
      </p:sp>
      <p:grpSp>
        <p:nvGrpSpPr>
          <p:cNvPr id="32" name="object 32"/>
          <p:cNvGrpSpPr/>
          <p:nvPr/>
        </p:nvGrpSpPr>
        <p:grpSpPr>
          <a:xfrm>
            <a:off x="320040" y="2990088"/>
            <a:ext cx="312420" cy="312420"/>
            <a:chOff x="320040" y="2990088"/>
            <a:chExt cx="312420" cy="312420"/>
          </a:xfrm>
        </p:grpSpPr>
        <p:sp>
          <p:nvSpPr>
            <p:cNvPr id="33" name="object 33"/>
            <p:cNvSpPr/>
            <p:nvPr/>
          </p:nvSpPr>
          <p:spPr>
            <a:xfrm>
              <a:off x="339090" y="3009138"/>
              <a:ext cx="274320" cy="274320"/>
            </a:xfrm>
            <a:custGeom>
              <a:avLst/>
              <a:gdLst/>
              <a:ahLst/>
              <a:cxnLst/>
              <a:rect l="l" t="t" r="r" b="b"/>
              <a:pathLst>
                <a:path w="274320" h="274320">
                  <a:moveTo>
                    <a:pt x="137160"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60" y="274320"/>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34" name="object 34"/>
            <p:cNvSpPr/>
            <p:nvPr/>
          </p:nvSpPr>
          <p:spPr>
            <a:xfrm>
              <a:off x="339090" y="3009138"/>
              <a:ext cx="274320" cy="274320"/>
            </a:xfrm>
            <a:custGeom>
              <a:avLst/>
              <a:gdLst/>
              <a:ahLst/>
              <a:cxnLst/>
              <a:rect l="l" t="t" r="r" b="b"/>
              <a:pathLst>
                <a:path w="274320" h="274320">
                  <a:moveTo>
                    <a:pt x="0" y="137160"/>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60" y="274320"/>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35" name="object 35"/>
          <p:cNvSpPr txBox="1"/>
          <p:nvPr/>
        </p:nvSpPr>
        <p:spPr>
          <a:xfrm>
            <a:off x="398170" y="2963672"/>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2</a:t>
            </a:r>
            <a:endParaRPr sz="2000">
              <a:latin typeface="Calibri"/>
              <a:cs typeface="Calibri"/>
            </a:endParaRPr>
          </a:p>
        </p:txBody>
      </p:sp>
      <p:grpSp>
        <p:nvGrpSpPr>
          <p:cNvPr id="36" name="object 36"/>
          <p:cNvGrpSpPr/>
          <p:nvPr/>
        </p:nvGrpSpPr>
        <p:grpSpPr>
          <a:xfrm>
            <a:off x="2915157" y="3939540"/>
            <a:ext cx="8068309" cy="633095"/>
            <a:chOff x="2915157" y="3939540"/>
            <a:chExt cx="8068309" cy="633095"/>
          </a:xfrm>
        </p:grpSpPr>
        <p:pic>
          <p:nvPicPr>
            <p:cNvPr id="37" name="object 37"/>
            <p:cNvPicPr/>
            <p:nvPr/>
          </p:nvPicPr>
          <p:blipFill>
            <a:blip r:embed="rId5" cstate="print"/>
            <a:stretch>
              <a:fillRect/>
            </a:stretch>
          </p:blipFill>
          <p:spPr>
            <a:xfrm>
              <a:off x="7202423" y="3939540"/>
              <a:ext cx="352044" cy="134112"/>
            </a:xfrm>
            <a:prstGeom prst="rect">
              <a:avLst/>
            </a:prstGeom>
          </p:spPr>
        </p:pic>
        <p:pic>
          <p:nvPicPr>
            <p:cNvPr id="38" name="object 38"/>
            <p:cNvPicPr/>
            <p:nvPr/>
          </p:nvPicPr>
          <p:blipFill>
            <a:blip r:embed="rId5" cstate="print"/>
            <a:stretch>
              <a:fillRect/>
            </a:stretch>
          </p:blipFill>
          <p:spPr>
            <a:xfrm>
              <a:off x="10631424" y="3939540"/>
              <a:ext cx="352044" cy="134112"/>
            </a:xfrm>
            <a:prstGeom prst="rect">
              <a:avLst/>
            </a:prstGeom>
          </p:spPr>
        </p:pic>
        <p:sp>
          <p:nvSpPr>
            <p:cNvPr id="39" name="object 39"/>
            <p:cNvSpPr/>
            <p:nvPr/>
          </p:nvSpPr>
          <p:spPr>
            <a:xfrm>
              <a:off x="2921507" y="4148328"/>
              <a:ext cx="2784475" cy="417830"/>
            </a:xfrm>
            <a:custGeom>
              <a:avLst/>
              <a:gdLst/>
              <a:ahLst/>
              <a:cxnLst/>
              <a:rect l="l" t="t" r="r" b="b"/>
              <a:pathLst>
                <a:path w="2784475" h="417829">
                  <a:moveTo>
                    <a:pt x="0" y="417576"/>
                  </a:moveTo>
                  <a:lnTo>
                    <a:pt x="2784347" y="417576"/>
                  </a:lnTo>
                  <a:lnTo>
                    <a:pt x="2784347" y="0"/>
                  </a:lnTo>
                  <a:lnTo>
                    <a:pt x="0" y="0"/>
                  </a:lnTo>
                  <a:lnTo>
                    <a:pt x="0" y="417576"/>
                  </a:lnTo>
                  <a:close/>
                </a:path>
              </a:pathLst>
            </a:custGeom>
            <a:ln w="12191">
              <a:solidFill>
                <a:srgbClr val="B5B8C7"/>
              </a:solidFill>
            </a:ln>
          </p:spPr>
          <p:txBody>
            <a:bodyPr wrap="square" lIns="0" tIns="0" rIns="0" bIns="0" rtlCol="0"/>
            <a:lstStyle/>
            <a:p>
              <a:endParaRPr/>
            </a:p>
          </p:txBody>
        </p:sp>
      </p:grpSp>
      <p:sp>
        <p:nvSpPr>
          <p:cNvPr id="40" name="object 40"/>
          <p:cNvSpPr txBox="1"/>
          <p:nvPr/>
        </p:nvSpPr>
        <p:spPr>
          <a:xfrm>
            <a:off x="2921507" y="4148328"/>
            <a:ext cx="2784475" cy="417830"/>
          </a:xfrm>
          <a:prstGeom prst="rect">
            <a:avLst/>
          </a:prstGeom>
          <a:solidFill>
            <a:srgbClr val="FFFFFF"/>
          </a:solidFill>
        </p:spPr>
        <p:txBody>
          <a:bodyPr vert="horz" wrap="square" lIns="0" tIns="95885" rIns="0" bIns="0" rtlCol="0">
            <a:spAutoFit/>
          </a:bodyPr>
          <a:lstStyle/>
          <a:p>
            <a:pPr marL="45085">
              <a:lnSpc>
                <a:spcPct val="100000"/>
              </a:lnSpc>
              <a:spcBef>
                <a:spcPts val="755"/>
              </a:spcBef>
            </a:pPr>
            <a:r>
              <a:rPr sz="1200" b="1" spc="-10">
                <a:latin typeface="Calibri"/>
                <a:cs typeface="Calibri"/>
              </a:rPr>
              <a:t>My_CSF_ARD</a:t>
            </a:r>
            <a:endParaRPr sz="1200">
              <a:latin typeface="Calibri"/>
              <a:cs typeface="Calibri"/>
            </a:endParaRPr>
          </a:p>
        </p:txBody>
      </p:sp>
      <p:sp>
        <p:nvSpPr>
          <p:cNvPr id="41" name="object 41"/>
          <p:cNvSpPr/>
          <p:nvPr/>
        </p:nvSpPr>
        <p:spPr>
          <a:xfrm>
            <a:off x="5737859" y="4154423"/>
            <a:ext cx="2784475" cy="417830"/>
          </a:xfrm>
          <a:custGeom>
            <a:avLst/>
            <a:gdLst/>
            <a:ahLst/>
            <a:cxnLst/>
            <a:rect l="l" t="t" r="r" b="b"/>
            <a:pathLst>
              <a:path w="2784475" h="417829">
                <a:moveTo>
                  <a:pt x="0" y="417575"/>
                </a:moveTo>
                <a:lnTo>
                  <a:pt x="2784347" y="417575"/>
                </a:lnTo>
                <a:lnTo>
                  <a:pt x="2784347" y="0"/>
                </a:lnTo>
                <a:lnTo>
                  <a:pt x="0" y="0"/>
                </a:lnTo>
                <a:lnTo>
                  <a:pt x="0" y="417575"/>
                </a:lnTo>
                <a:close/>
              </a:path>
            </a:pathLst>
          </a:custGeom>
          <a:ln w="12191">
            <a:solidFill>
              <a:srgbClr val="B5B8C7"/>
            </a:solidFill>
          </a:ln>
        </p:spPr>
        <p:txBody>
          <a:bodyPr wrap="square" lIns="0" tIns="0" rIns="0" bIns="0" rtlCol="0"/>
          <a:lstStyle/>
          <a:p>
            <a:endParaRPr/>
          </a:p>
        </p:txBody>
      </p:sp>
      <p:sp>
        <p:nvSpPr>
          <p:cNvPr id="42" name="object 42"/>
          <p:cNvSpPr txBox="1"/>
          <p:nvPr/>
        </p:nvSpPr>
        <p:spPr>
          <a:xfrm>
            <a:off x="5737859" y="4154423"/>
            <a:ext cx="2784475" cy="417830"/>
          </a:xfrm>
          <a:prstGeom prst="rect">
            <a:avLst/>
          </a:prstGeom>
          <a:solidFill>
            <a:srgbClr val="FFFFFF"/>
          </a:solidFill>
        </p:spPr>
        <p:txBody>
          <a:bodyPr vert="horz" wrap="square" lIns="0" tIns="95250" rIns="0" bIns="0" rtlCol="0">
            <a:spAutoFit/>
          </a:bodyPr>
          <a:lstStyle/>
          <a:p>
            <a:pPr marL="45720">
              <a:lnSpc>
                <a:spcPct val="100000"/>
              </a:lnSpc>
              <a:spcBef>
                <a:spcPts val="750"/>
              </a:spcBef>
            </a:pPr>
            <a:r>
              <a:rPr sz="1200" b="1" spc="-10">
                <a:latin typeface="Calibri"/>
                <a:cs typeface="Calibri"/>
              </a:rPr>
              <a:t>MyFacility_ARD</a:t>
            </a:r>
            <a:endParaRPr sz="1200">
              <a:latin typeface="Calibri"/>
              <a:cs typeface="Calibri"/>
            </a:endParaRPr>
          </a:p>
        </p:txBody>
      </p:sp>
      <p:sp>
        <p:nvSpPr>
          <p:cNvPr id="43" name="object 43"/>
          <p:cNvSpPr/>
          <p:nvPr/>
        </p:nvSpPr>
        <p:spPr>
          <a:xfrm>
            <a:off x="8941307" y="4148328"/>
            <a:ext cx="2784475" cy="417830"/>
          </a:xfrm>
          <a:custGeom>
            <a:avLst/>
            <a:gdLst/>
            <a:ahLst/>
            <a:cxnLst/>
            <a:rect l="l" t="t" r="r" b="b"/>
            <a:pathLst>
              <a:path w="2784475" h="417829">
                <a:moveTo>
                  <a:pt x="0" y="417576"/>
                </a:moveTo>
                <a:lnTo>
                  <a:pt x="2784348" y="417576"/>
                </a:lnTo>
                <a:lnTo>
                  <a:pt x="2784348" y="0"/>
                </a:lnTo>
                <a:lnTo>
                  <a:pt x="0" y="0"/>
                </a:lnTo>
                <a:lnTo>
                  <a:pt x="0" y="417576"/>
                </a:lnTo>
                <a:close/>
              </a:path>
            </a:pathLst>
          </a:custGeom>
          <a:ln w="12191">
            <a:solidFill>
              <a:srgbClr val="B5B8C7"/>
            </a:solidFill>
          </a:ln>
        </p:spPr>
        <p:txBody>
          <a:bodyPr wrap="square" lIns="0" tIns="0" rIns="0" bIns="0" rtlCol="0"/>
          <a:lstStyle/>
          <a:p>
            <a:endParaRPr/>
          </a:p>
        </p:txBody>
      </p:sp>
      <p:grpSp>
        <p:nvGrpSpPr>
          <p:cNvPr id="44" name="object 44"/>
          <p:cNvGrpSpPr/>
          <p:nvPr/>
        </p:nvGrpSpPr>
        <p:grpSpPr>
          <a:xfrm>
            <a:off x="265175" y="4710620"/>
            <a:ext cx="11851005" cy="1673860"/>
            <a:chOff x="265175" y="4710620"/>
            <a:chExt cx="11851005" cy="1673860"/>
          </a:xfrm>
        </p:grpSpPr>
        <p:pic>
          <p:nvPicPr>
            <p:cNvPr id="45" name="object 45"/>
            <p:cNvPicPr/>
            <p:nvPr/>
          </p:nvPicPr>
          <p:blipFill>
            <a:blip r:embed="rId7" cstate="print"/>
            <a:stretch>
              <a:fillRect/>
            </a:stretch>
          </p:blipFill>
          <p:spPr>
            <a:xfrm>
              <a:off x="3162299" y="4725924"/>
              <a:ext cx="8953500" cy="1658112"/>
            </a:xfrm>
            <a:prstGeom prst="rect">
              <a:avLst/>
            </a:prstGeom>
          </p:spPr>
        </p:pic>
        <p:sp>
          <p:nvSpPr>
            <p:cNvPr id="46" name="object 46"/>
            <p:cNvSpPr/>
            <p:nvPr/>
          </p:nvSpPr>
          <p:spPr>
            <a:xfrm>
              <a:off x="3873246" y="4723638"/>
              <a:ext cx="2324100" cy="596265"/>
            </a:xfrm>
            <a:custGeom>
              <a:avLst/>
              <a:gdLst/>
              <a:ahLst/>
              <a:cxnLst/>
              <a:rect l="l" t="t" r="r" b="b"/>
              <a:pathLst>
                <a:path w="2324100" h="596264">
                  <a:moveTo>
                    <a:pt x="1485900" y="227075"/>
                  </a:moveTo>
                  <a:lnTo>
                    <a:pt x="2324100" y="227075"/>
                  </a:lnTo>
                  <a:lnTo>
                    <a:pt x="2324100" y="0"/>
                  </a:lnTo>
                  <a:lnTo>
                    <a:pt x="1485900" y="0"/>
                  </a:lnTo>
                  <a:lnTo>
                    <a:pt x="1485900" y="227075"/>
                  </a:lnTo>
                  <a:close/>
                </a:path>
                <a:path w="2324100" h="596264">
                  <a:moveTo>
                    <a:pt x="0" y="595884"/>
                  </a:moveTo>
                  <a:lnTo>
                    <a:pt x="647700" y="595884"/>
                  </a:lnTo>
                  <a:lnTo>
                    <a:pt x="647700" y="228600"/>
                  </a:lnTo>
                  <a:lnTo>
                    <a:pt x="0" y="228600"/>
                  </a:lnTo>
                  <a:lnTo>
                    <a:pt x="0" y="595884"/>
                  </a:lnTo>
                  <a:close/>
                </a:path>
              </a:pathLst>
            </a:custGeom>
            <a:ln w="25908">
              <a:solidFill>
                <a:srgbClr val="FAB82E"/>
              </a:solidFill>
            </a:ln>
          </p:spPr>
          <p:txBody>
            <a:bodyPr wrap="square" lIns="0" tIns="0" rIns="0" bIns="0" rtlCol="0"/>
            <a:lstStyle/>
            <a:p>
              <a:endParaRPr/>
            </a:p>
          </p:txBody>
        </p:sp>
        <p:sp>
          <p:nvSpPr>
            <p:cNvPr id="47" name="object 47"/>
            <p:cNvSpPr/>
            <p:nvPr/>
          </p:nvSpPr>
          <p:spPr>
            <a:xfrm>
              <a:off x="265175" y="4820412"/>
              <a:ext cx="3759835" cy="1327785"/>
            </a:xfrm>
            <a:custGeom>
              <a:avLst/>
              <a:gdLst/>
              <a:ahLst/>
              <a:cxnLst/>
              <a:rect l="l" t="t" r="r" b="b"/>
              <a:pathLst>
                <a:path w="3759835" h="1327785">
                  <a:moveTo>
                    <a:pt x="1799590" y="0"/>
                  </a:moveTo>
                  <a:lnTo>
                    <a:pt x="221233" y="0"/>
                  </a:lnTo>
                  <a:lnTo>
                    <a:pt x="176646" y="4495"/>
                  </a:lnTo>
                  <a:lnTo>
                    <a:pt x="135118" y="17387"/>
                  </a:lnTo>
                  <a:lnTo>
                    <a:pt x="97538" y="37785"/>
                  </a:lnTo>
                  <a:lnTo>
                    <a:pt x="64796" y="64801"/>
                  </a:lnTo>
                  <a:lnTo>
                    <a:pt x="37782" y="97544"/>
                  </a:lnTo>
                  <a:lnTo>
                    <a:pt x="17385" y="135124"/>
                  </a:lnTo>
                  <a:lnTo>
                    <a:pt x="4494" y="176650"/>
                  </a:lnTo>
                  <a:lnTo>
                    <a:pt x="0" y="221233"/>
                  </a:lnTo>
                  <a:lnTo>
                    <a:pt x="0" y="1106170"/>
                  </a:lnTo>
                  <a:lnTo>
                    <a:pt x="4494" y="1150757"/>
                  </a:lnTo>
                  <a:lnTo>
                    <a:pt x="17385" y="1192285"/>
                  </a:lnTo>
                  <a:lnTo>
                    <a:pt x="37782" y="1229865"/>
                  </a:lnTo>
                  <a:lnTo>
                    <a:pt x="64796" y="1262607"/>
                  </a:lnTo>
                  <a:lnTo>
                    <a:pt x="97538" y="1289621"/>
                  </a:lnTo>
                  <a:lnTo>
                    <a:pt x="135118" y="1310018"/>
                  </a:lnTo>
                  <a:lnTo>
                    <a:pt x="176646" y="1322909"/>
                  </a:lnTo>
                  <a:lnTo>
                    <a:pt x="221233" y="1327404"/>
                  </a:lnTo>
                  <a:lnTo>
                    <a:pt x="1799590" y="1327404"/>
                  </a:lnTo>
                  <a:lnTo>
                    <a:pt x="1844173" y="1322909"/>
                  </a:lnTo>
                  <a:lnTo>
                    <a:pt x="1885699" y="1310018"/>
                  </a:lnTo>
                  <a:lnTo>
                    <a:pt x="1923279" y="1289621"/>
                  </a:lnTo>
                  <a:lnTo>
                    <a:pt x="1956022" y="1262607"/>
                  </a:lnTo>
                  <a:lnTo>
                    <a:pt x="1983038" y="1229865"/>
                  </a:lnTo>
                  <a:lnTo>
                    <a:pt x="2003436" y="1192285"/>
                  </a:lnTo>
                  <a:lnTo>
                    <a:pt x="2016328" y="1150757"/>
                  </a:lnTo>
                  <a:lnTo>
                    <a:pt x="2020824" y="1106170"/>
                  </a:lnTo>
                  <a:lnTo>
                    <a:pt x="2020824" y="553085"/>
                  </a:lnTo>
                  <a:lnTo>
                    <a:pt x="3067836" y="221233"/>
                  </a:lnTo>
                  <a:lnTo>
                    <a:pt x="2020824" y="221233"/>
                  </a:lnTo>
                  <a:lnTo>
                    <a:pt x="2016328" y="176650"/>
                  </a:lnTo>
                  <a:lnTo>
                    <a:pt x="2003436" y="135124"/>
                  </a:lnTo>
                  <a:lnTo>
                    <a:pt x="1983038" y="97544"/>
                  </a:lnTo>
                  <a:lnTo>
                    <a:pt x="1956022" y="64801"/>
                  </a:lnTo>
                  <a:lnTo>
                    <a:pt x="1923279" y="37785"/>
                  </a:lnTo>
                  <a:lnTo>
                    <a:pt x="1885699" y="17387"/>
                  </a:lnTo>
                  <a:lnTo>
                    <a:pt x="1844173" y="4495"/>
                  </a:lnTo>
                  <a:lnTo>
                    <a:pt x="1799590" y="0"/>
                  </a:lnTo>
                  <a:close/>
                </a:path>
                <a:path w="3759835" h="1327785">
                  <a:moveTo>
                    <a:pt x="3759835" y="1905"/>
                  </a:moveTo>
                  <a:lnTo>
                    <a:pt x="2020824" y="221233"/>
                  </a:lnTo>
                  <a:lnTo>
                    <a:pt x="3067836" y="221233"/>
                  </a:lnTo>
                  <a:lnTo>
                    <a:pt x="3759835" y="1905"/>
                  </a:lnTo>
                  <a:close/>
                </a:path>
              </a:pathLst>
            </a:custGeom>
            <a:solidFill>
              <a:srgbClr val="FCE2AC"/>
            </a:solidFill>
          </p:spPr>
          <p:txBody>
            <a:bodyPr wrap="square" lIns="0" tIns="0" rIns="0" bIns="0" rtlCol="0"/>
            <a:lstStyle/>
            <a:p>
              <a:endParaRPr/>
            </a:p>
          </p:txBody>
        </p:sp>
      </p:grpSp>
      <p:sp>
        <p:nvSpPr>
          <p:cNvPr id="48" name="object 48"/>
          <p:cNvSpPr txBox="1"/>
          <p:nvPr/>
        </p:nvSpPr>
        <p:spPr>
          <a:xfrm>
            <a:off x="693216" y="4903470"/>
            <a:ext cx="398145" cy="299720"/>
          </a:xfrm>
          <a:prstGeom prst="rect">
            <a:avLst/>
          </a:prstGeom>
        </p:spPr>
        <p:txBody>
          <a:bodyPr vert="horz" wrap="square" lIns="0" tIns="12700" rIns="0" bIns="0" rtlCol="0">
            <a:spAutoFit/>
          </a:bodyPr>
          <a:lstStyle/>
          <a:p>
            <a:pPr marL="12700">
              <a:lnSpc>
                <a:spcPct val="100000"/>
              </a:lnSpc>
              <a:spcBef>
                <a:spcPts val="100"/>
              </a:spcBef>
            </a:pPr>
            <a:r>
              <a:rPr sz="1800" spc="-25">
                <a:latin typeface="Calibri"/>
                <a:cs typeface="Calibri"/>
              </a:rPr>
              <a:t>Add</a:t>
            </a:r>
            <a:endParaRPr sz="1800">
              <a:latin typeface="Calibri"/>
              <a:cs typeface="Calibri"/>
            </a:endParaRPr>
          </a:p>
        </p:txBody>
      </p:sp>
      <p:sp>
        <p:nvSpPr>
          <p:cNvPr id="49" name="object 49"/>
          <p:cNvSpPr txBox="1"/>
          <p:nvPr/>
        </p:nvSpPr>
        <p:spPr>
          <a:xfrm>
            <a:off x="407923" y="5177485"/>
            <a:ext cx="1575435" cy="848994"/>
          </a:xfrm>
          <a:prstGeom prst="rect">
            <a:avLst/>
          </a:prstGeom>
        </p:spPr>
        <p:txBody>
          <a:bodyPr vert="horz" wrap="square" lIns="0" tIns="12700" rIns="0" bIns="0" rtlCol="0">
            <a:spAutoFit/>
          </a:bodyPr>
          <a:lstStyle/>
          <a:p>
            <a:pPr marL="12700" marR="5080">
              <a:lnSpc>
                <a:spcPct val="100000"/>
              </a:lnSpc>
              <a:spcBef>
                <a:spcPts val="100"/>
              </a:spcBef>
            </a:pPr>
            <a:r>
              <a:rPr sz="1800" i="1" spc="-20">
                <a:latin typeface="Calibri"/>
                <a:cs typeface="Calibri"/>
              </a:rPr>
              <a:t>MyFacility_</a:t>
            </a:r>
            <a:r>
              <a:rPr sz="1800" b="1" i="1" spc="-20">
                <a:latin typeface="Calibri"/>
                <a:cs typeface="Calibri"/>
              </a:rPr>
              <a:t>ATRR </a:t>
            </a:r>
            <a:r>
              <a:rPr sz="1800">
                <a:latin typeface="Calibri"/>
                <a:cs typeface="Calibri"/>
              </a:rPr>
              <a:t>to</a:t>
            </a:r>
            <a:r>
              <a:rPr sz="1800" spc="-25">
                <a:latin typeface="Calibri"/>
                <a:cs typeface="Calibri"/>
              </a:rPr>
              <a:t> </a:t>
            </a:r>
            <a:r>
              <a:rPr sz="1800" b="1" spc="-10">
                <a:latin typeface="Calibri"/>
                <a:cs typeface="Calibri"/>
              </a:rPr>
              <a:t>regulation </a:t>
            </a:r>
            <a:r>
              <a:rPr sz="1800" spc="-10">
                <a:latin typeface="Calibri"/>
                <a:cs typeface="Calibri"/>
              </a:rPr>
              <a:t>portfolio</a:t>
            </a:r>
            <a:endParaRPr sz="1800">
              <a:latin typeface="Calibri"/>
              <a:cs typeface="Calibri"/>
            </a:endParaRPr>
          </a:p>
        </p:txBody>
      </p:sp>
      <p:grpSp>
        <p:nvGrpSpPr>
          <p:cNvPr id="50" name="object 50"/>
          <p:cNvGrpSpPr/>
          <p:nvPr/>
        </p:nvGrpSpPr>
        <p:grpSpPr>
          <a:xfrm>
            <a:off x="320040" y="4876800"/>
            <a:ext cx="312420" cy="312420"/>
            <a:chOff x="320040" y="4876800"/>
            <a:chExt cx="312420" cy="312420"/>
          </a:xfrm>
        </p:grpSpPr>
        <p:sp>
          <p:nvSpPr>
            <p:cNvPr id="51" name="object 51"/>
            <p:cNvSpPr/>
            <p:nvPr/>
          </p:nvSpPr>
          <p:spPr>
            <a:xfrm>
              <a:off x="339090" y="4895850"/>
              <a:ext cx="274320" cy="274320"/>
            </a:xfrm>
            <a:custGeom>
              <a:avLst/>
              <a:gdLst/>
              <a:ahLst/>
              <a:cxnLst/>
              <a:rect l="l" t="t" r="r" b="b"/>
              <a:pathLst>
                <a:path w="274320" h="274320">
                  <a:moveTo>
                    <a:pt x="137160"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60" y="274319"/>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52" name="object 52"/>
            <p:cNvSpPr/>
            <p:nvPr/>
          </p:nvSpPr>
          <p:spPr>
            <a:xfrm>
              <a:off x="339090" y="4895850"/>
              <a:ext cx="274320" cy="274320"/>
            </a:xfrm>
            <a:custGeom>
              <a:avLst/>
              <a:gdLst/>
              <a:ahLst/>
              <a:cxnLst/>
              <a:rect l="l" t="t" r="r" b="b"/>
              <a:pathLst>
                <a:path w="274320" h="274320">
                  <a:moveTo>
                    <a:pt x="0" y="137160"/>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60" y="274319"/>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53" name="object 53"/>
          <p:cNvSpPr txBox="1"/>
          <p:nvPr/>
        </p:nvSpPr>
        <p:spPr>
          <a:xfrm>
            <a:off x="398170" y="4851272"/>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3</a:t>
            </a:r>
            <a:endParaRPr sz="2000">
              <a:latin typeface="Calibri"/>
              <a:cs typeface="Calibri"/>
            </a:endParaRPr>
          </a:p>
        </p:txBody>
      </p:sp>
      <p:grpSp>
        <p:nvGrpSpPr>
          <p:cNvPr id="54" name="object 54"/>
          <p:cNvGrpSpPr/>
          <p:nvPr/>
        </p:nvGrpSpPr>
        <p:grpSpPr>
          <a:xfrm>
            <a:off x="3229101" y="5806440"/>
            <a:ext cx="8707120" cy="594995"/>
            <a:chOff x="3229101" y="5806440"/>
            <a:chExt cx="8707120" cy="594995"/>
          </a:xfrm>
        </p:grpSpPr>
        <p:pic>
          <p:nvPicPr>
            <p:cNvPr id="55" name="object 55"/>
            <p:cNvPicPr/>
            <p:nvPr/>
          </p:nvPicPr>
          <p:blipFill>
            <a:blip r:embed="rId5" cstate="print"/>
            <a:stretch>
              <a:fillRect/>
            </a:stretch>
          </p:blipFill>
          <p:spPr>
            <a:xfrm>
              <a:off x="8154923" y="5806440"/>
              <a:ext cx="352044" cy="132587"/>
            </a:xfrm>
            <a:prstGeom prst="rect">
              <a:avLst/>
            </a:prstGeom>
          </p:spPr>
        </p:pic>
        <p:pic>
          <p:nvPicPr>
            <p:cNvPr id="56" name="object 56"/>
            <p:cNvPicPr/>
            <p:nvPr/>
          </p:nvPicPr>
          <p:blipFill>
            <a:blip r:embed="rId5" cstate="print"/>
            <a:stretch>
              <a:fillRect/>
            </a:stretch>
          </p:blipFill>
          <p:spPr>
            <a:xfrm>
              <a:off x="11583923" y="5806440"/>
              <a:ext cx="352044" cy="132587"/>
            </a:xfrm>
            <a:prstGeom prst="rect">
              <a:avLst/>
            </a:prstGeom>
          </p:spPr>
        </p:pic>
        <p:sp>
          <p:nvSpPr>
            <p:cNvPr id="57" name="object 57"/>
            <p:cNvSpPr/>
            <p:nvPr/>
          </p:nvSpPr>
          <p:spPr>
            <a:xfrm>
              <a:off x="3235451" y="5978652"/>
              <a:ext cx="2784475" cy="416559"/>
            </a:xfrm>
            <a:custGeom>
              <a:avLst/>
              <a:gdLst/>
              <a:ahLst/>
              <a:cxnLst/>
              <a:rect l="l" t="t" r="r" b="b"/>
              <a:pathLst>
                <a:path w="2784475" h="416560">
                  <a:moveTo>
                    <a:pt x="2784348" y="0"/>
                  </a:moveTo>
                  <a:lnTo>
                    <a:pt x="0" y="0"/>
                  </a:lnTo>
                  <a:lnTo>
                    <a:pt x="0" y="416052"/>
                  </a:lnTo>
                  <a:lnTo>
                    <a:pt x="2784348" y="416052"/>
                  </a:lnTo>
                  <a:lnTo>
                    <a:pt x="2784348" y="0"/>
                  </a:lnTo>
                  <a:close/>
                </a:path>
              </a:pathLst>
            </a:custGeom>
            <a:solidFill>
              <a:srgbClr val="FFFFFF"/>
            </a:solidFill>
          </p:spPr>
          <p:txBody>
            <a:bodyPr wrap="square" lIns="0" tIns="0" rIns="0" bIns="0" rtlCol="0"/>
            <a:lstStyle/>
            <a:p>
              <a:endParaRPr/>
            </a:p>
          </p:txBody>
        </p:sp>
        <p:sp>
          <p:nvSpPr>
            <p:cNvPr id="58" name="object 58"/>
            <p:cNvSpPr/>
            <p:nvPr/>
          </p:nvSpPr>
          <p:spPr>
            <a:xfrm>
              <a:off x="3235451" y="5978652"/>
              <a:ext cx="2784475" cy="416559"/>
            </a:xfrm>
            <a:custGeom>
              <a:avLst/>
              <a:gdLst/>
              <a:ahLst/>
              <a:cxnLst/>
              <a:rect l="l" t="t" r="r" b="b"/>
              <a:pathLst>
                <a:path w="2784475" h="416560">
                  <a:moveTo>
                    <a:pt x="0" y="416052"/>
                  </a:moveTo>
                  <a:lnTo>
                    <a:pt x="2784348" y="416052"/>
                  </a:lnTo>
                  <a:lnTo>
                    <a:pt x="2784348" y="0"/>
                  </a:lnTo>
                  <a:lnTo>
                    <a:pt x="0" y="0"/>
                  </a:lnTo>
                  <a:lnTo>
                    <a:pt x="0" y="416052"/>
                  </a:lnTo>
                  <a:close/>
                </a:path>
              </a:pathLst>
            </a:custGeom>
            <a:ln w="12192">
              <a:solidFill>
                <a:srgbClr val="B5B8C7"/>
              </a:solidFill>
            </a:ln>
          </p:spPr>
          <p:txBody>
            <a:bodyPr wrap="square" lIns="0" tIns="0" rIns="0" bIns="0" rtlCol="0"/>
            <a:lstStyle/>
            <a:p>
              <a:endParaRPr/>
            </a:p>
          </p:txBody>
        </p:sp>
      </p:grpSp>
      <p:sp>
        <p:nvSpPr>
          <p:cNvPr id="59" name="object 59"/>
          <p:cNvSpPr txBox="1"/>
          <p:nvPr/>
        </p:nvSpPr>
        <p:spPr>
          <a:xfrm>
            <a:off x="3241548" y="6061049"/>
            <a:ext cx="2788285" cy="208279"/>
          </a:xfrm>
          <a:prstGeom prst="rect">
            <a:avLst/>
          </a:prstGeom>
        </p:spPr>
        <p:txBody>
          <a:bodyPr vert="horz" wrap="square" lIns="0" tIns="12700" rIns="0" bIns="0" rtlCol="0">
            <a:spAutoFit/>
          </a:bodyPr>
          <a:lstStyle/>
          <a:p>
            <a:pPr marL="39370">
              <a:lnSpc>
                <a:spcPct val="100000"/>
              </a:lnSpc>
              <a:spcBef>
                <a:spcPts val="100"/>
              </a:spcBef>
            </a:pPr>
            <a:r>
              <a:rPr sz="1200" b="1" spc="-10">
                <a:latin typeface="Calibri"/>
                <a:cs typeface="Calibri"/>
              </a:rPr>
              <a:t>My_CSF_ATRR</a:t>
            </a:r>
            <a:endParaRPr sz="1200">
              <a:latin typeface="Calibri"/>
              <a:cs typeface="Calibri"/>
            </a:endParaRPr>
          </a:p>
        </p:txBody>
      </p:sp>
      <p:grpSp>
        <p:nvGrpSpPr>
          <p:cNvPr id="60" name="object 60"/>
          <p:cNvGrpSpPr/>
          <p:nvPr/>
        </p:nvGrpSpPr>
        <p:grpSpPr>
          <a:xfrm>
            <a:off x="6045453" y="5976873"/>
            <a:ext cx="2797175" cy="430530"/>
            <a:chOff x="6045453" y="5976873"/>
            <a:chExt cx="2797175" cy="430530"/>
          </a:xfrm>
        </p:grpSpPr>
        <p:sp>
          <p:nvSpPr>
            <p:cNvPr id="61" name="object 61"/>
            <p:cNvSpPr/>
            <p:nvPr/>
          </p:nvSpPr>
          <p:spPr>
            <a:xfrm>
              <a:off x="6051803" y="5983223"/>
              <a:ext cx="2784475" cy="417830"/>
            </a:xfrm>
            <a:custGeom>
              <a:avLst/>
              <a:gdLst/>
              <a:ahLst/>
              <a:cxnLst/>
              <a:rect l="l" t="t" r="r" b="b"/>
              <a:pathLst>
                <a:path w="2784475" h="417829">
                  <a:moveTo>
                    <a:pt x="2784348" y="0"/>
                  </a:moveTo>
                  <a:lnTo>
                    <a:pt x="0" y="0"/>
                  </a:lnTo>
                  <a:lnTo>
                    <a:pt x="0" y="417575"/>
                  </a:lnTo>
                  <a:lnTo>
                    <a:pt x="2784348" y="417575"/>
                  </a:lnTo>
                  <a:lnTo>
                    <a:pt x="2784348" y="0"/>
                  </a:lnTo>
                  <a:close/>
                </a:path>
              </a:pathLst>
            </a:custGeom>
            <a:solidFill>
              <a:srgbClr val="FFFFFF"/>
            </a:solidFill>
          </p:spPr>
          <p:txBody>
            <a:bodyPr wrap="square" lIns="0" tIns="0" rIns="0" bIns="0" rtlCol="0"/>
            <a:lstStyle/>
            <a:p>
              <a:endParaRPr/>
            </a:p>
          </p:txBody>
        </p:sp>
        <p:sp>
          <p:nvSpPr>
            <p:cNvPr id="62" name="object 62"/>
            <p:cNvSpPr/>
            <p:nvPr/>
          </p:nvSpPr>
          <p:spPr>
            <a:xfrm>
              <a:off x="6051803" y="5983223"/>
              <a:ext cx="2784475" cy="417830"/>
            </a:xfrm>
            <a:custGeom>
              <a:avLst/>
              <a:gdLst/>
              <a:ahLst/>
              <a:cxnLst/>
              <a:rect l="l" t="t" r="r" b="b"/>
              <a:pathLst>
                <a:path w="2784475" h="417829">
                  <a:moveTo>
                    <a:pt x="0" y="417575"/>
                  </a:moveTo>
                  <a:lnTo>
                    <a:pt x="2784348" y="417575"/>
                  </a:lnTo>
                  <a:lnTo>
                    <a:pt x="2784348" y="0"/>
                  </a:lnTo>
                  <a:lnTo>
                    <a:pt x="0" y="0"/>
                  </a:lnTo>
                  <a:lnTo>
                    <a:pt x="0" y="417575"/>
                  </a:lnTo>
                  <a:close/>
                </a:path>
              </a:pathLst>
            </a:custGeom>
            <a:ln w="12191">
              <a:solidFill>
                <a:srgbClr val="B5B8C7"/>
              </a:solidFill>
            </a:ln>
          </p:spPr>
          <p:txBody>
            <a:bodyPr wrap="square" lIns="0" tIns="0" rIns="0" bIns="0" rtlCol="0"/>
            <a:lstStyle/>
            <a:p>
              <a:endParaRPr/>
            </a:p>
          </p:txBody>
        </p:sp>
      </p:grpSp>
      <p:sp>
        <p:nvSpPr>
          <p:cNvPr id="63" name="object 63"/>
          <p:cNvSpPr txBox="1"/>
          <p:nvPr/>
        </p:nvSpPr>
        <p:spPr>
          <a:xfrm>
            <a:off x="6041897" y="6066535"/>
            <a:ext cx="2788285" cy="208279"/>
          </a:xfrm>
          <a:prstGeom prst="rect">
            <a:avLst/>
          </a:prstGeom>
        </p:spPr>
        <p:txBody>
          <a:bodyPr vert="horz" wrap="square" lIns="0" tIns="12700" rIns="0" bIns="0" rtlCol="0">
            <a:spAutoFit/>
          </a:bodyPr>
          <a:lstStyle/>
          <a:p>
            <a:pPr marL="56515">
              <a:lnSpc>
                <a:spcPct val="100000"/>
              </a:lnSpc>
              <a:spcBef>
                <a:spcPts val="100"/>
              </a:spcBef>
            </a:pPr>
            <a:r>
              <a:rPr sz="1200" b="1" spc="-10">
                <a:latin typeface="Calibri"/>
                <a:cs typeface="Calibri"/>
              </a:rPr>
              <a:t>MyFacility_ATRR</a:t>
            </a:r>
            <a:endParaRPr sz="1200">
              <a:latin typeface="Calibri"/>
              <a:cs typeface="Calibri"/>
            </a:endParaRPr>
          </a:p>
        </p:txBody>
      </p:sp>
      <p:grpSp>
        <p:nvGrpSpPr>
          <p:cNvPr id="64" name="object 64"/>
          <p:cNvGrpSpPr/>
          <p:nvPr/>
        </p:nvGrpSpPr>
        <p:grpSpPr>
          <a:xfrm>
            <a:off x="9249156" y="5971032"/>
            <a:ext cx="2796540" cy="429895"/>
            <a:chOff x="9249156" y="5971032"/>
            <a:chExt cx="2796540" cy="429895"/>
          </a:xfrm>
        </p:grpSpPr>
        <p:sp>
          <p:nvSpPr>
            <p:cNvPr id="65" name="object 65"/>
            <p:cNvSpPr/>
            <p:nvPr/>
          </p:nvSpPr>
          <p:spPr>
            <a:xfrm>
              <a:off x="9255252" y="5977128"/>
              <a:ext cx="2784475" cy="417830"/>
            </a:xfrm>
            <a:custGeom>
              <a:avLst/>
              <a:gdLst/>
              <a:ahLst/>
              <a:cxnLst/>
              <a:rect l="l" t="t" r="r" b="b"/>
              <a:pathLst>
                <a:path w="2784475" h="417829">
                  <a:moveTo>
                    <a:pt x="2784348" y="0"/>
                  </a:moveTo>
                  <a:lnTo>
                    <a:pt x="0" y="0"/>
                  </a:lnTo>
                  <a:lnTo>
                    <a:pt x="0" y="417576"/>
                  </a:lnTo>
                  <a:lnTo>
                    <a:pt x="2784348" y="417576"/>
                  </a:lnTo>
                  <a:lnTo>
                    <a:pt x="2784348" y="0"/>
                  </a:lnTo>
                  <a:close/>
                </a:path>
              </a:pathLst>
            </a:custGeom>
            <a:solidFill>
              <a:srgbClr val="FFFFFF"/>
            </a:solidFill>
          </p:spPr>
          <p:txBody>
            <a:bodyPr wrap="square" lIns="0" tIns="0" rIns="0" bIns="0" rtlCol="0"/>
            <a:lstStyle/>
            <a:p>
              <a:endParaRPr/>
            </a:p>
          </p:txBody>
        </p:sp>
        <p:sp>
          <p:nvSpPr>
            <p:cNvPr id="66" name="object 66"/>
            <p:cNvSpPr/>
            <p:nvPr/>
          </p:nvSpPr>
          <p:spPr>
            <a:xfrm>
              <a:off x="9255252" y="5977128"/>
              <a:ext cx="2784475" cy="417830"/>
            </a:xfrm>
            <a:custGeom>
              <a:avLst/>
              <a:gdLst/>
              <a:ahLst/>
              <a:cxnLst/>
              <a:rect l="l" t="t" r="r" b="b"/>
              <a:pathLst>
                <a:path w="2784475" h="417829">
                  <a:moveTo>
                    <a:pt x="0" y="417576"/>
                  </a:moveTo>
                  <a:lnTo>
                    <a:pt x="2784348" y="417576"/>
                  </a:lnTo>
                  <a:lnTo>
                    <a:pt x="2784348" y="0"/>
                  </a:lnTo>
                  <a:lnTo>
                    <a:pt x="0" y="0"/>
                  </a:lnTo>
                  <a:lnTo>
                    <a:pt x="0" y="417576"/>
                  </a:lnTo>
                  <a:close/>
                </a:path>
              </a:pathLst>
            </a:custGeom>
            <a:ln w="12191">
              <a:solidFill>
                <a:srgbClr val="B5B8C7"/>
              </a:solidFill>
            </a:ln>
          </p:spPr>
          <p:txBody>
            <a:bodyPr wrap="square" lIns="0" tIns="0" rIns="0" bIns="0" rtlCol="0"/>
            <a:lstStyle/>
            <a:p>
              <a:endParaRPr/>
            </a:p>
          </p:txBody>
        </p:sp>
      </p:grpSp>
      <p:sp>
        <p:nvSpPr>
          <p:cNvPr id="67" name="object 67"/>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8" name="object 6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54</a:t>
            </a:fld>
            <a:endParaRPr spc="-25"/>
          </a:p>
        </p:txBody>
      </p:sp>
      <p:pic>
        <p:nvPicPr>
          <p:cNvPr id="69" name="Picture 68">
            <a:extLst>
              <a:ext uri="{FF2B5EF4-FFF2-40B4-BE49-F238E27FC236}">
                <a16:creationId xmlns:a16="http://schemas.microsoft.com/office/drawing/2014/main" id="{924DD268-5C80-5278-2D77-B03F4DD3F3EC}"/>
              </a:ext>
            </a:extLst>
          </p:cNvPr>
          <p:cNvPicPr>
            <a:picLocks noChangeAspect="1"/>
          </p:cNvPicPr>
          <p:nvPr/>
        </p:nvPicPr>
        <p:blipFill>
          <a:blip r:embed="rId8"/>
          <a:stretch>
            <a:fillRect/>
          </a:stretch>
        </p:blipFill>
        <p:spPr>
          <a:xfrm>
            <a:off x="5897463" y="1037588"/>
            <a:ext cx="396690" cy="228601"/>
          </a:xfrm>
          <a:prstGeom prst="rect">
            <a:avLst/>
          </a:prstGeom>
        </p:spPr>
      </p:pic>
      <p:pic>
        <p:nvPicPr>
          <p:cNvPr id="70" name="Picture 69">
            <a:extLst>
              <a:ext uri="{FF2B5EF4-FFF2-40B4-BE49-F238E27FC236}">
                <a16:creationId xmlns:a16="http://schemas.microsoft.com/office/drawing/2014/main" id="{A1D73AA9-2A75-97E4-9E88-FE7ECE0D684A}"/>
              </a:ext>
            </a:extLst>
          </p:cNvPr>
          <p:cNvPicPr>
            <a:picLocks noChangeAspect="1"/>
          </p:cNvPicPr>
          <p:nvPr/>
        </p:nvPicPr>
        <p:blipFill>
          <a:blip r:embed="rId8"/>
          <a:stretch>
            <a:fillRect/>
          </a:stretch>
        </p:blipFill>
        <p:spPr>
          <a:xfrm>
            <a:off x="6221199" y="2846576"/>
            <a:ext cx="396690" cy="228601"/>
          </a:xfrm>
          <a:prstGeom prst="rect">
            <a:avLst/>
          </a:prstGeom>
        </p:spPr>
      </p:pic>
      <p:pic>
        <p:nvPicPr>
          <p:cNvPr id="71" name="Picture 70">
            <a:extLst>
              <a:ext uri="{FF2B5EF4-FFF2-40B4-BE49-F238E27FC236}">
                <a16:creationId xmlns:a16="http://schemas.microsoft.com/office/drawing/2014/main" id="{73B88088-015F-9EC2-99E7-122E06A0AE9B}"/>
              </a:ext>
            </a:extLst>
          </p:cNvPr>
          <p:cNvPicPr>
            <a:picLocks noChangeAspect="1"/>
          </p:cNvPicPr>
          <p:nvPr/>
        </p:nvPicPr>
        <p:blipFill>
          <a:blip r:embed="rId8"/>
          <a:stretch>
            <a:fillRect/>
          </a:stretch>
        </p:blipFill>
        <p:spPr>
          <a:xfrm>
            <a:off x="6583455" y="4708907"/>
            <a:ext cx="396690" cy="228601"/>
          </a:xfrm>
          <a:prstGeom prst="rect">
            <a:avLst/>
          </a:prstGeom>
        </p:spPr>
      </p:pic>
      <p:cxnSp>
        <p:nvCxnSpPr>
          <p:cNvPr id="73" name="Straight Connector 72">
            <a:extLst>
              <a:ext uri="{FF2B5EF4-FFF2-40B4-BE49-F238E27FC236}">
                <a16:creationId xmlns:a16="http://schemas.microsoft.com/office/drawing/2014/main" id="{315073A1-32B5-E983-A530-53C220D79EC8}"/>
              </a:ext>
            </a:extLst>
          </p:cNvPr>
          <p:cNvCxnSpPr/>
          <p:nvPr/>
        </p:nvCxnSpPr>
        <p:spPr>
          <a:xfrm>
            <a:off x="6576877" y="4715485"/>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17B5A0D3-B665-D8AB-6FAF-C69B9E20827E}"/>
              </a:ext>
            </a:extLst>
          </p:cNvPr>
          <p:cNvSpPr/>
          <p:nvPr/>
        </p:nvSpPr>
        <p:spPr>
          <a:xfrm>
            <a:off x="9497567" y="17782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74" name="Important symbol" descr="caution.png">
            <a:extLst>
              <a:ext uri="{FF2B5EF4-FFF2-40B4-BE49-F238E27FC236}">
                <a16:creationId xmlns:a16="http://schemas.microsoft.com/office/drawing/2014/main" id="{9C3E3DAC-BC60-08EC-403A-746873048935}"/>
              </a:ext>
            </a:extLst>
          </p:cNvPr>
          <p:cNvPicPr>
            <a:picLocks noChangeAspect="1"/>
          </p:cNvPicPr>
          <p:nvPr>
            <p:custDataLst>
              <p:tags r:id="rId2"/>
            </p:custDataLst>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9545408" y="227329"/>
            <a:ext cx="305438" cy="310389"/>
          </a:xfrm>
          <a:prstGeom prst="rect">
            <a:avLst/>
          </a:prstGeom>
          <a:solidFill>
            <a:schemeClr val="bg1"/>
          </a:solidFill>
          <a:ln w="19050">
            <a:noFill/>
          </a:ln>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55</a:t>
            </a:fld>
            <a:endParaRPr spc="-25"/>
          </a:p>
        </p:txBody>
      </p:sp>
      <p:sp>
        <p:nvSpPr>
          <p:cNvPr id="114" name="object 114"/>
          <p:cNvSpPr txBox="1"/>
          <p:nvPr/>
        </p:nvSpPr>
        <p:spPr>
          <a:xfrm>
            <a:off x="383540" y="4034993"/>
            <a:ext cx="4801235" cy="139827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eMarket</a:t>
            </a:r>
            <a:r>
              <a:rPr sz="1800" i="1" spc="-50">
                <a:latin typeface="Calibri"/>
                <a:cs typeface="Calibri"/>
              </a:rPr>
              <a:t> </a:t>
            </a:r>
            <a:r>
              <a:rPr sz="1800" i="1" spc="-10">
                <a:latin typeface="Calibri"/>
                <a:cs typeface="Calibri"/>
              </a:rPr>
              <a:t>Requirements</a:t>
            </a:r>
            <a:r>
              <a:rPr sz="1800" i="1" spc="-40">
                <a:latin typeface="Calibri"/>
                <a:cs typeface="Calibri"/>
              </a:rPr>
              <a:t> </a:t>
            </a:r>
            <a:r>
              <a:rPr sz="1800" i="1">
                <a:latin typeface="Calibri"/>
                <a:cs typeface="Calibri"/>
              </a:rPr>
              <a:t>for</a:t>
            </a:r>
            <a:r>
              <a:rPr sz="1800" i="1" spc="-35">
                <a:latin typeface="Calibri"/>
                <a:cs typeface="Calibri"/>
              </a:rPr>
              <a:t> </a:t>
            </a:r>
            <a:r>
              <a:rPr sz="1800" i="1">
                <a:latin typeface="Calibri"/>
                <a:cs typeface="Calibri"/>
              </a:rPr>
              <a:t>CSF</a:t>
            </a:r>
            <a:r>
              <a:rPr sz="1800" i="1" spc="-50">
                <a:latin typeface="Calibri"/>
                <a:cs typeface="Calibri"/>
              </a:rPr>
              <a:t> </a:t>
            </a:r>
            <a:r>
              <a:rPr sz="1800" i="1">
                <a:latin typeface="Calibri"/>
                <a:cs typeface="Calibri"/>
              </a:rPr>
              <a:t>Generator</a:t>
            </a:r>
            <a:r>
              <a:rPr sz="1800" i="1" spc="-40">
                <a:latin typeface="Calibri"/>
                <a:cs typeface="Calibri"/>
              </a:rPr>
              <a:t> </a:t>
            </a:r>
            <a:r>
              <a:rPr sz="1800" i="1" spc="-10">
                <a:latin typeface="Calibri"/>
                <a:cs typeface="Calibri"/>
              </a:rPr>
              <a:t>Assets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F6DB5F"/>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DB9504"/>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DB9504"/>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DB9504"/>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DB9504"/>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DB9504"/>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DB9504"/>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DB9504"/>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DB9504"/>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DB9504"/>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DB9504"/>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DB9504"/>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DB9504"/>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DB9504"/>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DB9504"/>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DB9504"/>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DB9504"/>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DB9504"/>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DB9504"/>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DB9504"/>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666555"/>
            <a:ext cx="5827395" cy="1212215"/>
          </a:xfrm>
          <a:prstGeom prst="rect">
            <a:avLst/>
          </a:prstGeom>
        </p:spPr>
        <p:txBody>
          <a:bodyPr vert="horz" wrap="square" lIns="0" tIns="175895" rIns="0" bIns="0" rtlCol="0">
            <a:spAutoFit/>
          </a:bodyPr>
          <a:lstStyle/>
          <a:p>
            <a:pPr marL="12700">
              <a:lnSpc>
                <a:spcPct val="100000"/>
              </a:lnSpc>
              <a:spcBef>
                <a:spcPts val="1385"/>
              </a:spcBef>
            </a:pPr>
            <a:r>
              <a:rPr sz="3600">
                <a:solidFill>
                  <a:srgbClr val="FAB82E"/>
                </a:solidFill>
              </a:rPr>
              <a:t>CSF</a:t>
            </a:r>
            <a:r>
              <a:rPr sz="3600" spc="-70">
                <a:solidFill>
                  <a:srgbClr val="FAB82E"/>
                </a:solidFill>
              </a:rPr>
              <a:t> </a:t>
            </a:r>
            <a:r>
              <a:rPr sz="3600" spc="-20">
                <a:solidFill>
                  <a:srgbClr val="FAB82E"/>
                </a:solidFill>
              </a:rPr>
              <a:t>Generator</a:t>
            </a:r>
            <a:r>
              <a:rPr sz="3600" spc="-50">
                <a:solidFill>
                  <a:srgbClr val="FAB82E"/>
                </a:solidFill>
              </a:rPr>
              <a:t> </a:t>
            </a:r>
            <a:r>
              <a:rPr sz="3600" spc="-10">
                <a:solidFill>
                  <a:srgbClr val="FAB82E"/>
                </a:solidFill>
              </a:rPr>
              <a:t>Asset</a:t>
            </a:r>
            <a:endParaRPr sz="3600"/>
          </a:p>
          <a:p>
            <a:pPr marL="12700">
              <a:lnSpc>
                <a:spcPct val="100000"/>
              </a:lnSpc>
              <a:spcBef>
                <a:spcPts val="855"/>
              </a:spcBef>
            </a:pPr>
            <a:r>
              <a:rPr sz="2400" b="0" i="1" spc="-10">
                <a:latin typeface="Calibri"/>
                <a:cs typeface="Calibri"/>
              </a:rPr>
              <a:t>eMarket</a:t>
            </a:r>
            <a:r>
              <a:rPr sz="2400" b="0" i="1" spc="-90">
                <a:latin typeface="Calibri"/>
                <a:cs typeface="Calibri"/>
              </a:rPr>
              <a:t> </a:t>
            </a:r>
            <a:r>
              <a:rPr sz="2400" b="0" i="1">
                <a:latin typeface="Calibri"/>
                <a:cs typeface="Calibri"/>
              </a:rPr>
              <a:t>Rules</a:t>
            </a:r>
            <a:r>
              <a:rPr sz="2400" b="0" i="1" spc="-75">
                <a:latin typeface="Calibri"/>
                <a:cs typeface="Calibri"/>
              </a:rPr>
              <a:t> </a:t>
            </a:r>
            <a:r>
              <a:rPr sz="2400" b="0" i="1">
                <a:latin typeface="Calibri"/>
                <a:cs typeface="Calibri"/>
              </a:rPr>
              <a:t>for</a:t>
            </a:r>
            <a:r>
              <a:rPr sz="2400" b="0" i="1" spc="-75">
                <a:latin typeface="Calibri"/>
                <a:cs typeface="Calibri"/>
              </a:rPr>
              <a:t> </a:t>
            </a:r>
            <a:r>
              <a:rPr sz="2400" b="0" i="1" spc="-10">
                <a:latin typeface="Calibri"/>
                <a:cs typeface="Calibri"/>
              </a:rPr>
              <a:t>Continuous</a:t>
            </a:r>
            <a:r>
              <a:rPr sz="2400" b="0" i="1" spc="-70">
                <a:latin typeface="Calibri"/>
                <a:cs typeface="Calibri"/>
              </a:rPr>
              <a:t> </a:t>
            </a:r>
            <a:r>
              <a:rPr sz="2400" b="0" i="1">
                <a:latin typeface="Calibri"/>
                <a:cs typeface="Calibri"/>
              </a:rPr>
              <a:t>Storage</a:t>
            </a:r>
            <a:r>
              <a:rPr sz="2400" b="0" i="1" spc="-75">
                <a:latin typeface="Calibri"/>
                <a:cs typeface="Calibri"/>
              </a:rPr>
              <a:t> </a:t>
            </a:r>
            <a:r>
              <a:rPr sz="2400" b="0" i="1" spc="-10">
                <a:latin typeface="Calibri"/>
                <a:cs typeface="Calibri"/>
              </a:rPr>
              <a:t>Facilities</a:t>
            </a:r>
            <a:endParaRPr sz="2400">
              <a:latin typeface="Calibri"/>
              <a:cs typeface="Calibri"/>
            </a:endParaRPr>
          </a:p>
        </p:txBody>
      </p:sp>
      <p:sp>
        <p:nvSpPr>
          <p:cNvPr id="62" name="object 6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3" name="object 6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56</a:t>
            </a:fld>
            <a:endParaRPr spc="-25"/>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6017895" cy="798830"/>
          </a:xfrm>
          <a:prstGeom prst="rect">
            <a:avLst/>
          </a:prstGeom>
        </p:spPr>
        <p:txBody>
          <a:bodyPr vert="horz" wrap="square" lIns="0" tIns="36195" rIns="0" bIns="0" rtlCol="0">
            <a:spAutoFit/>
          </a:bodyPr>
          <a:lstStyle/>
          <a:p>
            <a:pPr marL="12700">
              <a:lnSpc>
                <a:spcPct val="100000"/>
              </a:lnSpc>
              <a:spcBef>
                <a:spcPts val="285"/>
              </a:spcBef>
            </a:pPr>
            <a:r>
              <a:rPr spc="-10" dirty="0"/>
              <a:t>Generation</a:t>
            </a:r>
            <a:r>
              <a:rPr spc="-85" dirty="0"/>
              <a:t> </a:t>
            </a:r>
            <a:r>
              <a:rPr spc="-40" dirty="0"/>
              <a:t>Tab:</a:t>
            </a:r>
            <a:r>
              <a:rPr spc="-95" dirty="0"/>
              <a:t> </a:t>
            </a:r>
            <a:r>
              <a:rPr dirty="0">
                <a:solidFill>
                  <a:srgbClr val="FAB82E"/>
                </a:solidFill>
              </a:rPr>
              <a:t>Unit</a:t>
            </a:r>
            <a:r>
              <a:rPr spc="-110" dirty="0">
                <a:solidFill>
                  <a:srgbClr val="FAB82E"/>
                </a:solidFill>
              </a:rPr>
              <a:t> </a:t>
            </a:r>
            <a:r>
              <a:rPr dirty="0">
                <a:solidFill>
                  <a:srgbClr val="FAB82E"/>
                </a:solidFill>
              </a:rPr>
              <a:t>Default</a:t>
            </a:r>
            <a:r>
              <a:rPr spc="-100" dirty="0">
                <a:solidFill>
                  <a:srgbClr val="FAB82E"/>
                </a:solidFill>
              </a:rPr>
              <a:t> </a:t>
            </a:r>
            <a:r>
              <a:rPr spc="-10" dirty="0">
                <a:solidFill>
                  <a:srgbClr val="FAB82E"/>
                </a:solidFill>
              </a:rPr>
              <a:t>Parameters</a:t>
            </a:r>
          </a:p>
          <a:p>
            <a:pPr marL="12700">
              <a:lnSpc>
                <a:spcPct val="100000"/>
              </a:lnSpc>
              <a:spcBef>
                <a:spcPts val="140"/>
              </a:spcBef>
            </a:pPr>
            <a:r>
              <a:rPr sz="2000" b="0" i="1" dirty="0">
                <a:latin typeface="Calibri"/>
                <a:cs typeface="Calibri"/>
              </a:rPr>
              <a:t>Inputs</a:t>
            </a:r>
            <a:r>
              <a:rPr sz="2000" b="0" i="1" spc="-45" dirty="0">
                <a:latin typeface="Calibri"/>
                <a:cs typeface="Calibri"/>
              </a:rPr>
              <a:t> </a:t>
            </a:r>
            <a:r>
              <a:rPr sz="2000" b="0" i="1" dirty="0">
                <a:latin typeface="Calibri"/>
                <a:cs typeface="Calibri"/>
              </a:rPr>
              <a:t>Here</a:t>
            </a:r>
            <a:r>
              <a:rPr sz="2000" b="0" i="1" spc="-20" dirty="0">
                <a:latin typeface="Calibri"/>
                <a:cs typeface="Calibri"/>
              </a:rPr>
              <a:t> </a:t>
            </a:r>
            <a:r>
              <a:rPr sz="2000" b="0" i="1" spc="-10" dirty="0">
                <a:latin typeface="Calibri"/>
                <a:cs typeface="Calibri"/>
              </a:rPr>
              <a:t>Establish</a:t>
            </a:r>
            <a:r>
              <a:rPr sz="2000" b="0" i="1" spc="-55" dirty="0">
                <a:latin typeface="Calibri"/>
                <a:cs typeface="Calibri"/>
              </a:rPr>
              <a:t> </a:t>
            </a:r>
            <a:r>
              <a:rPr sz="2000" b="0" i="1" dirty="0">
                <a:latin typeface="Calibri"/>
                <a:cs typeface="Calibri"/>
              </a:rPr>
              <a:t>Default</a:t>
            </a:r>
            <a:r>
              <a:rPr sz="2000" b="0" i="1" spc="-45" dirty="0">
                <a:latin typeface="Calibri"/>
                <a:cs typeface="Calibri"/>
              </a:rPr>
              <a:t> </a:t>
            </a:r>
            <a:r>
              <a:rPr sz="2000" b="0" i="1" spc="-10" dirty="0">
                <a:latin typeface="Calibri"/>
                <a:cs typeface="Calibri"/>
              </a:rPr>
              <a:t>Values</a:t>
            </a:r>
            <a:endParaRPr sz="2000" dirty="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1193291" y="1027175"/>
            <a:ext cx="9958070" cy="4803775"/>
            <a:chOff x="1193291" y="1027175"/>
            <a:chExt cx="9958070" cy="4803775"/>
          </a:xfrm>
        </p:grpSpPr>
        <p:pic>
          <p:nvPicPr>
            <p:cNvPr id="5" name="object 5"/>
            <p:cNvPicPr/>
            <p:nvPr/>
          </p:nvPicPr>
          <p:blipFill>
            <a:blip r:embed="rId4" cstate="print"/>
            <a:stretch>
              <a:fillRect/>
            </a:stretch>
          </p:blipFill>
          <p:spPr>
            <a:xfrm>
              <a:off x="6679691" y="3791711"/>
              <a:ext cx="1930907" cy="152400"/>
            </a:xfrm>
            <a:prstGeom prst="rect">
              <a:avLst/>
            </a:prstGeom>
          </p:spPr>
        </p:pic>
        <p:pic>
          <p:nvPicPr>
            <p:cNvPr id="6" name="object 6"/>
            <p:cNvPicPr/>
            <p:nvPr/>
          </p:nvPicPr>
          <p:blipFill>
            <a:blip r:embed="rId5" cstate="print"/>
            <a:stretch>
              <a:fillRect/>
            </a:stretch>
          </p:blipFill>
          <p:spPr>
            <a:xfrm>
              <a:off x="9727691" y="3791711"/>
              <a:ext cx="813816" cy="152400"/>
            </a:xfrm>
            <a:prstGeom prst="rect">
              <a:avLst/>
            </a:prstGeom>
          </p:spPr>
        </p:pic>
        <p:pic>
          <p:nvPicPr>
            <p:cNvPr id="7" name="object 7"/>
            <p:cNvPicPr/>
            <p:nvPr/>
          </p:nvPicPr>
          <p:blipFill>
            <a:blip r:embed="rId6" cstate="print"/>
            <a:stretch>
              <a:fillRect/>
            </a:stretch>
          </p:blipFill>
          <p:spPr>
            <a:xfrm>
              <a:off x="1193291" y="1027175"/>
              <a:ext cx="9957816" cy="4803648"/>
            </a:xfrm>
            <a:prstGeom prst="rect">
              <a:avLst/>
            </a:prstGeom>
          </p:spPr>
        </p:pic>
        <p:sp>
          <p:nvSpPr>
            <p:cNvPr id="8" name="object 8"/>
            <p:cNvSpPr/>
            <p:nvPr/>
          </p:nvSpPr>
          <p:spPr>
            <a:xfrm>
              <a:off x="4851653" y="3106674"/>
              <a:ext cx="2540635" cy="203200"/>
            </a:xfrm>
            <a:custGeom>
              <a:avLst/>
              <a:gdLst/>
              <a:ahLst/>
              <a:cxnLst/>
              <a:rect l="l" t="t" r="r" b="b"/>
              <a:pathLst>
                <a:path w="2540634" h="203200">
                  <a:moveTo>
                    <a:pt x="0" y="202691"/>
                  </a:moveTo>
                  <a:lnTo>
                    <a:pt x="2540507" y="202691"/>
                  </a:lnTo>
                  <a:lnTo>
                    <a:pt x="2540507" y="0"/>
                  </a:lnTo>
                  <a:lnTo>
                    <a:pt x="0" y="0"/>
                  </a:lnTo>
                  <a:lnTo>
                    <a:pt x="0" y="202691"/>
                  </a:lnTo>
                  <a:close/>
                </a:path>
              </a:pathLst>
            </a:custGeom>
            <a:ln w="25908">
              <a:solidFill>
                <a:srgbClr val="FAB82E"/>
              </a:solidFill>
            </a:ln>
          </p:spPr>
          <p:txBody>
            <a:bodyPr wrap="square" lIns="0" tIns="0" rIns="0" bIns="0" rtlCol="0"/>
            <a:lstStyle/>
            <a:p>
              <a:endParaRPr/>
            </a:p>
          </p:txBody>
        </p:sp>
        <p:pic>
          <p:nvPicPr>
            <p:cNvPr id="9" name="object 9"/>
            <p:cNvPicPr/>
            <p:nvPr/>
          </p:nvPicPr>
          <p:blipFill>
            <a:blip r:embed="rId7" cstate="print"/>
            <a:stretch>
              <a:fillRect/>
            </a:stretch>
          </p:blipFill>
          <p:spPr>
            <a:xfrm>
              <a:off x="9017508" y="2699003"/>
              <a:ext cx="1524000" cy="126491"/>
            </a:xfrm>
            <a:prstGeom prst="rect">
              <a:avLst/>
            </a:prstGeom>
          </p:spPr>
        </p:pic>
        <p:pic>
          <p:nvPicPr>
            <p:cNvPr id="10" name="object 10"/>
            <p:cNvPicPr/>
            <p:nvPr/>
          </p:nvPicPr>
          <p:blipFill>
            <a:blip r:embed="rId8" cstate="print"/>
            <a:stretch>
              <a:fillRect/>
            </a:stretch>
          </p:blipFill>
          <p:spPr>
            <a:xfrm>
              <a:off x="9017508" y="2430779"/>
              <a:ext cx="1524000" cy="128015"/>
            </a:xfrm>
            <a:prstGeom prst="rect">
              <a:avLst/>
            </a:prstGeom>
          </p:spPr>
        </p:pic>
        <p:sp>
          <p:nvSpPr>
            <p:cNvPr id="11" name="object 11"/>
            <p:cNvSpPr/>
            <p:nvPr/>
          </p:nvSpPr>
          <p:spPr>
            <a:xfrm>
              <a:off x="4648962" y="3126486"/>
              <a:ext cx="6122035" cy="2545080"/>
            </a:xfrm>
            <a:custGeom>
              <a:avLst/>
              <a:gdLst/>
              <a:ahLst/>
              <a:cxnLst/>
              <a:rect l="l" t="t" r="r" b="b"/>
              <a:pathLst>
                <a:path w="6122034" h="2545079">
                  <a:moveTo>
                    <a:pt x="0" y="2545079"/>
                  </a:moveTo>
                  <a:lnTo>
                    <a:pt x="2743199" y="2545079"/>
                  </a:lnTo>
                  <a:lnTo>
                    <a:pt x="2743199" y="890015"/>
                  </a:lnTo>
                  <a:lnTo>
                    <a:pt x="0" y="890015"/>
                  </a:lnTo>
                  <a:lnTo>
                    <a:pt x="0" y="2545079"/>
                  </a:lnTo>
                  <a:close/>
                </a:path>
                <a:path w="6122034" h="2545079">
                  <a:moveTo>
                    <a:pt x="3150108" y="201167"/>
                  </a:moveTo>
                  <a:lnTo>
                    <a:pt x="6121908" y="201167"/>
                  </a:lnTo>
                  <a:lnTo>
                    <a:pt x="6121908" y="0"/>
                  </a:lnTo>
                  <a:lnTo>
                    <a:pt x="3150108" y="0"/>
                  </a:lnTo>
                  <a:lnTo>
                    <a:pt x="3150108" y="201167"/>
                  </a:lnTo>
                  <a:close/>
                </a:path>
                <a:path w="6122034" h="2545079">
                  <a:moveTo>
                    <a:pt x="4267199" y="1144524"/>
                  </a:moveTo>
                  <a:lnTo>
                    <a:pt x="5079492" y="1144524"/>
                  </a:lnTo>
                  <a:lnTo>
                    <a:pt x="5079492" y="665988"/>
                  </a:lnTo>
                  <a:lnTo>
                    <a:pt x="4267199" y="665988"/>
                  </a:lnTo>
                  <a:lnTo>
                    <a:pt x="4267199" y="1144524"/>
                  </a:lnTo>
                  <a:close/>
                </a:path>
              </a:pathLst>
            </a:custGeom>
            <a:ln w="25908">
              <a:solidFill>
                <a:srgbClr val="FAB82E"/>
              </a:solidFill>
            </a:ln>
          </p:spPr>
          <p:txBody>
            <a:bodyPr wrap="square" lIns="0" tIns="0" rIns="0" bIns="0" rtlCol="0"/>
            <a:lstStyle/>
            <a:p>
              <a:endParaRPr/>
            </a:p>
          </p:txBody>
        </p:sp>
      </p:grpSp>
      <p:sp>
        <p:nvSpPr>
          <p:cNvPr id="12" name="object 12"/>
          <p:cNvSpPr txBox="1"/>
          <p:nvPr/>
        </p:nvSpPr>
        <p:spPr>
          <a:xfrm>
            <a:off x="4995671" y="2002535"/>
            <a:ext cx="2468880" cy="196850"/>
          </a:xfrm>
          <a:prstGeom prst="rect">
            <a:avLst/>
          </a:prstGeom>
          <a:solidFill>
            <a:srgbClr val="D6E6F6"/>
          </a:solidFill>
        </p:spPr>
        <p:txBody>
          <a:bodyPr vert="horz" wrap="square" lIns="0" tIns="22225" rIns="0" bIns="0" rtlCol="0">
            <a:spAutoFit/>
          </a:bodyPr>
          <a:lstStyle/>
          <a:p>
            <a:pPr marL="45720">
              <a:lnSpc>
                <a:spcPct val="100000"/>
              </a:lnSpc>
              <a:spcBef>
                <a:spcPts val="175"/>
              </a:spcBef>
            </a:pPr>
            <a:r>
              <a:rPr sz="900" b="1" spc="-10">
                <a:solidFill>
                  <a:srgbClr val="0F3B85"/>
                </a:solidFill>
                <a:latin typeface="Calibri"/>
                <a:cs typeface="Calibri"/>
              </a:rPr>
              <a:t>MyFacility_GEN</a:t>
            </a:r>
            <a:r>
              <a:rPr sz="900" b="1" spc="45">
                <a:solidFill>
                  <a:srgbClr val="0F3B85"/>
                </a:solidFill>
                <a:latin typeface="Calibri"/>
                <a:cs typeface="Calibri"/>
              </a:rPr>
              <a:t> </a:t>
            </a:r>
            <a:r>
              <a:rPr sz="900" b="1">
                <a:solidFill>
                  <a:srgbClr val="0F3B85"/>
                </a:solidFill>
                <a:latin typeface="Calibri"/>
                <a:cs typeface="Calibri"/>
              </a:rPr>
              <a:t>(12345)</a:t>
            </a:r>
            <a:r>
              <a:rPr sz="900" b="1" spc="-10">
                <a:solidFill>
                  <a:srgbClr val="0F3B85"/>
                </a:solidFill>
                <a:latin typeface="Calibri"/>
                <a:cs typeface="Calibri"/>
              </a:rPr>
              <a:t> </a:t>
            </a:r>
            <a:r>
              <a:rPr sz="900" b="1">
                <a:solidFill>
                  <a:srgbClr val="0F3B85"/>
                </a:solidFill>
                <a:latin typeface="Calibri"/>
                <a:cs typeface="Calibri"/>
              </a:rPr>
              <a:t>on</a:t>
            </a:r>
            <a:r>
              <a:rPr sz="900" b="1" spc="45">
                <a:solidFill>
                  <a:srgbClr val="0F3B85"/>
                </a:solidFill>
                <a:latin typeface="Calibri"/>
                <a:cs typeface="Calibri"/>
              </a:rPr>
              <a:t> </a:t>
            </a:r>
            <a:r>
              <a:rPr sz="900" b="1">
                <a:solidFill>
                  <a:srgbClr val="0F3B85"/>
                </a:solidFill>
                <a:latin typeface="Calibri"/>
                <a:cs typeface="Calibri"/>
              </a:rPr>
              <a:t>29-</a:t>
            </a:r>
            <a:r>
              <a:rPr sz="900" b="1" spc="-10">
                <a:solidFill>
                  <a:srgbClr val="0F3B85"/>
                </a:solidFill>
                <a:latin typeface="Calibri"/>
                <a:cs typeface="Calibri"/>
              </a:rPr>
              <a:t>Dec-</a:t>
            </a:r>
            <a:r>
              <a:rPr sz="900" b="1" spc="-20">
                <a:solidFill>
                  <a:srgbClr val="0F3B85"/>
                </a:solidFill>
                <a:latin typeface="Calibri"/>
                <a:cs typeface="Calibri"/>
              </a:rPr>
              <a:t>2018</a:t>
            </a:r>
            <a:endParaRPr sz="900">
              <a:latin typeface="Calibri"/>
              <a:cs typeface="Calibri"/>
            </a:endParaRPr>
          </a:p>
        </p:txBody>
      </p:sp>
      <p:sp>
        <p:nvSpPr>
          <p:cNvPr id="13" name="object 13"/>
          <p:cNvSpPr/>
          <p:nvPr/>
        </p:nvSpPr>
        <p:spPr>
          <a:xfrm>
            <a:off x="5579364" y="2871216"/>
            <a:ext cx="1812289" cy="196850"/>
          </a:xfrm>
          <a:custGeom>
            <a:avLst/>
            <a:gdLst/>
            <a:ahLst/>
            <a:cxnLst/>
            <a:rect l="l" t="t" r="r" b="b"/>
            <a:pathLst>
              <a:path w="1812290" h="196850">
                <a:moveTo>
                  <a:pt x="0" y="196596"/>
                </a:moveTo>
                <a:lnTo>
                  <a:pt x="1812036" y="196596"/>
                </a:lnTo>
                <a:lnTo>
                  <a:pt x="1812036" y="0"/>
                </a:lnTo>
                <a:lnTo>
                  <a:pt x="0" y="0"/>
                </a:lnTo>
                <a:lnTo>
                  <a:pt x="0" y="196596"/>
                </a:lnTo>
                <a:close/>
              </a:path>
            </a:pathLst>
          </a:custGeom>
          <a:ln w="12192">
            <a:solidFill>
              <a:srgbClr val="B5B8C7"/>
            </a:solidFill>
          </a:ln>
        </p:spPr>
        <p:txBody>
          <a:bodyPr wrap="square" lIns="0" tIns="0" rIns="0" bIns="0" rtlCol="0"/>
          <a:lstStyle/>
          <a:p>
            <a:endParaRPr/>
          </a:p>
        </p:txBody>
      </p:sp>
      <p:sp>
        <p:nvSpPr>
          <p:cNvPr id="14" name="object 14"/>
          <p:cNvSpPr txBox="1"/>
          <p:nvPr/>
        </p:nvSpPr>
        <p:spPr>
          <a:xfrm>
            <a:off x="5579364" y="2871216"/>
            <a:ext cx="1812289" cy="196850"/>
          </a:xfrm>
          <a:prstGeom prst="rect">
            <a:avLst/>
          </a:prstGeom>
          <a:solidFill>
            <a:srgbClr val="DFE8F6"/>
          </a:solidFill>
        </p:spPr>
        <p:txBody>
          <a:bodyPr vert="horz" wrap="square" lIns="0" tIns="0" rIns="0" bIns="0" rtlCol="0">
            <a:spAutoFit/>
          </a:bodyPr>
          <a:lstStyle/>
          <a:p>
            <a:pPr marL="46355">
              <a:lnSpc>
                <a:spcPts val="1320"/>
              </a:lnSpc>
            </a:pPr>
            <a:r>
              <a:rPr sz="1200" spc="-10">
                <a:latin typeface="Calibri"/>
                <a:cs typeface="Calibri"/>
              </a:rPr>
              <a:t>MyFacility_GEN</a:t>
            </a:r>
            <a:endParaRPr sz="1200">
              <a:latin typeface="Calibri"/>
              <a:cs typeface="Calibri"/>
            </a:endParaRPr>
          </a:p>
        </p:txBody>
      </p:sp>
      <p:sp>
        <p:nvSpPr>
          <p:cNvPr id="15" name="object 15"/>
          <p:cNvSpPr txBox="1"/>
          <p:nvPr/>
        </p:nvSpPr>
        <p:spPr>
          <a:xfrm>
            <a:off x="5579364" y="2391155"/>
            <a:ext cx="1812289" cy="196850"/>
          </a:xfrm>
          <a:prstGeom prst="rect">
            <a:avLst/>
          </a:prstGeom>
          <a:solidFill>
            <a:srgbClr val="DFE8F6"/>
          </a:solidFill>
          <a:ln w="12192">
            <a:solidFill>
              <a:srgbClr val="B5B8C7"/>
            </a:solidFill>
          </a:ln>
        </p:spPr>
        <p:txBody>
          <a:bodyPr vert="horz" wrap="square" lIns="0" tIns="0" rIns="0" bIns="0" rtlCol="0">
            <a:spAutoFit/>
          </a:bodyPr>
          <a:lstStyle/>
          <a:p>
            <a:pPr marL="46355">
              <a:lnSpc>
                <a:spcPts val="1320"/>
              </a:lnSpc>
            </a:pPr>
            <a:r>
              <a:rPr sz="1200" spc="-10">
                <a:latin typeface="Calibri"/>
                <a:cs typeface="Calibri"/>
              </a:rPr>
              <a:t>12345</a:t>
            </a:r>
            <a:endParaRPr sz="1200">
              <a:latin typeface="Calibri"/>
              <a:cs typeface="Calibri"/>
            </a:endParaRPr>
          </a:p>
        </p:txBody>
      </p:sp>
      <p:grpSp>
        <p:nvGrpSpPr>
          <p:cNvPr id="16" name="object 16"/>
          <p:cNvGrpSpPr/>
          <p:nvPr/>
        </p:nvGrpSpPr>
        <p:grpSpPr>
          <a:xfrm>
            <a:off x="304800" y="1014920"/>
            <a:ext cx="8806180" cy="3208655"/>
            <a:chOff x="304800" y="1014920"/>
            <a:chExt cx="8806180" cy="3208655"/>
          </a:xfrm>
        </p:grpSpPr>
        <p:sp>
          <p:nvSpPr>
            <p:cNvPr id="17" name="object 17"/>
            <p:cNvSpPr/>
            <p:nvPr/>
          </p:nvSpPr>
          <p:spPr>
            <a:xfrm>
              <a:off x="1951482" y="1251966"/>
              <a:ext cx="944880" cy="321945"/>
            </a:xfrm>
            <a:custGeom>
              <a:avLst/>
              <a:gdLst/>
              <a:ahLst/>
              <a:cxnLst/>
              <a:rect l="l" t="t" r="r" b="b"/>
              <a:pathLst>
                <a:path w="944880" h="321944">
                  <a:moveTo>
                    <a:pt x="0" y="321563"/>
                  </a:moveTo>
                  <a:lnTo>
                    <a:pt x="944880" y="321563"/>
                  </a:lnTo>
                  <a:lnTo>
                    <a:pt x="944880" y="0"/>
                  </a:lnTo>
                  <a:lnTo>
                    <a:pt x="0" y="0"/>
                  </a:lnTo>
                  <a:lnTo>
                    <a:pt x="0" y="321563"/>
                  </a:lnTo>
                  <a:close/>
                </a:path>
              </a:pathLst>
            </a:custGeom>
            <a:ln w="25908">
              <a:solidFill>
                <a:srgbClr val="FAB82E"/>
              </a:solidFill>
            </a:ln>
          </p:spPr>
          <p:txBody>
            <a:bodyPr wrap="square" lIns="0" tIns="0" rIns="0" bIns="0" rtlCol="0"/>
            <a:lstStyle/>
            <a:p>
              <a:endParaRPr/>
            </a:p>
          </p:txBody>
        </p:sp>
        <p:pic>
          <p:nvPicPr>
            <p:cNvPr id="18" name="object 18"/>
            <p:cNvPicPr/>
            <p:nvPr/>
          </p:nvPicPr>
          <p:blipFill>
            <a:blip r:embed="rId9" cstate="print"/>
            <a:stretch>
              <a:fillRect/>
            </a:stretch>
          </p:blipFill>
          <p:spPr>
            <a:xfrm>
              <a:off x="8973311" y="4078224"/>
              <a:ext cx="137159" cy="144780"/>
            </a:xfrm>
            <a:prstGeom prst="rect">
              <a:avLst/>
            </a:prstGeom>
          </p:spPr>
        </p:pic>
        <p:pic>
          <p:nvPicPr>
            <p:cNvPr id="19" name="object 19"/>
            <p:cNvPicPr/>
            <p:nvPr/>
          </p:nvPicPr>
          <p:blipFill>
            <a:blip r:embed="rId10" cstate="print"/>
            <a:stretch>
              <a:fillRect/>
            </a:stretch>
          </p:blipFill>
          <p:spPr>
            <a:xfrm>
              <a:off x="8973311" y="3843528"/>
              <a:ext cx="137159" cy="137160"/>
            </a:xfrm>
            <a:prstGeom prst="rect">
              <a:avLst/>
            </a:prstGeom>
          </p:spPr>
        </p:pic>
        <p:sp>
          <p:nvSpPr>
            <p:cNvPr id="20" name="object 20"/>
            <p:cNvSpPr/>
            <p:nvPr/>
          </p:nvSpPr>
          <p:spPr>
            <a:xfrm>
              <a:off x="1722882" y="1027938"/>
              <a:ext cx="716280" cy="224154"/>
            </a:xfrm>
            <a:custGeom>
              <a:avLst/>
              <a:gdLst/>
              <a:ahLst/>
              <a:cxnLst/>
              <a:rect l="l" t="t" r="r" b="b"/>
              <a:pathLst>
                <a:path w="716280" h="224155">
                  <a:moveTo>
                    <a:pt x="0" y="224027"/>
                  </a:moveTo>
                  <a:lnTo>
                    <a:pt x="716280" y="224027"/>
                  </a:lnTo>
                  <a:lnTo>
                    <a:pt x="716280" y="0"/>
                  </a:lnTo>
                  <a:lnTo>
                    <a:pt x="0" y="0"/>
                  </a:lnTo>
                  <a:lnTo>
                    <a:pt x="0" y="224027"/>
                  </a:lnTo>
                  <a:close/>
                </a:path>
              </a:pathLst>
            </a:custGeom>
            <a:ln w="25907">
              <a:solidFill>
                <a:srgbClr val="FAB82E"/>
              </a:solidFill>
            </a:ln>
          </p:spPr>
          <p:txBody>
            <a:bodyPr wrap="square" lIns="0" tIns="0" rIns="0" bIns="0" rtlCol="0"/>
            <a:lstStyle/>
            <a:p>
              <a:endParaRPr/>
            </a:p>
          </p:txBody>
        </p:sp>
        <p:sp>
          <p:nvSpPr>
            <p:cNvPr id="21" name="object 21"/>
            <p:cNvSpPr/>
            <p:nvPr/>
          </p:nvSpPr>
          <p:spPr>
            <a:xfrm>
              <a:off x="304800" y="2952750"/>
              <a:ext cx="2514600" cy="1002030"/>
            </a:xfrm>
            <a:custGeom>
              <a:avLst/>
              <a:gdLst/>
              <a:ahLst/>
              <a:cxnLst/>
              <a:rect l="l" t="t" r="r" b="b"/>
              <a:pathLst>
                <a:path w="2514600" h="1002029">
                  <a:moveTo>
                    <a:pt x="2395220" y="285750"/>
                  </a:moveTo>
                  <a:lnTo>
                    <a:pt x="119379" y="285750"/>
                  </a:lnTo>
                  <a:lnTo>
                    <a:pt x="72914" y="295134"/>
                  </a:lnTo>
                  <a:lnTo>
                    <a:pt x="34967" y="320722"/>
                  </a:lnTo>
                  <a:lnTo>
                    <a:pt x="9382" y="358669"/>
                  </a:lnTo>
                  <a:lnTo>
                    <a:pt x="0" y="405129"/>
                  </a:lnTo>
                  <a:lnTo>
                    <a:pt x="0" y="882650"/>
                  </a:lnTo>
                  <a:lnTo>
                    <a:pt x="9382" y="929110"/>
                  </a:lnTo>
                  <a:lnTo>
                    <a:pt x="34967" y="967057"/>
                  </a:lnTo>
                  <a:lnTo>
                    <a:pt x="72914" y="992645"/>
                  </a:lnTo>
                  <a:lnTo>
                    <a:pt x="119379" y="1002030"/>
                  </a:lnTo>
                  <a:lnTo>
                    <a:pt x="2395220" y="1002030"/>
                  </a:lnTo>
                  <a:lnTo>
                    <a:pt x="2441680" y="992645"/>
                  </a:lnTo>
                  <a:lnTo>
                    <a:pt x="2479627" y="967057"/>
                  </a:lnTo>
                  <a:lnTo>
                    <a:pt x="2505215" y="929110"/>
                  </a:lnTo>
                  <a:lnTo>
                    <a:pt x="2514600" y="882650"/>
                  </a:lnTo>
                  <a:lnTo>
                    <a:pt x="2514600" y="405129"/>
                  </a:lnTo>
                  <a:lnTo>
                    <a:pt x="2505215" y="358669"/>
                  </a:lnTo>
                  <a:lnTo>
                    <a:pt x="2479627" y="320722"/>
                  </a:lnTo>
                  <a:lnTo>
                    <a:pt x="2441680" y="295134"/>
                  </a:lnTo>
                  <a:lnTo>
                    <a:pt x="2395220" y="285750"/>
                  </a:lnTo>
                  <a:close/>
                </a:path>
                <a:path w="2514600" h="1002029">
                  <a:moveTo>
                    <a:pt x="2393696" y="0"/>
                  </a:moveTo>
                  <a:lnTo>
                    <a:pt x="1466850" y="285750"/>
                  </a:lnTo>
                  <a:lnTo>
                    <a:pt x="2095500" y="285750"/>
                  </a:lnTo>
                  <a:lnTo>
                    <a:pt x="2393696" y="0"/>
                  </a:lnTo>
                  <a:close/>
                </a:path>
              </a:pathLst>
            </a:custGeom>
            <a:solidFill>
              <a:srgbClr val="FCE2AC"/>
            </a:solidFill>
          </p:spPr>
          <p:txBody>
            <a:bodyPr wrap="square" lIns="0" tIns="0" rIns="0" bIns="0" rtlCol="0"/>
            <a:lstStyle/>
            <a:p>
              <a:endParaRPr/>
            </a:p>
          </p:txBody>
        </p:sp>
      </p:grpSp>
      <p:sp>
        <p:nvSpPr>
          <p:cNvPr id="22" name="object 22"/>
          <p:cNvSpPr txBox="1"/>
          <p:nvPr/>
        </p:nvSpPr>
        <p:spPr>
          <a:xfrm>
            <a:off x="418591" y="3566921"/>
            <a:ext cx="1604645"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must</a:t>
            </a:r>
            <a:r>
              <a:rPr sz="1800" spc="-30">
                <a:latin typeface="Calibri"/>
                <a:cs typeface="Calibri"/>
              </a:rPr>
              <a:t> </a:t>
            </a:r>
            <a:r>
              <a:rPr sz="1800">
                <a:latin typeface="Calibri"/>
                <a:cs typeface="Calibri"/>
              </a:rPr>
              <a:t>be</a:t>
            </a:r>
            <a:r>
              <a:rPr sz="1800" spc="-5">
                <a:latin typeface="Calibri"/>
                <a:cs typeface="Calibri"/>
              </a:rPr>
              <a:t> </a:t>
            </a:r>
            <a:r>
              <a:rPr sz="1800" spc="-10">
                <a:latin typeface="Calibri"/>
                <a:cs typeface="Calibri"/>
              </a:rPr>
              <a:t>selected</a:t>
            </a:r>
            <a:endParaRPr sz="1800">
              <a:latin typeface="Calibri"/>
              <a:cs typeface="Calibri"/>
            </a:endParaRPr>
          </a:p>
        </p:txBody>
      </p:sp>
      <p:grpSp>
        <p:nvGrpSpPr>
          <p:cNvPr id="23" name="object 23"/>
          <p:cNvGrpSpPr/>
          <p:nvPr/>
        </p:nvGrpSpPr>
        <p:grpSpPr>
          <a:xfrm>
            <a:off x="316991" y="3290315"/>
            <a:ext cx="312420" cy="312420"/>
            <a:chOff x="316991" y="3290315"/>
            <a:chExt cx="312420" cy="312420"/>
          </a:xfrm>
        </p:grpSpPr>
        <p:sp>
          <p:nvSpPr>
            <p:cNvPr id="24" name="object 24"/>
            <p:cNvSpPr/>
            <p:nvPr/>
          </p:nvSpPr>
          <p:spPr>
            <a:xfrm>
              <a:off x="336041" y="3309365"/>
              <a:ext cx="274320" cy="274320"/>
            </a:xfrm>
            <a:custGeom>
              <a:avLst/>
              <a:gdLst/>
              <a:ahLst/>
              <a:cxnLst/>
              <a:rect l="l" t="t" r="r" b="b"/>
              <a:pathLst>
                <a:path w="274320" h="274320">
                  <a:moveTo>
                    <a:pt x="137159"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59" y="274320"/>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59" y="0"/>
                  </a:lnTo>
                  <a:close/>
                </a:path>
              </a:pathLst>
            </a:custGeom>
            <a:solidFill>
              <a:srgbClr val="FFFFFF"/>
            </a:solidFill>
          </p:spPr>
          <p:txBody>
            <a:bodyPr wrap="square" lIns="0" tIns="0" rIns="0" bIns="0" rtlCol="0"/>
            <a:lstStyle/>
            <a:p>
              <a:endParaRPr/>
            </a:p>
          </p:txBody>
        </p:sp>
        <p:sp>
          <p:nvSpPr>
            <p:cNvPr id="25" name="object 25"/>
            <p:cNvSpPr/>
            <p:nvPr/>
          </p:nvSpPr>
          <p:spPr>
            <a:xfrm>
              <a:off x="336041" y="3309365"/>
              <a:ext cx="274320" cy="274320"/>
            </a:xfrm>
            <a:custGeom>
              <a:avLst/>
              <a:gdLst/>
              <a:ahLst/>
              <a:cxnLst/>
              <a:rect l="l" t="t" r="r" b="b"/>
              <a:pathLst>
                <a:path w="274320" h="274320">
                  <a:moveTo>
                    <a:pt x="0" y="137160"/>
                  </a:moveTo>
                  <a:lnTo>
                    <a:pt x="6992" y="93829"/>
                  </a:lnTo>
                  <a:lnTo>
                    <a:pt x="26462" y="56180"/>
                  </a:lnTo>
                  <a:lnTo>
                    <a:pt x="56153" y="26481"/>
                  </a:lnTo>
                  <a:lnTo>
                    <a:pt x="93805" y="6998"/>
                  </a:lnTo>
                  <a:lnTo>
                    <a:pt x="137159"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59" y="274320"/>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26" name="object 26"/>
          <p:cNvSpPr txBox="1"/>
          <p:nvPr/>
        </p:nvSpPr>
        <p:spPr>
          <a:xfrm>
            <a:off x="394817" y="3292602"/>
            <a:ext cx="2160270" cy="299720"/>
          </a:xfrm>
          <a:prstGeom prst="rect">
            <a:avLst/>
          </a:prstGeom>
        </p:spPr>
        <p:txBody>
          <a:bodyPr vert="horz" wrap="square" lIns="0" tIns="0" rIns="0" bIns="0" rtlCol="0">
            <a:spAutoFit/>
          </a:bodyPr>
          <a:lstStyle/>
          <a:p>
            <a:pPr marL="12700">
              <a:lnSpc>
                <a:spcPts val="2300"/>
              </a:lnSpc>
              <a:tabLst>
                <a:tab pos="321310" algn="l"/>
              </a:tabLst>
            </a:pPr>
            <a:r>
              <a:rPr sz="2000" b="1" spc="-50">
                <a:solidFill>
                  <a:srgbClr val="FAB82E"/>
                </a:solidFill>
                <a:latin typeface="Calibri"/>
                <a:cs typeface="Calibri"/>
              </a:rPr>
              <a:t>1</a:t>
            </a:r>
            <a:r>
              <a:rPr sz="2000" b="1">
                <a:solidFill>
                  <a:srgbClr val="FAB82E"/>
                </a:solidFill>
                <a:latin typeface="Calibri"/>
                <a:cs typeface="Calibri"/>
              </a:rPr>
              <a:t>	</a:t>
            </a:r>
            <a:r>
              <a:rPr sz="1800">
                <a:latin typeface="Calibri"/>
                <a:cs typeface="Calibri"/>
              </a:rPr>
              <a:t>CSF</a:t>
            </a:r>
            <a:r>
              <a:rPr sz="1800" spc="-30">
                <a:latin typeface="Calibri"/>
                <a:cs typeface="Calibri"/>
              </a:rPr>
              <a:t> </a:t>
            </a:r>
            <a:r>
              <a:rPr sz="1800" spc="-10">
                <a:latin typeface="Calibri"/>
                <a:cs typeface="Calibri"/>
              </a:rPr>
              <a:t>generator</a:t>
            </a:r>
            <a:r>
              <a:rPr sz="1800" spc="-50">
                <a:latin typeface="Calibri"/>
                <a:cs typeface="Calibri"/>
              </a:rPr>
              <a:t> </a:t>
            </a:r>
            <a:r>
              <a:rPr sz="1800" spc="-10">
                <a:latin typeface="Calibri"/>
                <a:cs typeface="Calibri"/>
              </a:rPr>
              <a:t>asset</a:t>
            </a:r>
            <a:endParaRPr sz="1800">
              <a:latin typeface="Calibri"/>
              <a:cs typeface="Calibri"/>
            </a:endParaRPr>
          </a:p>
        </p:txBody>
      </p:sp>
      <p:grpSp>
        <p:nvGrpSpPr>
          <p:cNvPr id="27" name="object 27"/>
          <p:cNvGrpSpPr/>
          <p:nvPr/>
        </p:nvGrpSpPr>
        <p:grpSpPr>
          <a:xfrm>
            <a:off x="304800" y="3212719"/>
            <a:ext cx="4599940" cy="1467485"/>
            <a:chOff x="304800" y="3212719"/>
            <a:chExt cx="4599940" cy="1467485"/>
          </a:xfrm>
        </p:grpSpPr>
        <p:sp>
          <p:nvSpPr>
            <p:cNvPr id="28" name="object 28"/>
            <p:cNvSpPr/>
            <p:nvPr/>
          </p:nvSpPr>
          <p:spPr>
            <a:xfrm>
              <a:off x="304800" y="3212719"/>
              <a:ext cx="4599940" cy="1467485"/>
            </a:xfrm>
            <a:custGeom>
              <a:avLst/>
              <a:gdLst/>
              <a:ahLst/>
              <a:cxnLst/>
              <a:rect l="l" t="t" r="r" b="b"/>
              <a:pathLst>
                <a:path w="4599940" h="1467485">
                  <a:moveTo>
                    <a:pt x="3525520" y="1059052"/>
                  </a:moveTo>
                  <a:lnTo>
                    <a:pt x="68072" y="1059052"/>
                  </a:lnTo>
                  <a:lnTo>
                    <a:pt x="41576" y="1064402"/>
                  </a:lnTo>
                  <a:lnTo>
                    <a:pt x="19939" y="1078991"/>
                  </a:lnTo>
                  <a:lnTo>
                    <a:pt x="5349" y="1100629"/>
                  </a:lnTo>
                  <a:lnTo>
                    <a:pt x="0" y="1127124"/>
                  </a:lnTo>
                  <a:lnTo>
                    <a:pt x="0" y="1399412"/>
                  </a:lnTo>
                  <a:lnTo>
                    <a:pt x="5349" y="1425908"/>
                  </a:lnTo>
                  <a:lnTo>
                    <a:pt x="19939" y="1447545"/>
                  </a:lnTo>
                  <a:lnTo>
                    <a:pt x="41576" y="1462135"/>
                  </a:lnTo>
                  <a:lnTo>
                    <a:pt x="68072" y="1467484"/>
                  </a:lnTo>
                  <a:lnTo>
                    <a:pt x="3525520" y="1467484"/>
                  </a:lnTo>
                  <a:lnTo>
                    <a:pt x="3552015" y="1462135"/>
                  </a:lnTo>
                  <a:lnTo>
                    <a:pt x="3573653" y="1447545"/>
                  </a:lnTo>
                  <a:lnTo>
                    <a:pt x="3588242" y="1425908"/>
                  </a:lnTo>
                  <a:lnTo>
                    <a:pt x="3593591" y="1399412"/>
                  </a:lnTo>
                  <a:lnTo>
                    <a:pt x="3593591" y="1127124"/>
                  </a:lnTo>
                  <a:lnTo>
                    <a:pt x="3588242" y="1100629"/>
                  </a:lnTo>
                  <a:lnTo>
                    <a:pt x="3573653" y="1078991"/>
                  </a:lnTo>
                  <a:lnTo>
                    <a:pt x="3552015" y="1064402"/>
                  </a:lnTo>
                  <a:lnTo>
                    <a:pt x="3525520" y="1059052"/>
                  </a:lnTo>
                  <a:close/>
                </a:path>
                <a:path w="4599940" h="1467485">
                  <a:moveTo>
                    <a:pt x="4599432" y="0"/>
                  </a:moveTo>
                  <a:lnTo>
                    <a:pt x="2096262" y="1059052"/>
                  </a:lnTo>
                  <a:lnTo>
                    <a:pt x="2994660" y="1059052"/>
                  </a:lnTo>
                  <a:lnTo>
                    <a:pt x="4599432" y="0"/>
                  </a:lnTo>
                  <a:close/>
                </a:path>
              </a:pathLst>
            </a:custGeom>
            <a:solidFill>
              <a:srgbClr val="FCE2AC"/>
            </a:solidFill>
          </p:spPr>
          <p:txBody>
            <a:bodyPr wrap="square" lIns="0" tIns="0" rIns="0" bIns="0" rtlCol="0"/>
            <a:lstStyle/>
            <a:p>
              <a:endParaRPr/>
            </a:p>
          </p:txBody>
        </p:sp>
        <p:sp>
          <p:nvSpPr>
            <p:cNvPr id="29" name="object 29"/>
            <p:cNvSpPr/>
            <p:nvPr/>
          </p:nvSpPr>
          <p:spPr>
            <a:xfrm>
              <a:off x="366522" y="4331969"/>
              <a:ext cx="274320" cy="274320"/>
            </a:xfrm>
            <a:custGeom>
              <a:avLst/>
              <a:gdLst/>
              <a:ahLst/>
              <a:cxnLst/>
              <a:rect l="l" t="t" r="r" b="b"/>
              <a:pathLst>
                <a:path w="274320" h="274320">
                  <a:moveTo>
                    <a:pt x="137159" y="0"/>
                  </a:moveTo>
                  <a:lnTo>
                    <a:pt x="93805" y="6998"/>
                  </a:lnTo>
                  <a:lnTo>
                    <a:pt x="56153" y="26481"/>
                  </a:lnTo>
                  <a:lnTo>
                    <a:pt x="26462" y="56180"/>
                  </a:lnTo>
                  <a:lnTo>
                    <a:pt x="6992" y="93829"/>
                  </a:lnTo>
                  <a:lnTo>
                    <a:pt x="0" y="137159"/>
                  </a:lnTo>
                  <a:lnTo>
                    <a:pt x="6992" y="180490"/>
                  </a:lnTo>
                  <a:lnTo>
                    <a:pt x="26462" y="218139"/>
                  </a:lnTo>
                  <a:lnTo>
                    <a:pt x="56153" y="247838"/>
                  </a:lnTo>
                  <a:lnTo>
                    <a:pt x="93805" y="267321"/>
                  </a:lnTo>
                  <a:lnTo>
                    <a:pt x="137159" y="274319"/>
                  </a:lnTo>
                  <a:lnTo>
                    <a:pt x="180514" y="267321"/>
                  </a:lnTo>
                  <a:lnTo>
                    <a:pt x="218166" y="247838"/>
                  </a:lnTo>
                  <a:lnTo>
                    <a:pt x="247857" y="218139"/>
                  </a:lnTo>
                  <a:lnTo>
                    <a:pt x="267327" y="180490"/>
                  </a:lnTo>
                  <a:lnTo>
                    <a:pt x="274320" y="137159"/>
                  </a:lnTo>
                  <a:lnTo>
                    <a:pt x="267327" y="93829"/>
                  </a:lnTo>
                  <a:lnTo>
                    <a:pt x="247857" y="56180"/>
                  </a:lnTo>
                  <a:lnTo>
                    <a:pt x="218166" y="26481"/>
                  </a:lnTo>
                  <a:lnTo>
                    <a:pt x="180514" y="6998"/>
                  </a:lnTo>
                  <a:lnTo>
                    <a:pt x="137159" y="0"/>
                  </a:lnTo>
                  <a:close/>
                </a:path>
              </a:pathLst>
            </a:custGeom>
            <a:solidFill>
              <a:srgbClr val="FFFFFF"/>
            </a:solidFill>
          </p:spPr>
          <p:txBody>
            <a:bodyPr wrap="square" lIns="0" tIns="0" rIns="0" bIns="0" rtlCol="0"/>
            <a:lstStyle/>
            <a:p>
              <a:endParaRPr/>
            </a:p>
          </p:txBody>
        </p:sp>
        <p:sp>
          <p:nvSpPr>
            <p:cNvPr id="30" name="object 30"/>
            <p:cNvSpPr/>
            <p:nvPr/>
          </p:nvSpPr>
          <p:spPr>
            <a:xfrm>
              <a:off x="366522" y="4331969"/>
              <a:ext cx="274320" cy="274320"/>
            </a:xfrm>
            <a:custGeom>
              <a:avLst/>
              <a:gdLst/>
              <a:ahLst/>
              <a:cxnLst/>
              <a:rect l="l" t="t" r="r" b="b"/>
              <a:pathLst>
                <a:path w="274320" h="274320">
                  <a:moveTo>
                    <a:pt x="0" y="137159"/>
                  </a:moveTo>
                  <a:lnTo>
                    <a:pt x="6992" y="93829"/>
                  </a:lnTo>
                  <a:lnTo>
                    <a:pt x="26462" y="56180"/>
                  </a:lnTo>
                  <a:lnTo>
                    <a:pt x="56153" y="26481"/>
                  </a:lnTo>
                  <a:lnTo>
                    <a:pt x="93805" y="6998"/>
                  </a:lnTo>
                  <a:lnTo>
                    <a:pt x="137159" y="0"/>
                  </a:lnTo>
                  <a:lnTo>
                    <a:pt x="180514" y="6998"/>
                  </a:lnTo>
                  <a:lnTo>
                    <a:pt x="218166" y="26481"/>
                  </a:lnTo>
                  <a:lnTo>
                    <a:pt x="247857" y="56180"/>
                  </a:lnTo>
                  <a:lnTo>
                    <a:pt x="267327" y="93829"/>
                  </a:lnTo>
                  <a:lnTo>
                    <a:pt x="274320" y="137159"/>
                  </a:lnTo>
                  <a:lnTo>
                    <a:pt x="267327" y="180490"/>
                  </a:lnTo>
                  <a:lnTo>
                    <a:pt x="247857" y="218139"/>
                  </a:lnTo>
                  <a:lnTo>
                    <a:pt x="218166" y="247838"/>
                  </a:lnTo>
                  <a:lnTo>
                    <a:pt x="180514" y="267321"/>
                  </a:lnTo>
                  <a:lnTo>
                    <a:pt x="137159" y="274319"/>
                  </a:lnTo>
                  <a:lnTo>
                    <a:pt x="93805" y="267321"/>
                  </a:lnTo>
                  <a:lnTo>
                    <a:pt x="56153" y="247838"/>
                  </a:lnTo>
                  <a:lnTo>
                    <a:pt x="26462" y="218139"/>
                  </a:lnTo>
                  <a:lnTo>
                    <a:pt x="6992" y="180490"/>
                  </a:lnTo>
                  <a:lnTo>
                    <a:pt x="0" y="137159"/>
                  </a:lnTo>
                  <a:close/>
                </a:path>
              </a:pathLst>
            </a:custGeom>
            <a:ln w="38100">
              <a:solidFill>
                <a:srgbClr val="FCE2AC"/>
              </a:solidFill>
            </a:ln>
          </p:spPr>
          <p:txBody>
            <a:bodyPr wrap="square" lIns="0" tIns="0" rIns="0" bIns="0" rtlCol="0"/>
            <a:lstStyle/>
            <a:p>
              <a:endParaRPr/>
            </a:p>
          </p:txBody>
        </p:sp>
      </p:grpSp>
      <p:sp>
        <p:nvSpPr>
          <p:cNvPr id="31" name="object 31"/>
          <p:cNvSpPr txBox="1"/>
          <p:nvPr/>
        </p:nvSpPr>
        <p:spPr>
          <a:xfrm>
            <a:off x="425297" y="4313682"/>
            <a:ext cx="3225165" cy="299720"/>
          </a:xfrm>
          <a:prstGeom prst="rect">
            <a:avLst/>
          </a:prstGeom>
        </p:spPr>
        <p:txBody>
          <a:bodyPr vert="horz" wrap="square" lIns="0" tIns="0" rIns="0" bIns="0" rtlCol="0">
            <a:spAutoFit/>
          </a:bodyPr>
          <a:lstStyle/>
          <a:p>
            <a:pPr marL="12700">
              <a:lnSpc>
                <a:spcPts val="2300"/>
              </a:lnSpc>
              <a:tabLst>
                <a:tab pos="275590" algn="l"/>
              </a:tabLst>
            </a:pPr>
            <a:r>
              <a:rPr sz="2000" b="1" spc="-50">
                <a:solidFill>
                  <a:srgbClr val="FAB82E"/>
                </a:solidFill>
                <a:latin typeface="Calibri"/>
                <a:cs typeface="Calibri"/>
              </a:rPr>
              <a:t>2</a:t>
            </a:r>
            <a:r>
              <a:rPr sz="2000" b="1">
                <a:solidFill>
                  <a:srgbClr val="FAB82E"/>
                </a:solidFill>
                <a:latin typeface="Calibri"/>
                <a:cs typeface="Calibri"/>
              </a:rPr>
              <a:t>	</a:t>
            </a:r>
            <a:r>
              <a:rPr sz="1800">
                <a:latin typeface="Calibri"/>
                <a:cs typeface="Calibri"/>
              </a:rPr>
              <a:t>Denotes</a:t>
            </a:r>
            <a:r>
              <a:rPr sz="1800" spc="-35">
                <a:latin typeface="Calibri"/>
                <a:cs typeface="Calibri"/>
              </a:rPr>
              <a:t> </a:t>
            </a:r>
            <a:r>
              <a:rPr sz="1800">
                <a:latin typeface="Calibri"/>
                <a:cs typeface="Calibri"/>
              </a:rPr>
              <a:t>a</a:t>
            </a:r>
            <a:r>
              <a:rPr sz="1800" spc="-50">
                <a:latin typeface="Calibri"/>
                <a:cs typeface="Calibri"/>
              </a:rPr>
              <a:t> </a:t>
            </a:r>
            <a:r>
              <a:rPr sz="1800">
                <a:latin typeface="Calibri"/>
                <a:cs typeface="Calibri"/>
              </a:rPr>
              <a:t>CSF</a:t>
            </a:r>
            <a:r>
              <a:rPr sz="1800" spc="-50">
                <a:latin typeface="Calibri"/>
                <a:cs typeface="Calibri"/>
              </a:rPr>
              <a:t> </a:t>
            </a:r>
            <a:r>
              <a:rPr sz="1800">
                <a:latin typeface="Calibri"/>
                <a:cs typeface="Calibri"/>
              </a:rPr>
              <a:t>(as</a:t>
            </a:r>
            <a:r>
              <a:rPr sz="1800" spc="-35">
                <a:latin typeface="Calibri"/>
                <a:cs typeface="Calibri"/>
              </a:rPr>
              <a:t> </a:t>
            </a:r>
            <a:r>
              <a:rPr sz="1800">
                <a:latin typeface="Calibri"/>
                <a:cs typeface="Calibri"/>
              </a:rPr>
              <a:t>would</a:t>
            </a:r>
            <a:r>
              <a:rPr sz="1800" spc="-35">
                <a:latin typeface="Calibri"/>
                <a:cs typeface="Calibri"/>
              </a:rPr>
              <a:t> </a:t>
            </a:r>
            <a:r>
              <a:rPr sz="1800" spc="-10">
                <a:latin typeface="Calibri"/>
                <a:cs typeface="Calibri"/>
              </a:rPr>
              <a:t>“ESD”)</a:t>
            </a:r>
            <a:endParaRPr sz="1800">
              <a:latin typeface="Calibri"/>
              <a:cs typeface="Calibri"/>
            </a:endParaRPr>
          </a:p>
        </p:txBody>
      </p:sp>
      <p:sp>
        <p:nvSpPr>
          <p:cNvPr id="32" name="object 32"/>
          <p:cNvSpPr/>
          <p:nvPr/>
        </p:nvSpPr>
        <p:spPr>
          <a:xfrm>
            <a:off x="335279" y="4985003"/>
            <a:ext cx="4359275" cy="715010"/>
          </a:xfrm>
          <a:custGeom>
            <a:avLst/>
            <a:gdLst/>
            <a:ahLst/>
            <a:cxnLst/>
            <a:rect l="l" t="t" r="r" b="b"/>
            <a:pathLst>
              <a:path w="4359275" h="715010">
                <a:moveTo>
                  <a:pt x="3786886" y="0"/>
                </a:moveTo>
                <a:lnTo>
                  <a:pt x="119126" y="0"/>
                </a:lnTo>
                <a:lnTo>
                  <a:pt x="72759" y="9362"/>
                </a:lnTo>
                <a:lnTo>
                  <a:pt x="34893" y="34893"/>
                </a:lnTo>
                <a:lnTo>
                  <a:pt x="9362" y="72759"/>
                </a:lnTo>
                <a:lnTo>
                  <a:pt x="0" y="119126"/>
                </a:lnTo>
                <a:lnTo>
                  <a:pt x="0" y="595630"/>
                </a:lnTo>
                <a:lnTo>
                  <a:pt x="9362" y="641996"/>
                </a:lnTo>
                <a:lnTo>
                  <a:pt x="34893" y="679862"/>
                </a:lnTo>
                <a:lnTo>
                  <a:pt x="72759" y="705393"/>
                </a:lnTo>
                <a:lnTo>
                  <a:pt x="119126" y="714756"/>
                </a:lnTo>
                <a:lnTo>
                  <a:pt x="3786886" y="714756"/>
                </a:lnTo>
                <a:lnTo>
                  <a:pt x="3833252" y="705393"/>
                </a:lnTo>
                <a:lnTo>
                  <a:pt x="3871118" y="679862"/>
                </a:lnTo>
                <a:lnTo>
                  <a:pt x="3896649" y="641996"/>
                </a:lnTo>
                <a:lnTo>
                  <a:pt x="3906012" y="595630"/>
                </a:lnTo>
                <a:lnTo>
                  <a:pt x="4359021" y="447167"/>
                </a:lnTo>
                <a:lnTo>
                  <a:pt x="3906012" y="416941"/>
                </a:lnTo>
                <a:lnTo>
                  <a:pt x="3906012" y="119126"/>
                </a:lnTo>
                <a:lnTo>
                  <a:pt x="3896649" y="72759"/>
                </a:lnTo>
                <a:lnTo>
                  <a:pt x="3871118" y="34893"/>
                </a:lnTo>
                <a:lnTo>
                  <a:pt x="3833252" y="9362"/>
                </a:lnTo>
                <a:lnTo>
                  <a:pt x="3786886" y="0"/>
                </a:lnTo>
                <a:close/>
              </a:path>
            </a:pathLst>
          </a:custGeom>
          <a:solidFill>
            <a:srgbClr val="FCE2AC"/>
          </a:solidFill>
        </p:spPr>
        <p:txBody>
          <a:bodyPr wrap="square" lIns="0" tIns="0" rIns="0" bIns="0" rtlCol="0"/>
          <a:lstStyle/>
          <a:p>
            <a:endParaRPr/>
          </a:p>
        </p:txBody>
      </p:sp>
      <p:sp>
        <p:nvSpPr>
          <p:cNvPr id="33" name="object 33"/>
          <p:cNvSpPr txBox="1"/>
          <p:nvPr/>
        </p:nvSpPr>
        <p:spPr>
          <a:xfrm>
            <a:off x="733450" y="5039105"/>
            <a:ext cx="3190240" cy="299720"/>
          </a:xfrm>
          <a:prstGeom prst="rect">
            <a:avLst/>
          </a:prstGeom>
        </p:spPr>
        <p:txBody>
          <a:bodyPr vert="horz" wrap="square" lIns="0" tIns="12700" rIns="0" bIns="0" rtlCol="0">
            <a:spAutoFit/>
          </a:bodyPr>
          <a:lstStyle/>
          <a:p>
            <a:pPr marL="12700">
              <a:lnSpc>
                <a:spcPct val="100000"/>
              </a:lnSpc>
              <a:spcBef>
                <a:spcPts val="100"/>
              </a:spcBef>
            </a:pPr>
            <a:r>
              <a:rPr sz="1800" spc="-20">
                <a:latin typeface="Calibri"/>
                <a:cs typeface="Calibri"/>
              </a:rPr>
              <a:t>Unchangeable—</a:t>
            </a:r>
            <a:r>
              <a:rPr sz="1800">
                <a:latin typeface="Calibri"/>
                <a:cs typeface="Calibri"/>
              </a:rPr>
              <a:t>CSFs</a:t>
            </a:r>
            <a:r>
              <a:rPr sz="1800" spc="5">
                <a:latin typeface="Calibri"/>
                <a:cs typeface="Calibri"/>
              </a:rPr>
              <a:t> </a:t>
            </a:r>
            <a:r>
              <a:rPr sz="1800">
                <a:latin typeface="Calibri"/>
                <a:cs typeface="Calibri"/>
              </a:rPr>
              <a:t>ineligible</a:t>
            </a:r>
            <a:r>
              <a:rPr sz="1800" spc="35">
                <a:latin typeface="Calibri"/>
                <a:cs typeface="Calibri"/>
              </a:rPr>
              <a:t> </a:t>
            </a:r>
            <a:r>
              <a:rPr sz="1800" spc="-25">
                <a:latin typeface="Calibri"/>
                <a:cs typeface="Calibri"/>
              </a:rPr>
              <a:t>for</a:t>
            </a:r>
            <a:endParaRPr sz="1800">
              <a:latin typeface="Calibri"/>
              <a:cs typeface="Calibri"/>
            </a:endParaRPr>
          </a:p>
        </p:txBody>
      </p:sp>
      <p:sp>
        <p:nvSpPr>
          <p:cNvPr id="34" name="object 34"/>
          <p:cNvSpPr txBox="1"/>
          <p:nvPr/>
        </p:nvSpPr>
        <p:spPr>
          <a:xfrm>
            <a:off x="448462" y="5313426"/>
            <a:ext cx="3296285"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offline</a:t>
            </a:r>
            <a:r>
              <a:rPr sz="1800" spc="-40">
                <a:latin typeface="Calibri"/>
                <a:cs typeface="Calibri"/>
              </a:rPr>
              <a:t> </a:t>
            </a:r>
            <a:r>
              <a:rPr sz="1800">
                <a:latin typeface="Calibri"/>
                <a:cs typeface="Calibri"/>
              </a:rPr>
              <a:t>reserves</a:t>
            </a:r>
            <a:r>
              <a:rPr sz="1800" spc="-60">
                <a:latin typeface="Calibri"/>
                <a:cs typeface="Calibri"/>
              </a:rPr>
              <a:t> </a:t>
            </a:r>
            <a:r>
              <a:rPr sz="1800">
                <a:latin typeface="Calibri"/>
                <a:cs typeface="Calibri"/>
              </a:rPr>
              <a:t>(“UD”</a:t>
            </a:r>
            <a:r>
              <a:rPr sz="1800" spc="-40">
                <a:latin typeface="Calibri"/>
                <a:cs typeface="Calibri"/>
              </a:rPr>
              <a:t> </a:t>
            </a:r>
            <a:r>
              <a:rPr sz="1800">
                <a:latin typeface="Calibri"/>
                <a:cs typeface="Calibri"/>
              </a:rPr>
              <a:t>=</a:t>
            </a:r>
            <a:r>
              <a:rPr sz="1800" spc="-50">
                <a:latin typeface="Calibri"/>
                <a:cs typeface="Calibri"/>
              </a:rPr>
              <a:t> </a:t>
            </a:r>
            <a:r>
              <a:rPr sz="1800" spc="-10">
                <a:latin typeface="Calibri"/>
                <a:cs typeface="Calibri"/>
              </a:rPr>
              <a:t>undefined)</a:t>
            </a:r>
            <a:endParaRPr sz="1800">
              <a:latin typeface="Calibri"/>
              <a:cs typeface="Calibri"/>
            </a:endParaRPr>
          </a:p>
        </p:txBody>
      </p:sp>
      <p:grpSp>
        <p:nvGrpSpPr>
          <p:cNvPr id="35" name="object 35"/>
          <p:cNvGrpSpPr/>
          <p:nvPr/>
        </p:nvGrpSpPr>
        <p:grpSpPr>
          <a:xfrm>
            <a:off x="362711" y="4997196"/>
            <a:ext cx="312420" cy="312420"/>
            <a:chOff x="362711" y="4997196"/>
            <a:chExt cx="312420" cy="312420"/>
          </a:xfrm>
        </p:grpSpPr>
        <p:sp>
          <p:nvSpPr>
            <p:cNvPr id="36" name="object 36"/>
            <p:cNvSpPr/>
            <p:nvPr/>
          </p:nvSpPr>
          <p:spPr>
            <a:xfrm>
              <a:off x="381761" y="5016246"/>
              <a:ext cx="274320" cy="274320"/>
            </a:xfrm>
            <a:custGeom>
              <a:avLst/>
              <a:gdLst/>
              <a:ahLst/>
              <a:cxnLst/>
              <a:rect l="l" t="t" r="r" b="b"/>
              <a:pathLst>
                <a:path w="274320" h="274320">
                  <a:moveTo>
                    <a:pt x="137160" y="0"/>
                  </a:moveTo>
                  <a:lnTo>
                    <a:pt x="93805" y="6998"/>
                  </a:lnTo>
                  <a:lnTo>
                    <a:pt x="56153" y="26481"/>
                  </a:lnTo>
                  <a:lnTo>
                    <a:pt x="26462" y="56180"/>
                  </a:lnTo>
                  <a:lnTo>
                    <a:pt x="6992" y="93829"/>
                  </a:lnTo>
                  <a:lnTo>
                    <a:pt x="0" y="137159"/>
                  </a:lnTo>
                  <a:lnTo>
                    <a:pt x="6992" y="180490"/>
                  </a:lnTo>
                  <a:lnTo>
                    <a:pt x="26462" y="218139"/>
                  </a:lnTo>
                  <a:lnTo>
                    <a:pt x="56153" y="247838"/>
                  </a:lnTo>
                  <a:lnTo>
                    <a:pt x="93805" y="267321"/>
                  </a:lnTo>
                  <a:lnTo>
                    <a:pt x="137160" y="274319"/>
                  </a:lnTo>
                  <a:lnTo>
                    <a:pt x="180514" y="267321"/>
                  </a:lnTo>
                  <a:lnTo>
                    <a:pt x="218166" y="247838"/>
                  </a:lnTo>
                  <a:lnTo>
                    <a:pt x="247857" y="218139"/>
                  </a:lnTo>
                  <a:lnTo>
                    <a:pt x="267327" y="180490"/>
                  </a:lnTo>
                  <a:lnTo>
                    <a:pt x="274320" y="137159"/>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37" name="object 37"/>
            <p:cNvSpPr/>
            <p:nvPr/>
          </p:nvSpPr>
          <p:spPr>
            <a:xfrm>
              <a:off x="381761" y="5016246"/>
              <a:ext cx="274320" cy="274320"/>
            </a:xfrm>
            <a:custGeom>
              <a:avLst/>
              <a:gdLst/>
              <a:ahLst/>
              <a:cxnLst/>
              <a:rect l="l" t="t" r="r" b="b"/>
              <a:pathLst>
                <a:path w="274320" h="274320">
                  <a:moveTo>
                    <a:pt x="0" y="137159"/>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59"/>
                  </a:lnTo>
                  <a:lnTo>
                    <a:pt x="267327" y="180490"/>
                  </a:lnTo>
                  <a:lnTo>
                    <a:pt x="247857" y="218139"/>
                  </a:lnTo>
                  <a:lnTo>
                    <a:pt x="218166" y="247838"/>
                  </a:lnTo>
                  <a:lnTo>
                    <a:pt x="180514" y="267321"/>
                  </a:lnTo>
                  <a:lnTo>
                    <a:pt x="137160" y="274319"/>
                  </a:lnTo>
                  <a:lnTo>
                    <a:pt x="93805" y="267321"/>
                  </a:lnTo>
                  <a:lnTo>
                    <a:pt x="56153" y="247838"/>
                  </a:lnTo>
                  <a:lnTo>
                    <a:pt x="26462" y="218139"/>
                  </a:lnTo>
                  <a:lnTo>
                    <a:pt x="6992" y="180490"/>
                  </a:lnTo>
                  <a:lnTo>
                    <a:pt x="0" y="137159"/>
                  </a:lnTo>
                  <a:close/>
                </a:path>
              </a:pathLst>
            </a:custGeom>
            <a:ln w="38100">
              <a:solidFill>
                <a:srgbClr val="FCE2AC"/>
              </a:solidFill>
            </a:ln>
          </p:spPr>
          <p:txBody>
            <a:bodyPr wrap="square" lIns="0" tIns="0" rIns="0" bIns="0" rtlCol="0"/>
            <a:lstStyle/>
            <a:p>
              <a:endParaRPr/>
            </a:p>
          </p:txBody>
        </p:sp>
      </p:grpSp>
      <p:sp>
        <p:nvSpPr>
          <p:cNvPr id="38" name="object 38"/>
          <p:cNvSpPr txBox="1"/>
          <p:nvPr/>
        </p:nvSpPr>
        <p:spPr>
          <a:xfrm>
            <a:off x="440842" y="4972050"/>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3</a:t>
            </a:r>
            <a:endParaRPr sz="2000">
              <a:latin typeface="Calibri"/>
              <a:cs typeface="Calibri"/>
            </a:endParaRPr>
          </a:p>
        </p:txBody>
      </p:sp>
      <p:sp>
        <p:nvSpPr>
          <p:cNvPr id="39" name="object 39"/>
          <p:cNvSpPr/>
          <p:nvPr/>
        </p:nvSpPr>
        <p:spPr>
          <a:xfrm>
            <a:off x="9139681" y="2013204"/>
            <a:ext cx="2727960" cy="1157605"/>
          </a:xfrm>
          <a:custGeom>
            <a:avLst/>
            <a:gdLst/>
            <a:ahLst/>
            <a:cxnLst/>
            <a:rect l="l" t="t" r="r" b="b"/>
            <a:pathLst>
              <a:path w="2727959" h="1157605">
                <a:moveTo>
                  <a:pt x="2557526" y="0"/>
                </a:moveTo>
                <a:lnTo>
                  <a:pt x="843534" y="0"/>
                </a:lnTo>
                <a:lnTo>
                  <a:pt x="798296" y="6079"/>
                </a:lnTo>
                <a:lnTo>
                  <a:pt x="757644" y="23236"/>
                </a:lnTo>
                <a:lnTo>
                  <a:pt x="723201" y="49847"/>
                </a:lnTo>
                <a:lnTo>
                  <a:pt x="696590" y="84290"/>
                </a:lnTo>
                <a:lnTo>
                  <a:pt x="679433" y="124942"/>
                </a:lnTo>
                <a:lnTo>
                  <a:pt x="673353" y="170180"/>
                </a:lnTo>
                <a:lnTo>
                  <a:pt x="673353" y="595630"/>
                </a:lnTo>
                <a:lnTo>
                  <a:pt x="0" y="1157097"/>
                </a:lnTo>
                <a:lnTo>
                  <a:pt x="673353" y="850900"/>
                </a:lnTo>
                <a:lnTo>
                  <a:pt x="2727706" y="850900"/>
                </a:lnTo>
                <a:lnTo>
                  <a:pt x="2727706" y="170180"/>
                </a:lnTo>
                <a:lnTo>
                  <a:pt x="2721626" y="124942"/>
                </a:lnTo>
                <a:lnTo>
                  <a:pt x="2704469" y="84290"/>
                </a:lnTo>
                <a:lnTo>
                  <a:pt x="2677858" y="49847"/>
                </a:lnTo>
                <a:lnTo>
                  <a:pt x="2643415" y="23236"/>
                </a:lnTo>
                <a:lnTo>
                  <a:pt x="2602763" y="6079"/>
                </a:lnTo>
                <a:lnTo>
                  <a:pt x="2557526" y="0"/>
                </a:lnTo>
                <a:close/>
              </a:path>
              <a:path w="2727959" h="1157605">
                <a:moveTo>
                  <a:pt x="2727706" y="850900"/>
                </a:moveTo>
                <a:lnTo>
                  <a:pt x="673353" y="850900"/>
                </a:lnTo>
                <a:lnTo>
                  <a:pt x="679433" y="896137"/>
                </a:lnTo>
                <a:lnTo>
                  <a:pt x="696590" y="936789"/>
                </a:lnTo>
                <a:lnTo>
                  <a:pt x="723201" y="971232"/>
                </a:lnTo>
                <a:lnTo>
                  <a:pt x="757644" y="997843"/>
                </a:lnTo>
                <a:lnTo>
                  <a:pt x="798296" y="1015000"/>
                </a:lnTo>
                <a:lnTo>
                  <a:pt x="843534" y="1021080"/>
                </a:lnTo>
                <a:lnTo>
                  <a:pt x="2557526" y="1021080"/>
                </a:lnTo>
                <a:lnTo>
                  <a:pt x="2602763" y="1015000"/>
                </a:lnTo>
                <a:lnTo>
                  <a:pt x="2643415" y="997843"/>
                </a:lnTo>
                <a:lnTo>
                  <a:pt x="2677858" y="971232"/>
                </a:lnTo>
                <a:lnTo>
                  <a:pt x="2704469" y="936789"/>
                </a:lnTo>
                <a:lnTo>
                  <a:pt x="2721626" y="896137"/>
                </a:lnTo>
                <a:lnTo>
                  <a:pt x="2727706" y="850900"/>
                </a:lnTo>
                <a:close/>
              </a:path>
            </a:pathLst>
          </a:custGeom>
          <a:solidFill>
            <a:srgbClr val="FCE2AC"/>
          </a:solidFill>
        </p:spPr>
        <p:txBody>
          <a:bodyPr wrap="square" lIns="0" tIns="0" rIns="0" bIns="0" rtlCol="0"/>
          <a:lstStyle/>
          <a:p>
            <a:endParaRPr/>
          </a:p>
        </p:txBody>
      </p:sp>
      <p:sp>
        <p:nvSpPr>
          <p:cNvPr id="40" name="object 40"/>
          <p:cNvSpPr txBox="1"/>
          <p:nvPr/>
        </p:nvSpPr>
        <p:spPr>
          <a:xfrm>
            <a:off x="10228326" y="2081529"/>
            <a:ext cx="1467485"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Regulation </a:t>
            </a:r>
            <a:r>
              <a:rPr sz="1800" spc="-20">
                <a:latin typeface="Calibri"/>
                <a:cs typeface="Calibri"/>
              </a:rPr>
              <a:t>only</a:t>
            </a:r>
            <a:endParaRPr sz="1800">
              <a:latin typeface="Calibri"/>
              <a:cs typeface="Calibri"/>
            </a:endParaRPr>
          </a:p>
        </p:txBody>
      </p:sp>
      <p:sp>
        <p:nvSpPr>
          <p:cNvPr id="41" name="object 41"/>
          <p:cNvSpPr txBox="1"/>
          <p:nvPr/>
        </p:nvSpPr>
        <p:spPr>
          <a:xfrm>
            <a:off x="9943338" y="2355850"/>
            <a:ext cx="130556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available</a:t>
            </a:r>
            <a:r>
              <a:rPr sz="1800" spc="-100">
                <a:latin typeface="Calibri"/>
                <a:cs typeface="Calibri"/>
              </a:rPr>
              <a:t> </a:t>
            </a:r>
            <a:r>
              <a:rPr sz="1800" spc="-20">
                <a:latin typeface="Calibri"/>
                <a:cs typeface="Calibri"/>
              </a:rPr>
              <a:t>with</a:t>
            </a:r>
            <a:endParaRPr sz="1800">
              <a:latin typeface="Calibri"/>
              <a:cs typeface="Calibri"/>
            </a:endParaRPr>
          </a:p>
        </p:txBody>
      </p:sp>
      <p:sp>
        <p:nvSpPr>
          <p:cNvPr id="42" name="object 42"/>
          <p:cNvSpPr txBox="1"/>
          <p:nvPr/>
        </p:nvSpPr>
        <p:spPr>
          <a:xfrm>
            <a:off x="9943338" y="2630170"/>
            <a:ext cx="1030605" cy="299720"/>
          </a:xfrm>
          <a:prstGeom prst="rect">
            <a:avLst/>
          </a:prstGeom>
        </p:spPr>
        <p:txBody>
          <a:bodyPr vert="horz" wrap="square" lIns="0" tIns="12700" rIns="0" bIns="0" rtlCol="0">
            <a:spAutoFit/>
          </a:bodyPr>
          <a:lstStyle/>
          <a:p>
            <a:pPr marL="12700">
              <a:lnSpc>
                <a:spcPct val="100000"/>
              </a:lnSpc>
              <a:spcBef>
                <a:spcPts val="100"/>
              </a:spcBef>
            </a:pPr>
            <a:r>
              <a:rPr sz="1800" spc="-20">
                <a:latin typeface="Calibri"/>
                <a:cs typeface="Calibri"/>
              </a:rPr>
              <a:t>ATRR</a:t>
            </a:r>
            <a:r>
              <a:rPr sz="1800" spc="-70">
                <a:latin typeface="Calibri"/>
                <a:cs typeface="Calibri"/>
              </a:rPr>
              <a:t> </a:t>
            </a:r>
            <a:r>
              <a:rPr sz="1800" spc="-10">
                <a:latin typeface="Calibri"/>
                <a:cs typeface="Calibri"/>
              </a:rPr>
              <a:t>asset</a:t>
            </a:r>
            <a:endParaRPr sz="1800">
              <a:latin typeface="Calibri"/>
              <a:cs typeface="Calibri"/>
            </a:endParaRPr>
          </a:p>
        </p:txBody>
      </p:sp>
      <p:grpSp>
        <p:nvGrpSpPr>
          <p:cNvPr id="43" name="object 43"/>
          <p:cNvGrpSpPr/>
          <p:nvPr/>
        </p:nvGrpSpPr>
        <p:grpSpPr>
          <a:xfrm>
            <a:off x="9841992" y="2025395"/>
            <a:ext cx="312420" cy="312420"/>
            <a:chOff x="9841992" y="2025395"/>
            <a:chExt cx="312420" cy="312420"/>
          </a:xfrm>
        </p:grpSpPr>
        <p:sp>
          <p:nvSpPr>
            <p:cNvPr id="44" name="object 44"/>
            <p:cNvSpPr/>
            <p:nvPr/>
          </p:nvSpPr>
          <p:spPr>
            <a:xfrm>
              <a:off x="9861042" y="2044445"/>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19" y="137159"/>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45" name="object 45"/>
            <p:cNvSpPr/>
            <p:nvPr/>
          </p:nvSpPr>
          <p:spPr>
            <a:xfrm>
              <a:off x="9861042" y="2044445"/>
              <a:ext cx="274320" cy="274320"/>
            </a:xfrm>
            <a:custGeom>
              <a:avLst/>
              <a:gdLst/>
              <a:ahLst/>
              <a:cxnLst/>
              <a:rect l="l" t="t" r="r" b="b"/>
              <a:pathLst>
                <a:path w="274320" h="274319">
                  <a:moveTo>
                    <a:pt x="0" y="137159"/>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59"/>
                  </a:lnTo>
                  <a:lnTo>
                    <a:pt x="267321" y="180490"/>
                  </a:lnTo>
                  <a:lnTo>
                    <a:pt x="247838" y="218139"/>
                  </a:lnTo>
                  <a:lnTo>
                    <a:pt x="218139" y="247838"/>
                  </a:lnTo>
                  <a:lnTo>
                    <a:pt x="180490" y="267321"/>
                  </a:lnTo>
                  <a:lnTo>
                    <a:pt x="137159" y="274319"/>
                  </a:lnTo>
                  <a:lnTo>
                    <a:pt x="93829" y="267321"/>
                  </a:lnTo>
                  <a:lnTo>
                    <a:pt x="56180" y="247838"/>
                  </a:lnTo>
                  <a:lnTo>
                    <a:pt x="26481" y="218139"/>
                  </a:lnTo>
                  <a:lnTo>
                    <a:pt x="6998" y="180490"/>
                  </a:lnTo>
                  <a:lnTo>
                    <a:pt x="0" y="137159"/>
                  </a:lnTo>
                  <a:close/>
                </a:path>
              </a:pathLst>
            </a:custGeom>
            <a:ln w="38100">
              <a:solidFill>
                <a:srgbClr val="FCE2AC"/>
              </a:solidFill>
            </a:ln>
          </p:spPr>
          <p:txBody>
            <a:bodyPr wrap="square" lIns="0" tIns="0" rIns="0" bIns="0" rtlCol="0"/>
            <a:lstStyle/>
            <a:p>
              <a:endParaRPr/>
            </a:p>
          </p:txBody>
        </p:sp>
      </p:grpSp>
      <p:sp>
        <p:nvSpPr>
          <p:cNvPr id="46" name="object 46"/>
          <p:cNvSpPr txBox="1"/>
          <p:nvPr/>
        </p:nvSpPr>
        <p:spPr>
          <a:xfrm>
            <a:off x="9920985" y="1999614"/>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4</a:t>
            </a:r>
            <a:endParaRPr sz="2000">
              <a:latin typeface="Calibri"/>
              <a:cs typeface="Calibri"/>
            </a:endParaRPr>
          </a:p>
        </p:txBody>
      </p:sp>
      <p:grpSp>
        <p:nvGrpSpPr>
          <p:cNvPr id="47" name="object 47"/>
          <p:cNvGrpSpPr/>
          <p:nvPr/>
        </p:nvGrpSpPr>
        <p:grpSpPr>
          <a:xfrm>
            <a:off x="9657460" y="4198365"/>
            <a:ext cx="2230120" cy="1396365"/>
            <a:chOff x="9657460" y="4198365"/>
            <a:chExt cx="2230120" cy="1396365"/>
          </a:xfrm>
        </p:grpSpPr>
        <p:sp>
          <p:nvSpPr>
            <p:cNvPr id="48" name="object 48"/>
            <p:cNvSpPr/>
            <p:nvPr/>
          </p:nvSpPr>
          <p:spPr>
            <a:xfrm>
              <a:off x="9657460" y="4198365"/>
              <a:ext cx="2230120" cy="1396365"/>
            </a:xfrm>
            <a:custGeom>
              <a:avLst/>
              <a:gdLst/>
              <a:ahLst/>
              <a:cxnLst/>
              <a:rect l="l" t="t" r="r" b="b"/>
              <a:pathLst>
                <a:path w="2230120" h="1396364">
                  <a:moveTo>
                    <a:pt x="2056765" y="358393"/>
                  </a:moveTo>
                  <a:lnTo>
                    <a:pt x="395605" y="358393"/>
                  </a:lnTo>
                  <a:lnTo>
                    <a:pt x="349630" y="364574"/>
                  </a:lnTo>
                  <a:lnTo>
                    <a:pt x="308313" y="382015"/>
                  </a:lnTo>
                  <a:lnTo>
                    <a:pt x="273304" y="409066"/>
                  </a:lnTo>
                  <a:lnTo>
                    <a:pt x="246253" y="444076"/>
                  </a:lnTo>
                  <a:lnTo>
                    <a:pt x="228811" y="485393"/>
                  </a:lnTo>
                  <a:lnTo>
                    <a:pt x="222631" y="531367"/>
                  </a:lnTo>
                  <a:lnTo>
                    <a:pt x="222631" y="1223263"/>
                  </a:lnTo>
                  <a:lnTo>
                    <a:pt x="228811" y="1269237"/>
                  </a:lnTo>
                  <a:lnTo>
                    <a:pt x="246253" y="1310555"/>
                  </a:lnTo>
                  <a:lnTo>
                    <a:pt x="273304" y="1345564"/>
                  </a:lnTo>
                  <a:lnTo>
                    <a:pt x="308313" y="1372615"/>
                  </a:lnTo>
                  <a:lnTo>
                    <a:pt x="349631" y="1390057"/>
                  </a:lnTo>
                  <a:lnTo>
                    <a:pt x="395605" y="1396237"/>
                  </a:lnTo>
                  <a:lnTo>
                    <a:pt x="2056765" y="1396237"/>
                  </a:lnTo>
                  <a:lnTo>
                    <a:pt x="2102739" y="1390057"/>
                  </a:lnTo>
                  <a:lnTo>
                    <a:pt x="2144056" y="1372615"/>
                  </a:lnTo>
                  <a:lnTo>
                    <a:pt x="2179066" y="1345564"/>
                  </a:lnTo>
                  <a:lnTo>
                    <a:pt x="2206117" y="1310555"/>
                  </a:lnTo>
                  <a:lnTo>
                    <a:pt x="2223558" y="1269237"/>
                  </a:lnTo>
                  <a:lnTo>
                    <a:pt x="2229739" y="1223263"/>
                  </a:lnTo>
                  <a:lnTo>
                    <a:pt x="2229739" y="531367"/>
                  </a:lnTo>
                  <a:lnTo>
                    <a:pt x="2223558" y="485393"/>
                  </a:lnTo>
                  <a:lnTo>
                    <a:pt x="2206117" y="444076"/>
                  </a:lnTo>
                  <a:lnTo>
                    <a:pt x="2179066" y="409066"/>
                  </a:lnTo>
                  <a:lnTo>
                    <a:pt x="2144056" y="382015"/>
                  </a:lnTo>
                  <a:lnTo>
                    <a:pt x="2102739" y="364574"/>
                  </a:lnTo>
                  <a:lnTo>
                    <a:pt x="2056765" y="358393"/>
                  </a:lnTo>
                  <a:close/>
                </a:path>
                <a:path w="2230120" h="1396364">
                  <a:moveTo>
                    <a:pt x="0" y="0"/>
                  </a:moveTo>
                  <a:lnTo>
                    <a:pt x="557149" y="358393"/>
                  </a:lnTo>
                  <a:lnTo>
                    <a:pt x="1058926" y="358393"/>
                  </a:lnTo>
                  <a:lnTo>
                    <a:pt x="0" y="0"/>
                  </a:lnTo>
                  <a:close/>
                </a:path>
              </a:pathLst>
            </a:custGeom>
            <a:solidFill>
              <a:srgbClr val="FCE2AC"/>
            </a:solidFill>
          </p:spPr>
          <p:txBody>
            <a:bodyPr wrap="square" lIns="0" tIns="0" rIns="0" bIns="0" rtlCol="0"/>
            <a:lstStyle/>
            <a:p>
              <a:endParaRPr/>
            </a:p>
          </p:txBody>
        </p:sp>
        <p:sp>
          <p:nvSpPr>
            <p:cNvPr id="49" name="object 49"/>
            <p:cNvSpPr/>
            <p:nvPr/>
          </p:nvSpPr>
          <p:spPr>
            <a:xfrm>
              <a:off x="9982961" y="4639817"/>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50" name="object 50"/>
            <p:cNvSpPr/>
            <p:nvPr/>
          </p:nvSpPr>
          <p:spPr>
            <a:xfrm>
              <a:off x="9982961" y="4639817"/>
              <a:ext cx="274320" cy="274320"/>
            </a:xfrm>
            <a:custGeom>
              <a:avLst/>
              <a:gdLst/>
              <a:ahLst/>
              <a:cxnLst/>
              <a:rect l="l" t="t" r="r" b="b"/>
              <a:pathLst>
                <a:path w="274320" h="274320">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38099">
              <a:solidFill>
                <a:srgbClr val="FCE2AC"/>
              </a:solidFill>
            </a:ln>
          </p:spPr>
          <p:txBody>
            <a:bodyPr wrap="square" lIns="0" tIns="0" rIns="0" bIns="0" rtlCol="0"/>
            <a:lstStyle/>
            <a:p>
              <a:endParaRPr/>
            </a:p>
          </p:txBody>
        </p:sp>
      </p:grpSp>
      <p:sp>
        <p:nvSpPr>
          <p:cNvPr id="51" name="object 51"/>
          <p:cNvSpPr txBox="1"/>
          <p:nvPr/>
        </p:nvSpPr>
        <p:spPr>
          <a:xfrm>
            <a:off x="10011282" y="4600702"/>
            <a:ext cx="1677035" cy="874394"/>
          </a:xfrm>
          <a:prstGeom prst="rect">
            <a:avLst/>
          </a:prstGeom>
        </p:spPr>
        <p:txBody>
          <a:bodyPr vert="horz" wrap="square" lIns="0" tIns="47625" rIns="0" bIns="0" rtlCol="0">
            <a:spAutoFit/>
          </a:bodyPr>
          <a:lstStyle/>
          <a:p>
            <a:pPr marL="12700" marR="5080" indent="31750" algn="just">
              <a:lnSpc>
                <a:spcPts val="2160"/>
              </a:lnSpc>
              <a:spcBef>
                <a:spcPts val="375"/>
              </a:spcBef>
            </a:pPr>
            <a:r>
              <a:rPr sz="3000" b="1" baseline="1388">
                <a:solidFill>
                  <a:srgbClr val="FAB82E"/>
                </a:solidFill>
                <a:latin typeface="Calibri"/>
                <a:cs typeface="Calibri"/>
              </a:rPr>
              <a:t>5</a:t>
            </a:r>
            <a:r>
              <a:rPr sz="3000" b="1" spc="37" baseline="1388">
                <a:solidFill>
                  <a:srgbClr val="FAB82E"/>
                </a:solidFill>
                <a:latin typeface="Calibri"/>
                <a:cs typeface="Calibri"/>
              </a:rPr>
              <a:t>  </a:t>
            </a:r>
            <a:r>
              <a:rPr sz="1800" b="1">
                <a:latin typeface="Calibri"/>
                <a:cs typeface="Calibri"/>
              </a:rPr>
              <a:t>Must be</a:t>
            </a:r>
            <a:r>
              <a:rPr sz="1800" b="1" spc="-25">
                <a:latin typeface="Calibri"/>
                <a:cs typeface="Calibri"/>
              </a:rPr>
              <a:t> </a:t>
            </a:r>
            <a:r>
              <a:rPr sz="1800" b="1">
                <a:latin typeface="Calibri"/>
                <a:cs typeface="Calibri"/>
              </a:rPr>
              <a:t>set</a:t>
            </a:r>
            <a:r>
              <a:rPr sz="1800" b="1" spc="-20">
                <a:latin typeface="Calibri"/>
                <a:cs typeface="Calibri"/>
              </a:rPr>
              <a:t> </a:t>
            </a:r>
            <a:r>
              <a:rPr sz="1800" b="1" spc="-35">
                <a:latin typeface="Calibri"/>
                <a:cs typeface="Calibri"/>
              </a:rPr>
              <a:t>to </a:t>
            </a:r>
            <a:r>
              <a:rPr sz="1800" b="1">
                <a:latin typeface="Calibri"/>
                <a:cs typeface="Calibri"/>
              </a:rPr>
              <a:t>Must</a:t>
            </a:r>
            <a:r>
              <a:rPr sz="1800" b="1" spc="-15">
                <a:latin typeface="Calibri"/>
                <a:cs typeface="Calibri"/>
              </a:rPr>
              <a:t> </a:t>
            </a:r>
            <a:r>
              <a:rPr sz="1800" b="1">
                <a:latin typeface="Calibri"/>
                <a:cs typeface="Calibri"/>
              </a:rPr>
              <a:t>Run,</a:t>
            </a:r>
            <a:r>
              <a:rPr sz="1800" b="1" spc="-30">
                <a:latin typeface="Calibri"/>
                <a:cs typeface="Calibri"/>
              </a:rPr>
              <a:t> </a:t>
            </a:r>
            <a:r>
              <a:rPr sz="1800" spc="-10">
                <a:latin typeface="Calibri"/>
                <a:cs typeface="Calibri"/>
              </a:rPr>
              <a:t>unless unavailable</a:t>
            </a:r>
            <a:endParaRPr sz="1800">
              <a:latin typeface="Calibri"/>
              <a:cs typeface="Calibri"/>
            </a:endParaRPr>
          </a:p>
        </p:txBody>
      </p:sp>
      <p:sp>
        <p:nvSpPr>
          <p:cNvPr id="54" name="object 5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5" name="object 5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57</a:t>
            </a:fld>
            <a:endParaRPr spc="-25"/>
          </a:p>
        </p:txBody>
      </p:sp>
      <p:graphicFrame>
        <p:nvGraphicFramePr>
          <p:cNvPr id="52" name="object 52"/>
          <p:cNvGraphicFramePr>
            <a:graphicFrameLocks noGrp="1"/>
          </p:cNvGraphicFramePr>
          <p:nvPr/>
        </p:nvGraphicFramePr>
        <p:xfrm>
          <a:off x="1944623" y="2533650"/>
          <a:ext cx="1984375" cy="424180"/>
        </p:xfrm>
        <a:graphic>
          <a:graphicData uri="http://schemas.openxmlformats.org/drawingml/2006/table">
            <a:tbl>
              <a:tblPr firstRow="1" bandRow="1">
                <a:tableStyleId>{2D5ABB26-0587-4C30-8999-92F81FD0307C}</a:tableStyleId>
              </a:tblPr>
              <a:tblGrid>
                <a:gridCol w="753745">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925830">
                  <a:extLst>
                    <a:ext uri="{9D8B030D-6E8A-4147-A177-3AD203B41FA5}">
                      <a16:colId xmlns:a16="http://schemas.microsoft.com/office/drawing/2014/main" val="20002"/>
                    </a:ext>
                  </a:extLst>
                </a:gridCol>
              </a:tblGrid>
              <a:tr h="212090">
                <a:tc gridSpan="3">
                  <a:txBody>
                    <a:bodyPr/>
                    <a:lstStyle/>
                    <a:p>
                      <a:pPr marL="45720">
                        <a:lnSpc>
                          <a:spcPts val="1320"/>
                        </a:lnSpc>
                      </a:pPr>
                      <a:r>
                        <a:rPr sz="1200" spc="-10">
                          <a:latin typeface="Calibri"/>
                          <a:cs typeface="Calibri"/>
                        </a:rPr>
                        <a:t>My_CSF_GEN</a:t>
                      </a:r>
                      <a:endParaRPr sz="1200">
                        <a:latin typeface="Calibri"/>
                        <a:cs typeface="Calibri"/>
                      </a:endParaRPr>
                    </a:p>
                  </a:txBody>
                  <a:tcPr marL="0" marR="0" marT="0" marB="0">
                    <a:lnL w="12700">
                      <a:solidFill>
                        <a:srgbClr val="B5B8C7"/>
                      </a:solidFill>
                      <a:prstDash val="solid"/>
                    </a:lnL>
                    <a:lnR w="12700">
                      <a:solidFill>
                        <a:srgbClr val="B5B8C7"/>
                      </a:solidFill>
                      <a:prstDash val="solid"/>
                    </a:lnR>
                    <a:lnT w="12700">
                      <a:solidFill>
                        <a:srgbClr val="B5B8C7"/>
                      </a:solidFill>
                      <a:prstDash val="solid"/>
                    </a:lnT>
                    <a:lnB w="28575">
                      <a:solidFill>
                        <a:srgbClr val="FAB82E"/>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090">
                <a:tc>
                  <a:txBody>
                    <a:bodyPr/>
                    <a:lstStyle/>
                    <a:p>
                      <a:pPr marL="45720">
                        <a:lnSpc>
                          <a:spcPct val="100000"/>
                        </a:lnSpc>
                        <a:spcBef>
                          <a:spcPts val="5"/>
                        </a:spcBef>
                      </a:pPr>
                      <a:r>
                        <a:rPr sz="1200" spc="-10">
                          <a:latin typeface="Calibri"/>
                          <a:cs typeface="Calibri"/>
                        </a:rPr>
                        <a:t>MyFacility_</a:t>
                      </a:r>
                      <a:endParaRPr sz="1200">
                        <a:latin typeface="Calibri"/>
                        <a:cs typeface="Calibri"/>
                      </a:endParaRPr>
                    </a:p>
                  </a:txBody>
                  <a:tcPr marL="0" marR="0" marT="635" marB="0">
                    <a:lnL w="12700">
                      <a:solidFill>
                        <a:srgbClr val="B5B8C7"/>
                      </a:solidFill>
                      <a:prstDash val="solid"/>
                    </a:lnL>
                    <a:lnR w="28575">
                      <a:solidFill>
                        <a:srgbClr val="FAB82E"/>
                      </a:solidFill>
                      <a:prstDash val="solid"/>
                    </a:lnR>
                    <a:lnT w="28575" cap="flat" cmpd="sng" algn="ctr">
                      <a:solidFill>
                        <a:srgbClr val="FAB82E"/>
                      </a:solidFill>
                      <a:prstDash val="solid"/>
                      <a:round/>
                      <a:headEnd type="none" w="med" len="med"/>
                      <a:tailEnd type="none" w="med" len="med"/>
                    </a:lnT>
                    <a:lnB w="12700">
                      <a:solidFill>
                        <a:srgbClr val="B5B8C7"/>
                      </a:solidFill>
                      <a:prstDash val="solid"/>
                    </a:lnB>
                    <a:solidFill>
                      <a:srgbClr val="FFFFFF"/>
                    </a:solidFill>
                  </a:tcPr>
                </a:tc>
                <a:tc>
                  <a:txBody>
                    <a:bodyPr/>
                    <a:lstStyle/>
                    <a:p>
                      <a:pPr marL="32384">
                        <a:lnSpc>
                          <a:spcPct val="100000"/>
                        </a:lnSpc>
                        <a:spcBef>
                          <a:spcPts val="5"/>
                        </a:spcBef>
                      </a:pPr>
                      <a:r>
                        <a:rPr sz="1200" spc="-25">
                          <a:latin typeface="Calibri"/>
                          <a:cs typeface="Calibri"/>
                        </a:rPr>
                        <a:t>GEN</a:t>
                      </a:r>
                      <a:endParaRPr sz="1200">
                        <a:latin typeface="Calibri"/>
                        <a:cs typeface="Calibri"/>
                      </a:endParaRPr>
                    </a:p>
                  </a:txBody>
                  <a:tcPr marL="0" marR="0" marT="635" marB="0">
                    <a:lnL w="28575">
                      <a:solidFill>
                        <a:srgbClr val="FAB82E"/>
                      </a:solidFill>
                      <a:prstDash val="solid"/>
                    </a:lnL>
                    <a:lnR w="28575">
                      <a:solidFill>
                        <a:srgbClr val="FAB82E"/>
                      </a:solidFill>
                      <a:prstDash val="solid"/>
                    </a:lnR>
                    <a:lnT w="28575">
                      <a:solidFill>
                        <a:srgbClr val="FAB82E"/>
                      </a:solidFill>
                      <a:prstDash val="solid"/>
                    </a:lnT>
                    <a:lnB w="28575">
                      <a:solidFill>
                        <a:srgbClr val="FAB82E"/>
                      </a:solidFill>
                      <a:prstDash val="solid"/>
                    </a:lnB>
                    <a:solidFill>
                      <a:srgbClr val="FFFFFF"/>
                    </a:solidFill>
                  </a:tcPr>
                </a:tc>
                <a:tc>
                  <a:txBody>
                    <a:bodyPr/>
                    <a:lstStyle/>
                    <a:p>
                      <a:pPr>
                        <a:lnSpc>
                          <a:spcPct val="100000"/>
                        </a:lnSpc>
                      </a:pPr>
                      <a:endParaRPr sz="1200">
                        <a:latin typeface="Times New Roman"/>
                        <a:cs typeface="Times New Roman"/>
                      </a:endParaRPr>
                    </a:p>
                  </a:txBody>
                  <a:tcPr marL="0" marR="0" marT="0" marB="0">
                    <a:lnL w="28575">
                      <a:solidFill>
                        <a:srgbClr val="FAB82E"/>
                      </a:solidFill>
                      <a:prstDash val="solid"/>
                    </a:lnL>
                    <a:lnR w="12700">
                      <a:solidFill>
                        <a:srgbClr val="B5B8C7"/>
                      </a:solidFill>
                      <a:prstDash val="solid"/>
                    </a:lnR>
                    <a:lnT w="12700">
                      <a:solidFill>
                        <a:srgbClr val="B5B8C7"/>
                      </a:solidFill>
                      <a:prstDash val="solid"/>
                    </a:lnT>
                    <a:lnB w="12700">
                      <a:solidFill>
                        <a:srgbClr val="B5B8C7"/>
                      </a:solidFill>
                      <a:prstDash val="solid"/>
                    </a:lnB>
                    <a:solidFill>
                      <a:srgbClr val="FFFFFF"/>
                    </a:solidFill>
                  </a:tcPr>
                </a:tc>
                <a:extLst>
                  <a:ext uri="{0D108BD9-81ED-4DB2-BD59-A6C34878D82A}">
                    <a16:rowId xmlns:a16="http://schemas.microsoft.com/office/drawing/2014/main" val="10001"/>
                  </a:ext>
                </a:extLst>
              </a:tr>
            </a:tbl>
          </a:graphicData>
        </a:graphic>
      </p:graphicFrame>
      <p:sp>
        <p:nvSpPr>
          <p:cNvPr id="53" name="object 53"/>
          <p:cNvSpPr txBox="1"/>
          <p:nvPr/>
        </p:nvSpPr>
        <p:spPr>
          <a:xfrm>
            <a:off x="5579364" y="3573779"/>
            <a:ext cx="1819910" cy="201295"/>
          </a:xfrm>
          <a:prstGeom prst="rect">
            <a:avLst/>
          </a:prstGeom>
          <a:solidFill>
            <a:srgbClr val="FFFFFF"/>
          </a:solidFill>
          <a:ln w="12192">
            <a:solidFill>
              <a:srgbClr val="B5B8C7"/>
            </a:solidFill>
          </a:ln>
        </p:spPr>
        <p:txBody>
          <a:bodyPr vert="horz" wrap="square" lIns="0" tIns="0" rIns="0" bIns="0" rtlCol="0">
            <a:spAutoFit/>
          </a:bodyPr>
          <a:lstStyle/>
          <a:p>
            <a:pPr marL="46355">
              <a:lnSpc>
                <a:spcPts val="1345"/>
              </a:lnSpc>
            </a:pPr>
            <a:r>
              <a:rPr sz="1200" spc="-10">
                <a:latin typeface="Calibri"/>
                <a:cs typeface="Calibri"/>
              </a:rPr>
              <a:t>100.0</a:t>
            </a:r>
            <a:endParaRPr sz="1200">
              <a:latin typeface="Calibri"/>
              <a:cs typeface="Calibri"/>
            </a:endParaRPr>
          </a:p>
        </p:txBody>
      </p:sp>
      <p:pic>
        <p:nvPicPr>
          <p:cNvPr id="56" name="Picture 55">
            <a:extLst>
              <a:ext uri="{FF2B5EF4-FFF2-40B4-BE49-F238E27FC236}">
                <a16:creationId xmlns:a16="http://schemas.microsoft.com/office/drawing/2014/main" id="{90112C4E-24A4-24C1-15B7-16939CF38A32}"/>
              </a:ext>
            </a:extLst>
          </p:cNvPr>
          <p:cNvPicPr>
            <a:picLocks noChangeAspect="1"/>
          </p:cNvPicPr>
          <p:nvPr/>
        </p:nvPicPr>
        <p:blipFill>
          <a:blip r:embed="rId11"/>
          <a:stretch>
            <a:fillRect/>
          </a:stretch>
        </p:blipFill>
        <p:spPr>
          <a:xfrm>
            <a:off x="4450617" y="1009792"/>
            <a:ext cx="396690" cy="228601"/>
          </a:xfrm>
          <a:prstGeom prst="rect">
            <a:avLst/>
          </a:prstGeom>
        </p:spPr>
      </p:pic>
      <p:cxnSp>
        <p:nvCxnSpPr>
          <p:cNvPr id="57" name="Straight Connector 56">
            <a:extLst>
              <a:ext uri="{FF2B5EF4-FFF2-40B4-BE49-F238E27FC236}">
                <a16:creationId xmlns:a16="http://schemas.microsoft.com/office/drawing/2014/main" id="{A243E65B-2D0B-3F23-52E7-82C7A37D37D5}"/>
              </a:ext>
            </a:extLst>
          </p:cNvPr>
          <p:cNvCxnSpPr/>
          <p:nvPr/>
        </p:nvCxnSpPr>
        <p:spPr>
          <a:xfrm>
            <a:off x="4405013" y="1008551"/>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DE0F0E7-80E1-E558-1B45-0A666D156E6C}"/>
              </a:ext>
            </a:extLst>
          </p:cNvPr>
          <p:cNvSpPr/>
          <p:nvPr/>
        </p:nvSpPr>
        <p:spPr>
          <a:xfrm>
            <a:off x="13218" y="6028436"/>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59" name="Important symbol" descr="caution.png">
            <a:extLst>
              <a:ext uri="{FF2B5EF4-FFF2-40B4-BE49-F238E27FC236}">
                <a16:creationId xmlns:a16="http://schemas.microsoft.com/office/drawing/2014/main" id="{6AA3AD1B-289A-AAFC-266E-966EBD5FACDE}"/>
              </a:ext>
            </a:extLst>
          </p:cNvPr>
          <p:cNvPicPr>
            <a:picLocks noChangeAspect="1"/>
          </p:cNvPicPr>
          <p:nvPr>
            <p:custDataLst>
              <p:tags r:id="rId2"/>
            </p:custDataLst>
          </p:nvPr>
        </p:nvPicPr>
        <p:blipFill>
          <a:blip r:embed="rId12" cstate="print">
            <a:duotone>
              <a:schemeClr val="accent6">
                <a:shade val="45000"/>
                <a:satMod val="135000"/>
              </a:schemeClr>
              <a:prstClr val="white"/>
            </a:duotone>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61059" y="6077945"/>
            <a:ext cx="305438" cy="310389"/>
          </a:xfrm>
          <a:prstGeom prst="rect">
            <a:avLst/>
          </a:prstGeom>
          <a:solidFill>
            <a:schemeClr val="bg1"/>
          </a:solidFill>
          <a:ln w="19050">
            <a:noFill/>
          </a:ln>
        </p:spPr>
      </p:pic>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3113" y="6112255"/>
            <a:ext cx="11148060" cy="732155"/>
          </a:xfrm>
          <a:prstGeom prst="rect">
            <a:avLst/>
          </a:prstGeom>
        </p:spPr>
        <p:txBody>
          <a:bodyPr vert="horz" wrap="square" lIns="0" tIns="12065" rIns="0" bIns="0" rtlCol="0">
            <a:spAutoFit/>
          </a:bodyPr>
          <a:lstStyle/>
          <a:p>
            <a:pPr marL="38100" marR="30480">
              <a:lnSpc>
                <a:spcPct val="100000"/>
              </a:lnSpc>
              <a:spcBef>
                <a:spcPts val="95"/>
              </a:spcBef>
            </a:pPr>
            <a:r>
              <a:rPr sz="1575" baseline="26455">
                <a:latin typeface="Calibri"/>
                <a:cs typeface="Calibri"/>
              </a:rPr>
              <a:t>1</a:t>
            </a:r>
            <a:r>
              <a:rPr sz="1600">
                <a:latin typeface="Calibri"/>
                <a:cs typeface="Calibri"/>
              </a:rPr>
              <a:t>A</a:t>
            </a:r>
            <a:r>
              <a:rPr sz="1600" spc="-40">
                <a:latin typeface="Calibri"/>
                <a:cs typeface="Calibri"/>
              </a:rPr>
              <a:t> </a:t>
            </a:r>
            <a:r>
              <a:rPr sz="1600">
                <a:latin typeface="Calibri"/>
                <a:cs typeface="Calibri"/>
              </a:rPr>
              <a:t>Max</a:t>
            </a:r>
            <a:r>
              <a:rPr sz="1600" spc="-55">
                <a:latin typeface="Calibri"/>
                <a:cs typeface="Calibri"/>
              </a:rPr>
              <a:t> </a:t>
            </a:r>
            <a:r>
              <a:rPr sz="1600">
                <a:latin typeface="Calibri"/>
                <a:cs typeface="Calibri"/>
              </a:rPr>
              <a:t>Daily</a:t>
            </a:r>
            <a:r>
              <a:rPr sz="1600" spc="-45">
                <a:latin typeface="Calibri"/>
                <a:cs typeface="Calibri"/>
              </a:rPr>
              <a:t> </a:t>
            </a:r>
            <a:r>
              <a:rPr sz="1600">
                <a:latin typeface="Calibri"/>
                <a:cs typeface="Calibri"/>
              </a:rPr>
              <a:t>Energy</a:t>
            </a:r>
            <a:r>
              <a:rPr sz="1600" spc="-5">
                <a:latin typeface="Calibri"/>
                <a:cs typeface="Calibri"/>
              </a:rPr>
              <a:t> </a:t>
            </a:r>
            <a:r>
              <a:rPr sz="1600">
                <a:latin typeface="Calibri"/>
                <a:cs typeface="Calibri"/>
              </a:rPr>
              <a:t>value</a:t>
            </a:r>
            <a:r>
              <a:rPr sz="1600" spc="-45">
                <a:latin typeface="Calibri"/>
                <a:cs typeface="Calibri"/>
              </a:rPr>
              <a:t> </a:t>
            </a:r>
            <a:r>
              <a:rPr sz="1600">
                <a:latin typeface="Calibri"/>
                <a:cs typeface="Calibri"/>
              </a:rPr>
              <a:t>is</a:t>
            </a:r>
            <a:r>
              <a:rPr sz="1600" spc="-35">
                <a:latin typeface="Calibri"/>
                <a:cs typeface="Calibri"/>
              </a:rPr>
              <a:t> </a:t>
            </a:r>
            <a:r>
              <a:rPr sz="1600">
                <a:latin typeface="Calibri"/>
                <a:cs typeface="Calibri"/>
              </a:rPr>
              <a:t>the</a:t>
            </a:r>
            <a:r>
              <a:rPr sz="1600" spc="-40">
                <a:latin typeface="Calibri"/>
                <a:cs typeface="Calibri"/>
              </a:rPr>
              <a:t> </a:t>
            </a:r>
            <a:r>
              <a:rPr sz="1600">
                <a:latin typeface="Calibri"/>
                <a:cs typeface="Calibri"/>
              </a:rPr>
              <a:t>maximum</a:t>
            </a:r>
            <a:r>
              <a:rPr sz="1600" spc="-50">
                <a:latin typeface="Calibri"/>
                <a:cs typeface="Calibri"/>
              </a:rPr>
              <a:t> </a:t>
            </a:r>
            <a:r>
              <a:rPr sz="1600">
                <a:latin typeface="Calibri"/>
                <a:cs typeface="Calibri"/>
              </a:rPr>
              <a:t>amount</a:t>
            </a:r>
            <a:r>
              <a:rPr sz="1600" spc="-30">
                <a:latin typeface="Calibri"/>
                <a:cs typeface="Calibri"/>
              </a:rPr>
              <a:t> </a:t>
            </a:r>
            <a:r>
              <a:rPr sz="1600">
                <a:latin typeface="Calibri"/>
                <a:cs typeface="Calibri"/>
              </a:rPr>
              <a:t>of</a:t>
            </a:r>
            <a:r>
              <a:rPr sz="1600" spc="-25">
                <a:latin typeface="Calibri"/>
                <a:cs typeface="Calibri"/>
              </a:rPr>
              <a:t> </a:t>
            </a:r>
            <a:r>
              <a:rPr sz="1600">
                <a:latin typeface="Calibri"/>
                <a:cs typeface="Calibri"/>
              </a:rPr>
              <a:t>energy</a:t>
            </a:r>
            <a:r>
              <a:rPr sz="1600" spc="-10">
                <a:latin typeface="Calibri"/>
                <a:cs typeface="Calibri"/>
              </a:rPr>
              <a:t> </a:t>
            </a:r>
            <a:r>
              <a:rPr sz="1600">
                <a:latin typeface="Calibri"/>
                <a:cs typeface="Calibri"/>
              </a:rPr>
              <a:t>a</a:t>
            </a:r>
            <a:r>
              <a:rPr sz="1600" spc="-40">
                <a:latin typeface="Calibri"/>
                <a:cs typeface="Calibri"/>
              </a:rPr>
              <a:t> </a:t>
            </a:r>
            <a:r>
              <a:rPr sz="1600">
                <a:latin typeface="Calibri"/>
                <a:cs typeface="Calibri"/>
              </a:rPr>
              <a:t>unit</a:t>
            </a:r>
            <a:r>
              <a:rPr sz="1600" spc="-55">
                <a:latin typeface="Calibri"/>
                <a:cs typeface="Calibri"/>
              </a:rPr>
              <a:t> </a:t>
            </a:r>
            <a:r>
              <a:rPr sz="1600">
                <a:latin typeface="Calibri"/>
                <a:cs typeface="Calibri"/>
              </a:rPr>
              <a:t>can</a:t>
            </a:r>
            <a:r>
              <a:rPr sz="1600" spc="-30">
                <a:latin typeface="Calibri"/>
                <a:cs typeface="Calibri"/>
              </a:rPr>
              <a:t> </a:t>
            </a:r>
            <a:r>
              <a:rPr sz="1600">
                <a:latin typeface="Calibri"/>
                <a:cs typeface="Calibri"/>
              </a:rPr>
              <a:t>produce</a:t>
            </a:r>
            <a:r>
              <a:rPr sz="1600" spc="-20">
                <a:latin typeface="Calibri"/>
                <a:cs typeface="Calibri"/>
              </a:rPr>
              <a:t> </a:t>
            </a:r>
            <a:r>
              <a:rPr sz="1600">
                <a:latin typeface="Calibri"/>
                <a:cs typeface="Calibri"/>
              </a:rPr>
              <a:t>in</a:t>
            </a:r>
            <a:r>
              <a:rPr sz="1600" spc="-45">
                <a:latin typeface="Calibri"/>
                <a:cs typeface="Calibri"/>
              </a:rPr>
              <a:t> </a:t>
            </a:r>
            <a:r>
              <a:rPr sz="1600">
                <a:latin typeface="Calibri"/>
                <a:cs typeface="Calibri"/>
              </a:rPr>
              <a:t>one</a:t>
            </a:r>
            <a:r>
              <a:rPr sz="1600" spc="-15">
                <a:latin typeface="Calibri"/>
                <a:cs typeface="Calibri"/>
              </a:rPr>
              <a:t> </a:t>
            </a:r>
            <a:r>
              <a:rPr sz="1600">
                <a:latin typeface="Calibri"/>
                <a:cs typeface="Calibri"/>
              </a:rPr>
              <a:t>operating</a:t>
            </a:r>
            <a:r>
              <a:rPr sz="1600" spc="-35">
                <a:latin typeface="Calibri"/>
                <a:cs typeface="Calibri"/>
              </a:rPr>
              <a:t> day,</a:t>
            </a:r>
            <a:r>
              <a:rPr sz="1600" spc="-50">
                <a:latin typeface="Calibri"/>
                <a:cs typeface="Calibri"/>
              </a:rPr>
              <a:t> </a:t>
            </a:r>
            <a:r>
              <a:rPr sz="1600">
                <a:latin typeface="Calibri"/>
                <a:cs typeface="Calibri"/>
              </a:rPr>
              <a:t>whereas</a:t>
            </a:r>
            <a:r>
              <a:rPr sz="1600" spc="-5">
                <a:latin typeface="Calibri"/>
                <a:cs typeface="Calibri"/>
              </a:rPr>
              <a:t> </a:t>
            </a:r>
            <a:r>
              <a:rPr sz="1600">
                <a:latin typeface="Calibri"/>
                <a:cs typeface="Calibri"/>
              </a:rPr>
              <a:t>a</a:t>
            </a:r>
            <a:r>
              <a:rPr sz="1600" spc="-15">
                <a:latin typeface="Calibri"/>
                <a:cs typeface="Calibri"/>
              </a:rPr>
              <a:t> </a:t>
            </a:r>
            <a:r>
              <a:rPr sz="1600">
                <a:latin typeface="Calibri"/>
                <a:cs typeface="Calibri"/>
              </a:rPr>
              <a:t>blank</a:t>
            </a:r>
            <a:r>
              <a:rPr sz="1600" spc="-50">
                <a:latin typeface="Calibri"/>
                <a:cs typeface="Calibri"/>
              </a:rPr>
              <a:t> </a:t>
            </a:r>
            <a:r>
              <a:rPr sz="1600">
                <a:latin typeface="Calibri"/>
                <a:cs typeface="Calibri"/>
              </a:rPr>
              <a:t>field</a:t>
            </a:r>
            <a:r>
              <a:rPr sz="1600" spc="-40">
                <a:latin typeface="Calibri"/>
                <a:cs typeface="Calibri"/>
              </a:rPr>
              <a:t> </a:t>
            </a:r>
            <a:r>
              <a:rPr sz="1600">
                <a:latin typeface="Calibri"/>
                <a:cs typeface="Calibri"/>
              </a:rPr>
              <a:t>means</a:t>
            </a:r>
            <a:r>
              <a:rPr sz="1600" spc="-35">
                <a:latin typeface="Calibri"/>
                <a:cs typeface="Calibri"/>
              </a:rPr>
              <a:t> </a:t>
            </a:r>
            <a:r>
              <a:rPr sz="1600" spc="-25">
                <a:latin typeface="Calibri"/>
                <a:cs typeface="Calibri"/>
              </a:rPr>
              <a:t>the </a:t>
            </a:r>
            <a:r>
              <a:rPr sz="1600">
                <a:latin typeface="Calibri"/>
                <a:cs typeface="Calibri"/>
              </a:rPr>
              <a:t>value</a:t>
            </a:r>
            <a:r>
              <a:rPr sz="1600" spc="-35">
                <a:latin typeface="Calibri"/>
                <a:cs typeface="Calibri"/>
              </a:rPr>
              <a:t> </a:t>
            </a:r>
            <a:r>
              <a:rPr sz="1600">
                <a:latin typeface="Calibri"/>
                <a:cs typeface="Calibri"/>
              </a:rPr>
              <a:t>is</a:t>
            </a:r>
            <a:r>
              <a:rPr sz="1600" spc="-40">
                <a:latin typeface="Calibri"/>
                <a:cs typeface="Calibri"/>
              </a:rPr>
              <a:t> </a:t>
            </a:r>
            <a:r>
              <a:rPr sz="1600">
                <a:latin typeface="Calibri"/>
                <a:cs typeface="Calibri"/>
              </a:rPr>
              <a:t>unlimited.</a:t>
            </a:r>
            <a:r>
              <a:rPr sz="1600" spc="-65">
                <a:latin typeface="Calibri"/>
                <a:cs typeface="Calibri"/>
              </a:rPr>
              <a:t> </a:t>
            </a:r>
            <a:r>
              <a:rPr sz="1600">
                <a:latin typeface="Calibri"/>
                <a:cs typeface="Calibri"/>
              </a:rPr>
              <a:t>Specifying</a:t>
            </a:r>
            <a:r>
              <a:rPr sz="1600" spc="-40">
                <a:latin typeface="Calibri"/>
                <a:cs typeface="Calibri"/>
              </a:rPr>
              <a:t> </a:t>
            </a:r>
            <a:r>
              <a:rPr sz="1600">
                <a:latin typeface="Calibri"/>
                <a:cs typeface="Calibri"/>
              </a:rPr>
              <a:t>a</a:t>
            </a:r>
            <a:r>
              <a:rPr sz="1600" spc="-35">
                <a:latin typeface="Calibri"/>
                <a:cs typeface="Calibri"/>
              </a:rPr>
              <a:t> </a:t>
            </a:r>
            <a:r>
              <a:rPr sz="1600">
                <a:latin typeface="Calibri"/>
                <a:cs typeface="Calibri"/>
              </a:rPr>
              <a:t>value</a:t>
            </a:r>
            <a:r>
              <a:rPr sz="1600" spc="-35">
                <a:latin typeface="Calibri"/>
                <a:cs typeface="Calibri"/>
              </a:rPr>
              <a:t> </a:t>
            </a:r>
            <a:r>
              <a:rPr sz="1600">
                <a:latin typeface="Calibri"/>
                <a:cs typeface="Calibri"/>
              </a:rPr>
              <a:t>allows</a:t>
            </a:r>
            <a:r>
              <a:rPr sz="1600" spc="-30">
                <a:latin typeface="Calibri"/>
                <a:cs typeface="Calibri"/>
              </a:rPr>
              <a:t> </a:t>
            </a:r>
            <a:r>
              <a:rPr sz="1600">
                <a:latin typeface="Calibri"/>
                <a:cs typeface="Calibri"/>
              </a:rPr>
              <a:t>you</a:t>
            </a:r>
            <a:r>
              <a:rPr sz="1600" spc="-15">
                <a:latin typeface="Calibri"/>
                <a:cs typeface="Calibri"/>
              </a:rPr>
              <a:t> </a:t>
            </a:r>
            <a:r>
              <a:rPr sz="1600">
                <a:latin typeface="Calibri"/>
                <a:cs typeface="Calibri"/>
              </a:rPr>
              <a:t>to</a:t>
            </a:r>
            <a:r>
              <a:rPr sz="1600" spc="-30">
                <a:latin typeface="Calibri"/>
                <a:cs typeface="Calibri"/>
              </a:rPr>
              <a:t> </a:t>
            </a:r>
            <a:r>
              <a:rPr sz="1600">
                <a:latin typeface="Calibri"/>
                <a:cs typeface="Calibri"/>
              </a:rPr>
              <a:t>choose</a:t>
            </a:r>
            <a:r>
              <a:rPr sz="1600" spc="-5">
                <a:latin typeface="Calibri"/>
                <a:cs typeface="Calibri"/>
              </a:rPr>
              <a:t> </a:t>
            </a:r>
            <a:r>
              <a:rPr sz="1600">
                <a:latin typeface="Calibri"/>
                <a:cs typeface="Calibri"/>
              </a:rPr>
              <a:t>to</a:t>
            </a:r>
            <a:r>
              <a:rPr sz="1600" spc="-35">
                <a:latin typeface="Calibri"/>
                <a:cs typeface="Calibri"/>
              </a:rPr>
              <a:t> </a:t>
            </a:r>
            <a:r>
              <a:rPr sz="1600" spc="-10">
                <a:latin typeface="Calibri"/>
                <a:cs typeface="Calibri"/>
              </a:rPr>
              <a:t>operate</a:t>
            </a:r>
            <a:r>
              <a:rPr sz="1600" spc="-15">
                <a:latin typeface="Calibri"/>
                <a:cs typeface="Calibri"/>
              </a:rPr>
              <a:t> </a:t>
            </a:r>
            <a:r>
              <a:rPr sz="1600">
                <a:latin typeface="Calibri"/>
                <a:cs typeface="Calibri"/>
              </a:rPr>
              <a:t>as</a:t>
            </a:r>
            <a:r>
              <a:rPr sz="1600" spc="-35">
                <a:latin typeface="Calibri"/>
                <a:cs typeface="Calibri"/>
              </a:rPr>
              <a:t> </a:t>
            </a:r>
            <a:r>
              <a:rPr sz="1600">
                <a:latin typeface="Calibri"/>
                <a:cs typeface="Calibri"/>
              </a:rPr>
              <a:t>a</a:t>
            </a:r>
            <a:r>
              <a:rPr sz="1600" spc="-15">
                <a:latin typeface="Calibri"/>
                <a:cs typeface="Calibri"/>
              </a:rPr>
              <a:t> </a:t>
            </a:r>
            <a:r>
              <a:rPr sz="1600" spc="-10">
                <a:latin typeface="Calibri"/>
                <a:cs typeface="Calibri"/>
              </a:rPr>
              <a:t>limited-energy</a:t>
            </a:r>
            <a:r>
              <a:rPr sz="1600" spc="-40">
                <a:latin typeface="Calibri"/>
                <a:cs typeface="Calibri"/>
              </a:rPr>
              <a:t> </a:t>
            </a:r>
            <a:r>
              <a:rPr sz="1600" spc="-10">
                <a:latin typeface="Calibri"/>
                <a:cs typeface="Calibri"/>
              </a:rPr>
              <a:t>generator </a:t>
            </a:r>
            <a:r>
              <a:rPr sz="1600">
                <a:latin typeface="Calibri"/>
                <a:cs typeface="Calibri"/>
              </a:rPr>
              <a:t>(LEG)</a:t>
            </a:r>
            <a:r>
              <a:rPr sz="1600" spc="-5">
                <a:latin typeface="Calibri"/>
                <a:cs typeface="Calibri"/>
              </a:rPr>
              <a:t> </a:t>
            </a:r>
            <a:r>
              <a:rPr sz="1600">
                <a:latin typeface="Calibri"/>
                <a:cs typeface="Calibri"/>
              </a:rPr>
              <a:t>in</a:t>
            </a:r>
            <a:r>
              <a:rPr sz="1600" spc="-45">
                <a:latin typeface="Calibri"/>
                <a:cs typeface="Calibri"/>
              </a:rPr>
              <a:t> </a:t>
            </a:r>
            <a:r>
              <a:rPr sz="1600">
                <a:latin typeface="Calibri"/>
                <a:cs typeface="Calibri"/>
              </a:rPr>
              <a:t>real</a:t>
            </a:r>
            <a:r>
              <a:rPr sz="1600" spc="-25">
                <a:latin typeface="Calibri"/>
                <a:cs typeface="Calibri"/>
              </a:rPr>
              <a:t> </a:t>
            </a:r>
            <a:r>
              <a:rPr sz="1600" spc="-10">
                <a:latin typeface="Calibri"/>
                <a:cs typeface="Calibri"/>
              </a:rPr>
              <a:t>time.</a:t>
            </a:r>
            <a:endParaRPr sz="1600">
              <a:latin typeface="Calibri"/>
              <a:cs typeface="Calibri"/>
            </a:endParaRPr>
          </a:p>
          <a:p>
            <a:pPr marL="596900" algn="ctr">
              <a:lnSpc>
                <a:spcPct val="100000"/>
              </a:lnSpc>
              <a:spcBef>
                <a:spcPts val="885"/>
              </a:spcBef>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
        <p:nvSpPr>
          <p:cNvPr id="3" name="object 3"/>
          <p:cNvSpPr txBox="1"/>
          <p:nvPr/>
        </p:nvSpPr>
        <p:spPr>
          <a:xfrm>
            <a:off x="11626595" y="6446520"/>
            <a:ext cx="386080" cy="254635"/>
          </a:xfrm>
          <a:prstGeom prst="rect">
            <a:avLst/>
          </a:prstGeom>
          <a:solidFill>
            <a:srgbClr val="D9D9D9"/>
          </a:solidFill>
        </p:spPr>
        <p:txBody>
          <a:bodyPr vert="horz" wrap="square" lIns="0" tIns="0" rIns="0" bIns="0" rtlCol="0">
            <a:spAutoFit/>
          </a:bodyPr>
          <a:lstStyle/>
          <a:p>
            <a:pPr marL="92075">
              <a:lnSpc>
                <a:spcPts val="1875"/>
              </a:lnSpc>
            </a:pPr>
            <a:r>
              <a:rPr sz="1600" b="1" spc="-25">
                <a:latin typeface="Calibri"/>
                <a:cs typeface="Calibri"/>
              </a:rPr>
              <a:t>57</a:t>
            </a:r>
            <a:endParaRPr sz="1600">
              <a:latin typeface="Calibri"/>
              <a:cs typeface="Calibri"/>
            </a:endParaRPr>
          </a:p>
        </p:txBody>
      </p:sp>
      <p:sp>
        <p:nvSpPr>
          <p:cNvPr id="4" name="object 4"/>
          <p:cNvSpPr txBox="1">
            <a:spLocks noGrp="1"/>
          </p:cNvSpPr>
          <p:nvPr>
            <p:ph type="title"/>
          </p:nvPr>
        </p:nvSpPr>
        <p:spPr>
          <a:xfrm>
            <a:off x="302768" y="58183"/>
            <a:ext cx="6052185" cy="798830"/>
          </a:xfrm>
          <a:prstGeom prst="rect">
            <a:avLst/>
          </a:prstGeom>
        </p:spPr>
        <p:txBody>
          <a:bodyPr vert="horz" wrap="square" lIns="0" tIns="36195" rIns="0" bIns="0" rtlCol="0">
            <a:spAutoFit/>
          </a:bodyPr>
          <a:lstStyle/>
          <a:p>
            <a:pPr marL="12700">
              <a:lnSpc>
                <a:spcPct val="100000"/>
              </a:lnSpc>
              <a:spcBef>
                <a:spcPts val="285"/>
              </a:spcBef>
            </a:pPr>
            <a:r>
              <a:rPr spc="-10" dirty="0"/>
              <a:t>Generation</a:t>
            </a:r>
            <a:r>
              <a:rPr spc="-95" dirty="0"/>
              <a:t> </a:t>
            </a:r>
            <a:r>
              <a:rPr spc="-40" dirty="0"/>
              <a:t>Tab:</a:t>
            </a:r>
            <a:r>
              <a:rPr spc="-110" dirty="0"/>
              <a:t> </a:t>
            </a:r>
            <a:r>
              <a:rPr dirty="0">
                <a:solidFill>
                  <a:srgbClr val="FAB82E"/>
                </a:solidFill>
              </a:rPr>
              <a:t>Schedule</a:t>
            </a:r>
            <a:r>
              <a:rPr spc="-114" dirty="0">
                <a:solidFill>
                  <a:srgbClr val="FAB82E"/>
                </a:solidFill>
              </a:rPr>
              <a:t> </a:t>
            </a:r>
            <a:r>
              <a:rPr dirty="0">
                <a:solidFill>
                  <a:srgbClr val="FAB82E"/>
                </a:solidFill>
              </a:rPr>
              <a:t>Detail</a:t>
            </a:r>
            <a:r>
              <a:rPr spc="-114" dirty="0">
                <a:solidFill>
                  <a:srgbClr val="FAB82E"/>
                </a:solidFill>
              </a:rPr>
              <a:t> </a:t>
            </a:r>
            <a:r>
              <a:rPr spc="-10" dirty="0">
                <a:solidFill>
                  <a:srgbClr val="FAB82E"/>
                </a:solidFill>
              </a:rPr>
              <a:t>Defaults</a:t>
            </a:r>
          </a:p>
          <a:p>
            <a:pPr marL="12700">
              <a:lnSpc>
                <a:spcPct val="100000"/>
              </a:lnSpc>
              <a:spcBef>
                <a:spcPts val="140"/>
              </a:spcBef>
            </a:pPr>
            <a:r>
              <a:rPr sz="2000" b="0" i="1" dirty="0">
                <a:latin typeface="Calibri"/>
                <a:cs typeface="Calibri"/>
              </a:rPr>
              <a:t>Inputs</a:t>
            </a:r>
            <a:r>
              <a:rPr sz="2000" b="0" i="1" spc="-45" dirty="0">
                <a:latin typeface="Calibri"/>
                <a:cs typeface="Calibri"/>
              </a:rPr>
              <a:t> </a:t>
            </a:r>
            <a:r>
              <a:rPr sz="2000" b="0" i="1" dirty="0">
                <a:latin typeface="Calibri"/>
                <a:cs typeface="Calibri"/>
              </a:rPr>
              <a:t>Here</a:t>
            </a:r>
            <a:r>
              <a:rPr sz="2000" b="0" i="1" spc="-20" dirty="0">
                <a:latin typeface="Calibri"/>
                <a:cs typeface="Calibri"/>
              </a:rPr>
              <a:t> </a:t>
            </a:r>
            <a:r>
              <a:rPr sz="2000" b="0" i="1" spc="-10" dirty="0">
                <a:latin typeface="Calibri"/>
                <a:cs typeface="Calibri"/>
              </a:rPr>
              <a:t>Establish</a:t>
            </a:r>
            <a:r>
              <a:rPr sz="2000" b="0" i="1" spc="-55" dirty="0">
                <a:latin typeface="Calibri"/>
                <a:cs typeface="Calibri"/>
              </a:rPr>
              <a:t> </a:t>
            </a:r>
            <a:r>
              <a:rPr sz="2000" b="0" i="1" dirty="0">
                <a:latin typeface="Calibri"/>
                <a:cs typeface="Calibri"/>
              </a:rPr>
              <a:t>Default</a:t>
            </a:r>
            <a:r>
              <a:rPr sz="2000" b="0" i="1" spc="-45" dirty="0">
                <a:latin typeface="Calibri"/>
                <a:cs typeface="Calibri"/>
              </a:rPr>
              <a:t> </a:t>
            </a:r>
            <a:r>
              <a:rPr sz="2000" b="0" i="1" spc="-10" dirty="0">
                <a:latin typeface="Calibri"/>
                <a:cs typeface="Calibri"/>
              </a:rPr>
              <a:t>Values</a:t>
            </a:r>
            <a:endParaRPr sz="2000" dirty="0">
              <a:latin typeface="Calibri"/>
              <a:cs typeface="Calibri"/>
            </a:endParaRPr>
          </a:p>
        </p:txBody>
      </p:sp>
      <p:grpSp>
        <p:nvGrpSpPr>
          <p:cNvPr id="5" name="object 5"/>
          <p:cNvGrpSpPr/>
          <p:nvPr/>
        </p:nvGrpSpPr>
        <p:grpSpPr>
          <a:xfrm>
            <a:off x="260604" y="1263395"/>
            <a:ext cx="11671300" cy="4549140"/>
            <a:chOff x="260604" y="1263395"/>
            <a:chExt cx="11671300" cy="4549140"/>
          </a:xfrm>
        </p:grpSpPr>
        <p:pic>
          <p:nvPicPr>
            <p:cNvPr id="6" name="object 6"/>
            <p:cNvPicPr/>
            <p:nvPr/>
          </p:nvPicPr>
          <p:blipFill>
            <a:blip r:embed="rId3" cstate="print"/>
            <a:stretch>
              <a:fillRect/>
            </a:stretch>
          </p:blipFill>
          <p:spPr>
            <a:xfrm>
              <a:off x="260604" y="1263395"/>
              <a:ext cx="11670792" cy="4549140"/>
            </a:xfrm>
            <a:prstGeom prst="rect">
              <a:avLst/>
            </a:prstGeom>
          </p:spPr>
        </p:pic>
        <p:sp>
          <p:nvSpPr>
            <p:cNvPr id="7" name="object 7"/>
            <p:cNvSpPr/>
            <p:nvPr/>
          </p:nvSpPr>
          <p:spPr>
            <a:xfrm>
              <a:off x="4648962" y="1515618"/>
              <a:ext cx="6842759" cy="4255135"/>
            </a:xfrm>
            <a:custGeom>
              <a:avLst/>
              <a:gdLst/>
              <a:ahLst/>
              <a:cxnLst/>
              <a:rect l="l" t="t" r="r" b="b"/>
              <a:pathLst>
                <a:path w="6842759" h="4255135">
                  <a:moveTo>
                    <a:pt x="1955291" y="4255008"/>
                  </a:moveTo>
                  <a:lnTo>
                    <a:pt x="4113275" y="4255008"/>
                  </a:lnTo>
                  <a:lnTo>
                    <a:pt x="4113275" y="1757171"/>
                  </a:lnTo>
                  <a:lnTo>
                    <a:pt x="1955291" y="1757171"/>
                  </a:lnTo>
                  <a:lnTo>
                    <a:pt x="1955291" y="4255008"/>
                  </a:lnTo>
                  <a:close/>
                </a:path>
                <a:path w="6842759" h="4255135">
                  <a:moveTo>
                    <a:pt x="5512308" y="1712976"/>
                  </a:moveTo>
                  <a:lnTo>
                    <a:pt x="6842759" y="1712976"/>
                  </a:lnTo>
                  <a:lnTo>
                    <a:pt x="6842759" y="1207007"/>
                  </a:lnTo>
                  <a:lnTo>
                    <a:pt x="5512308" y="1207007"/>
                  </a:lnTo>
                  <a:lnTo>
                    <a:pt x="5512308" y="1712976"/>
                  </a:lnTo>
                  <a:close/>
                </a:path>
                <a:path w="6842759" h="4255135">
                  <a:moveTo>
                    <a:pt x="0" y="379475"/>
                  </a:moveTo>
                  <a:lnTo>
                    <a:pt x="972312" y="379475"/>
                  </a:lnTo>
                  <a:lnTo>
                    <a:pt x="972312" y="0"/>
                  </a:lnTo>
                  <a:lnTo>
                    <a:pt x="0" y="0"/>
                  </a:lnTo>
                  <a:lnTo>
                    <a:pt x="0" y="379475"/>
                  </a:lnTo>
                  <a:close/>
                </a:path>
              </a:pathLst>
            </a:custGeom>
            <a:ln w="25908">
              <a:solidFill>
                <a:srgbClr val="FAB82E"/>
              </a:solidFill>
            </a:ln>
          </p:spPr>
          <p:txBody>
            <a:bodyPr wrap="square" lIns="0" tIns="0" rIns="0" bIns="0" rtlCol="0"/>
            <a:lstStyle/>
            <a:p>
              <a:endParaRPr/>
            </a:p>
          </p:txBody>
        </p:sp>
        <p:sp>
          <p:nvSpPr>
            <p:cNvPr id="8" name="object 8"/>
            <p:cNvSpPr/>
            <p:nvPr/>
          </p:nvSpPr>
          <p:spPr>
            <a:xfrm>
              <a:off x="1051559" y="3137915"/>
              <a:ext cx="2075814" cy="228600"/>
            </a:xfrm>
            <a:custGeom>
              <a:avLst/>
              <a:gdLst/>
              <a:ahLst/>
              <a:cxnLst/>
              <a:rect l="l" t="t" r="r" b="b"/>
              <a:pathLst>
                <a:path w="2075814" h="228600">
                  <a:moveTo>
                    <a:pt x="2075688" y="0"/>
                  </a:moveTo>
                  <a:lnTo>
                    <a:pt x="0" y="0"/>
                  </a:lnTo>
                  <a:lnTo>
                    <a:pt x="0" y="228600"/>
                  </a:lnTo>
                  <a:lnTo>
                    <a:pt x="2075688" y="228600"/>
                  </a:lnTo>
                  <a:lnTo>
                    <a:pt x="2075688" y="0"/>
                  </a:lnTo>
                  <a:close/>
                </a:path>
              </a:pathLst>
            </a:custGeom>
            <a:solidFill>
              <a:srgbClr val="FFFFFF"/>
            </a:solidFill>
          </p:spPr>
          <p:txBody>
            <a:bodyPr wrap="square" lIns="0" tIns="0" rIns="0" bIns="0" rtlCol="0"/>
            <a:lstStyle/>
            <a:p>
              <a:endParaRPr/>
            </a:p>
          </p:txBody>
        </p:sp>
        <p:sp>
          <p:nvSpPr>
            <p:cNvPr id="9" name="object 9"/>
            <p:cNvSpPr/>
            <p:nvPr/>
          </p:nvSpPr>
          <p:spPr>
            <a:xfrm>
              <a:off x="1051559" y="3137915"/>
              <a:ext cx="2075814" cy="228600"/>
            </a:xfrm>
            <a:custGeom>
              <a:avLst/>
              <a:gdLst/>
              <a:ahLst/>
              <a:cxnLst/>
              <a:rect l="l" t="t" r="r" b="b"/>
              <a:pathLst>
                <a:path w="2075814" h="228600">
                  <a:moveTo>
                    <a:pt x="0" y="228600"/>
                  </a:moveTo>
                  <a:lnTo>
                    <a:pt x="2075688" y="228600"/>
                  </a:lnTo>
                  <a:lnTo>
                    <a:pt x="2075688" y="0"/>
                  </a:lnTo>
                  <a:lnTo>
                    <a:pt x="0" y="0"/>
                  </a:lnTo>
                  <a:lnTo>
                    <a:pt x="0" y="228600"/>
                  </a:lnTo>
                  <a:close/>
                </a:path>
              </a:pathLst>
            </a:custGeom>
            <a:ln w="12192">
              <a:solidFill>
                <a:srgbClr val="B5B8C7"/>
              </a:solidFill>
            </a:ln>
          </p:spPr>
          <p:txBody>
            <a:bodyPr wrap="square" lIns="0" tIns="0" rIns="0" bIns="0" rtlCol="0"/>
            <a:lstStyle/>
            <a:p>
              <a:endParaRPr/>
            </a:p>
          </p:txBody>
        </p:sp>
      </p:grpSp>
      <p:sp>
        <p:nvSpPr>
          <p:cNvPr id="10" name="object 10"/>
          <p:cNvSpPr txBox="1"/>
          <p:nvPr/>
        </p:nvSpPr>
        <p:spPr>
          <a:xfrm>
            <a:off x="1060703" y="3125851"/>
            <a:ext cx="2066925" cy="208279"/>
          </a:xfrm>
          <a:prstGeom prst="rect">
            <a:avLst/>
          </a:prstGeom>
        </p:spPr>
        <p:txBody>
          <a:bodyPr vert="horz" wrap="square" lIns="0" tIns="12700" rIns="0" bIns="0" rtlCol="0">
            <a:spAutoFit/>
          </a:bodyPr>
          <a:lstStyle/>
          <a:p>
            <a:pPr marL="36830">
              <a:lnSpc>
                <a:spcPct val="100000"/>
              </a:lnSpc>
              <a:spcBef>
                <a:spcPts val="100"/>
              </a:spcBef>
            </a:pPr>
            <a:r>
              <a:rPr sz="1200" spc="-10">
                <a:latin typeface="Calibri"/>
                <a:cs typeface="Calibri"/>
              </a:rPr>
              <a:t>MyFacility_GEN</a:t>
            </a:r>
            <a:endParaRPr sz="1200">
              <a:latin typeface="Calibri"/>
              <a:cs typeface="Calibri"/>
            </a:endParaRPr>
          </a:p>
        </p:txBody>
      </p:sp>
      <p:sp>
        <p:nvSpPr>
          <p:cNvPr id="11" name="object 11"/>
          <p:cNvSpPr/>
          <p:nvPr/>
        </p:nvSpPr>
        <p:spPr>
          <a:xfrm>
            <a:off x="4599432" y="2330195"/>
            <a:ext cx="4663440" cy="198120"/>
          </a:xfrm>
          <a:custGeom>
            <a:avLst/>
            <a:gdLst/>
            <a:ahLst/>
            <a:cxnLst/>
            <a:rect l="l" t="t" r="r" b="b"/>
            <a:pathLst>
              <a:path w="4663440" h="198119">
                <a:moveTo>
                  <a:pt x="4663440" y="0"/>
                </a:moveTo>
                <a:lnTo>
                  <a:pt x="0" y="0"/>
                </a:lnTo>
                <a:lnTo>
                  <a:pt x="0" y="198120"/>
                </a:lnTo>
                <a:lnTo>
                  <a:pt x="4663440" y="198120"/>
                </a:lnTo>
                <a:lnTo>
                  <a:pt x="4663440" y="0"/>
                </a:lnTo>
                <a:close/>
              </a:path>
            </a:pathLst>
          </a:custGeom>
          <a:solidFill>
            <a:srgbClr val="D6E6F6"/>
          </a:solidFill>
        </p:spPr>
        <p:txBody>
          <a:bodyPr wrap="square" lIns="0" tIns="0" rIns="0" bIns="0" rtlCol="0"/>
          <a:lstStyle/>
          <a:p>
            <a:endParaRPr/>
          </a:p>
        </p:txBody>
      </p:sp>
      <p:sp>
        <p:nvSpPr>
          <p:cNvPr id="12" name="object 12"/>
          <p:cNvSpPr txBox="1"/>
          <p:nvPr/>
        </p:nvSpPr>
        <p:spPr>
          <a:xfrm>
            <a:off x="4633340" y="2340990"/>
            <a:ext cx="3552825" cy="162560"/>
          </a:xfrm>
          <a:prstGeom prst="rect">
            <a:avLst/>
          </a:prstGeom>
        </p:spPr>
        <p:txBody>
          <a:bodyPr vert="horz" wrap="square" lIns="0" tIns="12700" rIns="0" bIns="0" rtlCol="0">
            <a:spAutoFit/>
          </a:bodyPr>
          <a:lstStyle/>
          <a:p>
            <a:pPr marL="12700">
              <a:lnSpc>
                <a:spcPct val="100000"/>
              </a:lnSpc>
              <a:spcBef>
                <a:spcPts val="100"/>
              </a:spcBef>
            </a:pPr>
            <a:r>
              <a:rPr sz="900" b="1" spc="-10">
                <a:solidFill>
                  <a:srgbClr val="0F3B85"/>
                </a:solidFill>
                <a:latin typeface="Calibri"/>
                <a:cs typeface="Calibri"/>
              </a:rPr>
              <a:t>MyFacility_GEN</a:t>
            </a:r>
            <a:r>
              <a:rPr sz="900" b="1" spc="25">
                <a:solidFill>
                  <a:srgbClr val="0F3B85"/>
                </a:solidFill>
                <a:latin typeface="Calibri"/>
                <a:cs typeface="Calibri"/>
              </a:rPr>
              <a:t> </a:t>
            </a:r>
            <a:r>
              <a:rPr sz="900" b="1">
                <a:solidFill>
                  <a:srgbClr val="0F3B85"/>
                </a:solidFill>
                <a:latin typeface="Calibri"/>
                <a:cs typeface="Calibri"/>
              </a:rPr>
              <a:t>(12345)</a:t>
            </a:r>
            <a:r>
              <a:rPr sz="900" b="1" spc="-20">
                <a:solidFill>
                  <a:srgbClr val="0F3B85"/>
                </a:solidFill>
                <a:latin typeface="Calibri"/>
                <a:cs typeface="Calibri"/>
              </a:rPr>
              <a:t> </a:t>
            </a:r>
            <a:r>
              <a:rPr sz="900" b="1">
                <a:solidFill>
                  <a:srgbClr val="0F3B85"/>
                </a:solidFill>
                <a:latin typeface="Calibri"/>
                <a:cs typeface="Calibri"/>
              </a:rPr>
              <a:t>–</a:t>
            </a:r>
            <a:r>
              <a:rPr sz="900" b="1" spc="25">
                <a:solidFill>
                  <a:srgbClr val="0F3B85"/>
                </a:solidFill>
                <a:latin typeface="Calibri"/>
                <a:cs typeface="Calibri"/>
              </a:rPr>
              <a:t> </a:t>
            </a:r>
            <a:r>
              <a:rPr sz="900" b="1">
                <a:solidFill>
                  <a:srgbClr val="0F3B85"/>
                </a:solidFill>
                <a:latin typeface="Calibri"/>
                <a:cs typeface="Calibri"/>
              </a:rPr>
              <a:t>DFLPRICE</a:t>
            </a:r>
            <a:r>
              <a:rPr sz="900" b="1" spc="-5">
                <a:solidFill>
                  <a:srgbClr val="0F3B85"/>
                </a:solidFill>
                <a:latin typeface="Calibri"/>
                <a:cs typeface="Calibri"/>
              </a:rPr>
              <a:t> </a:t>
            </a:r>
            <a:r>
              <a:rPr sz="900" b="1">
                <a:solidFill>
                  <a:srgbClr val="0F3B85"/>
                </a:solidFill>
                <a:latin typeface="Calibri"/>
                <a:cs typeface="Calibri"/>
              </a:rPr>
              <a:t>(1234501</a:t>
            </a:r>
            <a:r>
              <a:rPr sz="900" b="1" spc="-35">
                <a:solidFill>
                  <a:srgbClr val="0F3B85"/>
                </a:solidFill>
                <a:latin typeface="Calibri"/>
                <a:cs typeface="Calibri"/>
              </a:rPr>
              <a:t> </a:t>
            </a:r>
            <a:r>
              <a:rPr sz="900" b="1" spc="-10">
                <a:solidFill>
                  <a:srgbClr val="0F3B85"/>
                </a:solidFill>
                <a:latin typeface="Calibri"/>
                <a:cs typeface="Calibri"/>
              </a:rPr>
              <a:t>Price-</a:t>
            </a:r>
            <a:r>
              <a:rPr sz="900" b="1">
                <a:solidFill>
                  <a:srgbClr val="0F3B85"/>
                </a:solidFill>
                <a:latin typeface="Calibri"/>
                <a:cs typeface="Calibri"/>
              </a:rPr>
              <a:t>based)</a:t>
            </a:r>
            <a:r>
              <a:rPr sz="900" b="1" spc="25">
                <a:solidFill>
                  <a:srgbClr val="0F3B85"/>
                </a:solidFill>
                <a:latin typeface="Calibri"/>
                <a:cs typeface="Calibri"/>
              </a:rPr>
              <a:t> </a:t>
            </a:r>
            <a:r>
              <a:rPr sz="900" b="1">
                <a:solidFill>
                  <a:srgbClr val="0F3B85"/>
                </a:solidFill>
                <a:latin typeface="Calibri"/>
                <a:cs typeface="Calibri"/>
              </a:rPr>
              <a:t>on</a:t>
            </a:r>
            <a:r>
              <a:rPr sz="900" b="1" spc="25">
                <a:solidFill>
                  <a:srgbClr val="0F3B85"/>
                </a:solidFill>
                <a:latin typeface="Calibri"/>
                <a:cs typeface="Calibri"/>
              </a:rPr>
              <a:t> </a:t>
            </a:r>
            <a:r>
              <a:rPr sz="900" b="1">
                <a:solidFill>
                  <a:srgbClr val="0F3B85"/>
                </a:solidFill>
                <a:latin typeface="Calibri"/>
                <a:cs typeface="Calibri"/>
              </a:rPr>
              <a:t>31-</a:t>
            </a:r>
            <a:r>
              <a:rPr sz="900" b="1" spc="-10">
                <a:solidFill>
                  <a:srgbClr val="0F3B85"/>
                </a:solidFill>
                <a:latin typeface="Calibri"/>
                <a:cs typeface="Calibri"/>
              </a:rPr>
              <a:t>Dec-</a:t>
            </a:r>
            <a:r>
              <a:rPr sz="900" b="1" spc="-20">
                <a:solidFill>
                  <a:srgbClr val="0F3B85"/>
                </a:solidFill>
                <a:latin typeface="Calibri"/>
                <a:cs typeface="Calibri"/>
              </a:rPr>
              <a:t>2018</a:t>
            </a:r>
            <a:endParaRPr sz="900">
              <a:latin typeface="Calibri"/>
              <a:cs typeface="Calibri"/>
            </a:endParaRPr>
          </a:p>
        </p:txBody>
      </p:sp>
      <p:grpSp>
        <p:nvGrpSpPr>
          <p:cNvPr id="13" name="object 13"/>
          <p:cNvGrpSpPr/>
          <p:nvPr/>
        </p:nvGrpSpPr>
        <p:grpSpPr>
          <a:xfrm>
            <a:off x="224027" y="1261808"/>
            <a:ext cx="8551545" cy="4432300"/>
            <a:chOff x="224027" y="1261808"/>
            <a:chExt cx="8551545" cy="4432300"/>
          </a:xfrm>
        </p:grpSpPr>
        <p:sp>
          <p:nvSpPr>
            <p:cNvPr id="14" name="object 14"/>
            <p:cNvSpPr/>
            <p:nvPr/>
          </p:nvSpPr>
          <p:spPr>
            <a:xfrm>
              <a:off x="808481" y="1274826"/>
              <a:ext cx="7954009" cy="1953895"/>
            </a:xfrm>
            <a:custGeom>
              <a:avLst/>
              <a:gdLst/>
              <a:ahLst/>
              <a:cxnLst/>
              <a:rect l="l" t="t" r="r" b="b"/>
              <a:pathLst>
                <a:path w="7954009" h="1953895">
                  <a:moveTo>
                    <a:pt x="5897880" y="1953768"/>
                  </a:moveTo>
                  <a:lnTo>
                    <a:pt x="7953756" y="1953768"/>
                  </a:lnTo>
                  <a:lnTo>
                    <a:pt x="7953756" y="1728216"/>
                  </a:lnTo>
                  <a:lnTo>
                    <a:pt x="5897880" y="1728216"/>
                  </a:lnTo>
                  <a:lnTo>
                    <a:pt x="5897880" y="1953768"/>
                  </a:lnTo>
                  <a:close/>
                </a:path>
                <a:path w="7954009" h="1953895">
                  <a:moveTo>
                    <a:pt x="0" y="224027"/>
                  </a:moveTo>
                  <a:lnTo>
                    <a:pt x="792480" y="224027"/>
                  </a:lnTo>
                  <a:lnTo>
                    <a:pt x="792480" y="0"/>
                  </a:lnTo>
                  <a:lnTo>
                    <a:pt x="0" y="0"/>
                  </a:lnTo>
                  <a:lnTo>
                    <a:pt x="0" y="224027"/>
                  </a:lnTo>
                  <a:close/>
                </a:path>
              </a:pathLst>
            </a:custGeom>
            <a:ln w="25908">
              <a:solidFill>
                <a:srgbClr val="FAB82E"/>
              </a:solidFill>
            </a:ln>
          </p:spPr>
          <p:txBody>
            <a:bodyPr wrap="square" lIns="0" tIns="0" rIns="0" bIns="0" rtlCol="0"/>
            <a:lstStyle/>
            <a:p>
              <a:endParaRPr/>
            </a:p>
          </p:txBody>
        </p:sp>
        <p:sp>
          <p:nvSpPr>
            <p:cNvPr id="15" name="object 15"/>
            <p:cNvSpPr/>
            <p:nvPr/>
          </p:nvSpPr>
          <p:spPr>
            <a:xfrm>
              <a:off x="224027" y="4599686"/>
              <a:ext cx="6411595" cy="1094105"/>
            </a:xfrm>
            <a:custGeom>
              <a:avLst/>
              <a:gdLst/>
              <a:ahLst/>
              <a:cxnLst/>
              <a:rect l="l" t="t" r="r" b="b"/>
              <a:pathLst>
                <a:path w="6411595" h="1094104">
                  <a:moveTo>
                    <a:pt x="3310636" y="356362"/>
                  </a:moveTo>
                  <a:lnTo>
                    <a:pt x="122936" y="356362"/>
                  </a:lnTo>
                  <a:lnTo>
                    <a:pt x="75084" y="366015"/>
                  </a:lnTo>
                  <a:lnTo>
                    <a:pt x="36007" y="392350"/>
                  </a:lnTo>
                  <a:lnTo>
                    <a:pt x="9661" y="431424"/>
                  </a:lnTo>
                  <a:lnTo>
                    <a:pt x="0" y="479297"/>
                  </a:lnTo>
                  <a:lnTo>
                    <a:pt x="0" y="971041"/>
                  </a:lnTo>
                  <a:lnTo>
                    <a:pt x="9661" y="1018893"/>
                  </a:lnTo>
                  <a:lnTo>
                    <a:pt x="36007" y="1057970"/>
                  </a:lnTo>
                  <a:lnTo>
                    <a:pt x="75084" y="1084316"/>
                  </a:lnTo>
                  <a:lnTo>
                    <a:pt x="122936" y="1093977"/>
                  </a:lnTo>
                  <a:lnTo>
                    <a:pt x="3310636" y="1093977"/>
                  </a:lnTo>
                  <a:lnTo>
                    <a:pt x="3358509" y="1084316"/>
                  </a:lnTo>
                  <a:lnTo>
                    <a:pt x="3397583" y="1057970"/>
                  </a:lnTo>
                  <a:lnTo>
                    <a:pt x="3423918" y="1018893"/>
                  </a:lnTo>
                  <a:lnTo>
                    <a:pt x="3433572" y="971041"/>
                  </a:lnTo>
                  <a:lnTo>
                    <a:pt x="3433572" y="663701"/>
                  </a:lnTo>
                  <a:lnTo>
                    <a:pt x="4260884" y="479297"/>
                  </a:lnTo>
                  <a:lnTo>
                    <a:pt x="3433572" y="479297"/>
                  </a:lnTo>
                  <a:lnTo>
                    <a:pt x="3423918" y="431424"/>
                  </a:lnTo>
                  <a:lnTo>
                    <a:pt x="3397583" y="392350"/>
                  </a:lnTo>
                  <a:lnTo>
                    <a:pt x="3358509" y="366015"/>
                  </a:lnTo>
                  <a:lnTo>
                    <a:pt x="3310636" y="356362"/>
                  </a:lnTo>
                  <a:close/>
                </a:path>
                <a:path w="6411595" h="1094104">
                  <a:moveTo>
                    <a:pt x="6411214" y="0"/>
                  </a:moveTo>
                  <a:lnTo>
                    <a:pt x="3433572" y="479297"/>
                  </a:lnTo>
                  <a:lnTo>
                    <a:pt x="4260884" y="479297"/>
                  </a:lnTo>
                  <a:lnTo>
                    <a:pt x="6411214" y="0"/>
                  </a:lnTo>
                  <a:close/>
                </a:path>
              </a:pathLst>
            </a:custGeom>
            <a:solidFill>
              <a:srgbClr val="FCE2AC"/>
            </a:solidFill>
          </p:spPr>
          <p:txBody>
            <a:bodyPr wrap="square" lIns="0" tIns="0" rIns="0" bIns="0" rtlCol="0"/>
            <a:lstStyle/>
            <a:p>
              <a:endParaRPr/>
            </a:p>
          </p:txBody>
        </p:sp>
      </p:grpSp>
      <p:sp>
        <p:nvSpPr>
          <p:cNvPr id="16" name="object 16"/>
          <p:cNvSpPr txBox="1"/>
          <p:nvPr/>
        </p:nvSpPr>
        <p:spPr>
          <a:xfrm>
            <a:off x="624027" y="5010734"/>
            <a:ext cx="2432685" cy="300355"/>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Intertemporal</a:t>
            </a:r>
            <a:r>
              <a:rPr sz="1800" spc="-35">
                <a:latin typeface="Calibri"/>
                <a:cs typeface="Calibri"/>
              </a:rPr>
              <a:t> </a:t>
            </a:r>
            <a:r>
              <a:rPr sz="1800" spc="-10">
                <a:latin typeface="Calibri"/>
                <a:cs typeface="Calibri"/>
              </a:rPr>
              <a:t>parameters</a:t>
            </a:r>
            <a:endParaRPr sz="1800">
              <a:latin typeface="Calibri"/>
              <a:cs typeface="Calibri"/>
            </a:endParaRPr>
          </a:p>
        </p:txBody>
      </p:sp>
      <p:sp>
        <p:nvSpPr>
          <p:cNvPr id="17" name="object 17"/>
          <p:cNvSpPr txBox="1"/>
          <p:nvPr/>
        </p:nvSpPr>
        <p:spPr>
          <a:xfrm>
            <a:off x="338734" y="5285613"/>
            <a:ext cx="1832610"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must</a:t>
            </a:r>
            <a:r>
              <a:rPr sz="1800" b="1" spc="-30">
                <a:latin typeface="Calibri"/>
                <a:cs typeface="Calibri"/>
              </a:rPr>
              <a:t> </a:t>
            </a:r>
            <a:r>
              <a:rPr sz="1800" b="1">
                <a:latin typeface="Calibri"/>
                <a:cs typeface="Calibri"/>
              </a:rPr>
              <a:t>be</a:t>
            </a:r>
            <a:r>
              <a:rPr sz="1800" b="1" spc="-20">
                <a:latin typeface="Calibri"/>
                <a:cs typeface="Calibri"/>
              </a:rPr>
              <a:t> </a:t>
            </a:r>
            <a:r>
              <a:rPr sz="1800" b="1">
                <a:latin typeface="Calibri"/>
                <a:cs typeface="Calibri"/>
              </a:rPr>
              <a:t>set</a:t>
            </a:r>
            <a:r>
              <a:rPr sz="1800" b="1" spc="-30">
                <a:latin typeface="Calibri"/>
                <a:cs typeface="Calibri"/>
              </a:rPr>
              <a:t> </a:t>
            </a:r>
            <a:r>
              <a:rPr sz="1800" b="1">
                <a:latin typeface="Calibri"/>
                <a:cs typeface="Calibri"/>
              </a:rPr>
              <a:t>to</a:t>
            </a:r>
            <a:r>
              <a:rPr sz="1800" b="1" spc="-20">
                <a:latin typeface="Calibri"/>
                <a:cs typeface="Calibri"/>
              </a:rPr>
              <a:t> zero</a:t>
            </a:r>
            <a:endParaRPr sz="1800">
              <a:latin typeface="Calibri"/>
              <a:cs typeface="Calibri"/>
            </a:endParaRPr>
          </a:p>
        </p:txBody>
      </p:sp>
      <p:grpSp>
        <p:nvGrpSpPr>
          <p:cNvPr id="18" name="object 18"/>
          <p:cNvGrpSpPr/>
          <p:nvPr/>
        </p:nvGrpSpPr>
        <p:grpSpPr>
          <a:xfrm>
            <a:off x="277368" y="4972811"/>
            <a:ext cx="312420" cy="312420"/>
            <a:chOff x="277368" y="4972811"/>
            <a:chExt cx="312420" cy="312420"/>
          </a:xfrm>
        </p:grpSpPr>
        <p:sp>
          <p:nvSpPr>
            <p:cNvPr id="19" name="object 19"/>
            <p:cNvSpPr/>
            <p:nvPr/>
          </p:nvSpPr>
          <p:spPr>
            <a:xfrm>
              <a:off x="296418" y="4991861"/>
              <a:ext cx="274320" cy="274320"/>
            </a:xfrm>
            <a:custGeom>
              <a:avLst/>
              <a:gdLst/>
              <a:ahLst/>
              <a:cxnLst/>
              <a:rect l="l" t="t" r="r" b="b"/>
              <a:pathLst>
                <a:path w="274320" h="274320">
                  <a:moveTo>
                    <a:pt x="137160"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60" y="274319"/>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20" name="object 20"/>
            <p:cNvSpPr/>
            <p:nvPr/>
          </p:nvSpPr>
          <p:spPr>
            <a:xfrm>
              <a:off x="296418" y="4991861"/>
              <a:ext cx="274320" cy="274320"/>
            </a:xfrm>
            <a:custGeom>
              <a:avLst/>
              <a:gdLst/>
              <a:ahLst/>
              <a:cxnLst/>
              <a:rect l="l" t="t" r="r" b="b"/>
              <a:pathLst>
                <a:path w="274320" h="274320">
                  <a:moveTo>
                    <a:pt x="0" y="137160"/>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60" y="274319"/>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21" name="object 21"/>
          <p:cNvSpPr txBox="1"/>
          <p:nvPr/>
        </p:nvSpPr>
        <p:spPr>
          <a:xfrm>
            <a:off x="355498" y="4947920"/>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2</a:t>
            </a:r>
            <a:endParaRPr sz="2000">
              <a:latin typeface="Calibri"/>
              <a:cs typeface="Calibri"/>
            </a:endParaRPr>
          </a:p>
        </p:txBody>
      </p:sp>
      <p:sp>
        <p:nvSpPr>
          <p:cNvPr id="22" name="object 22"/>
          <p:cNvSpPr/>
          <p:nvPr/>
        </p:nvSpPr>
        <p:spPr>
          <a:xfrm>
            <a:off x="224027" y="3097783"/>
            <a:ext cx="6853555" cy="1605280"/>
          </a:xfrm>
          <a:custGeom>
            <a:avLst/>
            <a:gdLst/>
            <a:ahLst/>
            <a:cxnLst/>
            <a:rect l="l" t="t" r="r" b="b"/>
            <a:pathLst>
              <a:path w="6853555" h="1605279">
                <a:moveTo>
                  <a:pt x="3415792" y="584199"/>
                </a:moveTo>
                <a:lnTo>
                  <a:pt x="170179" y="584199"/>
                </a:lnTo>
                <a:lnTo>
                  <a:pt x="124942" y="590279"/>
                </a:lnTo>
                <a:lnTo>
                  <a:pt x="84290" y="607436"/>
                </a:lnTo>
                <a:lnTo>
                  <a:pt x="49847" y="634047"/>
                </a:lnTo>
                <a:lnTo>
                  <a:pt x="23236" y="668490"/>
                </a:lnTo>
                <a:lnTo>
                  <a:pt x="6079" y="709142"/>
                </a:lnTo>
                <a:lnTo>
                  <a:pt x="0" y="754379"/>
                </a:lnTo>
                <a:lnTo>
                  <a:pt x="0" y="1435099"/>
                </a:lnTo>
                <a:lnTo>
                  <a:pt x="6079" y="1480337"/>
                </a:lnTo>
                <a:lnTo>
                  <a:pt x="23236" y="1520989"/>
                </a:lnTo>
                <a:lnTo>
                  <a:pt x="49847" y="1555432"/>
                </a:lnTo>
                <a:lnTo>
                  <a:pt x="84290" y="1582043"/>
                </a:lnTo>
                <a:lnTo>
                  <a:pt x="124942" y="1599200"/>
                </a:lnTo>
                <a:lnTo>
                  <a:pt x="170179" y="1605279"/>
                </a:lnTo>
                <a:lnTo>
                  <a:pt x="3415792" y="1605279"/>
                </a:lnTo>
                <a:lnTo>
                  <a:pt x="3461029" y="1599200"/>
                </a:lnTo>
                <a:lnTo>
                  <a:pt x="3501681" y="1582043"/>
                </a:lnTo>
                <a:lnTo>
                  <a:pt x="3536124" y="1555432"/>
                </a:lnTo>
                <a:lnTo>
                  <a:pt x="3562735" y="1520989"/>
                </a:lnTo>
                <a:lnTo>
                  <a:pt x="3579892" y="1480337"/>
                </a:lnTo>
                <a:lnTo>
                  <a:pt x="3585972" y="1435099"/>
                </a:lnTo>
                <a:lnTo>
                  <a:pt x="3585972" y="1009649"/>
                </a:lnTo>
                <a:lnTo>
                  <a:pt x="4412083" y="754379"/>
                </a:lnTo>
                <a:lnTo>
                  <a:pt x="3585972" y="754379"/>
                </a:lnTo>
                <a:lnTo>
                  <a:pt x="3579892" y="709142"/>
                </a:lnTo>
                <a:lnTo>
                  <a:pt x="3562735" y="668490"/>
                </a:lnTo>
                <a:lnTo>
                  <a:pt x="3536124" y="634047"/>
                </a:lnTo>
                <a:lnTo>
                  <a:pt x="3501681" y="607436"/>
                </a:lnTo>
                <a:lnTo>
                  <a:pt x="3461029" y="590279"/>
                </a:lnTo>
                <a:lnTo>
                  <a:pt x="3415792" y="584199"/>
                </a:lnTo>
                <a:close/>
              </a:path>
              <a:path w="6853555" h="1605279">
                <a:moveTo>
                  <a:pt x="6853428" y="0"/>
                </a:moveTo>
                <a:lnTo>
                  <a:pt x="3585972" y="754379"/>
                </a:lnTo>
                <a:lnTo>
                  <a:pt x="4412083" y="754379"/>
                </a:lnTo>
                <a:lnTo>
                  <a:pt x="6853428" y="0"/>
                </a:lnTo>
                <a:close/>
              </a:path>
            </a:pathLst>
          </a:custGeom>
          <a:solidFill>
            <a:srgbClr val="FCE2AC"/>
          </a:solidFill>
        </p:spPr>
        <p:txBody>
          <a:bodyPr wrap="square" lIns="0" tIns="0" rIns="0" bIns="0" rtlCol="0"/>
          <a:lstStyle/>
          <a:p>
            <a:endParaRPr/>
          </a:p>
        </p:txBody>
      </p:sp>
      <p:sp>
        <p:nvSpPr>
          <p:cNvPr id="23" name="object 23"/>
          <p:cNvSpPr txBox="1"/>
          <p:nvPr/>
        </p:nvSpPr>
        <p:spPr>
          <a:xfrm>
            <a:off x="637743" y="3750005"/>
            <a:ext cx="2973070" cy="300355"/>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Specify</a:t>
            </a:r>
            <a:r>
              <a:rPr sz="1800" spc="-60">
                <a:latin typeface="Calibri"/>
                <a:cs typeface="Calibri"/>
              </a:rPr>
              <a:t> </a:t>
            </a:r>
            <a:r>
              <a:rPr sz="1800">
                <a:latin typeface="Calibri"/>
                <a:cs typeface="Calibri"/>
              </a:rPr>
              <a:t>value</a:t>
            </a:r>
            <a:r>
              <a:rPr sz="1800" spc="-40">
                <a:latin typeface="Calibri"/>
                <a:cs typeface="Calibri"/>
              </a:rPr>
              <a:t> </a:t>
            </a:r>
            <a:r>
              <a:rPr sz="1800">
                <a:latin typeface="Calibri"/>
                <a:cs typeface="Calibri"/>
              </a:rPr>
              <a:t>to</a:t>
            </a:r>
            <a:r>
              <a:rPr sz="1800" spc="-60">
                <a:latin typeface="Calibri"/>
                <a:cs typeface="Calibri"/>
              </a:rPr>
              <a:t> </a:t>
            </a:r>
            <a:r>
              <a:rPr sz="1800">
                <a:latin typeface="Calibri"/>
                <a:cs typeface="Calibri"/>
              </a:rPr>
              <a:t>indicate</a:t>
            </a:r>
            <a:r>
              <a:rPr sz="1800" spc="-35">
                <a:latin typeface="Calibri"/>
                <a:cs typeface="Calibri"/>
              </a:rPr>
              <a:t> </a:t>
            </a:r>
            <a:r>
              <a:rPr sz="1800" spc="-10">
                <a:latin typeface="Calibri"/>
                <a:cs typeface="Calibri"/>
              </a:rPr>
              <a:t>limited</a:t>
            </a:r>
            <a:endParaRPr sz="1800">
              <a:latin typeface="Calibri"/>
              <a:cs typeface="Calibri"/>
            </a:endParaRPr>
          </a:p>
        </p:txBody>
      </p:sp>
      <p:sp>
        <p:nvSpPr>
          <p:cNvPr id="24" name="object 24"/>
          <p:cNvSpPr txBox="1"/>
          <p:nvPr/>
        </p:nvSpPr>
        <p:spPr>
          <a:xfrm>
            <a:off x="327355" y="4025010"/>
            <a:ext cx="3075940" cy="574040"/>
          </a:xfrm>
          <a:prstGeom prst="rect">
            <a:avLst/>
          </a:prstGeom>
        </p:spPr>
        <p:txBody>
          <a:bodyPr vert="horz" wrap="square" lIns="0" tIns="12700" rIns="0" bIns="0" rtlCol="0">
            <a:spAutoFit/>
          </a:bodyPr>
          <a:lstStyle/>
          <a:p>
            <a:pPr marL="38100" marR="30480">
              <a:lnSpc>
                <a:spcPct val="100000"/>
              </a:lnSpc>
              <a:spcBef>
                <a:spcPts val="100"/>
              </a:spcBef>
            </a:pPr>
            <a:r>
              <a:rPr sz="1800">
                <a:latin typeface="Calibri"/>
                <a:cs typeface="Calibri"/>
              </a:rPr>
              <a:t>energy</a:t>
            </a:r>
            <a:r>
              <a:rPr sz="1800" spc="-50">
                <a:latin typeface="Calibri"/>
                <a:cs typeface="Calibri"/>
              </a:rPr>
              <a:t> </a:t>
            </a:r>
            <a:r>
              <a:rPr sz="1800">
                <a:latin typeface="Calibri"/>
                <a:cs typeface="Calibri"/>
              </a:rPr>
              <a:t>in</a:t>
            </a:r>
            <a:r>
              <a:rPr sz="1800" spc="-40">
                <a:latin typeface="Calibri"/>
                <a:cs typeface="Calibri"/>
              </a:rPr>
              <a:t> </a:t>
            </a:r>
            <a:r>
              <a:rPr sz="1800" spc="-20">
                <a:latin typeface="Calibri"/>
                <a:cs typeface="Calibri"/>
              </a:rPr>
              <a:t>day-</a:t>
            </a:r>
            <a:r>
              <a:rPr sz="1800">
                <a:latin typeface="Calibri"/>
                <a:cs typeface="Calibri"/>
              </a:rPr>
              <a:t>ahead</a:t>
            </a:r>
            <a:r>
              <a:rPr sz="1800" spc="-50">
                <a:latin typeface="Calibri"/>
                <a:cs typeface="Calibri"/>
              </a:rPr>
              <a:t> </a:t>
            </a:r>
            <a:r>
              <a:rPr sz="1800">
                <a:latin typeface="Calibri"/>
                <a:cs typeface="Calibri"/>
              </a:rPr>
              <a:t>market</a:t>
            </a:r>
            <a:r>
              <a:rPr sz="1800" spc="-45">
                <a:latin typeface="Calibri"/>
                <a:cs typeface="Calibri"/>
              </a:rPr>
              <a:t> </a:t>
            </a:r>
            <a:r>
              <a:rPr sz="1800" spc="-25">
                <a:latin typeface="Calibri"/>
                <a:cs typeface="Calibri"/>
              </a:rPr>
              <a:t>and </a:t>
            </a:r>
            <a:r>
              <a:rPr sz="1800">
                <a:latin typeface="Calibri"/>
                <a:cs typeface="Calibri"/>
              </a:rPr>
              <a:t>enable</a:t>
            </a:r>
            <a:r>
              <a:rPr sz="1800" spc="-45">
                <a:latin typeface="Calibri"/>
                <a:cs typeface="Calibri"/>
              </a:rPr>
              <a:t> </a:t>
            </a:r>
            <a:r>
              <a:rPr sz="1800">
                <a:latin typeface="Calibri"/>
                <a:cs typeface="Calibri"/>
              </a:rPr>
              <a:t>hourly</a:t>
            </a:r>
            <a:r>
              <a:rPr sz="1800" spc="-45">
                <a:latin typeface="Calibri"/>
                <a:cs typeface="Calibri"/>
              </a:rPr>
              <a:t> </a:t>
            </a:r>
            <a:r>
              <a:rPr sz="1800">
                <a:latin typeface="Calibri"/>
                <a:cs typeface="Calibri"/>
              </a:rPr>
              <a:t>LEG</a:t>
            </a:r>
            <a:r>
              <a:rPr sz="1800" spc="-40">
                <a:latin typeface="Calibri"/>
                <a:cs typeface="Calibri"/>
              </a:rPr>
              <a:t> </a:t>
            </a:r>
            <a:r>
              <a:rPr sz="1800" spc="-10">
                <a:latin typeface="Calibri"/>
                <a:cs typeface="Calibri"/>
              </a:rPr>
              <a:t>limits</a:t>
            </a:r>
            <a:r>
              <a:rPr sz="1800" spc="-15" baseline="25462">
                <a:latin typeface="Calibri"/>
                <a:cs typeface="Calibri"/>
              </a:rPr>
              <a:t>1</a:t>
            </a:r>
            <a:endParaRPr sz="1800" baseline="25462">
              <a:latin typeface="Calibri"/>
              <a:cs typeface="Calibri"/>
            </a:endParaRPr>
          </a:p>
        </p:txBody>
      </p:sp>
      <p:grpSp>
        <p:nvGrpSpPr>
          <p:cNvPr id="25" name="object 25"/>
          <p:cNvGrpSpPr/>
          <p:nvPr/>
        </p:nvGrpSpPr>
        <p:grpSpPr>
          <a:xfrm>
            <a:off x="281940" y="3695700"/>
            <a:ext cx="312420" cy="312420"/>
            <a:chOff x="281940" y="3695700"/>
            <a:chExt cx="312420" cy="312420"/>
          </a:xfrm>
        </p:grpSpPr>
        <p:sp>
          <p:nvSpPr>
            <p:cNvPr id="26" name="object 26"/>
            <p:cNvSpPr/>
            <p:nvPr/>
          </p:nvSpPr>
          <p:spPr>
            <a:xfrm>
              <a:off x="300990" y="3714750"/>
              <a:ext cx="274320" cy="274320"/>
            </a:xfrm>
            <a:custGeom>
              <a:avLst/>
              <a:gdLst/>
              <a:ahLst/>
              <a:cxnLst/>
              <a:rect l="l" t="t" r="r" b="b"/>
              <a:pathLst>
                <a:path w="274320" h="274320">
                  <a:moveTo>
                    <a:pt x="137160"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60" y="274319"/>
                  </a:lnTo>
                  <a:lnTo>
                    <a:pt x="180514" y="267321"/>
                  </a:lnTo>
                  <a:lnTo>
                    <a:pt x="218166" y="247838"/>
                  </a:lnTo>
                  <a:lnTo>
                    <a:pt x="247857" y="218139"/>
                  </a:lnTo>
                  <a:lnTo>
                    <a:pt x="267327" y="180490"/>
                  </a:lnTo>
                  <a:lnTo>
                    <a:pt x="274320" y="137160"/>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27" name="object 27"/>
            <p:cNvSpPr/>
            <p:nvPr/>
          </p:nvSpPr>
          <p:spPr>
            <a:xfrm>
              <a:off x="300990" y="3714750"/>
              <a:ext cx="274320" cy="274320"/>
            </a:xfrm>
            <a:custGeom>
              <a:avLst/>
              <a:gdLst/>
              <a:ahLst/>
              <a:cxnLst/>
              <a:rect l="l" t="t" r="r" b="b"/>
              <a:pathLst>
                <a:path w="274320" h="274320">
                  <a:moveTo>
                    <a:pt x="0" y="137160"/>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60"/>
                  </a:lnTo>
                  <a:lnTo>
                    <a:pt x="267327" y="180490"/>
                  </a:lnTo>
                  <a:lnTo>
                    <a:pt x="247857" y="218139"/>
                  </a:lnTo>
                  <a:lnTo>
                    <a:pt x="218166" y="247838"/>
                  </a:lnTo>
                  <a:lnTo>
                    <a:pt x="180514" y="267321"/>
                  </a:lnTo>
                  <a:lnTo>
                    <a:pt x="137160" y="274319"/>
                  </a:lnTo>
                  <a:lnTo>
                    <a:pt x="93805" y="267321"/>
                  </a:lnTo>
                  <a:lnTo>
                    <a:pt x="56153" y="247838"/>
                  </a:lnTo>
                  <a:lnTo>
                    <a:pt x="26462" y="218139"/>
                  </a:lnTo>
                  <a:lnTo>
                    <a:pt x="6992" y="180490"/>
                  </a:lnTo>
                  <a:lnTo>
                    <a:pt x="0" y="137160"/>
                  </a:lnTo>
                  <a:close/>
                </a:path>
              </a:pathLst>
            </a:custGeom>
            <a:ln w="38100">
              <a:solidFill>
                <a:srgbClr val="FCE2AC"/>
              </a:solidFill>
            </a:ln>
          </p:spPr>
          <p:txBody>
            <a:bodyPr wrap="square" lIns="0" tIns="0" rIns="0" bIns="0" rtlCol="0"/>
            <a:lstStyle/>
            <a:p>
              <a:endParaRPr/>
            </a:p>
          </p:txBody>
        </p:sp>
      </p:grpSp>
      <p:sp>
        <p:nvSpPr>
          <p:cNvPr id="28" name="object 28"/>
          <p:cNvSpPr txBox="1"/>
          <p:nvPr/>
        </p:nvSpPr>
        <p:spPr>
          <a:xfrm>
            <a:off x="360070" y="3670172"/>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1</a:t>
            </a:r>
            <a:endParaRPr sz="2000">
              <a:latin typeface="Calibri"/>
              <a:cs typeface="Calibri"/>
            </a:endParaRPr>
          </a:p>
        </p:txBody>
      </p:sp>
      <p:grpSp>
        <p:nvGrpSpPr>
          <p:cNvPr id="29" name="object 29"/>
          <p:cNvGrpSpPr/>
          <p:nvPr/>
        </p:nvGrpSpPr>
        <p:grpSpPr>
          <a:xfrm>
            <a:off x="8168385" y="841247"/>
            <a:ext cx="3795395" cy="2115820"/>
            <a:chOff x="8168385" y="841247"/>
            <a:chExt cx="3795395" cy="2115820"/>
          </a:xfrm>
        </p:grpSpPr>
        <p:sp>
          <p:nvSpPr>
            <p:cNvPr id="30" name="object 30"/>
            <p:cNvSpPr/>
            <p:nvPr/>
          </p:nvSpPr>
          <p:spPr>
            <a:xfrm>
              <a:off x="8174735" y="2753868"/>
              <a:ext cx="521334" cy="196850"/>
            </a:xfrm>
            <a:custGeom>
              <a:avLst/>
              <a:gdLst/>
              <a:ahLst/>
              <a:cxnLst/>
              <a:rect l="l" t="t" r="r" b="b"/>
              <a:pathLst>
                <a:path w="521334" h="196850">
                  <a:moveTo>
                    <a:pt x="521207" y="0"/>
                  </a:moveTo>
                  <a:lnTo>
                    <a:pt x="0" y="0"/>
                  </a:lnTo>
                  <a:lnTo>
                    <a:pt x="0" y="196596"/>
                  </a:lnTo>
                  <a:lnTo>
                    <a:pt x="521207" y="196596"/>
                  </a:lnTo>
                  <a:lnTo>
                    <a:pt x="521207" y="0"/>
                  </a:lnTo>
                  <a:close/>
                </a:path>
              </a:pathLst>
            </a:custGeom>
            <a:solidFill>
              <a:srgbClr val="FFFFFF"/>
            </a:solidFill>
          </p:spPr>
          <p:txBody>
            <a:bodyPr wrap="square" lIns="0" tIns="0" rIns="0" bIns="0" rtlCol="0"/>
            <a:lstStyle/>
            <a:p>
              <a:endParaRPr/>
            </a:p>
          </p:txBody>
        </p:sp>
        <p:sp>
          <p:nvSpPr>
            <p:cNvPr id="31" name="object 31"/>
            <p:cNvSpPr/>
            <p:nvPr/>
          </p:nvSpPr>
          <p:spPr>
            <a:xfrm>
              <a:off x="8174735" y="2753868"/>
              <a:ext cx="521334" cy="196850"/>
            </a:xfrm>
            <a:custGeom>
              <a:avLst/>
              <a:gdLst/>
              <a:ahLst/>
              <a:cxnLst/>
              <a:rect l="l" t="t" r="r" b="b"/>
              <a:pathLst>
                <a:path w="521334" h="196850">
                  <a:moveTo>
                    <a:pt x="0" y="196596"/>
                  </a:moveTo>
                  <a:lnTo>
                    <a:pt x="521207" y="196596"/>
                  </a:lnTo>
                  <a:lnTo>
                    <a:pt x="521207" y="0"/>
                  </a:lnTo>
                  <a:lnTo>
                    <a:pt x="0" y="0"/>
                  </a:lnTo>
                  <a:lnTo>
                    <a:pt x="0" y="196596"/>
                  </a:lnTo>
                  <a:close/>
                </a:path>
              </a:pathLst>
            </a:custGeom>
            <a:ln w="12192">
              <a:solidFill>
                <a:srgbClr val="B5B8C7"/>
              </a:solidFill>
            </a:ln>
          </p:spPr>
          <p:txBody>
            <a:bodyPr wrap="square" lIns="0" tIns="0" rIns="0" bIns="0" rtlCol="0"/>
            <a:lstStyle/>
            <a:p>
              <a:endParaRPr/>
            </a:p>
          </p:txBody>
        </p:sp>
        <p:sp>
          <p:nvSpPr>
            <p:cNvPr id="32" name="object 32"/>
            <p:cNvSpPr/>
            <p:nvPr/>
          </p:nvSpPr>
          <p:spPr>
            <a:xfrm>
              <a:off x="8610599" y="841247"/>
              <a:ext cx="3352800" cy="1957070"/>
            </a:xfrm>
            <a:custGeom>
              <a:avLst/>
              <a:gdLst/>
              <a:ahLst/>
              <a:cxnLst/>
              <a:rect l="l" t="t" r="r" b="b"/>
              <a:pathLst>
                <a:path w="3352800" h="1957070">
                  <a:moveTo>
                    <a:pt x="2794000" y="714755"/>
                  </a:moveTo>
                  <a:lnTo>
                    <a:pt x="1955800" y="714755"/>
                  </a:lnTo>
                  <a:lnTo>
                    <a:pt x="2240915" y="1956689"/>
                  </a:lnTo>
                  <a:lnTo>
                    <a:pt x="2794000" y="714755"/>
                  </a:lnTo>
                  <a:close/>
                </a:path>
                <a:path w="3352800" h="1957070">
                  <a:moveTo>
                    <a:pt x="3233674"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5"/>
                  </a:lnTo>
                  <a:lnTo>
                    <a:pt x="3233674" y="714755"/>
                  </a:lnTo>
                  <a:lnTo>
                    <a:pt x="3280040" y="705393"/>
                  </a:lnTo>
                  <a:lnTo>
                    <a:pt x="3317906" y="679862"/>
                  </a:lnTo>
                  <a:lnTo>
                    <a:pt x="3343437" y="641996"/>
                  </a:lnTo>
                  <a:lnTo>
                    <a:pt x="3352800" y="595629"/>
                  </a:lnTo>
                  <a:lnTo>
                    <a:pt x="3352800" y="119125"/>
                  </a:lnTo>
                  <a:lnTo>
                    <a:pt x="3343437" y="72759"/>
                  </a:lnTo>
                  <a:lnTo>
                    <a:pt x="3317906" y="34893"/>
                  </a:lnTo>
                  <a:lnTo>
                    <a:pt x="3280040" y="9362"/>
                  </a:lnTo>
                  <a:lnTo>
                    <a:pt x="3233674" y="0"/>
                  </a:lnTo>
                  <a:close/>
                </a:path>
              </a:pathLst>
            </a:custGeom>
            <a:solidFill>
              <a:srgbClr val="FCE2AC"/>
            </a:solidFill>
          </p:spPr>
          <p:txBody>
            <a:bodyPr wrap="square" lIns="0" tIns="0" rIns="0" bIns="0" rtlCol="0"/>
            <a:lstStyle/>
            <a:p>
              <a:endParaRPr/>
            </a:p>
          </p:txBody>
        </p:sp>
      </p:grpSp>
      <p:sp>
        <p:nvSpPr>
          <p:cNvPr id="33" name="object 33"/>
          <p:cNvSpPr txBox="1"/>
          <p:nvPr/>
        </p:nvSpPr>
        <p:spPr>
          <a:xfrm>
            <a:off x="9010268" y="894334"/>
            <a:ext cx="282321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Economic</a:t>
            </a:r>
            <a:r>
              <a:rPr sz="1800" spc="-45">
                <a:latin typeface="Calibri"/>
                <a:cs typeface="Calibri"/>
              </a:rPr>
              <a:t> </a:t>
            </a:r>
            <a:r>
              <a:rPr sz="1800">
                <a:latin typeface="Calibri"/>
                <a:cs typeface="Calibri"/>
              </a:rPr>
              <a:t>Min</a:t>
            </a:r>
            <a:r>
              <a:rPr sz="1800" spc="-45">
                <a:latin typeface="Calibri"/>
                <a:cs typeface="Calibri"/>
              </a:rPr>
              <a:t> </a:t>
            </a:r>
            <a:r>
              <a:rPr sz="1800">
                <a:latin typeface="Calibri"/>
                <a:cs typeface="Calibri"/>
              </a:rPr>
              <a:t>and</a:t>
            </a:r>
            <a:r>
              <a:rPr sz="1800" spc="-60">
                <a:latin typeface="Calibri"/>
                <a:cs typeface="Calibri"/>
              </a:rPr>
              <a:t> </a:t>
            </a:r>
            <a:r>
              <a:rPr sz="1800" spc="-10">
                <a:latin typeface="Calibri"/>
                <a:cs typeface="Calibri"/>
              </a:rPr>
              <a:t>Emergency</a:t>
            </a:r>
            <a:endParaRPr sz="1800">
              <a:latin typeface="Calibri"/>
              <a:cs typeface="Calibri"/>
            </a:endParaRPr>
          </a:p>
        </p:txBody>
      </p:sp>
      <p:sp>
        <p:nvSpPr>
          <p:cNvPr id="34" name="object 34"/>
          <p:cNvSpPr txBox="1"/>
          <p:nvPr/>
        </p:nvSpPr>
        <p:spPr>
          <a:xfrm>
            <a:off x="8725281" y="1168653"/>
            <a:ext cx="2253615"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Min</a:t>
            </a:r>
            <a:r>
              <a:rPr sz="1800" spc="-5">
                <a:latin typeface="Calibri"/>
                <a:cs typeface="Calibri"/>
              </a:rPr>
              <a:t> </a:t>
            </a:r>
            <a:r>
              <a:rPr sz="1800" b="1">
                <a:latin typeface="Calibri"/>
                <a:cs typeface="Calibri"/>
              </a:rPr>
              <a:t>must</a:t>
            </a:r>
            <a:r>
              <a:rPr sz="1800" b="1" spc="-25">
                <a:latin typeface="Calibri"/>
                <a:cs typeface="Calibri"/>
              </a:rPr>
              <a:t> </a:t>
            </a:r>
            <a:r>
              <a:rPr sz="1800" b="1">
                <a:latin typeface="Calibri"/>
                <a:cs typeface="Calibri"/>
              </a:rPr>
              <a:t>be</a:t>
            </a:r>
            <a:r>
              <a:rPr sz="1800" b="1" spc="-25">
                <a:latin typeface="Calibri"/>
                <a:cs typeface="Calibri"/>
              </a:rPr>
              <a:t> </a:t>
            </a:r>
            <a:r>
              <a:rPr sz="1800" b="1">
                <a:latin typeface="Calibri"/>
                <a:cs typeface="Calibri"/>
              </a:rPr>
              <a:t>set</a:t>
            </a:r>
            <a:r>
              <a:rPr sz="1800" b="1" spc="-30">
                <a:latin typeface="Calibri"/>
                <a:cs typeface="Calibri"/>
              </a:rPr>
              <a:t> </a:t>
            </a:r>
            <a:r>
              <a:rPr sz="1800" b="1">
                <a:latin typeface="Calibri"/>
                <a:cs typeface="Calibri"/>
              </a:rPr>
              <a:t>to</a:t>
            </a:r>
            <a:r>
              <a:rPr sz="1800" b="1" spc="-25">
                <a:latin typeface="Calibri"/>
                <a:cs typeface="Calibri"/>
              </a:rPr>
              <a:t> </a:t>
            </a:r>
            <a:r>
              <a:rPr sz="1800" b="1" spc="-20">
                <a:latin typeface="Calibri"/>
                <a:cs typeface="Calibri"/>
              </a:rPr>
              <a:t>zero</a:t>
            </a:r>
            <a:endParaRPr sz="1800">
              <a:latin typeface="Calibri"/>
              <a:cs typeface="Calibri"/>
            </a:endParaRPr>
          </a:p>
        </p:txBody>
      </p:sp>
      <p:grpSp>
        <p:nvGrpSpPr>
          <p:cNvPr id="35" name="object 35"/>
          <p:cNvGrpSpPr/>
          <p:nvPr/>
        </p:nvGrpSpPr>
        <p:grpSpPr>
          <a:xfrm>
            <a:off x="8622792" y="905255"/>
            <a:ext cx="312420" cy="312420"/>
            <a:chOff x="8622792" y="905255"/>
            <a:chExt cx="312420" cy="312420"/>
          </a:xfrm>
        </p:grpSpPr>
        <p:sp>
          <p:nvSpPr>
            <p:cNvPr id="36" name="object 36"/>
            <p:cNvSpPr/>
            <p:nvPr/>
          </p:nvSpPr>
          <p:spPr>
            <a:xfrm>
              <a:off x="8641842" y="924305"/>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19"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37" name="object 37"/>
            <p:cNvSpPr/>
            <p:nvPr/>
          </p:nvSpPr>
          <p:spPr>
            <a:xfrm>
              <a:off x="8641842" y="924305"/>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38" name="object 38"/>
          <p:cNvSpPr txBox="1"/>
          <p:nvPr/>
        </p:nvSpPr>
        <p:spPr>
          <a:xfrm>
            <a:off x="8701531" y="879170"/>
            <a:ext cx="154940" cy="331470"/>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3</a:t>
            </a:r>
            <a:endParaRPr sz="2000">
              <a:latin typeface="Calibri"/>
              <a:cs typeface="Calibri"/>
            </a:endParaRPr>
          </a:p>
        </p:txBody>
      </p:sp>
      <p:sp>
        <p:nvSpPr>
          <p:cNvPr id="39" name="object 39"/>
          <p:cNvSpPr txBox="1"/>
          <p:nvPr/>
        </p:nvSpPr>
        <p:spPr>
          <a:xfrm>
            <a:off x="1060703" y="2904744"/>
            <a:ext cx="2066925" cy="196850"/>
          </a:xfrm>
          <a:prstGeom prst="rect">
            <a:avLst/>
          </a:prstGeom>
          <a:solidFill>
            <a:srgbClr val="FFFFFF"/>
          </a:solidFill>
          <a:ln w="12191">
            <a:solidFill>
              <a:srgbClr val="B5B8C7"/>
            </a:solidFill>
          </a:ln>
        </p:spPr>
        <p:txBody>
          <a:bodyPr vert="horz" wrap="square" lIns="0" tIns="0" rIns="0" bIns="0" rtlCol="0">
            <a:spAutoFit/>
          </a:bodyPr>
          <a:lstStyle/>
          <a:p>
            <a:pPr marL="45720">
              <a:lnSpc>
                <a:spcPts val="1320"/>
              </a:lnSpc>
            </a:pPr>
            <a:r>
              <a:rPr sz="1200" spc="-10">
                <a:latin typeface="Calibri"/>
                <a:cs typeface="Calibri"/>
              </a:rPr>
              <a:t>My_CSF_GEN</a:t>
            </a:r>
            <a:endParaRPr sz="1200">
              <a:latin typeface="Calibri"/>
              <a:cs typeface="Calibri"/>
            </a:endParaRPr>
          </a:p>
        </p:txBody>
      </p:sp>
      <p:pic>
        <p:nvPicPr>
          <p:cNvPr id="40" name="Picture 39">
            <a:extLst>
              <a:ext uri="{FF2B5EF4-FFF2-40B4-BE49-F238E27FC236}">
                <a16:creationId xmlns:a16="http://schemas.microsoft.com/office/drawing/2014/main" id="{9B1A518A-50D2-6B5A-3B20-0F4A6EBAA493}"/>
              </a:ext>
            </a:extLst>
          </p:cNvPr>
          <p:cNvPicPr>
            <a:picLocks noChangeAspect="1"/>
          </p:cNvPicPr>
          <p:nvPr/>
        </p:nvPicPr>
        <p:blipFill>
          <a:blip r:embed="rId4"/>
          <a:stretch>
            <a:fillRect/>
          </a:stretch>
        </p:blipFill>
        <p:spPr>
          <a:xfrm>
            <a:off x="3746726" y="1263395"/>
            <a:ext cx="396690" cy="228601"/>
          </a:xfrm>
          <a:prstGeom prst="rect">
            <a:avLst/>
          </a:prstGeom>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Limited</a:t>
            </a:r>
            <a:r>
              <a:rPr spc="-114"/>
              <a:t> </a:t>
            </a:r>
            <a:r>
              <a:t>Energy</a:t>
            </a:r>
            <a:r>
              <a:rPr spc="-120"/>
              <a:t> </a:t>
            </a:r>
            <a:r>
              <a:rPr spc="-10"/>
              <a:t>Generator</a:t>
            </a:r>
            <a:r>
              <a:rPr spc="-80"/>
              <a:t> </a:t>
            </a:r>
            <a:r>
              <a:t>(LEG)</a:t>
            </a:r>
            <a:r>
              <a:rPr spc="-114"/>
              <a:t> </a:t>
            </a:r>
            <a:r>
              <a:rPr spc="-10"/>
              <a:t>Option</a:t>
            </a:r>
          </a:p>
        </p:txBody>
      </p:sp>
      <p:sp>
        <p:nvSpPr>
          <p:cNvPr id="3" name="object 3"/>
          <p:cNvSpPr txBox="1"/>
          <p:nvPr/>
        </p:nvSpPr>
        <p:spPr>
          <a:xfrm>
            <a:off x="367080" y="754507"/>
            <a:ext cx="9338310" cy="4954690"/>
          </a:xfrm>
          <a:prstGeom prst="rect">
            <a:avLst/>
          </a:prstGeom>
        </p:spPr>
        <p:txBody>
          <a:bodyPr vert="horz" wrap="square" lIns="0" tIns="12700" rIns="0" bIns="0" rtlCol="0">
            <a:spAutoFit/>
          </a:bodyPr>
          <a:lstStyle/>
          <a:p>
            <a:pPr marL="229235" indent="-216535">
              <a:lnSpc>
                <a:spcPct val="100000"/>
              </a:lnSpc>
              <a:spcBef>
                <a:spcPts val="100"/>
              </a:spcBef>
              <a:buFont typeface="Arial"/>
              <a:buChar char="•"/>
              <a:tabLst>
                <a:tab pos="229235" algn="l"/>
              </a:tabLst>
            </a:pPr>
            <a:r>
              <a:rPr sz="2400" dirty="0">
                <a:latin typeface="Calibri"/>
                <a:cs typeface="Calibri"/>
              </a:rPr>
              <a:t>Enter</a:t>
            </a:r>
            <a:r>
              <a:rPr sz="2400" spc="-70" dirty="0">
                <a:latin typeface="Calibri"/>
                <a:cs typeface="Calibri"/>
              </a:rPr>
              <a:t> </a:t>
            </a:r>
            <a:r>
              <a:rPr sz="2400" dirty="0">
                <a:latin typeface="Calibri"/>
                <a:cs typeface="Calibri"/>
              </a:rPr>
              <a:t>Maximum</a:t>
            </a:r>
            <a:r>
              <a:rPr sz="2400" spc="-80" dirty="0">
                <a:latin typeface="Calibri"/>
                <a:cs typeface="Calibri"/>
              </a:rPr>
              <a:t> </a:t>
            </a:r>
            <a:r>
              <a:rPr sz="2400" dirty="0">
                <a:latin typeface="Calibri"/>
                <a:cs typeface="Calibri"/>
              </a:rPr>
              <a:t>Daily</a:t>
            </a:r>
            <a:r>
              <a:rPr sz="2400" spc="-65" dirty="0">
                <a:latin typeface="Calibri"/>
                <a:cs typeface="Calibri"/>
              </a:rPr>
              <a:t> </a:t>
            </a:r>
            <a:r>
              <a:rPr sz="2400" dirty="0">
                <a:latin typeface="Calibri"/>
                <a:cs typeface="Calibri"/>
              </a:rPr>
              <a:t>Energy</a:t>
            </a:r>
            <a:r>
              <a:rPr sz="2400" spc="-75" dirty="0">
                <a:latin typeface="Calibri"/>
                <a:cs typeface="Calibri"/>
              </a:rPr>
              <a:t> </a:t>
            </a:r>
            <a:r>
              <a:rPr sz="2400" dirty="0">
                <a:latin typeface="Calibri"/>
                <a:cs typeface="Calibri"/>
              </a:rPr>
              <a:t>value</a:t>
            </a:r>
            <a:r>
              <a:rPr sz="2400" spc="-45" dirty="0">
                <a:latin typeface="Calibri"/>
                <a:cs typeface="Calibri"/>
              </a:rPr>
              <a:t> </a:t>
            </a:r>
            <a:r>
              <a:rPr sz="2400" dirty="0">
                <a:latin typeface="Calibri"/>
                <a:cs typeface="Calibri"/>
              </a:rPr>
              <a:t>(MWh)</a:t>
            </a:r>
            <a:r>
              <a:rPr sz="2400" spc="-70" dirty="0">
                <a:latin typeface="Calibri"/>
                <a:cs typeface="Calibri"/>
              </a:rPr>
              <a:t> </a:t>
            </a:r>
            <a:r>
              <a:rPr sz="2400" dirty="0">
                <a:latin typeface="Calibri"/>
                <a:cs typeface="Calibri"/>
              </a:rPr>
              <a:t>in</a:t>
            </a:r>
            <a:r>
              <a:rPr sz="2400" spc="-75" dirty="0">
                <a:latin typeface="Calibri"/>
                <a:cs typeface="Calibri"/>
              </a:rPr>
              <a:t> </a:t>
            </a:r>
            <a:r>
              <a:rPr sz="2400" dirty="0">
                <a:latin typeface="Calibri"/>
                <a:cs typeface="Calibri"/>
              </a:rPr>
              <a:t>Schedule</a:t>
            </a:r>
            <a:r>
              <a:rPr sz="2400" spc="-55" dirty="0">
                <a:latin typeface="Calibri"/>
                <a:cs typeface="Calibri"/>
              </a:rPr>
              <a:t> </a:t>
            </a:r>
            <a:r>
              <a:rPr sz="2400" dirty="0">
                <a:latin typeface="Calibri"/>
                <a:cs typeface="Calibri"/>
              </a:rPr>
              <a:t>Detail</a:t>
            </a:r>
            <a:r>
              <a:rPr sz="2400" spc="-80" dirty="0">
                <a:latin typeface="Calibri"/>
                <a:cs typeface="Calibri"/>
              </a:rPr>
              <a:t> </a:t>
            </a:r>
            <a:r>
              <a:rPr sz="2400" dirty="0">
                <a:latin typeface="Calibri"/>
                <a:cs typeface="Calibri"/>
              </a:rPr>
              <a:t>Defaults</a:t>
            </a:r>
            <a:r>
              <a:rPr sz="2400" spc="-65" dirty="0">
                <a:latin typeface="Calibri"/>
                <a:cs typeface="Calibri"/>
              </a:rPr>
              <a:t> </a:t>
            </a:r>
            <a:r>
              <a:rPr sz="2400" spc="-25" dirty="0">
                <a:latin typeface="Calibri"/>
                <a:cs typeface="Calibri"/>
              </a:rPr>
              <a:t>tab</a:t>
            </a:r>
            <a:endParaRPr sz="2400" dirty="0">
              <a:latin typeface="Calibri"/>
              <a:cs typeface="Calibri"/>
            </a:endParaRPr>
          </a:p>
          <a:p>
            <a:pPr marL="228600" marR="56515" indent="-216535">
              <a:lnSpc>
                <a:spcPct val="120000"/>
              </a:lnSpc>
              <a:spcBef>
                <a:spcPts val="1200"/>
              </a:spcBef>
              <a:buFont typeface="Arial"/>
              <a:buChar char="•"/>
              <a:tabLst>
                <a:tab pos="230504" algn="l"/>
              </a:tabLst>
            </a:pPr>
            <a:r>
              <a:rPr sz="2400" b="1" dirty="0">
                <a:latin typeface="Calibri"/>
                <a:cs typeface="Calibri"/>
              </a:rPr>
              <a:t>Day</a:t>
            </a:r>
            <a:r>
              <a:rPr sz="2400" b="1" spc="-70" dirty="0">
                <a:latin typeface="Calibri"/>
                <a:cs typeface="Calibri"/>
              </a:rPr>
              <a:t> </a:t>
            </a:r>
            <a:r>
              <a:rPr sz="2400" b="1" dirty="0">
                <a:latin typeface="Calibri"/>
                <a:cs typeface="Calibri"/>
              </a:rPr>
              <a:t>ahead,</a:t>
            </a:r>
            <a:r>
              <a:rPr sz="2400" b="1" spc="-70" dirty="0">
                <a:latin typeface="Calibri"/>
                <a:cs typeface="Calibri"/>
              </a:rPr>
              <a:t> </a:t>
            </a:r>
            <a:r>
              <a:rPr sz="2400" dirty="0">
                <a:latin typeface="Calibri"/>
                <a:cs typeface="Calibri"/>
              </a:rPr>
              <a:t>software</a:t>
            </a:r>
            <a:r>
              <a:rPr sz="2400" spc="-70" dirty="0">
                <a:latin typeface="Calibri"/>
                <a:cs typeface="Calibri"/>
              </a:rPr>
              <a:t> </a:t>
            </a:r>
            <a:r>
              <a:rPr sz="2400" dirty="0">
                <a:latin typeface="Calibri"/>
                <a:cs typeface="Calibri"/>
              </a:rPr>
              <a:t>schedules</a:t>
            </a:r>
            <a:r>
              <a:rPr sz="2400" spc="-70" dirty="0">
                <a:latin typeface="Calibri"/>
                <a:cs typeface="Calibri"/>
              </a:rPr>
              <a:t> </a:t>
            </a:r>
            <a:r>
              <a:rPr sz="2400" dirty="0">
                <a:latin typeface="Calibri"/>
                <a:cs typeface="Calibri"/>
              </a:rPr>
              <a:t>limited</a:t>
            </a:r>
            <a:r>
              <a:rPr sz="2400" spc="-90" dirty="0">
                <a:latin typeface="Calibri"/>
                <a:cs typeface="Calibri"/>
              </a:rPr>
              <a:t> </a:t>
            </a:r>
            <a:r>
              <a:rPr sz="2400" dirty="0">
                <a:latin typeface="Calibri"/>
                <a:cs typeface="Calibri"/>
              </a:rPr>
              <a:t>energy</a:t>
            </a:r>
            <a:r>
              <a:rPr sz="2400" spc="-70" dirty="0">
                <a:latin typeface="Calibri"/>
                <a:cs typeface="Calibri"/>
              </a:rPr>
              <a:t> </a:t>
            </a:r>
            <a:r>
              <a:rPr sz="2400" dirty="0">
                <a:latin typeface="Calibri"/>
                <a:cs typeface="Calibri"/>
              </a:rPr>
              <a:t>in</a:t>
            </a:r>
            <a:r>
              <a:rPr sz="2400" spc="-70" dirty="0">
                <a:latin typeface="Calibri"/>
                <a:cs typeface="Calibri"/>
              </a:rPr>
              <a:t> </a:t>
            </a:r>
            <a:r>
              <a:rPr sz="2400" dirty="0">
                <a:latin typeface="Calibri"/>
                <a:cs typeface="Calibri"/>
              </a:rPr>
              <a:t>hours</a:t>
            </a:r>
            <a:r>
              <a:rPr sz="2400" spc="-75" dirty="0">
                <a:latin typeface="Calibri"/>
                <a:cs typeface="Calibri"/>
              </a:rPr>
              <a:t> </a:t>
            </a:r>
            <a:r>
              <a:rPr sz="2400" dirty="0">
                <a:latin typeface="Calibri"/>
                <a:cs typeface="Calibri"/>
              </a:rPr>
              <a:t>with</a:t>
            </a:r>
            <a:r>
              <a:rPr sz="2400" spc="-90" dirty="0">
                <a:latin typeface="Calibri"/>
                <a:cs typeface="Calibri"/>
              </a:rPr>
              <a:t> </a:t>
            </a:r>
            <a:r>
              <a:rPr sz="2400" spc="-10" dirty="0">
                <a:latin typeface="Calibri"/>
                <a:cs typeface="Calibri"/>
              </a:rPr>
              <a:t>greatest 	</a:t>
            </a:r>
            <a:r>
              <a:rPr sz="2400" dirty="0">
                <a:latin typeface="Calibri"/>
                <a:cs typeface="Calibri"/>
              </a:rPr>
              <a:t>positive</a:t>
            </a:r>
            <a:r>
              <a:rPr sz="2400" spc="-80" dirty="0">
                <a:latin typeface="Calibri"/>
                <a:cs typeface="Calibri"/>
              </a:rPr>
              <a:t> </a:t>
            </a:r>
            <a:r>
              <a:rPr sz="2400" spc="-10" dirty="0">
                <a:latin typeface="Calibri"/>
                <a:cs typeface="Calibri"/>
              </a:rPr>
              <a:t>difference</a:t>
            </a:r>
            <a:r>
              <a:rPr sz="2400" spc="-55" dirty="0">
                <a:latin typeface="Calibri"/>
                <a:cs typeface="Calibri"/>
              </a:rPr>
              <a:t> </a:t>
            </a:r>
            <a:r>
              <a:rPr sz="2400" dirty="0">
                <a:latin typeface="Calibri"/>
                <a:cs typeface="Calibri"/>
              </a:rPr>
              <a:t>between</a:t>
            </a:r>
            <a:r>
              <a:rPr sz="2400" spc="-70" dirty="0">
                <a:latin typeface="Calibri"/>
                <a:cs typeface="Calibri"/>
              </a:rPr>
              <a:t> </a:t>
            </a:r>
            <a:r>
              <a:rPr sz="2400" dirty="0">
                <a:latin typeface="Calibri"/>
                <a:cs typeface="Calibri"/>
              </a:rPr>
              <a:t>locational</a:t>
            </a:r>
            <a:r>
              <a:rPr sz="2400" spc="-85" dirty="0">
                <a:latin typeface="Calibri"/>
                <a:cs typeface="Calibri"/>
              </a:rPr>
              <a:t> </a:t>
            </a:r>
            <a:r>
              <a:rPr sz="2400" dirty="0">
                <a:latin typeface="Calibri"/>
                <a:cs typeface="Calibri"/>
              </a:rPr>
              <a:t>marginal</a:t>
            </a:r>
            <a:r>
              <a:rPr sz="2400" spc="-90" dirty="0">
                <a:latin typeface="Calibri"/>
                <a:cs typeface="Calibri"/>
              </a:rPr>
              <a:t> </a:t>
            </a:r>
            <a:r>
              <a:rPr sz="2400" dirty="0">
                <a:latin typeface="Calibri"/>
                <a:cs typeface="Calibri"/>
              </a:rPr>
              <a:t>price</a:t>
            </a:r>
            <a:r>
              <a:rPr sz="2400" spc="-75" dirty="0">
                <a:latin typeface="Calibri"/>
                <a:cs typeface="Calibri"/>
              </a:rPr>
              <a:t> </a:t>
            </a:r>
            <a:r>
              <a:rPr sz="2400" dirty="0">
                <a:latin typeface="Calibri"/>
                <a:cs typeface="Calibri"/>
              </a:rPr>
              <a:t>and</a:t>
            </a:r>
            <a:r>
              <a:rPr sz="2400" spc="-70" dirty="0">
                <a:latin typeface="Calibri"/>
                <a:cs typeface="Calibri"/>
              </a:rPr>
              <a:t> </a:t>
            </a:r>
            <a:r>
              <a:rPr sz="2400" spc="-10" dirty="0">
                <a:latin typeface="Calibri"/>
                <a:cs typeface="Calibri"/>
              </a:rPr>
              <a:t>generator</a:t>
            </a:r>
            <a:r>
              <a:rPr sz="2400" spc="-65" dirty="0">
                <a:latin typeface="Calibri"/>
                <a:cs typeface="Calibri"/>
              </a:rPr>
              <a:t> </a:t>
            </a:r>
            <a:r>
              <a:rPr sz="2400" spc="-10" dirty="0">
                <a:latin typeface="Calibri"/>
                <a:cs typeface="Calibri"/>
              </a:rPr>
              <a:t>offer</a:t>
            </a:r>
            <a:endParaRPr sz="2400" dirty="0">
              <a:latin typeface="Calibri"/>
              <a:cs typeface="Calibri"/>
            </a:endParaRPr>
          </a:p>
          <a:p>
            <a:pPr marL="229235" indent="-216535">
              <a:lnSpc>
                <a:spcPct val="100000"/>
              </a:lnSpc>
              <a:spcBef>
                <a:spcPts val="1775"/>
              </a:spcBef>
              <a:buFont typeface="Arial"/>
              <a:buChar char="•"/>
              <a:tabLst>
                <a:tab pos="229235" algn="l"/>
              </a:tabLst>
            </a:pPr>
            <a:r>
              <a:rPr sz="2400" b="1" dirty="0">
                <a:latin typeface="Calibri"/>
                <a:cs typeface="Calibri"/>
              </a:rPr>
              <a:t>In</a:t>
            </a:r>
            <a:r>
              <a:rPr sz="2400" b="1" spc="-55" dirty="0">
                <a:latin typeface="Calibri"/>
                <a:cs typeface="Calibri"/>
              </a:rPr>
              <a:t> </a:t>
            </a:r>
            <a:r>
              <a:rPr sz="2400" b="1" dirty="0">
                <a:latin typeface="Calibri"/>
                <a:cs typeface="Calibri"/>
              </a:rPr>
              <a:t>real</a:t>
            </a:r>
            <a:r>
              <a:rPr sz="2400" b="1" spc="-40" dirty="0">
                <a:latin typeface="Calibri"/>
                <a:cs typeface="Calibri"/>
              </a:rPr>
              <a:t> </a:t>
            </a:r>
            <a:r>
              <a:rPr sz="2400" b="1" dirty="0">
                <a:latin typeface="Calibri"/>
                <a:cs typeface="Calibri"/>
              </a:rPr>
              <a:t>time,</a:t>
            </a:r>
            <a:r>
              <a:rPr sz="2400" b="1" spc="-35" dirty="0">
                <a:latin typeface="Calibri"/>
                <a:cs typeface="Calibri"/>
              </a:rPr>
              <a:t> </a:t>
            </a:r>
            <a:r>
              <a:rPr sz="2400" dirty="0">
                <a:latin typeface="Calibri"/>
                <a:cs typeface="Calibri"/>
              </a:rPr>
              <a:t>two</a:t>
            </a:r>
            <a:r>
              <a:rPr sz="2400" spc="-60" dirty="0">
                <a:latin typeface="Calibri"/>
                <a:cs typeface="Calibri"/>
              </a:rPr>
              <a:t> </a:t>
            </a:r>
            <a:r>
              <a:rPr sz="2400" spc="-10" dirty="0">
                <a:latin typeface="Calibri"/>
                <a:cs typeface="Calibri"/>
              </a:rPr>
              <a:t>options:</a:t>
            </a:r>
            <a:endParaRPr sz="2400" dirty="0">
              <a:latin typeface="Calibri"/>
              <a:cs typeface="Calibri"/>
            </a:endParaRPr>
          </a:p>
          <a:p>
            <a:pPr marL="635635" lvl="1" indent="-342900">
              <a:lnSpc>
                <a:spcPct val="100000"/>
              </a:lnSpc>
              <a:spcBef>
                <a:spcPts val="550"/>
              </a:spcBef>
              <a:buAutoNum type="arabicPeriod"/>
              <a:tabLst>
                <a:tab pos="635635" algn="l"/>
              </a:tabLst>
            </a:pPr>
            <a:r>
              <a:rPr sz="2000" dirty="0">
                <a:latin typeface="Calibri"/>
                <a:cs typeface="Calibri"/>
              </a:rPr>
              <a:t>Do</a:t>
            </a:r>
            <a:r>
              <a:rPr sz="2000" spc="-45" dirty="0">
                <a:latin typeface="Calibri"/>
                <a:cs typeface="Calibri"/>
              </a:rPr>
              <a:t> </a:t>
            </a:r>
            <a:r>
              <a:rPr sz="2000" dirty="0">
                <a:latin typeface="Calibri"/>
                <a:cs typeface="Calibri"/>
              </a:rPr>
              <a:t>nothing</a:t>
            </a:r>
            <a:r>
              <a:rPr sz="2000" spc="-50" dirty="0">
                <a:latin typeface="Calibri"/>
                <a:cs typeface="Calibri"/>
              </a:rPr>
              <a:t> </a:t>
            </a:r>
            <a:r>
              <a:rPr sz="2000" dirty="0">
                <a:latin typeface="Calibri"/>
                <a:cs typeface="Calibri"/>
              </a:rPr>
              <a:t>and</a:t>
            </a:r>
            <a:r>
              <a:rPr sz="2000" spc="-30" dirty="0">
                <a:latin typeface="Calibri"/>
                <a:cs typeface="Calibri"/>
              </a:rPr>
              <a:t> </a:t>
            </a:r>
            <a:r>
              <a:rPr sz="2000" spc="-10" dirty="0">
                <a:latin typeface="Calibri"/>
                <a:cs typeface="Calibri"/>
              </a:rPr>
              <a:t>operate</a:t>
            </a:r>
            <a:r>
              <a:rPr sz="2000" spc="-20" dirty="0">
                <a:latin typeface="Calibri"/>
                <a:cs typeface="Calibri"/>
              </a:rPr>
              <a:t> </a:t>
            </a:r>
            <a:r>
              <a:rPr sz="2000" dirty="0">
                <a:latin typeface="Calibri"/>
                <a:cs typeface="Calibri"/>
              </a:rPr>
              <a:t>as</a:t>
            </a:r>
            <a:r>
              <a:rPr sz="2000" spc="-15" dirty="0">
                <a:latin typeface="Calibri"/>
                <a:cs typeface="Calibri"/>
              </a:rPr>
              <a:t> </a:t>
            </a:r>
            <a:r>
              <a:rPr sz="2000" dirty="0">
                <a:latin typeface="Calibri"/>
                <a:cs typeface="Calibri"/>
              </a:rPr>
              <a:t>economic</a:t>
            </a:r>
            <a:r>
              <a:rPr sz="2000" spc="-40" dirty="0">
                <a:latin typeface="Calibri"/>
                <a:cs typeface="Calibri"/>
              </a:rPr>
              <a:t> </a:t>
            </a:r>
            <a:r>
              <a:rPr sz="2000" spc="-10" dirty="0">
                <a:latin typeface="Calibri"/>
                <a:cs typeface="Calibri"/>
              </a:rPr>
              <a:t>resource</a:t>
            </a:r>
            <a:endParaRPr sz="2000" dirty="0">
              <a:latin typeface="Calibri"/>
              <a:cs typeface="Calibri"/>
            </a:endParaRPr>
          </a:p>
          <a:p>
            <a:pPr marL="811530" marR="577215" lvl="2" indent="-241300">
              <a:lnSpc>
                <a:spcPct val="120000"/>
              </a:lnSpc>
              <a:spcBef>
                <a:spcPts val="30"/>
              </a:spcBef>
              <a:buFont typeface="Arial"/>
              <a:buChar char="•"/>
              <a:tabLst>
                <a:tab pos="811530" algn="l"/>
              </a:tabLst>
            </a:pPr>
            <a:r>
              <a:rPr sz="1800" dirty="0">
                <a:latin typeface="Calibri"/>
                <a:cs typeface="Calibri"/>
              </a:rPr>
              <a:t>Unit</a:t>
            </a:r>
            <a:r>
              <a:rPr sz="1800" spc="-35" dirty="0">
                <a:latin typeface="Calibri"/>
                <a:cs typeface="Calibri"/>
              </a:rPr>
              <a:t> </a:t>
            </a:r>
            <a:r>
              <a:rPr sz="1800" spc="-10" dirty="0">
                <a:latin typeface="Calibri"/>
                <a:cs typeface="Calibri"/>
              </a:rPr>
              <a:t>dispatched</a:t>
            </a:r>
            <a:r>
              <a:rPr sz="1800" spc="-30" dirty="0">
                <a:latin typeface="Calibri"/>
                <a:cs typeface="Calibri"/>
              </a:rPr>
              <a:t> </a:t>
            </a:r>
            <a:r>
              <a:rPr sz="1800" dirty="0">
                <a:latin typeface="Calibri"/>
                <a:cs typeface="Calibri"/>
              </a:rPr>
              <a:t>without</a:t>
            </a:r>
            <a:r>
              <a:rPr sz="1800" spc="-35" dirty="0">
                <a:latin typeface="Calibri"/>
                <a:cs typeface="Calibri"/>
              </a:rPr>
              <a:t> </a:t>
            </a:r>
            <a:r>
              <a:rPr sz="1800" spc="-10" dirty="0">
                <a:latin typeface="Calibri"/>
                <a:cs typeface="Calibri"/>
              </a:rPr>
              <a:t>consideration</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Max</a:t>
            </a:r>
            <a:r>
              <a:rPr sz="1800" spc="-50" dirty="0">
                <a:latin typeface="Calibri"/>
                <a:cs typeface="Calibri"/>
              </a:rPr>
              <a:t> </a:t>
            </a:r>
            <a:r>
              <a:rPr sz="1800" dirty="0">
                <a:latin typeface="Calibri"/>
                <a:cs typeface="Calibri"/>
              </a:rPr>
              <a:t>Daily</a:t>
            </a:r>
            <a:r>
              <a:rPr sz="1800" spc="-20" dirty="0">
                <a:latin typeface="Calibri"/>
                <a:cs typeface="Calibri"/>
              </a:rPr>
              <a:t> </a:t>
            </a:r>
            <a:r>
              <a:rPr sz="1800" dirty="0">
                <a:latin typeface="Calibri"/>
                <a:cs typeface="Calibri"/>
              </a:rPr>
              <a:t>Energy</a:t>
            </a:r>
            <a:r>
              <a:rPr sz="1800" spc="-40" dirty="0">
                <a:latin typeface="Calibri"/>
                <a:cs typeface="Calibri"/>
              </a:rPr>
              <a:t> </a:t>
            </a:r>
            <a:r>
              <a:rPr sz="1800" dirty="0">
                <a:latin typeface="Calibri"/>
                <a:cs typeface="Calibri"/>
              </a:rPr>
              <a:t>value</a:t>
            </a:r>
            <a:r>
              <a:rPr sz="1800" spc="-40" dirty="0">
                <a:latin typeface="Calibri"/>
                <a:cs typeface="Calibri"/>
              </a:rPr>
              <a:t> </a:t>
            </a:r>
            <a:r>
              <a:rPr sz="1800" dirty="0">
                <a:latin typeface="Calibri"/>
                <a:cs typeface="Calibri"/>
              </a:rPr>
              <a:t>(e.g.,</a:t>
            </a:r>
            <a:r>
              <a:rPr sz="1800" spc="-45" dirty="0">
                <a:latin typeface="Calibri"/>
                <a:cs typeface="Calibri"/>
              </a:rPr>
              <a:t> </a:t>
            </a:r>
            <a:r>
              <a:rPr sz="1800" dirty="0">
                <a:latin typeface="Calibri"/>
                <a:cs typeface="Calibri"/>
              </a:rPr>
              <a:t>energy</a:t>
            </a:r>
            <a:r>
              <a:rPr sz="1800" spc="-40" dirty="0">
                <a:latin typeface="Calibri"/>
                <a:cs typeface="Calibri"/>
              </a:rPr>
              <a:t> </a:t>
            </a:r>
            <a:r>
              <a:rPr sz="1800" dirty="0">
                <a:latin typeface="Calibri"/>
                <a:cs typeface="Calibri"/>
              </a:rPr>
              <a:t>may</a:t>
            </a:r>
            <a:r>
              <a:rPr sz="1800" spc="-40" dirty="0">
                <a:latin typeface="Calibri"/>
                <a:cs typeface="Calibri"/>
              </a:rPr>
              <a:t> </a:t>
            </a:r>
            <a:r>
              <a:rPr sz="1800" spc="-25" dirty="0">
                <a:latin typeface="Calibri"/>
                <a:cs typeface="Calibri"/>
              </a:rPr>
              <a:t>be </a:t>
            </a:r>
            <a:r>
              <a:rPr sz="1800" dirty="0">
                <a:latin typeface="Calibri"/>
                <a:cs typeface="Calibri"/>
              </a:rPr>
              <a:t>depleted</a:t>
            </a:r>
            <a:r>
              <a:rPr sz="1800" spc="-70" dirty="0">
                <a:latin typeface="Calibri"/>
                <a:cs typeface="Calibri"/>
              </a:rPr>
              <a:t> </a:t>
            </a:r>
            <a:r>
              <a:rPr sz="1800" dirty="0">
                <a:latin typeface="Calibri"/>
                <a:cs typeface="Calibri"/>
              </a:rPr>
              <a:t>before</a:t>
            </a:r>
            <a:r>
              <a:rPr sz="1800" spc="-85" dirty="0">
                <a:latin typeface="Calibri"/>
                <a:cs typeface="Calibri"/>
              </a:rPr>
              <a:t> </a:t>
            </a:r>
            <a:r>
              <a:rPr sz="1800" spc="-10" dirty="0">
                <a:latin typeface="Calibri"/>
                <a:cs typeface="Calibri"/>
              </a:rPr>
              <a:t>day’s</a:t>
            </a:r>
            <a:r>
              <a:rPr sz="1800" spc="-90" dirty="0">
                <a:latin typeface="Calibri"/>
                <a:cs typeface="Calibri"/>
              </a:rPr>
              <a:t> </a:t>
            </a:r>
            <a:r>
              <a:rPr sz="1800" spc="-20" dirty="0">
                <a:latin typeface="Calibri"/>
                <a:cs typeface="Calibri"/>
              </a:rPr>
              <a:t>end)</a:t>
            </a:r>
            <a:endParaRPr sz="1800" dirty="0">
              <a:latin typeface="Calibri"/>
              <a:cs typeface="Calibri"/>
            </a:endParaRPr>
          </a:p>
          <a:p>
            <a:pPr marL="810895" lvl="2" indent="-240665">
              <a:lnSpc>
                <a:spcPct val="100000"/>
              </a:lnSpc>
              <a:spcBef>
                <a:spcPts val="430"/>
              </a:spcBef>
              <a:buFont typeface="Arial"/>
              <a:buChar char="•"/>
              <a:tabLst>
                <a:tab pos="810895" algn="l"/>
              </a:tabLst>
            </a:pPr>
            <a:r>
              <a:rPr sz="1800" dirty="0">
                <a:latin typeface="Calibri"/>
                <a:cs typeface="Calibri"/>
              </a:rPr>
              <a:t>ISO</a:t>
            </a:r>
            <a:r>
              <a:rPr sz="1800" spc="-60" dirty="0">
                <a:latin typeface="Calibri"/>
                <a:cs typeface="Calibri"/>
              </a:rPr>
              <a:t> </a:t>
            </a:r>
            <a:r>
              <a:rPr sz="1800" dirty="0">
                <a:latin typeface="Calibri"/>
                <a:cs typeface="Calibri"/>
              </a:rPr>
              <a:t>may</a:t>
            </a:r>
            <a:r>
              <a:rPr sz="1800" spc="-55" dirty="0">
                <a:latin typeface="Calibri"/>
                <a:cs typeface="Calibri"/>
              </a:rPr>
              <a:t> </a:t>
            </a:r>
            <a:r>
              <a:rPr sz="1800" dirty="0">
                <a:latin typeface="Calibri"/>
                <a:cs typeface="Calibri"/>
              </a:rPr>
              <a:t>posture</a:t>
            </a:r>
            <a:r>
              <a:rPr sz="1800" spc="-50" dirty="0">
                <a:latin typeface="Calibri"/>
                <a:cs typeface="Calibri"/>
              </a:rPr>
              <a:t> </a:t>
            </a:r>
            <a:r>
              <a:rPr sz="1800" dirty="0">
                <a:latin typeface="Calibri"/>
                <a:cs typeface="Calibri"/>
              </a:rPr>
              <a:t>resource</a:t>
            </a:r>
            <a:r>
              <a:rPr sz="1800" spc="-4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preserve</a:t>
            </a:r>
            <a:r>
              <a:rPr sz="1800" spc="-55" dirty="0">
                <a:latin typeface="Calibri"/>
                <a:cs typeface="Calibri"/>
              </a:rPr>
              <a:t> </a:t>
            </a:r>
            <a:r>
              <a:rPr sz="1800" dirty="0">
                <a:latin typeface="Calibri"/>
                <a:cs typeface="Calibri"/>
              </a:rPr>
              <a:t>capacity</a:t>
            </a:r>
            <a:r>
              <a:rPr sz="1800" spc="-50" dirty="0">
                <a:latin typeface="Calibri"/>
                <a:cs typeface="Calibri"/>
              </a:rPr>
              <a:t> </a:t>
            </a:r>
            <a:r>
              <a:rPr sz="1800" dirty="0">
                <a:latin typeface="Calibri"/>
                <a:cs typeface="Calibri"/>
              </a:rPr>
              <a:t>through</a:t>
            </a:r>
            <a:r>
              <a:rPr sz="1800" spc="-55" dirty="0">
                <a:latin typeface="Calibri"/>
                <a:cs typeface="Calibri"/>
              </a:rPr>
              <a:t> </a:t>
            </a:r>
            <a:r>
              <a:rPr sz="1800" dirty="0">
                <a:latin typeface="Calibri"/>
                <a:cs typeface="Calibri"/>
              </a:rPr>
              <a:t>peak</a:t>
            </a:r>
            <a:r>
              <a:rPr sz="1800" spc="-55" dirty="0">
                <a:latin typeface="Calibri"/>
                <a:cs typeface="Calibri"/>
              </a:rPr>
              <a:t> </a:t>
            </a:r>
            <a:r>
              <a:rPr sz="1800" spc="-25" dirty="0">
                <a:latin typeface="Calibri"/>
                <a:cs typeface="Calibri"/>
              </a:rPr>
              <a:t>hour,</a:t>
            </a:r>
            <a:r>
              <a:rPr sz="1800" spc="-40" dirty="0">
                <a:latin typeface="Calibri"/>
                <a:cs typeface="Calibri"/>
              </a:rPr>
              <a:t> </a:t>
            </a:r>
            <a:r>
              <a:rPr sz="1800" dirty="0">
                <a:latin typeface="Calibri"/>
                <a:cs typeface="Calibri"/>
              </a:rPr>
              <a:t>if</a:t>
            </a:r>
            <a:r>
              <a:rPr sz="1800" spc="-45" dirty="0">
                <a:latin typeface="Calibri"/>
                <a:cs typeface="Calibri"/>
              </a:rPr>
              <a:t> </a:t>
            </a:r>
            <a:r>
              <a:rPr sz="1800" spc="-10" dirty="0">
                <a:latin typeface="Calibri"/>
                <a:cs typeface="Calibri"/>
              </a:rPr>
              <a:t>necessary</a:t>
            </a:r>
            <a:endParaRPr sz="1800" dirty="0">
              <a:latin typeface="Calibri"/>
              <a:cs typeface="Calibri"/>
            </a:endParaRPr>
          </a:p>
          <a:p>
            <a:pPr marL="635635" lvl="1" indent="-342900">
              <a:lnSpc>
                <a:spcPct val="100000"/>
              </a:lnSpc>
              <a:spcBef>
                <a:spcPts val="450"/>
              </a:spcBef>
              <a:buAutoNum type="arabicPeriod"/>
              <a:tabLst>
                <a:tab pos="635635" algn="l"/>
              </a:tabLst>
            </a:pPr>
            <a:r>
              <a:rPr sz="2000" dirty="0">
                <a:latin typeface="Calibri"/>
                <a:cs typeface="Calibri"/>
              </a:rPr>
              <a:t>Call</a:t>
            </a:r>
            <a:r>
              <a:rPr sz="2000" spc="-50" dirty="0">
                <a:latin typeface="Calibri"/>
                <a:cs typeface="Calibri"/>
              </a:rPr>
              <a:t> </a:t>
            </a:r>
            <a:r>
              <a:rPr sz="2000" dirty="0">
                <a:latin typeface="Calibri"/>
                <a:cs typeface="Calibri"/>
              </a:rPr>
              <a:t>ISO</a:t>
            </a:r>
            <a:r>
              <a:rPr sz="2000" spc="-35" dirty="0">
                <a:latin typeface="Calibri"/>
                <a:cs typeface="Calibri"/>
              </a:rPr>
              <a:t> </a:t>
            </a:r>
            <a:r>
              <a:rPr sz="2000" spc="-10" dirty="0">
                <a:latin typeface="Calibri"/>
                <a:cs typeface="Calibri"/>
              </a:rPr>
              <a:t>control</a:t>
            </a:r>
            <a:r>
              <a:rPr sz="2000" spc="-50" dirty="0">
                <a:latin typeface="Calibri"/>
                <a:cs typeface="Calibri"/>
              </a:rPr>
              <a:t> </a:t>
            </a:r>
            <a:r>
              <a:rPr sz="2000" dirty="0">
                <a:latin typeface="Calibri"/>
                <a:cs typeface="Calibri"/>
              </a:rPr>
              <a:t>room</a:t>
            </a:r>
            <a:r>
              <a:rPr sz="2000" spc="-35" dirty="0">
                <a:latin typeface="Calibri"/>
                <a:cs typeface="Calibri"/>
              </a:rPr>
              <a:t> </a:t>
            </a:r>
            <a:r>
              <a:rPr sz="2000" dirty="0">
                <a:latin typeface="Calibri"/>
                <a:cs typeface="Calibri"/>
              </a:rPr>
              <a:t>to</a:t>
            </a:r>
            <a:r>
              <a:rPr sz="2000" spc="-35" dirty="0">
                <a:latin typeface="Calibri"/>
                <a:cs typeface="Calibri"/>
              </a:rPr>
              <a:t> </a:t>
            </a:r>
            <a:r>
              <a:rPr sz="2000" spc="-10" dirty="0">
                <a:latin typeface="Calibri"/>
                <a:cs typeface="Calibri"/>
              </a:rPr>
              <a:t>activate</a:t>
            </a:r>
            <a:r>
              <a:rPr sz="2000" spc="-30" dirty="0">
                <a:latin typeface="Calibri"/>
                <a:cs typeface="Calibri"/>
              </a:rPr>
              <a:t> </a:t>
            </a:r>
            <a:r>
              <a:rPr sz="2000" dirty="0">
                <a:latin typeface="Calibri"/>
                <a:cs typeface="Calibri"/>
              </a:rPr>
              <a:t>LEG</a:t>
            </a:r>
            <a:r>
              <a:rPr sz="2000" spc="-50" dirty="0">
                <a:latin typeface="Calibri"/>
                <a:cs typeface="Calibri"/>
              </a:rPr>
              <a:t> </a:t>
            </a:r>
            <a:r>
              <a:rPr sz="2000" spc="-10" dirty="0">
                <a:latin typeface="Calibri"/>
                <a:cs typeface="Calibri"/>
              </a:rPr>
              <a:t>dispatch</a:t>
            </a:r>
            <a:endParaRPr sz="2000" dirty="0">
              <a:latin typeface="Calibri"/>
              <a:cs typeface="Calibri"/>
            </a:endParaRPr>
          </a:p>
          <a:p>
            <a:pPr marL="810895" lvl="2" indent="-240665">
              <a:lnSpc>
                <a:spcPct val="100000"/>
              </a:lnSpc>
              <a:spcBef>
                <a:spcPts val="465"/>
              </a:spcBef>
              <a:buFont typeface="Arial"/>
              <a:buChar char="•"/>
              <a:tabLst>
                <a:tab pos="810895" algn="l"/>
              </a:tabLst>
            </a:pPr>
            <a:r>
              <a:rPr sz="1800" dirty="0">
                <a:latin typeface="Calibri"/>
                <a:cs typeface="Calibri"/>
              </a:rPr>
              <a:t>Unit</a:t>
            </a:r>
            <a:r>
              <a:rPr sz="1800" spc="-35" dirty="0">
                <a:latin typeface="Calibri"/>
                <a:cs typeface="Calibri"/>
              </a:rPr>
              <a:t> </a:t>
            </a:r>
            <a:r>
              <a:rPr sz="1800" spc="-10" dirty="0">
                <a:latin typeface="Calibri"/>
                <a:cs typeface="Calibri"/>
              </a:rPr>
              <a:t>dispatched</a:t>
            </a:r>
            <a:r>
              <a:rPr sz="1800" spc="-30" dirty="0">
                <a:latin typeface="Calibri"/>
                <a:cs typeface="Calibri"/>
              </a:rPr>
              <a:t> </a:t>
            </a:r>
            <a:r>
              <a:rPr sz="1800" dirty="0">
                <a:latin typeface="Calibri"/>
                <a:cs typeface="Calibri"/>
              </a:rPr>
              <a:t>economically</a:t>
            </a:r>
            <a:r>
              <a:rPr sz="1800" spc="-20" dirty="0">
                <a:latin typeface="Calibri"/>
                <a:cs typeface="Calibri"/>
              </a:rPr>
              <a:t> </a:t>
            </a:r>
            <a:r>
              <a:rPr sz="1800" dirty="0">
                <a:latin typeface="Calibri"/>
                <a:cs typeface="Calibri"/>
              </a:rPr>
              <a:t>between</a:t>
            </a:r>
            <a:r>
              <a:rPr sz="1800" spc="-30" dirty="0">
                <a:latin typeface="Calibri"/>
                <a:cs typeface="Calibri"/>
              </a:rPr>
              <a:t> </a:t>
            </a:r>
            <a:r>
              <a:rPr sz="1800" spc="-10" dirty="0">
                <a:latin typeface="Calibri"/>
                <a:cs typeface="Calibri"/>
              </a:rPr>
              <a:t>CSF’s</a:t>
            </a:r>
            <a:r>
              <a:rPr sz="1800" spc="-40" dirty="0">
                <a:latin typeface="Calibri"/>
                <a:cs typeface="Calibri"/>
              </a:rPr>
              <a:t> </a:t>
            </a:r>
            <a:r>
              <a:rPr sz="1800" dirty="0">
                <a:latin typeface="Calibri"/>
                <a:cs typeface="Calibri"/>
              </a:rPr>
              <a:t>Eco</a:t>
            </a:r>
            <a:r>
              <a:rPr sz="1800" spc="-40" dirty="0">
                <a:latin typeface="Calibri"/>
                <a:cs typeface="Calibri"/>
              </a:rPr>
              <a:t> </a:t>
            </a:r>
            <a:r>
              <a:rPr sz="1800" dirty="0">
                <a:latin typeface="Calibri"/>
                <a:cs typeface="Calibri"/>
              </a:rPr>
              <a:t>Min</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0</a:t>
            </a:r>
            <a:r>
              <a:rPr sz="1800" spc="-35" dirty="0">
                <a:latin typeface="Calibri"/>
                <a:cs typeface="Calibri"/>
              </a:rPr>
              <a:t> </a:t>
            </a:r>
            <a:r>
              <a:rPr sz="1800" dirty="0">
                <a:latin typeface="Calibri"/>
                <a:cs typeface="Calibri"/>
              </a:rPr>
              <a:t>MW</a:t>
            </a:r>
            <a:r>
              <a:rPr sz="1800" spc="-40" dirty="0">
                <a:latin typeface="Calibri"/>
                <a:cs typeface="Calibri"/>
              </a:rPr>
              <a:t> </a:t>
            </a:r>
            <a:r>
              <a:rPr sz="1800" dirty="0">
                <a:latin typeface="Calibri"/>
                <a:cs typeface="Calibri"/>
              </a:rPr>
              <a:t>and</a:t>
            </a:r>
            <a:r>
              <a:rPr sz="1800" spc="-20" dirty="0">
                <a:latin typeface="Calibri"/>
                <a:cs typeface="Calibri"/>
              </a:rPr>
              <a:t> </a:t>
            </a:r>
            <a:r>
              <a:rPr sz="1800" i="1" dirty="0">
                <a:latin typeface="Calibri"/>
                <a:cs typeface="Calibri"/>
              </a:rPr>
              <a:t>hourly</a:t>
            </a:r>
            <a:r>
              <a:rPr sz="1800" i="1" spc="-30" dirty="0">
                <a:latin typeface="Calibri"/>
                <a:cs typeface="Calibri"/>
              </a:rPr>
              <a:t> </a:t>
            </a:r>
            <a:r>
              <a:rPr sz="1800" dirty="0">
                <a:latin typeface="Calibri"/>
                <a:cs typeface="Calibri"/>
              </a:rPr>
              <a:t>LEG</a:t>
            </a:r>
            <a:r>
              <a:rPr sz="1800" spc="-25" dirty="0">
                <a:latin typeface="Calibri"/>
                <a:cs typeface="Calibri"/>
              </a:rPr>
              <a:t> </a:t>
            </a:r>
            <a:r>
              <a:rPr sz="1800" spc="-10" dirty="0">
                <a:latin typeface="Calibri"/>
                <a:cs typeface="Calibri"/>
              </a:rPr>
              <a:t>limit</a:t>
            </a:r>
            <a:endParaRPr sz="1800" dirty="0">
              <a:latin typeface="Calibri"/>
              <a:cs typeface="Calibri"/>
            </a:endParaRPr>
          </a:p>
          <a:p>
            <a:pPr marL="862965">
              <a:lnSpc>
                <a:spcPct val="100000"/>
              </a:lnSpc>
              <a:spcBef>
                <a:spcPts val="415"/>
              </a:spcBef>
              <a:tabLst>
                <a:tab pos="1094740" algn="l"/>
              </a:tabLst>
            </a:pPr>
            <a:r>
              <a:rPr sz="1600" spc="-50" dirty="0">
                <a:latin typeface="Calibri"/>
                <a:cs typeface="Calibri"/>
              </a:rPr>
              <a:t>‒</a:t>
            </a:r>
            <a:r>
              <a:rPr sz="1600" dirty="0">
                <a:latin typeface="Calibri"/>
                <a:cs typeface="Calibri"/>
              </a:rPr>
              <a:t>	</a:t>
            </a:r>
            <a:r>
              <a:rPr sz="1600" spc="-10" dirty="0">
                <a:latin typeface="Calibri"/>
                <a:cs typeface="Calibri"/>
              </a:rPr>
              <a:t>Participant</a:t>
            </a:r>
            <a:r>
              <a:rPr sz="1600" spc="-45" dirty="0">
                <a:latin typeface="Calibri"/>
                <a:cs typeface="Calibri"/>
              </a:rPr>
              <a:t> </a:t>
            </a:r>
            <a:r>
              <a:rPr sz="1600" dirty="0">
                <a:latin typeface="Calibri"/>
                <a:cs typeface="Calibri"/>
              </a:rPr>
              <a:t>can</a:t>
            </a:r>
            <a:r>
              <a:rPr sz="1600" spc="-25" dirty="0">
                <a:latin typeface="Calibri"/>
                <a:cs typeface="Calibri"/>
              </a:rPr>
              <a:t> </a:t>
            </a:r>
            <a:r>
              <a:rPr sz="1600" dirty="0">
                <a:latin typeface="Calibri"/>
                <a:cs typeface="Calibri"/>
              </a:rPr>
              <a:t>call</a:t>
            </a:r>
            <a:r>
              <a:rPr sz="1600" spc="-25" dirty="0">
                <a:latin typeface="Calibri"/>
                <a:cs typeface="Calibri"/>
              </a:rPr>
              <a:t> </a:t>
            </a:r>
            <a:r>
              <a:rPr sz="1600" dirty="0">
                <a:latin typeface="Calibri"/>
                <a:cs typeface="Calibri"/>
              </a:rPr>
              <a:t>in</a:t>
            </a:r>
            <a:r>
              <a:rPr sz="1600" spc="-30" dirty="0">
                <a:latin typeface="Calibri"/>
                <a:cs typeface="Calibri"/>
              </a:rPr>
              <a:t> </a:t>
            </a:r>
            <a:r>
              <a:rPr sz="1600" dirty="0">
                <a:latin typeface="Calibri"/>
                <a:cs typeface="Calibri"/>
              </a:rPr>
              <a:t>hourly</a:t>
            </a:r>
            <a:r>
              <a:rPr sz="1600" spc="-10" dirty="0">
                <a:latin typeface="Calibri"/>
                <a:cs typeface="Calibri"/>
              </a:rPr>
              <a:t> </a:t>
            </a:r>
            <a:r>
              <a:rPr sz="1600" dirty="0">
                <a:latin typeface="Calibri"/>
                <a:cs typeface="Calibri"/>
              </a:rPr>
              <a:t>LEG limit</a:t>
            </a:r>
            <a:r>
              <a:rPr sz="1600" spc="-40" dirty="0">
                <a:latin typeface="Calibri"/>
                <a:cs typeface="Calibri"/>
              </a:rPr>
              <a:t> </a:t>
            </a:r>
            <a:r>
              <a:rPr sz="1600" dirty="0">
                <a:latin typeface="Calibri"/>
                <a:cs typeface="Calibri"/>
              </a:rPr>
              <a:t>in</a:t>
            </a:r>
            <a:r>
              <a:rPr sz="1600" spc="-30" dirty="0">
                <a:latin typeface="Calibri"/>
                <a:cs typeface="Calibri"/>
              </a:rPr>
              <a:t> </a:t>
            </a:r>
            <a:r>
              <a:rPr sz="1600" dirty="0">
                <a:latin typeface="Calibri"/>
                <a:cs typeface="Calibri"/>
              </a:rPr>
              <a:t>advance</a:t>
            </a:r>
            <a:r>
              <a:rPr sz="1600" spc="-25" dirty="0">
                <a:latin typeface="Calibri"/>
                <a:cs typeface="Calibri"/>
              </a:rPr>
              <a:t> </a:t>
            </a:r>
            <a:r>
              <a:rPr sz="1600" dirty="0">
                <a:latin typeface="Calibri"/>
                <a:cs typeface="Calibri"/>
              </a:rPr>
              <a:t>(including</a:t>
            </a:r>
            <a:r>
              <a:rPr sz="1600" spc="-35" dirty="0">
                <a:latin typeface="Calibri"/>
                <a:cs typeface="Calibri"/>
              </a:rPr>
              <a:t> </a:t>
            </a:r>
            <a:r>
              <a:rPr sz="1600" dirty="0">
                <a:latin typeface="Calibri"/>
                <a:cs typeface="Calibri"/>
              </a:rPr>
              <a:t>0</a:t>
            </a:r>
            <a:r>
              <a:rPr sz="1600" spc="-25" dirty="0">
                <a:latin typeface="Calibri"/>
                <a:cs typeface="Calibri"/>
              </a:rPr>
              <a:t> MW)</a:t>
            </a:r>
            <a:endParaRPr lang="en-US" sz="1600" spc="-25" dirty="0">
              <a:latin typeface="Calibri"/>
              <a:cs typeface="Calibri"/>
            </a:endParaRPr>
          </a:p>
          <a:p>
            <a:pPr marL="862965">
              <a:lnSpc>
                <a:spcPct val="100000"/>
              </a:lnSpc>
              <a:spcBef>
                <a:spcPts val="415"/>
              </a:spcBef>
              <a:tabLst>
                <a:tab pos="1094740" algn="l"/>
              </a:tabLst>
            </a:pPr>
            <a:r>
              <a:rPr lang="en-US" sz="1600" spc="-25" dirty="0">
                <a:latin typeface="Calibri"/>
                <a:cs typeface="Calibri"/>
              </a:rPr>
              <a:t>	- While resource is </a:t>
            </a:r>
            <a:r>
              <a:rPr lang="en-US" sz="1600" spc="-25" dirty="0" err="1">
                <a:latin typeface="Calibri"/>
                <a:cs typeface="Calibri"/>
              </a:rPr>
              <a:t>LEG’d</a:t>
            </a:r>
            <a:r>
              <a:rPr lang="en-US" sz="1600" spc="-25" dirty="0">
                <a:latin typeface="Calibri"/>
                <a:cs typeface="Calibri"/>
              </a:rPr>
              <a:t>, still required to follow emergency dispatch instructions if issues, which could 	be higher than LEG</a:t>
            </a: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638062" y="3906987"/>
            <a:ext cx="2375485" cy="240070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59</a:t>
            </a:fld>
            <a:endParaRPr spc="-25"/>
          </a:p>
        </p:txBody>
      </p:sp>
      <p:sp>
        <p:nvSpPr>
          <p:cNvPr id="8" name="Rectangle 7">
            <a:extLst>
              <a:ext uri="{FF2B5EF4-FFF2-40B4-BE49-F238E27FC236}">
                <a16:creationId xmlns:a16="http://schemas.microsoft.com/office/drawing/2014/main" id="{08D0D81D-5B34-EF8A-E5C9-84734EB19E8E}"/>
              </a:ext>
            </a:extLst>
          </p:cNvPr>
          <p:cNvSpPr/>
          <p:nvPr/>
        </p:nvSpPr>
        <p:spPr>
          <a:xfrm>
            <a:off x="78739" y="605090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9" name="Important symbol" descr="caution.png">
            <a:extLst>
              <a:ext uri="{FF2B5EF4-FFF2-40B4-BE49-F238E27FC236}">
                <a16:creationId xmlns:a16="http://schemas.microsoft.com/office/drawing/2014/main" id="{D6116428-4683-8911-8148-E66F94488A86}"/>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26580" y="6100411"/>
            <a:ext cx="305438" cy="310389"/>
          </a:xfrm>
          <a:prstGeom prst="rect">
            <a:avLst/>
          </a:prstGeom>
          <a:solidFill>
            <a:schemeClr val="bg1"/>
          </a:solidFill>
          <a:ln w="19050">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411968" y="4587240"/>
            <a:ext cx="1536192" cy="1536192"/>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Objectives</a:t>
            </a:r>
          </a:p>
        </p:txBody>
      </p:sp>
      <p:sp>
        <p:nvSpPr>
          <p:cNvPr id="4" name="object 4"/>
          <p:cNvSpPr txBox="1"/>
          <p:nvPr/>
        </p:nvSpPr>
        <p:spPr>
          <a:xfrm>
            <a:off x="369214" y="754507"/>
            <a:ext cx="9794441" cy="4226560"/>
          </a:xfrm>
          <a:prstGeom prst="rect">
            <a:avLst/>
          </a:prstGeom>
        </p:spPr>
        <p:txBody>
          <a:bodyPr vert="horz" wrap="square" lIns="0" tIns="12700" rIns="0" bIns="0" rtlCol="0">
            <a:spAutoFit/>
          </a:bodyPr>
          <a:lstStyle/>
          <a:p>
            <a:pPr marL="229235" indent="-216535">
              <a:lnSpc>
                <a:spcPct val="100000"/>
              </a:lnSpc>
              <a:spcBef>
                <a:spcPts val="100"/>
              </a:spcBef>
              <a:buFont typeface="Arial"/>
              <a:buChar char="•"/>
              <a:tabLst>
                <a:tab pos="229235" algn="l"/>
              </a:tabLst>
            </a:pPr>
            <a:r>
              <a:rPr sz="2400" dirty="0">
                <a:latin typeface="Calibri"/>
                <a:cs typeface="Calibri"/>
              </a:rPr>
              <a:t>Identify</a:t>
            </a:r>
            <a:r>
              <a:rPr sz="2400" spc="-85" dirty="0">
                <a:latin typeface="Calibri"/>
                <a:cs typeface="Calibri"/>
              </a:rPr>
              <a:t> </a:t>
            </a:r>
            <a:r>
              <a:rPr sz="2400" dirty="0">
                <a:latin typeface="Calibri"/>
                <a:cs typeface="Calibri"/>
              </a:rPr>
              <a:t>continuous</a:t>
            </a:r>
            <a:r>
              <a:rPr sz="2400" spc="-95" dirty="0">
                <a:latin typeface="Calibri"/>
                <a:cs typeface="Calibri"/>
              </a:rPr>
              <a:t> </a:t>
            </a:r>
            <a:r>
              <a:rPr sz="2400" spc="-10" dirty="0">
                <a:latin typeface="Calibri"/>
                <a:cs typeface="Calibri"/>
              </a:rPr>
              <a:t>storage</a:t>
            </a:r>
            <a:r>
              <a:rPr sz="2400" spc="-80" dirty="0">
                <a:latin typeface="Calibri"/>
                <a:cs typeface="Calibri"/>
              </a:rPr>
              <a:t> </a:t>
            </a:r>
            <a:r>
              <a:rPr sz="2400" dirty="0">
                <a:latin typeface="Calibri"/>
                <a:cs typeface="Calibri"/>
              </a:rPr>
              <a:t>facility</a:t>
            </a:r>
            <a:r>
              <a:rPr lang="en-US" sz="2400" dirty="0">
                <a:latin typeface="Calibri"/>
                <a:cs typeface="Calibri"/>
              </a:rPr>
              <a:t> (CSF)</a:t>
            </a:r>
            <a:r>
              <a:rPr sz="2400" spc="-105" dirty="0">
                <a:latin typeface="Calibri"/>
                <a:cs typeface="Calibri"/>
              </a:rPr>
              <a:t> </a:t>
            </a:r>
            <a:r>
              <a:rPr sz="2400" spc="-10" dirty="0">
                <a:latin typeface="Calibri"/>
                <a:cs typeface="Calibri"/>
              </a:rPr>
              <a:t>option</a:t>
            </a:r>
            <a:endParaRPr sz="2400" dirty="0">
              <a:latin typeface="Calibri"/>
              <a:cs typeface="Calibri"/>
            </a:endParaRPr>
          </a:p>
          <a:p>
            <a:pPr marL="229235" indent="-216535">
              <a:lnSpc>
                <a:spcPct val="100000"/>
              </a:lnSpc>
              <a:spcBef>
                <a:spcPts val="1775"/>
              </a:spcBef>
              <a:buFont typeface="Arial"/>
              <a:buChar char="•"/>
              <a:tabLst>
                <a:tab pos="229235" algn="l"/>
              </a:tabLst>
            </a:pPr>
            <a:r>
              <a:rPr sz="2400" dirty="0">
                <a:latin typeface="Calibri"/>
                <a:cs typeface="Calibri"/>
              </a:rPr>
              <a:t>Describe</a:t>
            </a:r>
            <a:r>
              <a:rPr sz="2400" spc="-60" dirty="0">
                <a:latin typeface="Calibri"/>
                <a:cs typeface="Calibri"/>
              </a:rPr>
              <a:t> </a:t>
            </a:r>
            <a:r>
              <a:rPr sz="2400" dirty="0">
                <a:latin typeface="Calibri"/>
                <a:cs typeface="Calibri"/>
              </a:rPr>
              <a:t>how</a:t>
            </a:r>
            <a:r>
              <a:rPr sz="2400" spc="-50" dirty="0">
                <a:latin typeface="Calibri"/>
                <a:cs typeface="Calibri"/>
              </a:rPr>
              <a:t> </a:t>
            </a:r>
            <a:r>
              <a:rPr sz="2400" dirty="0">
                <a:latin typeface="Calibri"/>
                <a:cs typeface="Calibri"/>
              </a:rPr>
              <a:t>to</a:t>
            </a:r>
            <a:r>
              <a:rPr sz="2400" spc="-60" dirty="0">
                <a:latin typeface="Calibri"/>
                <a:cs typeface="Calibri"/>
              </a:rPr>
              <a:t> </a:t>
            </a:r>
            <a:r>
              <a:rPr sz="2400" spc="-10" dirty="0">
                <a:latin typeface="Calibri"/>
                <a:cs typeface="Calibri"/>
              </a:rPr>
              <a:t>register</a:t>
            </a:r>
            <a:r>
              <a:rPr sz="2400" spc="-60" dirty="0">
                <a:latin typeface="Calibri"/>
                <a:cs typeface="Calibri"/>
              </a:rPr>
              <a:t> </a:t>
            </a:r>
            <a:r>
              <a:rPr sz="2400" dirty="0">
                <a:latin typeface="Calibri"/>
                <a:cs typeface="Calibri"/>
              </a:rPr>
              <a:t>as</a:t>
            </a:r>
            <a:r>
              <a:rPr sz="2400" spc="-65" dirty="0">
                <a:latin typeface="Calibri"/>
                <a:cs typeface="Calibri"/>
              </a:rPr>
              <a:t> </a:t>
            </a:r>
            <a:r>
              <a:rPr sz="2400" dirty="0">
                <a:latin typeface="Calibri"/>
                <a:cs typeface="Calibri"/>
              </a:rPr>
              <a:t>continuous</a:t>
            </a:r>
            <a:r>
              <a:rPr sz="2400" spc="-55" dirty="0">
                <a:latin typeface="Calibri"/>
                <a:cs typeface="Calibri"/>
              </a:rPr>
              <a:t> </a:t>
            </a:r>
            <a:r>
              <a:rPr sz="2400" spc="-10" dirty="0">
                <a:latin typeface="Calibri"/>
                <a:cs typeface="Calibri"/>
              </a:rPr>
              <a:t>storage</a:t>
            </a:r>
            <a:r>
              <a:rPr sz="2400" spc="-60" dirty="0">
                <a:latin typeface="Calibri"/>
                <a:cs typeface="Calibri"/>
              </a:rPr>
              <a:t> </a:t>
            </a:r>
            <a:r>
              <a:rPr sz="2400" spc="-10" dirty="0">
                <a:latin typeface="Calibri"/>
                <a:cs typeface="Calibri"/>
              </a:rPr>
              <a:t>facility</a:t>
            </a:r>
            <a:r>
              <a:rPr lang="en-US" sz="2400" spc="-10" dirty="0">
                <a:latin typeface="Calibri"/>
                <a:cs typeface="Calibri"/>
              </a:rPr>
              <a:t> (CSF)</a:t>
            </a:r>
            <a:endParaRPr sz="2400" dirty="0">
              <a:latin typeface="Calibri"/>
              <a:cs typeface="Calibri"/>
            </a:endParaRPr>
          </a:p>
          <a:p>
            <a:pPr marL="228600" marR="2703195" indent="-216535">
              <a:lnSpc>
                <a:spcPct val="120000"/>
              </a:lnSpc>
              <a:spcBef>
                <a:spcPts val="1200"/>
              </a:spcBef>
              <a:buFont typeface="Arial"/>
              <a:buChar char="•"/>
              <a:tabLst>
                <a:tab pos="230504" algn="l"/>
              </a:tabLst>
            </a:pPr>
            <a:r>
              <a:rPr sz="2400" dirty="0">
                <a:latin typeface="Calibri"/>
                <a:cs typeface="Calibri"/>
              </a:rPr>
              <a:t>Recall</a:t>
            </a:r>
            <a:r>
              <a:rPr sz="2400" spc="-75" dirty="0">
                <a:latin typeface="Calibri"/>
                <a:cs typeface="Calibri"/>
              </a:rPr>
              <a:t> </a:t>
            </a:r>
            <a:r>
              <a:rPr sz="2400" spc="-10" dirty="0">
                <a:latin typeface="Calibri"/>
                <a:cs typeface="Calibri"/>
              </a:rPr>
              <a:t>requirements</a:t>
            </a:r>
            <a:r>
              <a:rPr sz="2400" spc="-50" dirty="0">
                <a:latin typeface="Calibri"/>
                <a:cs typeface="Calibri"/>
              </a:rPr>
              <a:t> </a:t>
            </a:r>
            <a:r>
              <a:rPr sz="2400" dirty="0">
                <a:latin typeface="Calibri"/>
                <a:cs typeface="Calibri"/>
              </a:rPr>
              <a:t>for</a:t>
            </a:r>
            <a:r>
              <a:rPr sz="2400" spc="-45" dirty="0">
                <a:latin typeface="Calibri"/>
                <a:cs typeface="Calibri"/>
              </a:rPr>
              <a:t> </a:t>
            </a:r>
            <a:r>
              <a:rPr sz="2400" dirty="0">
                <a:latin typeface="Calibri"/>
                <a:cs typeface="Calibri"/>
              </a:rPr>
              <a:t>managing</a:t>
            </a:r>
            <a:r>
              <a:rPr sz="2400" spc="-75" dirty="0">
                <a:latin typeface="Calibri"/>
                <a:cs typeface="Calibri"/>
              </a:rPr>
              <a:t> </a:t>
            </a:r>
            <a:r>
              <a:rPr sz="2400" dirty="0">
                <a:latin typeface="Calibri"/>
                <a:cs typeface="Calibri"/>
              </a:rPr>
              <a:t>CSF</a:t>
            </a:r>
            <a:r>
              <a:rPr sz="2400" spc="-65" dirty="0">
                <a:latin typeface="Calibri"/>
                <a:cs typeface="Calibri"/>
              </a:rPr>
              <a:t> </a:t>
            </a:r>
            <a:r>
              <a:rPr sz="2400" dirty="0">
                <a:latin typeface="Calibri"/>
                <a:cs typeface="Calibri"/>
              </a:rPr>
              <a:t>assets</a:t>
            </a:r>
            <a:r>
              <a:rPr sz="2400" spc="-65" dirty="0">
                <a:latin typeface="Calibri"/>
                <a:cs typeface="Calibri"/>
              </a:rPr>
              <a:t> </a:t>
            </a:r>
            <a:r>
              <a:rPr sz="2400" spc="-25" dirty="0">
                <a:latin typeface="Calibri"/>
                <a:cs typeface="Calibri"/>
              </a:rPr>
              <a:t>in</a:t>
            </a:r>
            <a:r>
              <a:rPr lang="en-US" sz="2400" spc="-25" dirty="0">
                <a:latin typeface="Calibri"/>
                <a:cs typeface="Calibri"/>
              </a:rPr>
              <a:t> </a:t>
            </a:r>
            <a:r>
              <a:rPr sz="2400" dirty="0" err="1">
                <a:latin typeface="Calibri"/>
                <a:cs typeface="Calibri"/>
              </a:rPr>
              <a:t>eMarket</a:t>
            </a:r>
            <a:r>
              <a:rPr sz="2400" spc="-125" dirty="0">
                <a:latin typeface="Calibri"/>
                <a:cs typeface="Calibri"/>
              </a:rPr>
              <a:t> </a:t>
            </a:r>
            <a:r>
              <a:rPr sz="2400" dirty="0">
                <a:latin typeface="Calibri"/>
                <a:cs typeface="Calibri"/>
              </a:rPr>
              <a:t>software</a:t>
            </a:r>
            <a:r>
              <a:rPr sz="2400" spc="-95" dirty="0">
                <a:latin typeface="Calibri"/>
                <a:cs typeface="Calibri"/>
              </a:rPr>
              <a:t> </a:t>
            </a:r>
            <a:r>
              <a:rPr sz="2400" spc="-10" dirty="0">
                <a:latin typeface="Calibri"/>
                <a:cs typeface="Calibri"/>
              </a:rPr>
              <a:t>platform</a:t>
            </a:r>
            <a:endParaRPr sz="2400" dirty="0">
              <a:latin typeface="Calibri"/>
              <a:cs typeface="Calibri"/>
            </a:endParaRPr>
          </a:p>
          <a:p>
            <a:pPr marL="229235" indent="-216535">
              <a:lnSpc>
                <a:spcPct val="100000"/>
              </a:lnSpc>
              <a:spcBef>
                <a:spcPts val="1780"/>
              </a:spcBef>
              <a:buFont typeface="Arial"/>
              <a:buChar char="•"/>
              <a:tabLst>
                <a:tab pos="229235" algn="l"/>
              </a:tabLst>
            </a:pPr>
            <a:r>
              <a:rPr lang="en-US" sz="2400" dirty="0">
                <a:latin typeface="Calibri"/>
                <a:cs typeface="Calibri"/>
              </a:rPr>
              <a:t>Give</a:t>
            </a:r>
            <a:r>
              <a:rPr sz="2400" spc="-60" dirty="0">
                <a:latin typeface="Calibri"/>
                <a:cs typeface="Calibri"/>
              </a:rPr>
              <a:t> </a:t>
            </a:r>
            <a:r>
              <a:rPr sz="2400" spc="-10" dirty="0">
                <a:latin typeface="Calibri"/>
                <a:cs typeface="Calibri"/>
              </a:rPr>
              <a:t>examples</a:t>
            </a:r>
            <a:r>
              <a:rPr sz="2400" spc="-55"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how</a:t>
            </a:r>
            <a:r>
              <a:rPr sz="2400" spc="-40" dirty="0">
                <a:latin typeface="Calibri"/>
                <a:cs typeface="Calibri"/>
              </a:rPr>
              <a:t> </a:t>
            </a:r>
            <a:r>
              <a:rPr sz="2400" dirty="0">
                <a:latin typeface="Calibri"/>
                <a:cs typeface="Calibri"/>
              </a:rPr>
              <a:t>CSF</a:t>
            </a:r>
            <a:r>
              <a:rPr sz="2400" spc="-60" dirty="0">
                <a:latin typeface="Calibri"/>
                <a:cs typeface="Calibri"/>
              </a:rPr>
              <a:t> </a:t>
            </a:r>
            <a:r>
              <a:rPr sz="2400" dirty="0">
                <a:latin typeface="Calibri"/>
                <a:cs typeface="Calibri"/>
              </a:rPr>
              <a:t>may</a:t>
            </a:r>
            <a:r>
              <a:rPr sz="2400" spc="-45" dirty="0">
                <a:latin typeface="Calibri"/>
                <a:cs typeface="Calibri"/>
              </a:rPr>
              <a:t> </a:t>
            </a:r>
            <a:r>
              <a:rPr sz="2400" spc="-10" dirty="0">
                <a:latin typeface="Calibri"/>
                <a:cs typeface="Calibri"/>
              </a:rPr>
              <a:t>offer</a:t>
            </a:r>
            <a:r>
              <a:rPr sz="2400" spc="-25" dirty="0">
                <a:latin typeface="Calibri"/>
                <a:cs typeface="Calibri"/>
              </a:rPr>
              <a:t> </a:t>
            </a:r>
            <a:r>
              <a:rPr sz="2400" dirty="0">
                <a:latin typeface="Calibri"/>
                <a:cs typeface="Calibri"/>
              </a:rPr>
              <a:t>or</a:t>
            </a:r>
            <a:r>
              <a:rPr sz="2400" spc="-40" dirty="0">
                <a:latin typeface="Calibri"/>
                <a:cs typeface="Calibri"/>
              </a:rPr>
              <a:t> </a:t>
            </a:r>
            <a:r>
              <a:rPr sz="2400" dirty="0">
                <a:latin typeface="Calibri"/>
                <a:cs typeface="Calibri"/>
              </a:rPr>
              <a:t>bid</a:t>
            </a:r>
            <a:r>
              <a:rPr sz="2400" spc="-45" dirty="0">
                <a:latin typeface="Calibri"/>
                <a:cs typeface="Calibri"/>
              </a:rPr>
              <a:t> </a:t>
            </a:r>
            <a:r>
              <a:rPr sz="2400" dirty="0">
                <a:latin typeface="Calibri"/>
                <a:cs typeface="Calibri"/>
              </a:rPr>
              <a:t>in</a:t>
            </a:r>
            <a:r>
              <a:rPr sz="2400" spc="-40"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markets</a:t>
            </a:r>
            <a:endParaRPr sz="2400" dirty="0">
              <a:latin typeface="Calibri"/>
              <a:cs typeface="Calibri"/>
            </a:endParaRPr>
          </a:p>
          <a:p>
            <a:pPr marL="229235" indent="-216535">
              <a:lnSpc>
                <a:spcPct val="100000"/>
              </a:lnSpc>
              <a:spcBef>
                <a:spcPts val="1775"/>
              </a:spcBef>
              <a:buFont typeface="Arial"/>
              <a:buChar char="•"/>
              <a:tabLst>
                <a:tab pos="229235" algn="l"/>
              </a:tabLst>
            </a:pPr>
            <a:r>
              <a:rPr sz="2400" spc="-10" dirty="0">
                <a:latin typeface="Calibri"/>
                <a:cs typeface="Calibri"/>
              </a:rPr>
              <a:t>Recognize</a:t>
            </a:r>
            <a:r>
              <a:rPr sz="2400" spc="-65" dirty="0">
                <a:latin typeface="Calibri"/>
                <a:cs typeface="Calibri"/>
              </a:rPr>
              <a:t> </a:t>
            </a:r>
            <a:r>
              <a:rPr sz="2400" dirty="0">
                <a:latin typeface="Calibri"/>
                <a:cs typeface="Calibri"/>
              </a:rPr>
              <a:t>CSF</a:t>
            </a:r>
            <a:r>
              <a:rPr sz="2400" spc="-65" dirty="0">
                <a:latin typeface="Calibri"/>
                <a:cs typeface="Calibri"/>
              </a:rPr>
              <a:t> </a:t>
            </a:r>
            <a:r>
              <a:rPr sz="2400" spc="-10" dirty="0">
                <a:latin typeface="Calibri"/>
                <a:cs typeface="Calibri"/>
              </a:rPr>
              <a:t>settlement</a:t>
            </a:r>
            <a:r>
              <a:rPr sz="2400" spc="-50" dirty="0">
                <a:latin typeface="Calibri"/>
                <a:cs typeface="Calibri"/>
              </a:rPr>
              <a:t> </a:t>
            </a:r>
            <a:r>
              <a:rPr lang="en-US" sz="2400" spc="-10" dirty="0">
                <a:latin typeface="Calibri"/>
                <a:cs typeface="Calibri"/>
              </a:rPr>
              <a:t>details</a:t>
            </a:r>
            <a:endParaRPr sz="2400" dirty="0">
              <a:latin typeface="Calibri"/>
              <a:cs typeface="Calibri"/>
            </a:endParaRPr>
          </a:p>
          <a:p>
            <a:pPr marL="228600" marR="5080" indent="-216535">
              <a:lnSpc>
                <a:spcPct val="120000"/>
              </a:lnSpc>
              <a:spcBef>
                <a:spcPts val="1205"/>
              </a:spcBef>
              <a:buFont typeface="Arial"/>
              <a:buChar char="•"/>
              <a:tabLst>
                <a:tab pos="230504" algn="l"/>
              </a:tabLst>
            </a:pPr>
            <a:r>
              <a:rPr sz="2400" dirty="0">
                <a:latin typeface="Calibri"/>
                <a:cs typeface="Calibri"/>
              </a:rPr>
              <a:t>Locate</a:t>
            </a:r>
            <a:r>
              <a:rPr sz="2400" spc="-45" dirty="0">
                <a:latin typeface="Calibri"/>
                <a:cs typeface="Calibri"/>
              </a:rPr>
              <a:t> </a:t>
            </a:r>
            <a:r>
              <a:rPr sz="2400" dirty="0">
                <a:latin typeface="Calibri"/>
                <a:cs typeface="Calibri"/>
              </a:rPr>
              <a:t>helpful</a:t>
            </a:r>
            <a:r>
              <a:rPr sz="2400" spc="-40" dirty="0">
                <a:latin typeface="Calibri"/>
                <a:cs typeface="Calibri"/>
              </a:rPr>
              <a:t> </a:t>
            </a:r>
            <a:r>
              <a:rPr sz="2400" spc="-10" dirty="0">
                <a:latin typeface="Calibri"/>
                <a:cs typeface="Calibri"/>
              </a:rPr>
              <a:t>information,</a:t>
            </a:r>
            <a:r>
              <a:rPr sz="2400" spc="-50" dirty="0">
                <a:latin typeface="Calibri"/>
                <a:cs typeface="Calibri"/>
              </a:rPr>
              <a:t> </a:t>
            </a:r>
            <a:r>
              <a:rPr sz="2400" dirty="0">
                <a:latin typeface="Calibri"/>
                <a:cs typeface="Calibri"/>
              </a:rPr>
              <a:t>including</a:t>
            </a:r>
            <a:r>
              <a:rPr sz="2400" spc="-60" dirty="0">
                <a:latin typeface="Calibri"/>
                <a:cs typeface="Calibri"/>
              </a:rPr>
              <a:t> </a:t>
            </a:r>
            <a:r>
              <a:rPr sz="2400" spc="-10" dirty="0">
                <a:latin typeface="Calibri"/>
                <a:cs typeface="Calibri"/>
              </a:rPr>
              <a:t>alternative</a:t>
            </a:r>
            <a:r>
              <a:rPr sz="2400" spc="-55" dirty="0">
                <a:latin typeface="Calibri"/>
                <a:cs typeface="Calibri"/>
              </a:rPr>
              <a:t> </a:t>
            </a:r>
            <a:r>
              <a:rPr sz="2400" dirty="0">
                <a:latin typeface="Calibri"/>
                <a:cs typeface="Calibri"/>
              </a:rPr>
              <a:t>options</a:t>
            </a:r>
            <a:r>
              <a:rPr sz="2400" spc="-50" dirty="0">
                <a:latin typeface="Calibri"/>
                <a:cs typeface="Calibri"/>
              </a:rPr>
              <a:t> </a:t>
            </a:r>
            <a:r>
              <a:rPr sz="2400" dirty="0">
                <a:latin typeface="Calibri"/>
                <a:cs typeface="Calibri"/>
              </a:rPr>
              <a:t>that</a:t>
            </a:r>
            <a:r>
              <a:rPr sz="2400" spc="-45" dirty="0">
                <a:latin typeface="Calibri"/>
                <a:cs typeface="Calibri"/>
              </a:rPr>
              <a:t> </a:t>
            </a:r>
            <a:r>
              <a:rPr sz="2400" spc="-10" dirty="0">
                <a:latin typeface="Calibri"/>
                <a:cs typeface="Calibri"/>
              </a:rPr>
              <a:t>storage 	</a:t>
            </a:r>
            <a:r>
              <a:rPr sz="2400" dirty="0">
                <a:latin typeface="Calibri"/>
                <a:cs typeface="Calibri"/>
              </a:rPr>
              <a:t>facilities</a:t>
            </a:r>
            <a:r>
              <a:rPr sz="2400" spc="-100" dirty="0">
                <a:latin typeface="Calibri"/>
                <a:cs typeface="Calibri"/>
              </a:rPr>
              <a:t> </a:t>
            </a:r>
            <a:r>
              <a:rPr sz="2400" dirty="0">
                <a:latin typeface="Calibri"/>
                <a:cs typeface="Calibri"/>
              </a:rPr>
              <a:t>have</a:t>
            </a:r>
            <a:r>
              <a:rPr sz="2400" spc="-90" dirty="0">
                <a:latin typeface="Calibri"/>
                <a:cs typeface="Calibri"/>
              </a:rPr>
              <a:t> </a:t>
            </a:r>
            <a:r>
              <a:rPr sz="2400" dirty="0">
                <a:latin typeface="Calibri"/>
                <a:cs typeface="Calibri"/>
              </a:rPr>
              <a:t>for</a:t>
            </a:r>
            <a:r>
              <a:rPr sz="2400" spc="-85" dirty="0">
                <a:latin typeface="Calibri"/>
                <a:cs typeface="Calibri"/>
              </a:rPr>
              <a:t> </a:t>
            </a:r>
            <a:r>
              <a:rPr sz="2400" dirty="0">
                <a:latin typeface="Calibri"/>
                <a:cs typeface="Calibri"/>
              </a:rPr>
              <a:t>market</a:t>
            </a:r>
            <a:r>
              <a:rPr sz="2400" spc="-120" dirty="0">
                <a:latin typeface="Calibri"/>
                <a:cs typeface="Calibri"/>
              </a:rPr>
              <a:t> </a:t>
            </a:r>
            <a:r>
              <a:rPr sz="2400" spc="-10" dirty="0">
                <a:latin typeface="Calibri"/>
                <a:cs typeface="Calibri"/>
              </a:rPr>
              <a:t>participation</a:t>
            </a:r>
            <a:endParaRPr sz="2400" dirty="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6</a:t>
            </a:fld>
            <a:endParaRPr spc="-5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20"/>
              <a:t>Effective</a:t>
            </a:r>
            <a:r>
              <a:rPr spc="-75"/>
              <a:t> </a:t>
            </a:r>
            <a:r>
              <a:rPr spc="-10"/>
              <a:t>Economic</a:t>
            </a:r>
            <a:r>
              <a:rPr spc="-80"/>
              <a:t> </a:t>
            </a:r>
            <a:r>
              <a:rPr spc="-25"/>
              <a:t>Max</a:t>
            </a:r>
          </a:p>
        </p:txBody>
      </p:sp>
      <p:sp>
        <p:nvSpPr>
          <p:cNvPr id="3" name="object 3"/>
          <p:cNvSpPr txBox="1"/>
          <p:nvPr/>
        </p:nvSpPr>
        <p:spPr>
          <a:xfrm>
            <a:off x="367080" y="672070"/>
            <a:ext cx="11159490" cy="3811556"/>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spc="-10" dirty="0">
                <a:latin typeface="Calibri"/>
                <a:cs typeface="Calibri"/>
              </a:rPr>
              <a:t>Participant</a:t>
            </a:r>
            <a:r>
              <a:rPr sz="2400" spc="-80" dirty="0">
                <a:latin typeface="Calibri"/>
                <a:cs typeface="Calibri"/>
              </a:rPr>
              <a:t> </a:t>
            </a:r>
            <a:r>
              <a:rPr sz="2400" dirty="0">
                <a:latin typeface="Calibri"/>
                <a:cs typeface="Calibri"/>
              </a:rPr>
              <a:t>can</a:t>
            </a:r>
            <a:r>
              <a:rPr sz="2400" spc="-40" dirty="0">
                <a:latin typeface="Calibri"/>
                <a:cs typeface="Calibri"/>
              </a:rPr>
              <a:t> </a:t>
            </a:r>
            <a:r>
              <a:rPr sz="2400" spc="-10" dirty="0">
                <a:latin typeface="Calibri"/>
                <a:cs typeface="Calibri"/>
              </a:rPr>
              <a:t>offer</a:t>
            </a:r>
            <a:r>
              <a:rPr sz="2400" spc="-45" dirty="0">
                <a:latin typeface="Calibri"/>
                <a:cs typeface="Calibri"/>
              </a:rPr>
              <a:t> </a:t>
            </a:r>
            <a:r>
              <a:rPr sz="2400" dirty="0">
                <a:latin typeface="Calibri"/>
                <a:cs typeface="Calibri"/>
              </a:rPr>
              <a:t>economic</a:t>
            </a:r>
            <a:r>
              <a:rPr sz="2400" spc="-55" dirty="0">
                <a:latin typeface="Calibri"/>
                <a:cs typeface="Calibri"/>
              </a:rPr>
              <a:t> </a:t>
            </a:r>
            <a:r>
              <a:rPr sz="2400" dirty="0">
                <a:latin typeface="Calibri"/>
                <a:cs typeface="Calibri"/>
              </a:rPr>
              <a:t>max</a:t>
            </a:r>
            <a:r>
              <a:rPr sz="2400" spc="-60" dirty="0">
                <a:latin typeface="Calibri"/>
                <a:cs typeface="Calibri"/>
              </a:rPr>
              <a:t> </a:t>
            </a:r>
            <a:r>
              <a:rPr sz="2400" dirty="0">
                <a:latin typeface="Calibri"/>
                <a:cs typeface="Calibri"/>
              </a:rPr>
              <a:t>in</a:t>
            </a:r>
            <a:r>
              <a:rPr sz="2400" spc="-65" dirty="0">
                <a:latin typeface="Calibri"/>
                <a:cs typeface="Calibri"/>
              </a:rPr>
              <a:t> </a:t>
            </a:r>
            <a:r>
              <a:rPr sz="2400" spc="-10" dirty="0" err="1">
                <a:latin typeface="Calibri"/>
                <a:cs typeface="Calibri"/>
              </a:rPr>
              <a:t>eMarket</a:t>
            </a:r>
            <a:r>
              <a:rPr sz="2400" spc="-80" dirty="0">
                <a:latin typeface="Calibri"/>
                <a:cs typeface="Calibri"/>
              </a:rPr>
              <a:t> </a:t>
            </a:r>
            <a:r>
              <a:rPr sz="2400" dirty="0">
                <a:latin typeface="Calibri"/>
                <a:cs typeface="Calibri"/>
              </a:rPr>
              <a:t>using</a:t>
            </a:r>
            <a:r>
              <a:rPr sz="2400" spc="-55" dirty="0">
                <a:latin typeface="Calibri"/>
                <a:cs typeface="Calibri"/>
              </a:rPr>
              <a:t> </a:t>
            </a:r>
            <a:r>
              <a:rPr sz="2400" dirty="0">
                <a:latin typeface="Calibri"/>
                <a:cs typeface="Calibri"/>
              </a:rPr>
              <a:t>daily</a:t>
            </a:r>
            <a:r>
              <a:rPr sz="2400" spc="-60" dirty="0">
                <a:latin typeface="Calibri"/>
                <a:cs typeface="Calibri"/>
              </a:rPr>
              <a:t> </a:t>
            </a:r>
            <a:r>
              <a:rPr sz="2400" dirty="0">
                <a:latin typeface="Calibri"/>
                <a:cs typeface="Calibri"/>
              </a:rPr>
              <a:t>default</a:t>
            </a:r>
            <a:r>
              <a:rPr sz="2400" spc="-40" dirty="0">
                <a:latin typeface="Calibri"/>
                <a:cs typeface="Calibri"/>
              </a:rPr>
              <a:t> </a:t>
            </a:r>
            <a:r>
              <a:rPr sz="2400" dirty="0">
                <a:latin typeface="Calibri"/>
                <a:cs typeface="Calibri"/>
              </a:rPr>
              <a:t>with</a:t>
            </a:r>
            <a:r>
              <a:rPr sz="2400" spc="-70" dirty="0">
                <a:latin typeface="Calibri"/>
                <a:cs typeface="Calibri"/>
              </a:rPr>
              <a:t> </a:t>
            </a:r>
            <a:r>
              <a:rPr sz="2400" dirty="0">
                <a:latin typeface="Calibri"/>
                <a:cs typeface="Calibri"/>
              </a:rPr>
              <a:t>hourly</a:t>
            </a:r>
            <a:r>
              <a:rPr sz="2400" spc="-45" dirty="0">
                <a:latin typeface="Calibri"/>
                <a:cs typeface="Calibri"/>
              </a:rPr>
              <a:t> </a:t>
            </a:r>
            <a:r>
              <a:rPr sz="2400" spc="-10" dirty="0">
                <a:latin typeface="Calibri"/>
                <a:cs typeface="Calibri"/>
              </a:rPr>
              <a:t>overrides</a:t>
            </a:r>
            <a:endParaRPr sz="2400" dirty="0">
              <a:latin typeface="Calibri"/>
              <a:cs typeface="Calibri"/>
            </a:endParaRPr>
          </a:p>
          <a:p>
            <a:pPr marL="292735">
              <a:lnSpc>
                <a:spcPct val="100000"/>
              </a:lnSpc>
              <a:spcBef>
                <a:spcPts val="545"/>
              </a:spcBef>
            </a:pPr>
            <a:r>
              <a:rPr sz="2000" dirty="0">
                <a:latin typeface="Calibri"/>
                <a:cs typeface="Calibri"/>
              </a:rPr>
              <a:t>‒</a:t>
            </a:r>
            <a:r>
              <a:rPr sz="2000" spc="235" dirty="0">
                <a:latin typeface="Calibri"/>
                <a:cs typeface="Calibri"/>
              </a:rPr>
              <a:t> </a:t>
            </a:r>
            <a:r>
              <a:rPr sz="2000" spc="-10" dirty="0">
                <a:latin typeface="Calibri"/>
                <a:cs typeface="Calibri"/>
              </a:rPr>
              <a:t>Illustrated </a:t>
            </a:r>
            <a:r>
              <a:rPr sz="2000" dirty="0">
                <a:latin typeface="Calibri"/>
                <a:cs typeface="Calibri"/>
              </a:rPr>
              <a:t>on</a:t>
            </a:r>
            <a:r>
              <a:rPr sz="2000" spc="-50" dirty="0">
                <a:latin typeface="Calibri"/>
                <a:cs typeface="Calibri"/>
              </a:rPr>
              <a:t> </a:t>
            </a:r>
            <a:r>
              <a:rPr sz="2000" dirty="0">
                <a:latin typeface="Calibri"/>
                <a:cs typeface="Calibri"/>
              </a:rPr>
              <a:t>Schedule</a:t>
            </a:r>
            <a:r>
              <a:rPr sz="2000" spc="-45" dirty="0">
                <a:latin typeface="Calibri"/>
                <a:cs typeface="Calibri"/>
              </a:rPr>
              <a:t> </a:t>
            </a:r>
            <a:r>
              <a:rPr sz="2000" dirty="0">
                <a:latin typeface="Calibri"/>
                <a:cs typeface="Calibri"/>
              </a:rPr>
              <a:t>Detail</a:t>
            </a:r>
            <a:r>
              <a:rPr sz="2000" spc="-30" dirty="0">
                <a:latin typeface="Calibri"/>
                <a:cs typeface="Calibri"/>
              </a:rPr>
              <a:t> </a:t>
            </a:r>
            <a:r>
              <a:rPr sz="2000" spc="-10" dirty="0">
                <a:latin typeface="Calibri"/>
                <a:cs typeface="Calibri"/>
              </a:rPr>
              <a:t>Defaults</a:t>
            </a:r>
            <a:r>
              <a:rPr sz="2000" spc="-45" dirty="0">
                <a:latin typeface="Calibri"/>
                <a:cs typeface="Calibri"/>
              </a:rPr>
              <a:t> </a:t>
            </a:r>
            <a:r>
              <a:rPr sz="2000" spc="-10" dirty="0">
                <a:latin typeface="Calibri"/>
                <a:cs typeface="Calibri"/>
              </a:rPr>
              <a:t>screenshot</a:t>
            </a:r>
            <a:endParaRPr sz="2000" dirty="0">
              <a:latin typeface="Calibri"/>
              <a:cs typeface="Calibri"/>
            </a:endParaRPr>
          </a:p>
          <a:p>
            <a:pPr marL="228600" marR="5080" indent="-216535">
              <a:lnSpc>
                <a:spcPct val="120000"/>
              </a:lnSpc>
              <a:spcBef>
                <a:spcPts val="1135"/>
              </a:spcBef>
              <a:buFont typeface="Arial"/>
              <a:buChar char="•"/>
              <a:tabLst>
                <a:tab pos="230504" algn="l"/>
              </a:tabLst>
            </a:pPr>
            <a:r>
              <a:rPr sz="2400" dirty="0">
                <a:latin typeface="Calibri"/>
                <a:cs typeface="Calibri"/>
              </a:rPr>
              <a:t>But</a:t>
            </a:r>
            <a:r>
              <a:rPr sz="2400" spc="-65" dirty="0">
                <a:latin typeface="Calibri"/>
                <a:cs typeface="Calibri"/>
              </a:rPr>
              <a:t> </a:t>
            </a:r>
            <a:r>
              <a:rPr sz="2400" i="1" dirty="0">
                <a:latin typeface="Calibri"/>
                <a:cs typeface="Calibri"/>
              </a:rPr>
              <a:t>effective</a:t>
            </a:r>
            <a:r>
              <a:rPr sz="2400" i="1" spc="-40" dirty="0">
                <a:latin typeface="Calibri"/>
                <a:cs typeface="Calibri"/>
              </a:rPr>
              <a:t> </a:t>
            </a:r>
            <a:r>
              <a:rPr sz="2400" dirty="0">
                <a:latin typeface="Calibri"/>
                <a:cs typeface="Calibri"/>
              </a:rPr>
              <a:t>economic</a:t>
            </a:r>
            <a:r>
              <a:rPr sz="2400" spc="-60" dirty="0">
                <a:latin typeface="Calibri"/>
                <a:cs typeface="Calibri"/>
              </a:rPr>
              <a:t> </a:t>
            </a:r>
            <a:r>
              <a:rPr sz="2400" dirty="0">
                <a:latin typeface="Calibri"/>
                <a:cs typeface="Calibri"/>
              </a:rPr>
              <a:t>max</a:t>
            </a:r>
            <a:r>
              <a:rPr sz="2400" spc="-70" dirty="0">
                <a:latin typeface="Calibri"/>
                <a:cs typeface="Calibri"/>
              </a:rPr>
              <a:t> </a:t>
            </a:r>
            <a:r>
              <a:rPr sz="2400" dirty="0">
                <a:latin typeface="Calibri"/>
                <a:cs typeface="Calibri"/>
              </a:rPr>
              <a:t>may</a:t>
            </a:r>
            <a:r>
              <a:rPr sz="2400" spc="-60" dirty="0">
                <a:latin typeface="Calibri"/>
                <a:cs typeface="Calibri"/>
              </a:rPr>
              <a:t> </a:t>
            </a:r>
            <a:r>
              <a:rPr sz="2400" dirty="0">
                <a:latin typeface="Calibri"/>
                <a:cs typeface="Calibri"/>
              </a:rPr>
              <a:t>be</a:t>
            </a:r>
            <a:r>
              <a:rPr sz="2400" spc="-50" dirty="0">
                <a:latin typeface="Calibri"/>
                <a:cs typeface="Calibri"/>
              </a:rPr>
              <a:t> </a:t>
            </a:r>
            <a:r>
              <a:rPr sz="2400" spc="-20" dirty="0">
                <a:latin typeface="Calibri"/>
                <a:cs typeface="Calibri"/>
              </a:rPr>
              <a:t>different</a:t>
            </a:r>
            <a:r>
              <a:rPr sz="2400" spc="-45" dirty="0">
                <a:latin typeface="Calibri"/>
                <a:cs typeface="Calibri"/>
              </a:rPr>
              <a:t> </a:t>
            </a:r>
            <a:r>
              <a:rPr sz="2400" dirty="0">
                <a:latin typeface="Calibri"/>
                <a:cs typeface="Calibri"/>
              </a:rPr>
              <a:t>from</a:t>
            </a:r>
            <a:r>
              <a:rPr sz="2400" spc="-65" dirty="0">
                <a:latin typeface="Calibri"/>
                <a:cs typeface="Calibri"/>
              </a:rPr>
              <a:t> </a:t>
            </a:r>
            <a:r>
              <a:rPr sz="2400" i="1" dirty="0">
                <a:latin typeface="Calibri"/>
                <a:cs typeface="Calibri"/>
              </a:rPr>
              <a:t>offered</a:t>
            </a:r>
            <a:r>
              <a:rPr sz="2400" i="1" spc="-30" dirty="0">
                <a:latin typeface="Calibri"/>
                <a:cs typeface="Calibri"/>
              </a:rPr>
              <a:t> </a:t>
            </a:r>
            <a:r>
              <a:rPr sz="2400" dirty="0">
                <a:latin typeface="Calibri"/>
                <a:cs typeface="Calibri"/>
              </a:rPr>
              <a:t>economic</a:t>
            </a:r>
            <a:r>
              <a:rPr sz="2400" spc="-60" dirty="0">
                <a:latin typeface="Calibri"/>
                <a:cs typeface="Calibri"/>
              </a:rPr>
              <a:t> </a:t>
            </a:r>
            <a:r>
              <a:rPr sz="2400" dirty="0">
                <a:latin typeface="Calibri"/>
                <a:cs typeface="Calibri"/>
              </a:rPr>
              <a:t>max</a:t>
            </a:r>
            <a:r>
              <a:rPr sz="2400" spc="-70"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comply</a:t>
            </a:r>
            <a:r>
              <a:rPr sz="2400" spc="-65" dirty="0">
                <a:latin typeface="Calibri"/>
                <a:cs typeface="Calibri"/>
              </a:rPr>
              <a:t> </a:t>
            </a:r>
            <a:r>
              <a:rPr sz="2400" spc="-20" dirty="0">
                <a:latin typeface="Calibri"/>
                <a:cs typeface="Calibri"/>
              </a:rPr>
              <a:t>with 	</a:t>
            </a:r>
            <a:r>
              <a:rPr sz="2400" dirty="0">
                <a:latin typeface="Calibri"/>
                <a:cs typeface="Calibri"/>
              </a:rPr>
              <a:t>reliability</a:t>
            </a:r>
            <a:r>
              <a:rPr sz="2400" spc="-105" dirty="0">
                <a:latin typeface="Calibri"/>
                <a:cs typeface="Calibri"/>
              </a:rPr>
              <a:t> </a:t>
            </a:r>
            <a:r>
              <a:rPr sz="2400" spc="-10" dirty="0">
                <a:latin typeface="Calibri"/>
                <a:cs typeface="Calibri"/>
              </a:rPr>
              <a:t>requirement</a:t>
            </a:r>
            <a:endParaRPr sz="2400" dirty="0">
              <a:latin typeface="Calibri"/>
              <a:cs typeface="Calibri"/>
            </a:endParaRPr>
          </a:p>
          <a:p>
            <a:pPr marL="292735">
              <a:lnSpc>
                <a:spcPct val="100000"/>
              </a:lnSpc>
              <a:spcBef>
                <a:spcPts val="545"/>
              </a:spcBef>
            </a:pPr>
            <a:r>
              <a:rPr sz="2000" dirty="0">
                <a:latin typeface="Calibri"/>
                <a:cs typeface="Calibri"/>
              </a:rPr>
              <a:t>‒</a:t>
            </a:r>
            <a:r>
              <a:rPr sz="2000" spc="225" dirty="0">
                <a:latin typeface="Calibri"/>
                <a:cs typeface="Calibri"/>
              </a:rPr>
              <a:t> </a:t>
            </a:r>
            <a:r>
              <a:rPr lang="en-US" sz="2000" dirty="0">
                <a:latin typeface="Calibri"/>
                <a:cs typeface="Calibri"/>
              </a:rPr>
              <a:t>If a resource is participating in Reserves, and their available storage falls below 1 hour sustainability, their </a:t>
            </a:r>
            <a:r>
              <a:rPr lang="en-US" sz="2000" dirty="0" err="1">
                <a:latin typeface="Calibri"/>
                <a:cs typeface="Calibri"/>
              </a:rPr>
              <a:t>EcoMax</a:t>
            </a:r>
            <a:r>
              <a:rPr lang="en-US" sz="2000" dirty="0">
                <a:latin typeface="Calibri"/>
                <a:cs typeface="Calibri"/>
              </a:rPr>
              <a:t> will be redeclared to ensure sustainability for 1 hour.</a:t>
            </a:r>
          </a:p>
          <a:p>
            <a:pPr marL="292735">
              <a:lnSpc>
                <a:spcPct val="100000"/>
              </a:lnSpc>
              <a:spcBef>
                <a:spcPts val="545"/>
              </a:spcBef>
            </a:pPr>
            <a:r>
              <a:rPr lang="en-US" sz="2000" dirty="0">
                <a:latin typeface="Calibri"/>
                <a:cs typeface="Calibri"/>
              </a:rPr>
              <a:t>- If a Resource is not participating in Reserves, their </a:t>
            </a:r>
            <a:r>
              <a:rPr lang="en-US" sz="2000" dirty="0" err="1">
                <a:latin typeface="Calibri"/>
                <a:cs typeface="Calibri"/>
              </a:rPr>
              <a:t>EcoMax</a:t>
            </a:r>
            <a:r>
              <a:rPr lang="en-US" sz="2000" dirty="0">
                <a:latin typeface="Calibri"/>
                <a:cs typeface="Calibri"/>
              </a:rPr>
              <a:t> is redeclared to ensure sustainability of 15 mins, which is the typical length of a normal dispatch interval. </a:t>
            </a:r>
            <a:endParaRPr sz="2000" dirty="0">
              <a:latin typeface="Calibri"/>
              <a:cs typeface="Calibri"/>
            </a:endParaRPr>
          </a:p>
          <a:p>
            <a:pPr marL="229235" indent="-216535">
              <a:lnSpc>
                <a:spcPct val="100000"/>
              </a:lnSpc>
              <a:spcBef>
                <a:spcPts val="1714"/>
              </a:spcBef>
              <a:buFont typeface="Arial"/>
              <a:buChar char="•"/>
              <a:tabLst>
                <a:tab pos="229235" algn="l"/>
              </a:tabLst>
            </a:pPr>
            <a:r>
              <a:rPr sz="2400" i="1" spc="-10" dirty="0">
                <a:latin typeface="Calibri"/>
                <a:cs typeface="Calibri"/>
              </a:rPr>
              <a:t>Effective</a:t>
            </a:r>
            <a:r>
              <a:rPr sz="2400" i="1" spc="-35" dirty="0">
                <a:latin typeface="Calibri"/>
                <a:cs typeface="Calibri"/>
              </a:rPr>
              <a:t> </a:t>
            </a:r>
            <a:r>
              <a:rPr sz="2400" dirty="0">
                <a:latin typeface="Calibri"/>
                <a:cs typeface="Calibri"/>
              </a:rPr>
              <a:t>economic</a:t>
            </a:r>
            <a:r>
              <a:rPr sz="2400" spc="-50" dirty="0">
                <a:latin typeface="Calibri"/>
                <a:cs typeface="Calibri"/>
              </a:rPr>
              <a:t> </a:t>
            </a:r>
            <a:r>
              <a:rPr sz="2400" dirty="0">
                <a:latin typeface="Calibri"/>
                <a:cs typeface="Calibri"/>
              </a:rPr>
              <a:t>max</a:t>
            </a:r>
            <a:r>
              <a:rPr sz="2400" spc="-55" dirty="0">
                <a:latin typeface="Calibri"/>
                <a:cs typeface="Calibri"/>
              </a:rPr>
              <a:t> </a:t>
            </a:r>
            <a:r>
              <a:rPr sz="2400" dirty="0">
                <a:latin typeface="Calibri"/>
                <a:cs typeface="Calibri"/>
              </a:rPr>
              <a:t>is</a:t>
            </a:r>
            <a:r>
              <a:rPr sz="2400" spc="-45" dirty="0">
                <a:latin typeface="Calibri"/>
                <a:cs typeface="Calibri"/>
              </a:rPr>
              <a:t> </a:t>
            </a:r>
            <a:r>
              <a:rPr sz="2400" spc="-10" dirty="0">
                <a:latin typeface="Calibri"/>
                <a:cs typeface="Calibri"/>
              </a:rPr>
              <a:t>calculated</a:t>
            </a:r>
            <a:r>
              <a:rPr sz="2400" spc="-6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real</a:t>
            </a:r>
            <a:r>
              <a:rPr sz="2400" spc="-40" dirty="0">
                <a:latin typeface="Calibri"/>
                <a:cs typeface="Calibri"/>
              </a:rPr>
              <a:t> </a:t>
            </a:r>
            <a:r>
              <a:rPr sz="2400" dirty="0">
                <a:latin typeface="Calibri"/>
                <a:cs typeface="Calibri"/>
              </a:rPr>
              <a:t>time</a:t>
            </a:r>
            <a:r>
              <a:rPr sz="2400" spc="-35" dirty="0">
                <a:latin typeface="Calibri"/>
                <a:cs typeface="Calibri"/>
              </a:rPr>
              <a:t> </a:t>
            </a:r>
            <a:r>
              <a:rPr sz="2400" dirty="0">
                <a:latin typeface="Calibri"/>
                <a:cs typeface="Calibri"/>
              </a:rPr>
              <a:t>using</a:t>
            </a:r>
            <a:r>
              <a:rPr sz="2400" spc="-60" dirty="0">
                <a:latin typeface="Calibri"/>
                <a:cs typeface="Calibri"/>
              </a:rPr>
              <a:t> </a:t>
            </a:r>
            <a:r>
              <a:rPr sz="2400" spc="-10" dirty="0">
                <a:latin typeface="Calibri"/>
                <a:cs typeface="Calibri"/>
              </a:rPr>
              <a:t>telemetered</a:t>
            </a:r>
            <a:r>
              <a:rPr sz="2400" spc="-50" dirty="0">
                <a:latin typeface="Calibri"/>
                <a:cs typeface="Calibri"/>
              </a:rPr>
              <a:t> </a:t>
            </a:r>
            <a:r>
              <a:rPr sz="2400" spc="-10" dirty="0">
                <a:latin typeface="Calibri"/>
                <a:cs typeface="Calibri"/>
              </a:rPr>
              <a:t>available</a:t>
            </a:r>
            <a:r>
              <a:rPr sz="2400" spc="-50" dirty="0">
                <a:latin typeface="Calibri"/>
                <a:cs typeface="Calibri"/>
              </a:rPr>
              <a:t> </a:t>
            </a:r>
            <a:r>
              <a:rPr sz="2400" spc="-10" dirty="0">
                <a:latin typeface="Calibri"/>
                <a:cs typeface="Calibri"/>
              </a:rPr>
              <a:t>energy</a:t>
            </a:r>
            <a:endParaRPr sz="2400" dirty="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852659" y="4672584"/>
            <a:ext cx="1967483" cy="1461584"/>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60</a:t>
            </a:fld>
            <a:endParaRPr spc="-25"/>
          </a:p>
        </p:txBody>
      </p:sp>
      <p:sp>
        <p:nvSpPr>
          <p:cNvPr id="8" name="Rectangle 7">
            <a:extLst>
              <a:ext uri="{FF2B5EF4-FFF2-40B4-BE49-F238E27FC236}">
                <a16:creationId xmlns:a16="http://schemas.microsoft.com/office/drawing/2014/main" id="{F1D7425D-5C03-6BDB-A488-4268B51F459B}"/>
              </a:ext>
            </a:extLst>
          </p:cNvPr>
          <p:cNvSpPr/>
          <p:nvPr/>
        </p:nvSpPr>
        <p:spPr>
          <a:xfrm>
            <a:off x="78739" y="5988121"/>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9" name="Important symbol" descr="caution.png">
            <a:extLst>
              <a:ext uri="{FF2B5EF4-FFF2-40B4-BE49-F238E27FC236}">
                <a16:creationId xmlns:a16="http://schemas.microsoft.com/office/drawing/2014/main" id="{83DE91F2-4BA7-10C0-5CFA-C5B14CA58347}"/>
              </a:ext>
            </a:extLst>
          </p:cNvPr>
          <p:cNvPicPr>
            <a:picLocks noChangeAspect="1"/>
          </p:cNvPicPr>
          <p:nvPr>
            <p:custDataLst>
              <p:tags r:id="rId2"/>
            </p:custDataLst>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26580" y="6037630"/>
            <a:ext cx="305438" cy="310389"/>
          </a:xfrm>
          <a:prstGeom prst="rect">
            <a:avLst/>
          </a:prstGeom>
          <a:solidFill>
            <a:schemeClr val="bg1"/>
          </a:solidFill>
          <a:ln w="19050">
            <a:noFill/>
          </a:ln>
        </p:spPr>
      </p:pic>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A0C8-EF5D-B6F1-A214-845C4DF80F60}"/>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A1F31050-52F9-88B3-32A8-E0BA36914081}"/>
              </a:ext>
            </a:extLst>
          </p:cNvPr>
          <p:cNvSpPr txBox="1">
            <a:spLocks/>
          </p:cNvSpPr>
          <p:nvPr/>
        </p:nvSpPr>
        <p:spPr>
          <a:xfrm>
            <a:off x="306937" y="86090"/>
            <a:ext cx="10515600" cy="1325563"/>
          </a:xfrm>
          <a:prstGeom prst="rect">
            <a:avLst/>
          </a:prstGeom>
        </p:spPr>
        <p:txBody>
          <a:bodyPr wrap="square" lIns="0" tIns="0" rIns="0" bIns="0">
            <a:normAutofit/>
          </a:bodyPr>
          <a:lstStyle>
            <a:lvl1pPr>
              <a:defRPr sz="2800" b="1" i="0">
                <a:solidFill>
                  <a:schemeClr val="tx1"/>
                </a:solidFill>
                <a:latin typeface="Calibri"/>
                <a:ea typeface="+mj-ea"/>
                <a:cs typeface="Calibri"/>
              </a:defRPr>
            </a:lvl1pPr>
          </a:lstStyle>
          <a:p>
            <a:r>
              <a:rPr lang="en-US" dirty="0">
                <a:latin typeface="Calibri" panose="020F0502020204030204" pitchFamily="34" charset="0"/>
                <a:ea typeface="Calibri" panose="020F0502020204030204" pitchFamily="34" charset="0"/>
                <a:cs typeface="Calibri" panose="020F0502020204030204" pitchFamily="34" charset="0"/>
              </a:rPr>
              <a:t>Must Bid Ramp Rate That Allows the Unit to be Dispatched From </a:t>
            </a:r>
            <a:r>
              <a:rPr lang="en-US" dirty="0" err="1">
                <a:latin typeface="Calibri" panose="020F0502020204030204" pitchFamily="34" charset="0"/>
                <a:ea typeface="Calibri" panose="020F0502020204030204" pitchFamily="34" charset="0"/>
                <a:cs typeface="Calibri" panose="020F0502020204030204" pitchFamily="34" charset="0"/>
              </a:rPr>
              <a:t>EcoMax</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err="1">
                <a:latin typeface="Calibri" panose="020F0502020204030204" pitchFamily="34" charset="0"/>
                <a:ea typeface="Calibri" panose="020F0502020204030204" pitchFamily="34" charset="0"/>
                <a:cs typeface="Calibri" panose="020F0502020204030204" pitchFamily="34" charset="0"/>
              </a:rPr>
              <a:t>MaxCons</a:t>
            </a:r>
            <a:r>
              <a:rPr lang="en-US" dirty="0">
                <a:latin typeface="Calibri" panose="020F0502020204030204" pitchFamily="34" charset="0"/>
                <a:ea typeface="Calibri" panose="020F0502020204030204" pitchFamily="34" charset="0"/>
                <a:cs typeface="Calibri" panose="020F0502020204030204" pitchFamily="34" charset="0"/>
              </a:rPr>
              <a:t> in </a:t>
            </a:r>
            <a:r>
              <a:rPr lang="en-US" u="sng" dirty="0">
                <a:latin typeface="Calibri" panose="020F0502020204030204" pitchFamily="34" charset="0"/>
                <a:ea typeface="Calibri" panose="020F0502020204030204" pitchFamily="34" charset="0"/>
                <a:cs typeface="Calibri" panose="020F0502020204030204" pitchFamily="34" charset="0"/>
              </a:rPr>
              <a:t>&lt;</a:t>
            </a:r>
            <a:r>
              <a:rPr lang="en-US" dirty="0">
                <a:latin typeface="Calibri" panose="020F0502020204030204" pitchFamily="34" charset="0"/>
                <a:ea typeface="Calibri" panose="020F0502020204030204" pitchFamily="34" charset="0"/>
                <a:cs typeface="Calibri" panose="020F0502020204030204" pitchFamily="34" charset="0"/>
              </a:rPr>
              <a:t> 10 Minutes</a:t>
            </a:r>
          </a:p>
        </p:txBody>
      </p:sp>
      <p:sp>
        <p:nvSpPr>
          <p:cNvPr id="3" name="object 3">
            <a:extLst>
              <a:ext uri="{FF2B5EF4-FFF2-40B4-BE49-F238E27FC236}">
                <a16:creationId xmlns:a16="http://schemas.microsoft.com/office/drawing/2014/main" id="{E34B72B9-99BD-232B-FB22-899AE2EF749C}"/>
              </a:ext>
            </a:extLst>
          </p:cNvPr>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24" name="object 24">
            <a:extLst>
              <a:ext uri="{FF2B5EF4-FFF2-40B4-BE49-F238E27FC236}">
                <a16:creationId xmlns:a16="http://schemas.microsoft.com/office/drawing/2014/main" id="{8954701D-484B-0691-8111-58B6AFDB337C}"/>
              </a:ext>
            </a:extLst>
          </p:cNvPr>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5" name="object 25">
            <a:extLst>
              <a:ext uri="{FF2B5EF4-FFF2-40B4-BE49-F238E27FC236}">
                <a16:creationId xmlns:a16="http://schemas.microsoft.com/office/drawing/2014/main" id="{DA5A45AF-5223-023B-A146-F2DFCCE5A481}"/>
              </a:ext>
            </a:extLst>
          </p:cNvPr>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61</a:t>
            </a:fld>
            <a:endParaRPr spc="-25"/>
          </a:p>
        </p:txBody>
      </p:sp>
      <p:sp>
        <p:nvSpPr>
          <p:cNvPr id="4" name="Text Placeholder 4">
            <a:extLst>
              <a:ext uri="{FF2B5EF4-FFF2-40B4-BE49-F238E27FC236}">
                <a16:creationId xmlns:a16="http://schemas.microsoft.com/office/drawing/2014/main" id="{41994823-8EF4-0EEB-1C24-E5296967EF9F}"/>
              </a:ext>
            </a:extLst>
          </p:cNvPr>
          <p:cNvSpPr>
            <a:spLocks noGrp="1"/>
          </p:cNvSpPr>
          <p:nvPr>
            <p:ph type="body" idx="1"/>
          </p:nvPr>
        </p:nvSpPr>
        <p:spPr>
          <a:xfrm>
            <a:off x="1359483" y="1537686"/>
            <a:ext cx="5157787" cy="276999"/>
          </a:xfrm>
        </p:spPr>
        <p:txBody>
          <a:bodyPr anchor="t"/>
          <a:lstStyle/>
          <a:p>
            <a:r>
              <a:rPr lang="en-US" b="0" dirty="0">
                <a:latin typeface="Calibri" panose="020F0502020204030204" pitchFamily="34" charset="0"/>
                <a:ea typeface="Calibri" panose="020F0502020204030204" pitchFamily="34" charset="0"/>
                <a:cs typeface="Calibri" panose="020F0502020204030204" pitchFamily="34" charset="0"/>
              </a:rPr>
              <a:t>ARD Multiple Ramp Rates Daily Default</a:t>
            </a:r>
          </a:p>
        </p:txBody>
      </p:sp>
      <p:sp>
        <p:nvSpPr>
          <p:cNvPr id="15" name="Text Placeholder 6">
            <a:extLst>
              <a:ext uri="{FF2B5EF4-FFF2-40B4-BE49-F238E27FC236}">
                <a16:creationId xmlns:a16="http://schemas.microsoft.com/office/drawing/2014/main" id="{6DB1EF87-00C1-F928-66DE-ABDAEE82D68E}"/>
              </a:ext>
            </a:extLst>
          </p:cNvPr>
          <p:cNvSpPr txBox="1">
            <a:spLocks/>
          </p:cNvSpPr>
          <p:nvPr/>
        </p:nvSpPr>
        <p:spPr>
          <a:xfrm>
            <a:off x="6445252" y="1534932"/>
            <a:ext cx="5183188" cy="823912"/>
          </a:xfrm>
          <a:prstGeom prst="rect">
            <a:avLst/>
          </a:prstGeom>
        </p:spPr>
        <p:txBody>
          <a:bodyPr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Unit Ramp Rates Hourly Updates</a:t>
            </a:r>
          </a:p>
        </p:txBody>
      </p:sp>
      <p:pic>
        <p:nvPicPr>
          <p:cNvPr id="7" name="Picture 6">
            <a:extLst>
              <a:ext uri="{FF2B5EF4-FFF2-40B4-BE49-F238E27FC236}">
                <a16:creationId xmlns:a16="http://schemas.microsoft.com/office/drawing/2014/main" id="{F4256817-10F7-480F-AB43-185FA4081878}"/>
              </a:ext>
            </a:extLst>
          </p:cNvPr>
          <p:cNvPicPr>
            <a:picLocks noChangeAspect="1"/>
          </p:cNvPicPr>
          <p:nvPr/>
        </p:nvPicPr>
        <p:blipFill>
          <a:blip r:embed="rId4"/>
          <a:stretch>
            <a:fillRect/>
          </a:stretch>
        </p:blipFill>
        <p:spPr>
          <a:xfrm>
            <a:off x="490102" y="2014824"/>
            <a:ext cx="5682098" cy="2454996"/>
          </a:xfrm>
          <a:prstGeom prst="rect">
            <a:avLst/>
          </a:prstGeom>
        </p:spPr>
      </p:pic>
      <p:pic>
        <p:nvPicPr>
          <p:cNvPr id="9" name="Picture 8">
            <a:extLst>
              <a:ext uri="{FF2B5EF4-FFF2-40B4-BE49-F238E27FC236}">
                <a16:creationId xmlns:a16="http://schemas.microsoft.com/office/drawing/2014/main" id="{DB6EAE99-DC34-5A17-B204-6E80422324F2}"/>
              </a:ext>
            </a:extLst>
          </p:cNvPr>
          <p:cNvPicPr>
            <a:picLocks noChangeAspect="1"/>
          </p:cNvPicPr>
          <p:nvPr/>
        </p:nvPicPr>
        <p:blipFill>
          <a:blip r:embed="rId5"/>
          <a:stretch>
            <a:fillRect/>
          </a:stretch>
        </p:blipFill>
        <p:spPr>
          <a:xfrm>
            <a:off x="6270627" y="1963283"/>
            <a:ext cx="3939078" cy="4427438"/>
          </a:xfrm>
          <a:prstGeom prst="rect">
            <a:avLst/>
          </a:prstGeom>
        </p:spPr>
      </p:pic>
      <p:sp>
        <p:nvSpPr>
          <p:cNvPr id="2" name="Rectangle 1">
            <a:extLst>
              <a:ext uri="{FF2B5EF4-FFF2-40B4-BE49-F238E27FC236}">
                <a16:creationId xmlns:a16="http://schemas.microsoft.com/office/drawing/2014/main" id="{4BD7A26A-325D-D494-759A-88C1AB06B5B5}"/>
              </a:ext>
            </a:extLst>
          </p:cNvPr>
          <p:cNvSpPr/>
          <p:nvPr/>
        </p:nvSpPr>
        <p:spPr>
          <a:xfrm>
            <a:off x="140283" y="5995103"/>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5" name="Important symbol" descr="caution.png">
            <a:extLst>
              <a:ext uri="{FF2B5EF4-FFF2-40B4-BE49-F238E27FC236}">
                <a16:creationId xmlns:a16="http://schemas.microsoft.com/office/drawing/2014/main" id="{F4162BD4-489C-123B-D93E-BA16C884D014}"/>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88124" y="6044612"/>
            <a:ext cx="305438" cy="310389"/>
          </a:xfrm>
          <a:prstGeom prst="rect">
            <a:avLst/>
          </a:prstGeom>
          <a:solidFill>
            <a:schemeClr val="bg1"/>
          </a:solidFill>
          <a:ln w="19050">
            <a:noFill/>
          </a:ln>
        </p:spPr>
      </p:pic>
    </p:spTree>
    <p:custDataLst>
      <p:tags r:id="rId1"/>
    </p:custDataLst>
    <p:extLst>
      <p:ext uri="{BB962C8B-B14F-4D97-AF65-F5344CB8AC3E}">
        <p14:creationId xmlns:p14="http://schemas.microsoft.com/office/powerpoint/2010/main" val="1801033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11532235" cy="798830"/>
          </a:xfrm>
          <a:prstGeom prst="rect">
            <a:avLst/>
          </a:prstGeom>
        </p:spPr>
        <p:txBody>
          <a:bodyPr vert="horz" wrap="square" lIns="0" tIns="36195" rIns="0" bIns="0" rtlCol="0">
            <a:spAutoFit/>
          </a:bodyPr>
          <a:lstStyle/>
          <a:p>
            <a:pPr marL="12700">
              <a:lnSpc>
                <a:spcPct val="100000"/>
              </a:lnSpc>
              <a:spcBef>
                <a:spcPts val="285"/>
              </a:spcBef>
            </a:pPr>
            <a:r>
              <a:rPr spc="-10"/>
              <a:t>Generation</a:t>
            </a:r>
            <a:r>
              <a:rPr spc="-75"/>
              <a:t> </a:t>
            </a:r>
            <a:r>
              <a:rPr spc="-40"/>
              <a:t>Tab:</a:t>
            </a:r>
            <a:r>
              <a:rPr spc="-85"/>
              <a:t> </a:t>
            </a:r>
            <a:r>
              <a:rPr>
                <a:solidFill>
                  <a:srgbClr val="FAB82E"/>
                </a:solidFill>
              </a:rPr>
              <a:t>Hourly</a:t>
            </a:r>
            <a:r>
              <a:rPr spc="-105">
                <a:solidFill>
                  <a:srgbClr val="FAB82E"/>
                </a:solidFill>
              </a:rPr>
              <a:t> </a:t>
            </a:r>
            <a:r>
              <a:rPr spc="-10">
                <a:solidFill>
                  <a:srgbClr val="FAB82E"/>
                </a:solidFill>
              </a:rPr>
              <a:t>Updates</a:t>
            </a:r>
          </a:p>
          <a:p>
            <a:pPr marL="12700">
              <a:lnSpc>
                <a:spcPct val="100000"/>
              </a:lnSpc>
              <a:spcBef>
                <a:spcPts val="140"/>
              </a:spcBef>
            </a:pPr>
            <a:r>
              <a:rPr sz="2000" b="0" i="1" spc="-10">
                <a:latin typeface="Calibri"/>
                <a:cs typeface="Calibri"/>
              </a:rPr>
              <a:t>Economic</a:t>
            </a:r>
            <a:r>
              <a:rPr sz="2000" b="0" i="1" spc="-35">
                <a:latin typeface="Calibri"/>
                <a:cs typeface="Calibri"/>
              </a:rPr>
              <a:t> </a:t>
            </a:r>
            <a:r>
              <a:rPr sz="2000" b="0" i="1">
                <a:latin typeface="Calibri"/>
                <a:cs typeface="Calibri"/>
              </a:rPr>
              <a:t>Max</a:t>
            </a:r>
            <a:r>
              <a:rPr sz="2000" b="0" i="1" spc="-30">
                <a:latin typeface="Calibri"/>
                <a:cs typeface="Calibri"/>
              </a:rPr>
              <a:t> </a:t>
            </a:r>
            <a:r>
              <a:rPr sz="2000" b="0" i="1">
                <a:latin typeface="Calibri"/>
                <a:cs typeface="Calibri"/>
              </a:rPr>
              <a:t>and</a:t>
            </a:r>
            <a:r>
              <a:rPr sz="2000" b="0" i="1" spc="-40">
                <a:latin typeface="Calibri"/>
                <a:cs typeface="Calibri"/>
              </a:rPr>
              <a:t> </a:t>
            </a:r>
            <a:r>
              <a:rPr sz="2000" b="0" i="1" spc="-10">
                <a:latin typeface="Calibri"/>
                <a:cs typeface="Calibri"/>
              </a:rPr>
              <a:t>Availability </a:t>
            </a:r>
            <a:r>
              <a:rPr sz="2000" b="0" i="1">
                <a:latin typeface="Calibri"/>
                <a:cs typeface="Calibri"/>
              </a:rPr>
              <a:t>for</a:t>
            </a:r>
            <a:r>
              <a:rPr sz="2000" b="0" i="1" spc="-30">
                <a:latin typeface="Calibri"/>
                <a:cs typeface="Calibri"/>
              </a:rPr>
              <a:t> </a:t>
            </a:r>
            <a:r>
              <a:rPr sz="2000" b="0" i="1">
                <a:latin typeface="Calibri"/>
                <a:cs typeface="Calibri"/>
              </a:rPr>
              <a:t>CSF</a:t>
            </a:r>
            <a:r>
              <a:rPr sz="2000" b="0" i="1" spc="-25">
                <a:latin typeface="Calibri"/>
                <a:cs typeface="Calibri"/>
              </a:rPr>
              <a:t> </a:t>
            </a:r>
            <a:r>
              <a:rPr sz="2000" b="0" i="1">
                <a:latin typeface="Calibri"/>
                <a:cs typeface="Calibri"/>
              </a:rPr>
              <a:t>Generator</a:t>
            </a:r>
            <a:r>
              <a:rPr sz="2000" b="0" i="1" spc="-50">
                <a:latin typeface="Calibri"/>
                <a:cs typeface="Calibri"/>
              </a:rPr>
              <a:t> </a:t>
            </a:r>
            <a:r>
              <a:rPr sz="2000" b="0" i="1">
                <a:latin typeface="Calibri"/>
                <a:cs typeface="Calibri"/>
              </a:rPr>
              <a:t>Asset</a:t>
            </a:r>
            <a:r>
              <a:rPr sz="2000" b="0" i="1" spc="-50">
                <a:latin typeface="Calibri"/>
                <a:cs typeface="Calibri"/>
              </a:rPr>
              <a:t> </a:t>
            </a:r>
            <a:r>
              <a:rPr sz="2000" b="0" i="1">
                <a:latin typeface="Calibri"/>
                <a:cs typeface="Calibri"/>
              </a:rPr>
              <a:t>Can</a:t>
            </a:r>
            <a:r>
              <a:rPr sz="2000" b="0" i="1" spc="-30">
                <a:latin typeface="Calibri"/>
                <a:cs typeface="Calibri"/>
              </a:rPr>
              <a:t> </a:t>
            </a:r>
            <a:r>
              <a:rPr sz="2000" b="0" i="1">
                <a:latin typeface="Calibri"/>
                <a:cs typeface="Calibri"/>
              </a:rPr>
              <a:t>Be</a:t>
            </a:r>
            <a:r>
              <a:rPr sz="2000" b="0" i="1" spc="-35">
                <a:latin typeface="Calibri"/>
                <a:cs typeface="Calibri"/>
              </a:rPr>
              <a:t> </a:t>
            </a:r>
            <a:r>
              <a:rPr sz="2000" b="0" i="1">
                <a:latin typeface="Calibri"/>
                <a:cs typeface="Calibri"/>
              </a:rPr>
              <a:t>Set</a:t>
            </a:r>
            <a:r>
              <a:rPr sz="2000" b="0" i="1" spc="-40">
                <a:latin typeface="Calibri"/>
                <a:cs typeface="Calibri"/>
              </a:rPr>
              <a:t> </a:t>
            </a:r>
            <a:r>
              <a:rPr sz="2000" b="0" i="1">
                <a:latin typeface="Calibri"/>
                <a:cs typeface="Calibri"/>
              </a:rPr>
              <a:t>On</a:t>
            </a:r>
            <a:r>
              <a:rPr sz="2000" b="0" i="1" spc="-30">
                <a:latin typeface="Calibri"/>
                <a:cs typeface="Calibri"/>
              </a:rPr>
              <a:t> </a:t>
            </a:r>
            <a:r>
              <a:rPr sz="2000" b="0" i="1">
                <a:latin typeface="Calibri"/>
                <a:cs typeface="Calibri"/>
              </a:rPr>
              <a:t>an</a:t>
            </a:r>
            <a:r>
              <a:rPr sz="2000" b="0" i="1" spc="-20">
                <a:latin typeface="Calibri"/>
                <a:cs typeface="Calibri"/>
              </a:rPr>
              <a:t> </a:t>
            </a:r>
            <a:r>
              <a:rPr sz="2000" b="0" i="1">
                <a:latin typeface="Calibri"/>
                <a:cs typeface="Calibri"/>
              </a:rPr>
              <a:t>Hourly</a:t>
            </a:r>
            <a:r>
              <a:rPr sz="2000" b="0" i="1" spc="-15">
                <a:latin typeface="Calibri"/>
                <a:cs typeface="Calibri"/>
              </a:rPr>
              <a:t> </a:t>
            </a:r>
            <a:r>
              <a:rPr sz="2000" b="0" i="1">
                <a:latin typeface="Calibri"/>
                <a:cs typeface="Calibri"/>
              </a:rPr>
              <a:t>Basis</a:t>
            </a:r>
            <a:r>
              <a:rPr sz="2000" b="0" i="1" spc="-50">
                <a:latin typeface="Calibri"/>
                <a:cs typeface="Calibri"/>
              </a:rPr>
              <a:t> </a:t>
            </a:r>
            <a:r>
              <a:rPr sz="2000" b="0" i="1">
                <a:latin typeface="Calibri"/>
                <a:cs typeface="Calibri"/>
              </a:rPr>
              <a:t>to</a:t>
            </a:r>
            <a:r>
              <a:rPr sz="2000" b="0" i="1" spc="-20">
                <a:latin typeface="Calibri"/>
                <a:cs typeface="Calibri"/>
              </a:rPr>
              <a:t> </a:t>
            </a:r>
            <a:r>
              <a:rPr sz="2000" b="0" i="1">
                <a:latin typeface="Calibri"/>
                <a:cs typeface="Calibri"/>
              </a:rPr>
              <a:t>Override</a:t>
            </a:r>
            <a:r>
              <a:rPr sz="2000" b="0" i="1" spc="-20">
                <a:latin typeface="Calibri"/>
                <a:cs typeface="Calibri"/>
              </a:rPr>
              <a:t> </a:t>
            </a:r>
            <a:r>
              <a:rPr sz="2000" b="0" i="1">
                <a:latin typeface="Calibri"/>
                <a:cs typeface="Calibri"/>
              </a:rPr>
              <a:t>Default</a:t>
            </a:r>
            <a:r>
              <a:rPr sz="2000" b="0" i="1" spc="-55">
                <a:latin typeface="Calibri"/>
                <a:cs typeface="Calibri"/>
              </a:rPr>
              <a:t> </a:t>
            </a:r>
            <a:r>
              <a:rPr sz="2000" b="0" i="1" spc="-10">
                <a:latin typeface="Calibri"/>
                <a:cs typeface="Calibri"/>
              </a:rPr>
              <a:t>Values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237743" y="1347216"/>
            <a:ext cx="11717020" cy="4163695"/>
            <a:chOff x="237743" y="1347216"/>
            <a:chExt cx="11717020" cy="4163695"/>
          </a:xfrm>
        </p:grpSpPr>
        <p:pic>
          <p:nvPicPr>
            <p:cNvPr id="5" name="object 5"/>
            <p:cNvPicPr/>
            <p:nvPr/>
          </p:nvPicPr>
          <p:blipFill>
            <a:blip r:embed="rId4" cstate="print"/>
            <a:stretch>
              <a:fillRect/>
            </a:stretch>
          </p:blipFill>
          <p:spPr>
            <a:xfrm>
              <a:off x="237743" y="1347216"/>
              <a:ext cx="11716512" cy="4163567"/>
            </a:xfrm>
            <a:prstGeom prst="rect">
              <a:avLst/>
            </a:prstGeom>
          </p:spPr>
        </p:pic>
        <p:sp>
          <p:nvSpPr>
            <p:cNvPr id="6" name="object 6"/>
            <p:cNvSpPr/>
            <p:nvPr/>
          </p:nvSpPr>
          <p:spPr>
            <a:xfrm>
              <a:off x="1025652" y="3276600"/>
              <a:ext cx="2039620" cy="228600"/>
            </a:xfrm>
            <a:custGeom>
              <a:avLst/>
              <a:gdLst/>
              <a:ahLst/>
              <a:cxnLst/>
              <a:rect l="l" t="t" r="r" b="b"/>
              <a:pathLst>
                <a:path w="2039620" h="228600">
                  <a:moveTo>
                    <a:pt x="0" y="228600"/>
                  </a:moveTo>
                  <a:lnTo>
                    <a:pt x="2039112" y="228600"/>
                  </a:lnTo>
                  <a:lnTo>
                    <a:pt x="2039112" y="0"/>
                  </a:lnTo>
                  <a:lnTo>
                    <a:pt x="0" y="0"/>
                  </a:lnTo>
                  <a:lnTo>
                    <a:pt x="0" y="228600"/>
                  </a:lnTo>
                  <a:close/>
                </a:path>
              </a:pathLst>
            </a:custGeom>
            <a:ln w="12192">
              <a:solidFill>
                <a:srgbClr val="B5B8C7"/>
              </a:solidFill>
            </a:ln>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798177009"/>
              </p:ext>
            </p:extLst>
          </p:nvPr>
        </p:nvGraphicFramePr>
        <p:xfrm>
          <a:off x="4575710" y="4102608"/>
          <a:ext cx="5257800" cy="139573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76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1395730">
                <a:tc>
                  <a:txBody>
                    <a:bodyPr/>
                    <a:lstStyle/>
                    <a:p>
                      <a:pPr>
                        <a:lnSpc>
                          <a:spcPct val="100000"/>
                        </a:lnSpc>
                      </a:pPr>
                      <a:endParaRPr sz="1600">
                        <a:latin typeface="Times New Roman"/>
                        <a:cs typeface="Times New Roman"/>
                      </a:endParaRPr>
                    </a:p>
                  </a:txBody>
                  <a:tcPr marL="0" marR="0" marT="0" marB="0">
                    <a:lnL w="28575">
                      <a:solidFill>
                        <a:srgbClr val="FAB82E"/>
                      </a:solidFill>
                      <a:prstDash val="solid"/>
                    </a:lnL>
                    <a:lnR w="28575">
                      <a:solidFill>
                        <a:srgbClr val="FAB82E"/>
                      </a:solidFill>
                      <a:prstDash val="solid"/>
                    </a:lnR>
                    <a:lnT w="28575">
                      <a:solidFill>
                        <a:srgbClr val="FAB82E"/>
                      </a:solidFill>
                      <a:prstDash val="solid"/>
                    </a:lnT>
                    <a:lnB w="28575">
                      <a:solidFill>
                        <a:srgbClr val="FAB82E"/>
                      </a:solidFill>
                      <a:prstDash val="solid"/>
                    </a:lnB>
                  </a:tcPr>
                </a:tc>
                <a:tc>
                  <a:txBody>
                    <a:bodyPr/>
                    <a:lstStyle/>
                    <a:p>
                      <a:pPr>
                        <a:lnSpc>
                          <a:spcPct val="100000"/>
                        </a:lnSpc>
                      </a:pPr>
                      <a:endParaRPr sz="1600">
                        <a:latin typeface="Times New Roman"/>
                        <a:cs typeface="Times New Roman"/>
                      </a:endParaRPr>
                    </a:p>
                  </a:txBody>
                  <a:tcPr marL="0" marR="0" marT="0" marB="0">
                    <a:lnL w="28575">
                      <a:solidFill>
                        <a:srgbClr val="FAB82E"/>
                      </a:solidFill>
                      <a:prstDash val="solid"/>
                    </a:lnL>
                    <a:lnR w="28575">
                      <a:solidFill>
                        <a:srgbClr val="FAB82E"/>
                      </a:solidFill>
                      <a:prstDash val="solid"/>
                    </a:lnR>
                  </a:tcPr>
                </a:tc>
                <a:tc>
                  <a:txBody>
                    <a:bodyPr/>
                    <a:lstStyle/>
                    <a:p>
                      <a:pPr>
                        <a:lnSpc>
                          <a:spcPct val="100000"/>
                        </a:lnSpc>
                      </a:pPr>
                      <a:endParaRPr sz="1600">
                        <a:latin typeface="Times New Roman"/>
                        <a:cs typeface="Times New Roman"/>
                      </a:endParaRPr>
                    </a:p>
                  </a:txBody>
                  <a:tcPr marL="0" marR="0" marT="0" marB="0">
                    <a:lnL w="28575">
                      <a:solidFill>
                        <a:srgbClr val="FAB82E"/>
                      </a:solidFill>
                      <a:prstDash val="solid"/>
                    </a:lnL>
                    <a:lnR w="28575">
                      <a:solidFill>
                        <a:srgbClr val="FAB82E"/>
                      </a:solidFill>
                      <a:prstDash val="solid"/>
                    </a:lnR>
                    <a:lnT w="28575">
                      <a:solidFill>
                        <a:srgbClr val="FAB82E"/>
                      </a:solidFill>
                      <a:prstDash val="solid"/>
                    </a:lnT>
                    <a:lnB w="28575">
                      <a:solidFill>
                        <a:srgbClr val="FAB82E"/>
                      </a:solidFill>
                      <a:prstDash val="solid"/>
                    </a:lnB>
                  </a:tcPr>
                </a:tc>
                <a:tc>
                  <a:txBody>
                    <a:bodyPr/>
                    <a:lstStyle/>
                    <a:p>
                      <a:pPr>
                        <a:lnSpc>
                          <a:spcPct val="100000"/>
                        </a:lnSpc>
                      </a:pPr>
                      <a:endParaRPr sz="1600" dirty="0">
                        <a:latin typeface="Times New Roman"/>
                        <a:cs typeface="Times New Roman"/>
                      </a:endParaRPr>
                    </a:p>
                  </a:txBody>
                  <a:tcPr marL="0" marR="0" marT="0" marB="0">
                    <a:lnL w="28575">
                      <a:solidFill>
                        <a:srgbClr val="FAB82E"/>
                      </a:solidFill>
                      <a:prstDash val="solid"/>
                    </a:lnL>
                    <a:lnR w="28575">
                      <a:solidFill>
                        <a:srgbClr val="FAB82E"/>
                      </a:solidFill>
                      <a:prstDash val="solid"/>
                    </a:lnR>
                  </a:tcPr>
                </a:tc>
                <a:tc>
                  <a:txBody>
                    <a:bodyPr/>
                    <a:lstStyle/>
                    <a:p>
                      <a:pPr>
                        <a:lnSpc>
                          <a:spcPct val="100000"/>
                        </a:lnSpc>
                      </a:pPr>
                      <a:endParaRPr sz="1600" dirty="0">
                        <a:latin typeface="Times New Roman"/>
                        <a:cs typeface="Times New Roman"/>
                      </a:endParaRPr>
                    </a:p>
                  </a:txBody>
                  <a:tcPr marL="0" marR="0" marT="0" marB="0">
                    <a:lnL w="28575">
                      <a:solidFill>
                        <a:srgbClr val="FAB82E"/>
                      </a:solidFill>
                      <a:prstDash val="solid"/>
                    </a:lnL>
                    <a:lnR w="28575">
                      <a:solidFill>
                        <a:srgbClr val="FAB82E"/>
                      </a:solidFill>
                      <a:prstDash val="solid"/>
                    </a:lnR>
                    <a:lnT w="28575">
                      <a:solidFill>
                        <a:srgbClr val="FAB82E"/>
                      </a:solidFill>
                      <a:prstDash val="solid"/>
                    </a:lnT>
                    <a:lnB w="28575">
                      <a:solidFill>
                        <a:srgbClr val="FAB82E"/>
                      </a:solidFill>
                      <a:prstDash val="solid"/>
                    </a:lnB>
                  </a:tcPr>
                </a:tc>
                <a:extLst>
                  <a:ext uri="{0D108BD9-81ED-4DB2-BD59-A6C34878D82A}">
                    <a16:rowId xmlns:a16="http://schemas.microsoft.com/office/drawing/2014/main" val="10000"/>
                  </a:ext>
                </a:extLst>
              </a:tr>
            </a:tbl>
          </a:graphicData>
        </a:graphic>
      </p:graphicFrame>
      <p:sp>
        <p:nvSpPr>
          <p:cNvPr id="8" name="object 8"/>
          <p:cNvSpPr txBox="1"/>
          <p:nvPr/>
        </p:nvSpPr>
        <p:spPr>
          <a:xfrm>
            <a:off x="1031747" y="3260597"/>
            <a:ext cx="2036445" cy="238760"/>
          </a:xfrm>
          <a:prstGeom prst="rect">
            <a:avLst/>
          </a:prstGeom>
          <a:solidFill>
            <a:srgbClr val="FFFFFF"/>
          </a:solidFill>
        </p:spPr>
        <p:txBody>
          <a:bodyPr vert="horz" wrap="square" lIns="0" tIns="16510" rIns="0" bIns="0" rtlCol="0">
            <a:spAutoFit/>
          </a:bodyPr>
          <a:lstStyle/>
          <a:p>
            <a:pPr marL="38735">
              <a:lnSpc>
                <a:spcPct val="100000"/>
              </a:lnSpc>
              <a:spcBef>
                <a:spcPts val="130"/>
              </a:spcBef>
            </a:pPr>
            <a:r>
              <a:rPr sz="1200" spc="-10">
                <a:latin typeface="Calibri"/>
                <a:cs typeface="Calibri"/>
              </a:rPr>
              <a:t>MyFacility_GEN</a:t>
            </a:r>
            <a:endParaRPr sz="1200">
              <a:latin typeface="Calibri"/>
              <a:cs typeface="Calibri"/>
            </a:endParaRPr>
          </a:p>
        </p:txBody>
      </p:sp>
      <p:grpSp>
        <p:nvGrpSpPr>
          <p:cNvPr id="9" name="object 9"/>
          <p:cNvGrpSpPr/>
          <p:nvPr/>
        </p:nvGrpSpPr>
        <p:grpSpPr>
          <a:xfrm>
            <a:off x="749744" y="1359344"/>
            <a:ext cx="10890885" cy="4165600"/>
            <a:chOff x="749744" y="1359344"/>
            <a:chExt cx="10890885" cy="4165600"/>
          </a:xfrm>
        </p:grpSpPr>
        <p:sp>
          <p:nvSpPr>
            <p:cNvPr id="10" name="object 10"/>
            <p:cNvSpPr/>
            <p:nvPr/>
          </p:nvSpPr>
          <p:spPr>
            <a:xfrm>
              <a:off x="762761" y="1372362"/>
              <a:ext cx="10864850" cy="4139565"/>
            </a:xfrm>
            <a:custGeom>
              <a:avLst/>
              <a:gdLst/>
              <a:ahLst/>
              <a:cxnLst/>
              <a:rect l="l" t="t" r="r" b="b"/>
              <a:pathLst>
                <a:path w="10864850" h="4139565">
                  <a:moveTo>
                    <a:pt x="0" y="237744"/>
                  </a:moveTo>
                  <a:lnTo>
                    <a:pt x="763524" y="237744"/>
                  </a:lnTo>
                  <a:lnTo>
                    <a:pt x="763524" y="0"/>
                  </a:lnTo>
                  <a:lnTo>
                    <a:pt x="0" y="0"/>
                  </a:lnTo>
                  <a:lnTo>
                    <a:pt x="0" y="237744"/>
                  </a:lnTo>
                  <a:close/>
                </a:path>
                <a:path w="10864850" h="4139565">
                  <a:moveTo>
                    <a:pt x="8039100" y="609600"/>
                  </a:moveTo>
                  <a:lnTo>
                    <a:pt x="8648700" y="609600"/>
                  </a:lnTo>
                  <a:lnTo>
                    <a:pt x="8648700" y="239268"/>
                  </a:lnTo>
                  <a:lnTo>
                    <a:pt x="8039100" y="239268"/>
                  </a:lnTo>
                  <a:lnTo>
                    <a:pt x="8039100" y="609600"/>
                  </a:lnTo>
                  <a:close/>
                </a:path>
                <a:path w="10864850" h="4139565">
                  <a:moveTo>
                    <a:pt x="9982200" y="4139184"/>
                  </a:moveTo>
                  <a:lnTo>
                    <a:pt x="10864596" y="4139184"/>
                  </a:lnTo>
                  <a:lnTo>
                    <a:pt x="10864596" y="2743200"/>
                  </a:lnTo>
                  <a:lnTo>
                    <a:pt x="9982200" y="2743200"/>
                  </a:lnTo>
                  <a:lnTo>
                    <a:pt x="9982200" y="4139184"/>
                  </a:lnTo>
                  <a:close/>
                </a:path>
              </a:pathLst>
            </a:custGeom>
            <a:ln w="25908">
              <a:solidFill>
                <a:srgbClr val="FAB82E"/>
              </a:solidFill>
            </a:ln>
          </p:spPr>
          <p:txBody>
            <a:bodyPr wrap="square" lIns="0" tIns="0" rIns="0" bIns="0" rtlCol="0"/>
            <a:lstStyle/>
            <a:p>
              <a:endParaRPr/>
            </a:p>
          </p:txBody>
        </p:sp>
        <p:sp>
          <p:nvSpPr>
            <p:cNvPr id="11" name="object 11"/>
            <p:cNvSpPr/>
            <p:nvPr/>
          </p:nvSpPr>
          <p:spPr>
            <a:xfrm>
              <a:off x="4876799" y="3904488"/>
              <a:ext cx="4572000" cy="175260"/>
            </a:xfrm>
            <a:custGeom>
              <a:avLst/>
              <a:gdLst/>
              <a:ahLst/>
              <a:cxnLst/>
              <a:rect l="l" t="t" r="r" b="b"/>
              <a:pathLst>
                <a:path w="4572000" h="175260">
                  <a:moveTo>
                    <a:pt x="4572000" y="0"/>
                  </a:moveTo>
                  <a:lnTo>
                    <a:pt x="0" y="0"/>
                  </a:lnTo>
                  <a:lnTo>
                    <a:pt x="0" y="175260"/>
                  </a:lnTo>
                  <a:lnTo>
                    <a:pt x="4572000" y="175260"/>
                  </a:lnTo>
                  <a:lnTo>
                    <a:pt x="4572000" y="0"/>
                  </a:lnTo>
                  <a:close/>
                </a:path>
              </a:pathLst>
            </a:custGeom>
            <a:solidFill>
              <a:srgbClr val="D6E6F6"/>
            </a:solidFill>
          </p:spPr>
          <p:txBody>
            <a:bodyPr wrap="square" lIns="0" tIns="0" rIns="0" bIns="0" rtlCol="0"/>
            <a:lstStyle/>
            <a:p>
              <a:endParaRPr/>
            </a:p>
          </p:txBody>
        </p:sp>
      </p:grpSp>
      <p:sp>
        <p:nvSpPr>
          <p:cNvPr id="12" name="object 12"/>
          <p:cNvSpPr txBox="1"/>
          <p:nvPr/>
        </p:nvSpPr>
        <p:spPr>
          <a:xfrm>
            <a:off x="4419600" y="2720339"/>
            <a:ext cx="4572000" cy="175260"/>
          </a:xfrm>
          <a:prstGeom prst="rect">
            <a:avLst/>
          </a:prstGeom>
          <a:solidFill>
            <a:srgbClr val="D6E6F6"/>
          </a:solidFill>
        </p:spPr>
        <p:txBody>
          <a:bodyPr vert="horz" wrap="square" lIns="0" tIns="4445" rIns="0" bIns="0" rtlCol="0">
            <a:spAutoFit/>
          </a:bodyPr>
          <a:lstStyle/>
          <a:p>
            <a:pPr marL="45720">
              <a:lnSpc>
                <a:spcPct val="100000"/>
              </a:lnSpc>
              <a:spcBef>
                <a:spcPts val="35"/>
              </a:spcBef>
            </a:pPr>
            <a:r>
              <a:rPr sz="1000" b="1" spc="-10">
                <a:solidFill>
                  <a:srgbClr val="0F3B85"/>
                </a:solidFill>
                <a:latin typeface="Calibri"/>
                <a:cs typeface="Calibri"/>
              </a:rPr>
              <a:t>MyFacility_GEN</a:t>
            </a:r>
            <a:r>
              <a:rPr sz="1000" b="1" spc="60">
                <a:solidFill>
                  <a:srgbClr val="0F3B85"/>
                </a:solidFill>
                <a:latin typeface="Calibri"/>
                <a:cs typeface="Calibri"/>
              </a:rPr>
              <a:t> </a:t>
            </a:r>
            <a:r>
              <a:rPr sz="1000" b="1">
                <a:solidFill>
                  <a:srgbClr val="0F3B85"/>
                </a:solidFill>
                <a:latin typeface="Calibri"/>
                <a:cs typeface="Calibri"/>
              </a:rPr>
              <a:t>(12345)</a:t>
            </a:r>
            <a:r>
              <a:rPr sz="1000" b="1" spc="40">
                <a:solidFill>
                  <a:srgbClr val="0F3B85"/>
                </a:solidFill>
                <a:latin typeface="Calibri"/>
                <a:cs typeface="Calibri"/>
              </a:rPr>
              <a:t> </a:t>
            </a:r>
            <a:r>
              <a:rPr sz="1000" b="1">
                <a:solidFill>
                  <a:srgbClr val="0F3B85"/>
                </a:solidFill>
                <a:latin typeface="Calibri"/>
                <a:cs typeface="Calibri"/>
              </a:rPr>
              <a:t>on</a:t>
            </a:r>
            <a:r>
              <a:rPr sz="1000" b="1" spc="-5">
                <a:solidFill>
                  <a:srgbClr val="0F3B85"/>
                </a:solidFill>
                <a:latin typeface="Calibri"/>
                <a:cs typeface="Calibri"/>
              </a:rPr>
              <a:t> </a:t>
            </a:r>
            <a:r>
              <a:rPr sz="1000" b="1" spc="-10">
                <a:solidFill>
                  <a:srgbClr val="0F3B85"/>
                </a:solidFill>
                <a:latin typeface="Calibri"/>
                <a:cs typeface="Calibri"/>
              </a:rPr>
              <a:t>25-Jan-</a:t>
            </a:r>
            <a:r>
              <a:rPr sz="1000" b="1" spc="-20">
                <a:solidFill>
                  <a:srgbClr val="0F3B85"/>
                </a:solidFill>
                <a:latin typeface="Calibri"/>
                <a:cs typeface="Calibri"/>
              </a:rPr>
              <a:t>2019</a:t>
            </a:r>
            <a:endParaRPr sz="1000">
              <a:latin typeface="Calibri"/>
              <a:cs typeface="Calibri"/>
            </a:endParaRPr>
          </a:p>
        </p:txBody>
      </p:sp>
      <p:sp>
        <p:nvSpPr>
          <p:cNvPr id="13" name="object 13"/>
          <p:cNvSpPr txBox="1"/>
          <p:nvPr/>
        </p:nvSpPr>
        <p:spPr>
          <a:xfrm>
            <a:off x="4910454" y="3896105"/>
            <a:ext cx="2119630" cy="177800"/>
          </a:xfrm>
          <a:prstGeom prst="rect">
            <a:avLst/>
          </a:prstGeom>
        </p:spPr>
        <p:txBody>
          <a:bodyPr vert="horz" wrap="square" lIns="0" tIns="12065" rIns="0" bIns="0" rtlCol="0">
            <a:spAutoFit/>
          </a:bodyPr>
          <a:lstStyle/>
          <a:p>
            <a:pPr marL="12700">
              <a:lnSpc>
                <a:spcPct val="100000"/>
              </a:lnSpc>
              <a:spcBef>
                <a:spcPts val="95"/>
              </a:spcBef>
            </a:pPr>
            <a:r>
              <a:rPr sz="1000" b="1" spc="-10">
                <a:solidFill>
                  <a:srgbClr val="0F3B85"/>
                </a:solidFill>
                <a:latin typeface="Calibri"/>
                <a:cs typeface="Calibri"/>
              </a:rPr>
              <a:t>MyFacility_GEN</a:t>
            </a:r>
            <a:r>
              <a:rPr sz="1000" b="1" spc="60">
                <a:solidFill>
                  <a:srgbClr val="0F3B85"/>
                </a:solidFill>
                <a:latin typeface="Calibri"/>
                <a:cs typeface="Calibri"/>
              </a:rPr>
              <a:t> </a:t>
            </a:r>
            <a:r>
              <a:rPr sz="1000" b="1">
                <a:solidFill>
                  <a:srgbClr val="0F3B85"/>
                </a:solidFill>
                <a:latin typeface="Calibri"/>
                <a:cs typeface="Calibri"/>
              </a:rPr>
              <a:t>(12345)</a:t>
            </a:r>
            <a:r>
              <a:rPr sz="1000" b="1" spc="40">
                <a:solidFill>
                  <a:srgbClr val="0F3B85"/>
                </a:solidFill>
                <a:latin typeface="Calibri"/>
                <a:cs typeface="Calibri"/>
              </a:rPr>
              <a:t> </a:t>
            </a:r>
            <a:r>
              <a:rPr sz="1000" b="1">
                <a:solidFill>
                  <a:srgbClr val="0F3B85"/>
                </a:solidFill>
                <a:latin typeface="Calibri"/>
                <a:cs typeface="Calibri"/>
              </a:rPr>
              <a:t>on</a:t>
            </a:r>
            <a:r>
              <a:rPr sz="1000" b="1" spc="-5">
                <a:solidFill>
                  <a:srgbClr val="0F3B85"/>
                </a:solidFill>
                <a:latin typeface="Calibri"/>
                <a:cs typeface="Calibri"/>
              </a:rPr>
              <a:t> </a:t>
            </a:r>
            <a:r>
              <a:rPr sz="1000" b="1" spc="-10">
                <a:solidFill>
                  <a:srgbClr val="0F3B85"/>
                </a:solidFill>
                <a:latin typeface="Calibri"/>
                <a:cs typeface="Calibri"/>
              </a:rPr>
              <a:t>25-Jan-</a:t>
            </a:r>
            <a:r>
              <a:rPr sz="1000" b="1" spc="-20">
                <a:solidFill>
                  <a:srgbClr val="0F3B85"/>
                </a:solidFill>
                <a:latin typeface="Calibri"/>
                <a:cs typeface="Calibri"/>
              </a:rPr>
              <a:t>2019</a:t>
            </a:r>
            <a:endParaRPr sz="1000">
              <a:latin typeface="Calibri"/>
              <a:cs typeface="Calibri"/>
            </a:endParaRPr>
          </a:p>
        </p:txBody>
      </p:sp>
      <p:sp>
        <p:nvSpPr>
          <p:cNvPr id="14" name="object 14"/>
          <p:cNvSpPr/>
          <p:nvPr/>
        </p:nvSpPr>
        <p:spPr>
          <a:xfrm>
            <a:off x="1025652" y="3035807"/>
            <a:ext cx="2057400" cy="196850"/>
          </a:xfrm>
          <a:custGeom>
            <a:avLst/>
            <a:gdLst/>
            <a:ahLst/>
            <a:cxnLst/>
            <a:rect l="l" t="t" r="r" b="b"/>
            <a:pathLst>
              <a:path w="2057400" h="196850">
                <a:moveTo>
                  <a:pt x="0" y="196596"/>
                </a:moveTo>
                <a:lnTo>
                  <a:pt x="2057400" y="196596"/>
                </a:lnTo>
                <a:lnTo>
                  <a:pt x="2057400" y="0"/>
                </a:lnTo>
                <a:lnTo>
                  <a:pt x="0" y="0"/>
                </a:lnTo>
                <a:lnTo>
                  <a:pt x="0" y="196596"/>
                </a:lnTo>
                <a:close/>
              </a:path>
            </a:pathLst>
          </a:custGeom>
          <a:ln w="12192">
            <a:solidFill>
              <a:srgbClr val="B5B8C7"/>
            </a:solidFill>
          </a:ln>
        </p:spPr>
        <p:txBody>
          <a:bodyPr wrap="square" lIns="0" tIns="0" rIns="0" bIns="0" rtlCol="0"/>
          <a:lstStyle/>
          <a:p>
            <a:endParaRPr/>
          </a:p>
        </p:txBody>
      </p:sp>
      <p:sp>
        <p:nvSpPr>
          <p:cNvPr id="15" name="object 15"/>
          <p:cNvSpPr txBox="1"/>
          <p:nvPr/>
        </p:nvSpPr>
        <p:spPr>
          <a:xfrm>
            <a:off x="1025652" y="3035807"/>
            <a:ext cx="2057400" cy="196850"/>
          </a:xfrm>
          <a:prstGeom prst="rect">
            <a:avLst/>
          </a:prstGeom>
          <a:solidFill>
            <a:srgbClr val="FFFFFF"/>
          </a:solidFill>
        </p:spPr>
        <p:txBody>
          <a:bodyPr vert="horz" wrap="square" lIns="0" tIns="0" rIns="0" bIns="0" rtlCol="0">
            <a:spAutoFit/>
          </a:bodyPr>
          <a:lstStyle/>
          <a:p>
            <a:pPr marL="45085">
              <a:lnSpc>
                <a:spcPts val="1320"/>
              </a:lnSpc>
            </a:pPr>
            <a:r>
              <a:rPr sz="1200" spc="-10">
                <a:latin typeface="Calibri"/>
                <a:cs typeface="Calibri"/>
              </a:rPr>
              <a:t>My_CSF_GEN</a:t>
            </a:r>
            <a:endParaRPr sz="1200">
              <a:latin typeface="Calibri"/>
              <a:cs typeface="Calibri"/>
            </a:endParaRPr>
          </a:p>
        </p:txBody>
      </p:sp>
      <p:sp>
        <p:nvSpPr>
          <p:cNvPr id="16" name="object 16"/>
          <p:cNvSpPr/>
          <p:nvPr/>
        </p:nvSpPr>
        <p:spPr>
          <a:xfrm>
            <a:off x="2895600" y="5456301"/>
            <a:ext cx="3657600" cy="944880"/>
          </a:xfrm>
          <a:custGeom>
            <a:avLst/>
            <a:gdLst/>
            <a:ahLst/>
            <a:cxnLst/>
            <a:rect l="l" t="t" r="r" b="b"/>
            <a:pathLst>
              <a:path w="3657600" h="944879">
                <a:moveTo>
                  <a:pt x="3538474" y="229743"/>
                </a:moveTo>
                <a:lnTo>
                  <a:pt x="119125" y="229743"/>
                </a:lnTo>
                <a:lnTo>
                  <a:pt x="72759" y="239105"/>
                </a:lnTo>
                <a:lnTo>
                  <a:pt x="34893" y="264636"/>
                </a:lnTo>
                <a:lnTo>
                  <a:pt x="9362" y="302502"/>
                </a:lnTo>
                <a:lnTo>
                  <a:pt x="0" y="348869"/>
                </a:lnTo>
                <a:lnTo>
                  <a:pt x="0" y="825373"/>
                </a:lnTo>
                <a:lnTo>
                  <a:pt x="9362" y="871739"/>
                </a:lnTo>
                <a:lnTo>
                  <a:pt x="34893" y="909605"/>
                </a:lnTo>
                <a:lnTo>
                  <a:pt x="72759" y="935136"/>
                </a:lnTo>
                <a:lnTo>
                  <a:pt x="119125" y="944499"/>
                </a:lnTo>
                <a:lnTo>
                  <a:pt x="3538474" y="944499"/>
                </a:lnTo>
                <a:lnTo>
                  <a:pt x="3584840" y="935136"/>
                </a:lnTo>
                <a:lnTo>
                  <a:pt x="3622706" y="909605"/>
                </a:lnTo>
                <a:lnTo>
                  <a:pt x="3648237" y="871739"/>
                </a:lnTo>
                <a:lnTo>
                  <a:pt x="3657600" y="825373"/>
                </a:lnTo>
                <a:lnTo>
                  <a:pt x="3657600" y="348869"/>
                </a:lnTo>
                <a:lnTo>
                  <a:pt x="3648237" y="302502"/>
                </a:lnTo>
                <a:lnTo>
                  <a:pt x="3622706" y="264636"/>
                </a:lnTo>
                <a:lnTo>
                  <a:pt x="3584840" y="239105"/>
                </a:lnTo>
                <a:lnTo>
                  <a:pt x="3538474" y="229743"/>
                </a:lnTo>
                <a:close/>
              </a:path>
              <a:path w="3657600" h="944879">
                <a:moveTo>
                  <a:pt x="2764409" y="0"/>
                </a:moveTo>
                <a:lnTo>
                  <a:pt x="2133600" y="229743"/>
                </a:lnTo>
                <a:lnTo>
                  <a:pt x="3048000" y="229743"/>
                </a:lnTo>
                <a:lnTo>
                  <a:pt x="2764409" y="0"/>
                </a:lnTo>
                <a:close/>
              </a:path>
            </a:pathLst>
          </a:custGeom>
          <a:solidFill>
            <a:srgbClr val="FCE2AC"/>
          </a:solidFill>
        </p:spPr>
        <p:txBody>
          <a:bodyPr wrap="square" lIns="0" tIns="0" rIns="0" bIns="0" rtlCol="0"/>
          <a:lstStyle/>
          <a:p>
            <a:endParaRPr/>
          </a:p>
        </p:txBody>
      </p:sp>
      <p:sp>
        <p:nvSpPr>
          <p:cNvPr id="17" name="object 17"/>
          <p:cNvSpPr txBox="1"/>
          <p:nvPr/>
        </p:nvSpPr>
        <p:spPr>
          <a:xfrm>
            <a:off x="3009645" y="5739790"/>
            <a:ext cx="3331210" cy="574040"/>
          </a:xfrm>
          <a:prstGeom prst="rect">
            <a:avLst/>
          </a:prstGeom>
        </p:spPr>
        <p:txBody>
          <a:bodyPr vert="horz" wrap="square" lIns="0" tIns="12700" rIns="0" bIns="0" rtlCol="0">
            <a:spAutoFit/>
          </a:bodyPr>
          <a:lstStyle/>
          <a:p>
            <a:pPr marL="12700" marR="5080">
              <a:lnSpc>
                <a:spcPct val="100000"/>
              </a:lnSpc>
              <a:spcBef>
                <a:spcPts val="100"/>
              </a:spcBef>
            </a:pPr>
            <a:r>
              <a:rPr sz="1800">
                <a:latin typeface="Calibri"/>
                <a:cs typeface="Calibri"/>
              </a:rPr>
              <a:t>Remember</a:t>
            </a:r>
            <a:r>
              <a:rPr sz="1800" spc="-65">
                <a:latin typeface="Calibri"/>
                <a:cs typeface="Calibri"/>
              </a:rPr>
              <a:t> </a:t>
            </a:r>
            <a:r>
              <a:rPr sz="1800">
                <a:latin typeface="Calibri"/>
                <a:cs typeface="Calibri"/>
              </a:rPr>
              <a:t>that</a:t>
            </a:r>
            <a:r>
              <a:rPr sz="1800" spc="-70">
                <a:latin typeface="Calibri"/>
                <a:cs typeface="Calibri"/>
              </a:rPr>
              <a:t> </a:t>
            </a:r>
            <a:r>
              <a:rPr sz="1800">
                <a:latin typeface="Calibri"/>
                <a:cs typeface="Calibri"/>
              </a:rPr>
              <a:t>Economic</a:t>
            </a:r>
            <a:r>
              <a:rPr sz="1800" spc="-55">
                <a:latin typeface="Calibri"/>
                <a:cs typeface="Calibri"/>
              </a:rPr>
              <a:t> </a:t>
            </a:r>
            <a:r>
              <a:rPr sz="1800">
                <a:latin typeface="Calibri"/>
                <a:cs typeface="Calibri"/>
              </a:rPr>
              <a:t>Min</a:t>
            </a:r>
            <a:r>
              <a:rPr sz="1800" spc="-60">
                <a:latin typeface="Calibri"/>
                <a:cs typeface="Calibri"/>
              </a:rPr>
              <a:t> </a:t>
            </a:r>
            <a:r>
              <a:rPr sz="1800" spc="-25">
                <a:latin typeface="Calibri"/>
                <a:cs typeface="Calibri"/>
              </a:rPr>
              <a:t>and </a:t>
            </a:r>
            <a:r>
              <a:rPr sz="1800">
                <a:latin typeface="Calibri"/>
                <a:cs typeface="Calibri"/>
              </a:rPr>
              <a:t>Emergency</a:t>
            </a:r>
            <a:r>
              <a:rPr sz="1800" spc="-30">
                <a:latin typeface="Calibri"/>
                <a:cs typeface="Calibri"/>
              </a:rPr>
              <a:t> </a:t>
            </a:r>
            <a:r>
              <a:rPr sz="1800">
                <a:latin typeface="Calibri"/>
                <a:cs typeface="Calibri"/>
              </a:rPr>
              <a:t>Min</a:t>
            </a:r>
            <a:r>
              <a:rPr sz="1800" spc="-10">
                <a:latin typeface="Calibri"/>
                <a:cs typeface="Calibri"/>
              </a:rPr>
              <a:t> </a:t>
            </a:r>
            <a:r>
              <a:rPr sz="1800" b="1">
                <a:latin typeface="Calibri"/>
                <a:cs typeface="Calibri"/>
              </a:rPr>
              <a:t>must</a:t>
            </a:r>
            <a:r>
              <a:rPr sz="1800" b="1" spc="-40">
                <a:latin typeface="Calibri"/>
                <a:cs typeface="Calibri"/>
              </a:rPr>
              <a:t> </a:t>
            </a:r>
            <a:r>
              <a:rPr sz="1800" b="1">
                <a:latin typeface="Calibri"/>
                <a:cs typeface="Calibri"/>
              </a:rPr>
              <a:t>be</a:t>
            </a:r>
            <a:r>
              <a:rPr sz="1800" b="1" spc="-40">
                <a:latin typeface="Calibri"/>
                <a:cs typeface="Calibri"/>
              </a:rPr>
              <a:t> </a:t>
            </a:r>
            <a:r>
              <a:rPr sz="1800" b="1">
                <a:latin typeface="Calibri"/>
                <a:cs typeface="Calibri"/>
              </a:rPr>
              <a:t>set</a:t>
            </a:r>
            <a:r>
              <a:rPr sz="1800" b="1" spc="-40">
                <a:latin typeface="Calibri"/>
                <a:cs typeface="Calibri"/>
              </a:rPr>
              <a:t> </a:t>
            </a:r>
            <a:r>
              <a:rPr sz="1800" b="1">
                <a:latin typeface="Calibri"/>
                <a:cs typeface="Calibri"/>
              </a:rPr>
              <a:t>to</a:t>
            </a:r>
            <a:r>
              <a:rPr sz="1800" b="1" spc="-35">
                <a:latin typeface="Calibri"/>
                <a:cs typeface="Calibri"/>
              </a:rPr>
              <a:t> </a:t>
            </a:r>
            <a:r>
              <a:rPr sz="1800" b="1" spc="-20">
                <a:latin typeface="Calibri"/>
                <a:cs typeface="Calibri"/>
              </a:rPr>
              <a:t>zero</a:t>
            </a:r>
            <a:endParaRPr sz="1800">
              <a:latin typeface="Calibri"/>
              <a:cs typeface="Calibri"/>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62</a:t>
            </a:fld>
            <a:endParaRPr spc="-25"/>
          </a:p>
        </p:txBody>
      </p:sp>
      <p:pic>
        <p:nvPicPr>
          <p:cNvPr id="20" name="Picture 19">
            <a:extLst>
              <a:ext uri="{FF2B5EF4-FFF2-40B4-BE49-F238E27FC236}">
                <a16:creationId xmlns:a16="http://schemas.microsoft.com/office/drawing/2014/main" id="{04609536-E04F-ED70-8658-993B1DF91847}"/>
              </a:ext>
            </a:extLst>
          </p:cNvPr>
          <p:cNvPicPr>
            <a:picLocks noChangeAspect="1"/>
          </p:cNvPicPr>
          <p:nvPr/>
        </p:nvPicPr>
        <p:blipFill>
          <a:blip r:embed="rId5"/>
          <a:stretch>
            <a:fillRect/>
          </a:stretch>
        </p:blipFill>
        <p:spPr>
          <a:xfrm>
            <a:off x="3661206" y="1360667"/>
            <a:ext cx="371364" cy="214006"/>
          </a:xfrm>
          <a:prstGeom prst="rect">
            <a:avLst/>
          </a:prstGeom>
        </p:spPr>
      </p:pic>
      <p:sp>
        <p:nvSpPr>
          <p:cNvPr id="21" name="Rectangle 20">
            <a:extLst>
              <a:ext uri="{FF2B5EF4-FFF2-40B4-BE49-F238E27FC236}">
                <a16:creationId xmlns:a16="http://schemas.microsoft.com/office/drawing/2014/main" id="{D288CB46-8667-36E4-8D34-01BF1B405D52}"/>
              </a:ext>
            </a:extLst>
          </p:cNvPr>
          <p:cNvSpPr/>
          <p:nvPr/>
        </p:nvSpPr>
        <p:spPr>
          <a:xfrm>
            <a:off x="76054" y="6000986"/>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2" name="Important symbol" descr="caution.png">
            <a:extLst>
              <a:ext uri="{FF2B5EF4-FFF2-40B4-BE49-F238E27FC236}">
                <a16:creationId xmlns:a16="http://schemas.microsoft.com/office/drawing/2014/main" id="{9B4A9220-1BB2-F71F-9751-668147486C78}"/>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3895" y="6050495"/>
            <a:ext cx="305438" cy="310389"/>
          </a:xfrm>
          <a:prstGeom prst="rect">
            <a:avLst/>
          </a:prstGeom>
          <a:solidFill>
            <a:schemeClr val="bg1"/>
          </a:solidFill>
          <a:ln w="19050">
            <a:noFill/>
          </a:ln>
        </p:spPr>
      </p:pic>
      <p:sp>
        <p:nvSpPr>
          <p:cNvPr id="23" name="Rectangle 22">
            <a:extLst>
              <a:ext uri="{FF2B5EF4-FFF2-40B4-BE49-F238E27FC236}">
                <a16:creationId xmlns:a16="http://schemas.microsoft.com/office/drawing/2014/main" id="{4E40BB18-5EA0-89CD-60E3-C2767AF88347}"/>
              </a:ext>
            </a:extLst>
          </p:cNvPr>
          <p:cNvSpPr/>
          <p:nvPr/>
        </p:nvSpPr>
        <p:spPr>
          <a:xfrm>
            <a:off x="6273580" y="5144494"/>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800" dirty="0">
                <a:solidFill>
                  <a:schemeClr val="tx1">
                    <a:lumMod val="75000"/>
                    <a:lumOff val="25000"/>
                  </a:schemeClr>
                </a:solidFill>
              </a:rPr>
              <a:t>0.0</a:t>
            </a:r>
          </a:p>
        </p:txBody>
      </p:sp>
      <p:sp>
        <p:nvSpPr>
          <p:cNvPr id="24" name="Rectangle 23">
            <a:extLst>
              <a:ext uri="{FF2B5EF4-FFF2-40B4-BE49-F238E27FC236}">
                <a16:creationId xmlns:a16="http://schemas.microsoft.com/office/drawing/2014/main" id="{F9E68CC9-A78C-325B-E178-590E2B633652}"/>
              </a:ext>
            </a:extLst>
          </p:cNvPr>
          <p:cNvSpPr/>
          <p:nvPr/>
        </p:nvSpPr>
        <p:spPr>
          <a:xfrm>
            <a:off x="6966238" y="5154152"/>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800" dirty="0">
                <a:solidFill>
                  <a:schemeClr val="tx1">
                    <a:lumMod val="75000"/>
                    <a:lumOff val="25000"/>
                  </a:schemeClr>
                </a:solidFill>
              </a:rPr>
              <a:t>0.0</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007" y="6739711"/>
            <a:ext cx="36830" cy="118745"/>
            <a:chOff x="64007" y="6739711"/>
            <a:chExt cx="36830" cy="118745"/>
          </a:xfrm>
        </p:grpSpPr>
        <p:sp>
          <p:nvSpPr>
            <p:cNvPr id="3" name="object 3"/>
            <p:cNvSpPr/>
            <p:nvPr/>
          </p:nvSpPr>
          <p:spPr>
            <a:xfrm>
              <a:off x="70103" y="6739711"/>
              <a:ext cx="0" cy="118745"/>
            </a:xfrm>
            <a:custGeom>
              <a:avLst/>
              <a:gdLst/>
              <a:ahLst/>
              <a:cxnLst/>
              <a:rect l="l" t="t" r="r" b="b"/>
              <a:pathLst>
                <a:path h="118745">
                  <a:moveTo>
                    <a:pt x="0" y="0"/>
                  </a:moveTo>
                  <a:lnTo>
                    <a:pt x="0" y="118287"/>
                  </a:lnTo>
                </a:path>
              </a:pathLst>
            </a:custGeom>
            <a:ln w="12192">
              <a:solidFill>
                <a:srgbClr val="7E7E7E"/>
              </a:solidFill>
            </a:ln>
          </p:spPr>
          <p:txBody>
            <a:bodyPr wrap="square" lIns="0" tIns="0" rIns="0" bIns="0" rtlCol="0"/>
            <a:lstStyle/>
            <a:p>
              <a:endParaRPr/>
            </a:p>
          </p:txBody>
        </p:sp>
        <p:sp>
          <p:nvSpPr>
            <p:cNvPr id="4" name="object 4"/>
            <p:cNvSpPr/>
            <p:nvPr/>
          </p:nvSpPr>
          <p:spPr>
            <a:xfrm>
              <a:off x="94488" y="6739711"/>
              <a:ext cx="0" cy="118745"/>
            </a:xfrm>
            <a:custGeom>
              <a:avLst/>
              <a:gdLst/>
              <a:ahLst/>
              <a:cxnLst/>
              <a:rect l="l" t="t" r="r" b="b"/>
              <a:pathLst>
                <a:path h="118745">
                  <a:moveTo>
                    <a:pt x="0" y="0"/>
                  </a:moveTo>
                  <a:lnTo>
                    <a:pt x="0" y="118287"/>
                  </a:lnTo>
                </a:path>
              </a:pathLst>
            </a:custGeom>
            <a:ln w="12191">
              <a:solidFill>
                <a:srgbClr val="7E7E7E"/>
              </a:solidFill>
            </a:ln>
          </p:spPr>
          <p:txBody>
            <a:bodyPr wrap="square" lIns="0" tIns="0" rIns="0" bIns="0" rtlCol="0"/>
            <a:lstStyle/>
            <a:p>
              <a:endParaRPr/>
            </a:p>
          </p:txBody>
        </p:sp>
      </p:grpSp>
      <p:sp>
        <p:nvSpPr>
          <p:cNvPr id="5" name="object 5"/>
          <p:cNvSpPr/>
          <p:nvPr/>
        </p:nvSpPr>
        <p:spPr>
          <a:xfrm>
            <a:off x="70103" y="6473952"/>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7E7E7E"/>
            </a:solidFill>
          </a:ln>
        </p:spPr>
        <p:txBody>
          <a:bodyPr wrap="square" lIns="0" tIns="0" rIns="0" bIns="0" rtlCol="0"/>
          <a:lstStyle/>
          <a:p>
            <a:endParaRPr/>
          </a:p>
        </p:txBody>
      </p:sp>
      <p:sp>
        <p:nvSpPr>
          <p:cNvPr id="6" name="object 6"/>
          <p:cNvSpPr/>
          <p:nvPr/>
        </p:nvSpPr>
        <p:spPr>
          <a:xfrm>
            <a:off x="608076" y="6548932"/>
            <a:ext cx="0" cy="307975"/>
          </a:xfrm>
          <a:custGeom>
            <a:avLst/>
            <a:gdLst/>
            <a:ahLst/>
            <a:cxnLst/>
            <a:rect l="l" t="t" r="r" b="b"/>
            <a:pathLst>
              <a:path h="307975">
                <a:moveTo>
                  <a:pt x="0" y="0"/>
                </a:moveTo>
                <a:lnTo>
                  <a:pt x="0" y="307542"/>
                </a:lnTo>
              </a:path>
            </a:pathLst>
          </a:custGeom>
          <a:ln w="12191">
            <a:solidFill>
              <a:srgbClr val="7E7E7E"/>
            </a:solidFill>
          </a:ln>
        </p:spPr>
        <p:txBody>
          <a:bodyPr wrap="square" lIns="0" tIns="0" rIns="0" bIns="0" rtlCol="0"/>
          <a:lstStyle/>
          <a:p>
            <a:endParaRPr/>
          </a:p>
        </p:txBody>
      </p:sp>
      <p:grpSp>
        <p:nvGrpSpPr>
          <p:cNvPr id="7" name="object 7"/>
          <p:cNvGrpSpPr/>
          <p:nvPr/>
        </p:nvGrpSpPr>
        <p:grpSpPr>
          <a:xfrm>
            <a:off x="780287" y="6833773"/>
            <a:ext cx="36830" cy="19685"/>
            <a:chOff x="780287" y="6833773"/>
            <a:chExt cx="36830" cy="19685"/>
          </a:xfrm>
        </p:grpSpPr>
        <p:sp>
          <p:nvSpPr>
            <p:cNvPr id="8" name="object 8"/>
            <p:cNvSpPr/>
            <p:nvPr/>
          </p:nvSpPr>
          <p:spPr>
            <a:xfrm>
              <a:off x="786383" y="6833773"/>
              <a:ext cx="0" cy="19685"/>
            </a:xfrm>
            <a:custGeom>
              <a:avLst/>
              <a:gdLst/>
              <a:ahLst/>
              <a:cxnLst/>
              <a:rect l="l" t="t" r="r" b="b"/>
              <a:pathLst>
                <a:path h="19684">
                  <a:moveTo>
                    <a:pt x="0" y="0"/>
                  </a:moveTo>
                  <a:lnTo>
                    <a:pt x="0" y="19653"/>
                  </a:lnTo>
                </a:path>
              </a:pathLst>
            </a:custGeom>
            <a:ln w="12191">
              <a:solidFill>
                <a:srgbClr val="7E7E7E"/>
              </a:solidFill>
            </a:ln>
          </p:spPr>
          <p:txBody>
            <a:bodyPr wrap="square" lIns="0" tIns="0" rIns="0" bIns="0" rtlCol="0"/>
            <a:lstStyle/>
            <a:p>
              <a:endParaRPr/>
            </a:p>
          </p:txBody>
        </p:sp>
        <p:sp>
          <p:nvSpPr>
            <p:cNvPr id="9" name="object 9"/>
            <p:cNvSpPr/>
            <p:nvPr/>
          </p:nvSpPr>
          <p:spPr>
            <a:xfrm>
              <a:off x="810767" y="6833773"/>
              <a:ext cx="0" cy="19685"/>
            </a:xfrm>
            <a:custGeom>
              <a:avLst/>
              <a:gdLst/>
              <a:ahLst/>
              <a:cxnLst/>
              <a:rect l="l" t="t" r="r" b="b"/>
              <a:pathLst>
                <a:path h="19684">
                  <a:moveTo>
                    <a:pt x="0" y="0"/>
                  </a:moveTo>
                  <a:lnTo>
                    <a:pt x="0" y="19653"/>
                  </a:lnTo>
                </a:path>
              </a:pathLst>
            </a:custGeom>
            <a:ln w="12192">
              <a:solidFill>
                <a:srgbClr val="7E7E7E"/>
              </a:solidFill>
            </a:ln>
          </p:spPr>
          <p:txBody>
            <a:bodyPr wrap="square" lIns="0" tIns="0" rIns="0" bIns="0" rtlCol="0"/>
            <a:lstStyle/>
            <a:p>
              <a:endParaRPr/>
            </a:p>
          </p:txBody>
        </p:sp>
      </p:grpSp>
      <p:sp>
        <p:nvSpPr>
          <p:cNvPr id="10" name="object 10"/>
          <p:cNvSpPr/>
          <p:nvPr/>
        </p:nvSpPr>
        <p:spPr>
          <a:xfrm>
            <a:off x="871727" y="6496811"/>
            <a:ext cx="48895" cy="230504"/>
          </a:xfrm>
          <a:custGeom>
            <a:avLst/>
            <a:gdLst/>
            <a:ahLst/>
            <a:cxnLst/>
            <a:rect l="l" t="t" r="r" b="b"/>
            <a:pathLst>
              <a:path w="48894" h="230504">
                <a:moveTo>
                  <a:pt x="0" y="230123"/>
                </a:moveTo>
                <a:lnTo>
                  <a:pt x="0" y="0"/>
                </a:lnTo>
              </a:path>
              <a:path w="48894" h="230504">
                <a:moveTo>
                  <a:pt x="24384" y="230123"/>
                </a:moveTo>
                <a:lnTo>
                  <a:pt x="24384" y="0"/>
                </a:lnTo>
              </a:path>
              <a:path w="48894" h="230504">
                <a:moveTo>
                  <a:pt x="48768" y="230123"/>
                </a:moveTo>
                <a:lnTo>
                  <a:pt x="48768" y="0"/>
                </a:lnTo>
              </a:path>
            </a:pathLst>
          </a:custGeom>
          <a:ln w="12192">
            <a:solidFill>
              <a:srgbClr val="7E7E7E"/>
            </a:solidFill>
          </a:ln>
        </p:spPr>
        <p:txBody>
          <a:bodyPr wrap="square" lIns="0" tIns="0" rIns="0" bIns="0" rtlCol="0"/>
          <a:lstStyle/>
          <a:p>
            <a:endParaRPr/>
          </a:p>
        </p:txBody>
      </p:sp>
      <p:sp>
        <p:nvSpPr>
          <p:cNvPr id="11" name="object 11"/>
          <p:cNvSpPr/>
          <p:nvPr/>
        </p:nvSpPr>
        <p:spPr>
          <a:xfrm>
            <a:off x="405384" y="6665976"/>
            <a:ext cx="175260" cy="190500"/>
          </a:xfrm>
          <a:custGeom>
            <a:avLst/>
            <a:gdLst/>
            <a:ahLst/>
            <a:cxnLst/>
            <a:rect l="l" t="t" r="r" b="b"/>
            <a:pathLst>
              <a:path w="175259" h="190500">
                <a:moveTo>
                  <a:pt x="149351" y="190499"/>
                </a:moveTo>
                <a:lnTo>
                  <a:pt x="149209" y="177582"/>
                </a:lnTo>
                <a:lnTo>
                  <a:pt x="149066" y="164664"/>
                </a:lnTo>
                <a:lnTo>
                  <a:pt x="148923" y="151747"/>
                </a:lnTo>
                <a:lnTo>
                  <a:pt x="148780" y="138830"/>
                </a:lnTo>
                <a:lnTo>
                  <a:pt x="1320" y="138831"/>
                </a:lnTo>
                <a:lnTo>
                  <a:pt x="0" y="21336"/>
                </a:lnTo>
              </a:path>
              <a:path w="175259" h="190500">
                <a:moveTo>
                  <a:pt x="175259" y="190499"/>
                </a:moveTo>
                <a:lnTo>
                  <a:pt x="175115" y="172043"/>
                </a:lnTo>
                <a:lnTo>
                  <a:pt x="174967" y="153587"/>
                </a:lnTo>
                <a:lnTo>
                  <a:pt x="174820" y="135132"/>
                </a:lnTo>
                <a:lnTo>
                  <a:pt x="174675" y="116676"/>
                </a:lnTo>
                <a:lnTo>
                  <a:pt x="22859" y="116677"/>
                </a:lnTo>
                <a:lnTo>
                  <a:pt x="23380" y="0"/>
                </a:lnTo>
              </a:path>
            </a:pathLst>
          </a:custGeom>
          <a:ln w="12192">
            <a:solidFill>
              <a:srgbClr val="7E7E7E"/>
            </a:solidFill>
          </a:ln>
        </p:spPr>
        <p:txBody>
          <a:bodyPr wrap="square" lIns="0" tIns="0" rIns="0" bIns="0" rtlCol="0"/>
          <a:lstStyle/>
          <a:p>
            <a:endParaRPr/>
          </a:p>
        </p:txBody>
      </p:sp>
      <p:grpSp>
        <p:nvGrpSpPr>
          <p:cNvPr id="12" name="object 12"/>
          <p:cNvGrpSpPr/>
          <p:nvPr/>
        </p:nvGrpSpPr>
        <p:grpSpPr>
          <a:xfrm>
            <a:off x="1135380" y="6499859"/>
            <a:ext cx="1106805" cy="364490"/>
            <a:chOff x="1135380" y="6499859"/>
            <a:chExt cx="1106805" cy="364490"/>
          </a:xfrm>
        </p:grpSpPr>
        <p:sp>
          <p:nvSpPr>
            <p:cNvPr id="13" name="object 13"/>
            <p:cNvSpPr/>
            <p:nvPr/>
          </p:nvSpPr>
          <p:spPr>
            <a:xfrm>
              <a:off x="1141476" y="6505955"/>
              <a:ext cx="1094740" cy="352425"/>
            </a:xfrm>
            <a:custGeom>
              <a:avLst/>
              <a:gdLst/>
              <a:ahLst/>
              <a:cxnLst/>
              <a:rect l="l" t="t" r="r" b="b"/>
              <a:pathLst>
                <a:path w="1094739" h="352425">
                  <a:moveTo>
                    <a:pt x="246887" y="352043"/>
                  </a:moveTo>
                  <a:lnTo>
                    <a:pt x="246751" y="299353"/>
                  </a:lnTo>
                  <a:lnTo>
                    <a:pt x="246601" y="246664"/>
                  </a:lnTo>
                  <a:lnTo>
                    <a:pt x="246443" y="193975"/>
                  </a:lnTo>
                  <a:lnTo>
                    <a:pt x="246285" y="141285"/>
                  </a:lnTo>
                  <a:lnTo>
                    <a:pt x="246135" y="88594"/>
                  </a:lnTo>
                  <a:lnTo>
                    <a:pt x="245999" y="35902"/>
                  </a:lnTo>
                  <a:lnTo>
                    <a:pt x="0" y="35915"/>
                  </a:lnTo>
                  <a:lnTo>
                    <a:pt x="850" y="0"/>
                  </a:lnTo>
                </a:path>
                <a:path w="1094739" h="352425">
                  <a:moveTo>
                    <a:pt x="269748" y="352043"/>
                  </a:moveTo>
                  <a:lnTo>
                    <a:pt x="269748" y="266700"/>
                  </a:lnTo>
                  <a:lnTo>
                    <a:pt x="611124" y="266700"/>
                  </a:lnTo>
                </a:path>
                <a:path w="1094739" h="352425">
                  <a:moveTo>
                    <a:pt x="1094232" y="199644"/>
                  </a:moveTo>
                  <a:lnTo>
                    <a:pt x="1094232" y="149352"/>
                  </a:lnTo>
                  <a:lnTo>
                    <a:pt x="592836" y="149352"/>
                  </a:lnTo>
                </a:path>
              </a:pathLst>
            </a:custGeom>
            <a:ln w="12192">
              <a:solidFill>
                <a:srgbClr val="7E7E7E"/>
              </a:solidFill>
            </a:ln>
          </p:spPr>
          <p:txBody>
            <a:bodyPr wrap="square" lIns="0" tIns="0" rIns="0" bIns="0" rtlCol="0"/>
            <a:lstStyle/>
            <a:p>
              <a:endParaRPr/>
            </a:p>
          </p:txBody>
        </p:sp>
        <p:sp>
          <p:nvSpPr>
            <p:cNvPr id="14" name="object 14"/>
            <p:cNvSpPr/>
            <p:nvPr/>
          </p:nvSpPr>
          <p:spPr>
            <a:xfrm>
              <a:off x="1588008" y="6700126"/>
              <a:ext cx="0" cy="73025"/>
            </a:xfrm>
            <a:custGeom>
              <a:avLst/>
              <a:gdLst/>
              <a:ahLst/>
              <a:cxnLst/>
              <a:rect l="l" t="t" r="r" b="b"/>
              <a:pathLst>
                <a:path h="73025">
                  <a:moveTo>
                    <a:pt x="0" y="0"/>
                  </a:moveTo>
                  <a:lnTo>
                    <a:pt x="0" y="72529"/>
                  </a:lnTo>
                </a:path>
              </a:pathLst>
            </a:custGeom>
            <a:ln w="12192">
              <a:solidFill>
                <a:srgbClr val="7E7E7E"/>
              </a:solidFill>
            </a:ln>
          </p:spPr>
          <p:txBody>
            <a:bodyPr wrap="square" lIns="0" tIns="0" rIns="0" bIns="0" rtlCol="0"/>
            <a:lstStyle/>
            <a:p>
              <a:endParaRPr/>
            </a:p>
          </p:txBody>
        </p:sp>
      </p:grpSp>
      <p:sp>
        <p:nvSpPr>
          <p:cNvPr id="15" name="object 15"/>
          <p:cNvSpPr/>
          <p:nvPr/>
        </p:nvSpPr>
        <p:spPr>
          <a:xfrm>
            <a:off x="2237232" y="6507480"/>
            <a:ext cx="158750" cy="350520"/>
          </a:xfrm>
          <a:custGeom>
            <a:avLst/>
            <a:gdLst/>
            <a:ahLst/>
            <a:cxnLst/>
            <a:rect l="l" t="t" r="r" b="b"/>
            <a:pathLst>
              <a:path w="158750" h="350520">
                <a:moveTo>
                  <a:pt x="78359" y="347471"/>
                </a:moveTo>
                <a:lnTo>
                  <a:pt x="76200" y="273805"/>
                </a:lnTo>
                <a:lnTo>
                  <a:pt x="128905" y="199390"/>
                </a:lnTo>
                <a:lnTo>
                  <a:pt x="129420" y="162838"/>
                </a:lnTo>
                <a:lnTo>
                  <a:pt x="129889" y="104486"/>
                </a:lnTo>
                <a:lnTo>
                  <a:pt x="130405" y="43738"/>
                </a:lnTo>
                <a:lnTo>
                  <a:pt x="131063" y="0"/>
                </a:lnTo>
              </a:path>
              <a:path w="158750" h="350520">
                <a:moveTo>
                  <a:pt x="105791" y="347471"/>
                </a:moveTo>
                <a:lnTo>
                  <a:pt x="103631" y="273805"/>
                </a:lnTo>
                <a:lnTo>
                  <a:pt x="156337" y="199390"/>
                </a:lnTo>
                <a:lnTo>
                  <a:pt x="156852" y="162838"/>
                </a:lnTo>
                <a:lnTo>
                  <a:pt x="157321" y="104486"/>
                </a:lnTo>
                <a:lnTo>
                  <a:pt x="157837" y="43738"/>
                </a:lnTo>
                <a:lnTo>
                  <a:pt x="158495" y="0"/>
                </a:lnTo>
              </a:path>
              <a:path w="158750" h="350520">
                <a:moveTo>
                  <a:pt x="51307" y="350519"/>
                </a:moveTo>
                <a:lnTo>
                  <a:pt x="53340" y="282459"/>
                </a:lnTo>
                <a:lnTo>
                  <a:pt x="2031" y="213702"/>
                </a:lnTo>
                <a:lnTo>
                  <a:pt x="1535" y="183895"/>
                </a:lnTo>
                <a:lnTo>
                  <a:pt x="1016" y="154095"/>
                </a:lnTo>
                <a:lnTo>
                  <a:pt x="496" y="124295"/>
                </a:lnTo>
                <a:lnTo>
                  <a:pt x="0" y="94488"/>
                </a:lnTo>
              </a:path>
            </a:pathLst>
          </a:custGeom>
          <a:ln w="12192">
            <a:solidFill>
              <a:srgbClr val="7E7E7E"/>
            </a:solidFill>
          </a:ln>
        </p:spPr>
        <p:txBody>
          <a:bodyPr wrap="square" lIns="0" tIns="0" rIns="0" bIns="0" rtlCol="0"/>
          <a:lstStyle/>
          <a:p>
            <a:endParaRPr/>
          </a:p>
        </p:txBody>
      </p:sp>
      <p:sp>
        <p:nvSpPr>
          <p:cNvPr id="16" name="object 16"/>
          <p:cNvSpPr/>
          <p:nvPr/>
        </p:nvSpPr>
        <p:spPr>
          <a:xfrm>
            <a:off x="2836164" y="6547104"/>
            <a:ext cx="26034" cy="306705"/>
          </a:xfrm>
          <a:custGeom>
            <a:avLst/>
            <a:gdLst/>
            <a:ahLst/>
            <a:cxnLst/>
            <a:rect l="l" t="t" r="r" b="b"/>
            <a:pathLst>
              <a:path w="26035" h="306704">
                <a:moveTo>
                  <a:pt x="0" y="306323"/>
                </a:moveTo>
                <a:lnTo>
                  <a:pt x="0" y="0"/>
                </a:lnTo>
              </a:path>
              <a:path w="26035" h="306704">
                <a:moveTo>
                  <a:pt x="25908" y="306323"/>
                </a:moveTo>
                <a:lnTo>
                  <a:pt x="25908" y="0"/>
                </a:lnTo>
              </a:path>
            </a:pathLst>
          </a:custGeom>
          <a:ln w="12192">
            <a:solidFill>
              <a:srgbClr val="7E7E7E"/>
            </a:solidFill>
          </a:ln>
        </p:spPr>
        <p:txBody>
          <a:bodyPr wrap="square" lIns="0" tIns="0" rIns="0" bIns="0" rtlCol="0"/>
          <a:lstStyle/>
          <a:p>
            <a:endParaRPr/>
          </a:p>
        </p:txBody>
      </p:sp>
      <p:sp>
        <p:nvSpPr>
          <p:cNvPr id="17" name="object 17"/>
          <p:cNvSpPr/>
          <p:nvPr/>
        </p:nvSpPr>
        <p:spPr>
          <a:xfrm>
            <a:off x="3534155" y="6496811"/>
            <a:ext cx="59690" cy="230504"/>
          </a:xfrm>
          <a:custGeom>
            <a:avLst/>
            <a:gdLst/>
            <a:ahLst/>
            <a:cxnLst/>
            <a:rect l="l" t="t" r="r" b="b"/>
            <a:pathLst>
              <a:path w="59689" h="230504">
                <a:moveTo>
                  <a:pt x="0" y="0"/>
                </a:moveTo>
                <a:lnTo>
                  <a:pt x="0" y="230339"/>
                </a:lnTo>
              </a:path>
              <a:path w="59689" h="230504">
                <a:moveTo>
                  <a:pt x="33528" y="0"/>
                </a:moveTo>
                <a:lnTo>
                  <a:pt x="33528" y="230339"/>
                </a:lnTo>
              </a:path>
              <a:path w="59689" h="230504">
                <a:moveTo>
                  <a:pt x="59436" y="0"/>
                </a:moveTo>
                <a:lnTo>
                  <a:pt x="59436" y="230339"/>
                </a:lnTo>
              </a:path>
            </a:pathLst>
          </a:custGeom>
          <a:ln w="12192">
            <a:solidFill>
              <a:srgbClr val="7E7E7E"/>
            </a:solidFill>
          </a:ln>
        </p:spPr>
        <p:txBody>
          <a:bodyPr wrap="square" lIns="0" tIns="0" rIns="0" bIns="0" rtlCol="0"/>
          <a:lstStyle/>
          <a:p>
            <a:endParaRPr/>
          </a:p>
        </p:txBody>
      </p:sp>
      <p:sp>
        <p:nvSpPr>
          <p:cNvPr id="18" name="object 18"/>
          <p:cNvSpPr/>
          <p:nvPr/>
        </p:nvSpPr>
        <p:spPr>
          <a:xfrm>
            <a:off x="4219955"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19" name="object 19"/>
          <p:cNvSpPr/>
          <p:nvPr/>
        </p:nvSpPr>
        <p:spPr>
          <a:xfrm>
            <a:off x="4082796" y="6833962"/>
            <a:ext cx="52069" cy="24130"/>
          </a:xfrm>
          <a:custGeom>
            <a:avLst/>
            <a:gdLst/>
            <a:ahLst/>
            <a:cxnLst/>
            <a:rect l="l" t="t" r="r" b="b"/>
            <a:pathLst>
              <a:path w="52070" h="24129">
                <a:moveTo>
                  <a:pt x="0" y="0"/>
                </a:moveTo>
                <a:lnTo>
                  <a:pt x="0" y="24036"/>
                </a:lnTo>
              </a:path>
              <a:path w="52070" h="24129">
                <a:moveTo>
                  <a:pt x="27431" y="0"/>
                </a:moveTo>
                <a:lnTo>
                  <a:pt x="27431" y="24036"/>
                </a:lnTo>
              </a:path>
              <a:path w="52070" h="24129">
                <a:moveTo>
                  <a:pt x="51815" y="0"/>
                </a:moveTo>
                <a:lnTo>
                  <a:pt x="51815" y="24036"/>
                </a:lnTo>
              </a:path>
            </a:pathLst>
          </a:custGeom>
          <a:ln w="12192">
            <a:solidFill>
              <a:srgbClr val="7E7E7E"/>
            </a:solidFill>
          </a:ln>
        </p:spPr>
        <p:txBody>
          <a:bodyPr wrap="square" lIns="0" tIns="0" rIns="0" bIns="0" rtlCol="0"/>
          <a:lstStyle/>
          <a:p>
            <a:endParaRPr/>
          </a:p>
        </p:txBody>
      </p:sp>
      <p:sp>
        <p:nvSpPr>
          <p:cNvPr id="20" name="object 20"/>
          <p:cNvSpPr/>
          <p:nvPr/>
        </p:nvSpPr>
        <p:spPr>
          <a:xfrm>
            <a:off x="3593591" y="6579107"/>
            <a:ext cx="542925" cy="172720"/>
          </a:xfrm>
          <a:custGeom>
            <a:avLst/>
            <a:gdLst/>
            <a:ahLst/>
            <a:cxnLst/>
            <a:rect l="l" t="t" r="r" b="b"/>
            <a:pathLst>
              <a:path w="542925" h="172720">
                <a:moveTo>
                  <a:pt x="540638" y="172212"/>
                </a:moveTo>
                <a:lnTo>
                  <a:pt x="541115" y="146439"/>
                </a:lnTo>
                <a:lnTo>
                  <a:pt x="541591" y="120669"/>
                </a:lnTo>
                <a:lnTo>
                  <a:pt x="542067" y="94898"/>
                </a:lnTo>
                <a:lnTo>
                  <a:pt x="542544" y="69126"/>
                </a:lnTo>
                <a:lnTo>
                  <a:pt x="354457" y="69126"/>
                </a:lnTo>
                <a:lnTo>
                  <a:pt x="277241" y="0"/>
                </a:lnTo>
                <a:lnTo>
                  <a:pt x="0" y="0"/>
                </a:lnTo>
              </a:path>
            </a:pathLst>
          </a:custGeom>
          <a:ln w="12192">
            <a:solidFill>
              <a:srgbClr val="7E7E7E"/>
            </a:solidFill>
          </a:ln>
        </p:spPr>
        <p:txBody>
          <a:bodyPr wrap="square" lIns="0" tIns="0" rIns="0" bIns="0" rtlCol="0"/>
          <a:lstStyle/>
          <a:p>
            <a:endParaRPr/>
          </a:p>
        </p:txBody>
      </p:sp>
      <p:sp>
        <p:nvSpPr>
          <p:cNvPr id="21" name="object 21"/>
          <p:cNvSpPr/>
          <p:nvPr/>
        </p:nvSpPr>
        <p:spPr>
          <a:xfrm>
            <a:off x="4675632" y="6473952"/>
            <a:ext cx="146685" cy="317500"/>
          </a:xfrm>
          <a:custGeom>
            <a:avLst/>
            <a:gdLst/>
            <a:ahLst/>
            <a:cxnLst/>
            <a:rect l="l" t="t" r="r" b="b"/>
            <a:pathLst>
              <a:path w="146685" h="317500">
                <a:moveTo>
                  <a:pt x="120395" y="309372"/>
                </a:moveTo>
                <a:lnTo>
                  <a:pt x="120395" y="22860"/>
                </a:lnTo>
                <a:lnTo>
                  <a:pt x="0" y="22860"/>
                </a:lnTo>
              </a:path>
              <a:path w="146685" h="317500">
                <a:moveTo>
                  <a:pt x="146303" y="316992"/>
                </a:moveTo>
                <a:lnTo>
                  <a:pt x="146303" y="0"/>
                </a:lnTo>
                <a:lnTo>
                  <a:pt x="0" y="0"/>
                </a:lnTo>
              </a:path>
            </a:pathLst>
          </a:custGeom>
          <a:ln w="12192">
            <a:solidFill>
              <a:srgbClr val="7E7E7E"/>
            </a:solidFill>
          </a:ln>
        </p:spPr>
        <p:txBody>
          <a:bodyPr wrap="square" lIns="0" tIns="0" rIns="0" bIns="0" rtlCol="0"/>
          <a:lstStyle/>
          <a:p>
            <a:endParaRPr/>
          </a:p>
        </p:txBody>
      </p:sp>
      <p:sp>
        <p:nvSpPr>
          <p:cNvPr id="22" name="object 22"/>
          <p:cNvSpPr/>
          <p:nvPr/>
        </p:nvSpPr>
        <p:spPr>
          <a:xfrm>
            <a:off x="4887467" y="6484620"/>
            <a:ext cx="304800" cy="279400"/>
          </a:xfrm>
          <a:custGeom>
            <a:avLst/>
            <a:gdLst/>
            <a:ahLst/>
            <a:cxnLst/>
            <a:rect l="l" t="t" r="r" b="b"/>
            <a:pathLst>
              <a:path w="304800" h="279400">
                <a:moveTo>
                  <a:pt x="0" y="278891"/>
                </a:moveTo>
                <a:lnTo>
                  <a:pt x="0" y="0"/>
                </a:lnTo>
                <a:lnTo>
                  <a:pt x="304800" y="0"/>
                </a:lnTo>
              </a:path>
            </a:pathLst>
          </a:custGeom>
          <a:ln w="12192">
            <a:solidFill>
              <a:srgbClr val="7E7E7E"/>
            </a:solidFill>
          </a:ln>
        </p:spPr>
        <p:txBody>
          <a:bodyPr wrap="square" lIns="0" tIns="0" rIns="0" bIns="0" rtlCol="0"/>
          <a:lstStyle/>
          <a:p>
            <a:endParaRPr/>
          </a:p>
        </p:txBody>
      </p:sp>
      <p:sp>
        <p:nvSpPr>
          <p:cNvPr id="23" name="object 23"/>
          <p:cNvSpPr/>
          <p:nvPr/>
        </p:nvSpPr>
        <p:spPr>
          <a:xfrm>
            <a:off x="4558284" y="6780274"/>
            <a:ext cx="70485" cy="78105"/>
          </a:xfrm>
          <a:custGeom>
            <a:avLst/>
            <a:gdLst/>
            <a:ahLst/>
            <a:cxnLst/>
            <a:rect l="l" t="t" r="r" b="b"/>
            <a:pathLst>
              <a:path w="70485" h="78104">
                <a:moveTo>
                  <a:pt x="0" y="77724"/>
                </a:moveTo>
                <a:lnTo>
                  <a:pt x="0" y="0"/>
                </a:lnTo>
                <a:lnTo>
                  <a:pt x="70103" y="0"/>
                </a:lnTo>
              </a:path>
            </a:pathLst>
          </a:custGeom>
          <a:ln w="12192">
            <a:solidFill>
              <a:srgbClr val="7E7E7E"/>
            </a:solidFill>
          </a:ln>
        </p:spPr>
        <p:txBody>
          <a:bodyPr wrap="square" lIns="0" tIns="0" rIns="0" bIns="0" rtlCol="0"/>
          <a:lstStyle/>
          <a:p>
            <a:endParaRPr/>
          </a:p>
        </p:txBody>
      </p:sp>
      <p:sp>
        <p:nvSpPr>
          <p:cNvPr id="24" name="object 24"/>
          <p:cNvSpPr/>
          <p:nvPr/>
        </p:nvSpPr>
        <p:spPr>
          <a:xfrm>
            <a:off x="5474208" y="6700125"/>
            <a:ext cx="22860" cy="158115"/>
          </a:xfrm>
          <a:custGeom>
            <a:avLst/>
            <a:gdLst/>
            <a:ahLst/>
            <a:cxnLst/>
            <a:rect l="l" t="t" r="r" b="b"/>
            <a:pathLst>
              <a:path w="22860" h="158115">
                <a:moveTo>
                  <a:pt x="0" y="0"/>
                </a:moveTo>
                <a:lnTo>
                  <a:pt x="0" y="157872"/>
                </a:lnTo>
              </a:path>
              <a:path w="22860" h="158115">
                <a:moveTo>
                  <a:pt x="22859" y="0"/>
                </a:moveTo>
                <a:lnTo>
                  <a:pt x="22859" y="157872"/>
                </a:lnTo>
              </a:path>
            </a:pathLst>
          </a:custGeom>
          <a:ln w="12192">
            <a:solidFill>
              <a:srgbClr val="7E7E7E"/>
            </a:solidFill>
          </a:ln>
        </p:spPr>
        <p:txBody>
          <a:bodyPr wrap="square" lIns="0" tIns="0" rIns="0" bIns="0" rtlCol="0"/>
          <a:lstStyle/>
          <a:p>
            <a:endParaRPr/>
          </a:p>
        </p:txBody>
      </p:sp>
      <p:sp>
        <p:nvSpPr>
          <p:cNvPr id="25" name="object 25"/>
          <p:cNvSpPr/>
          <p:nvPr/>
        </p:nvSpPr>
        <p:spPr>
          <a:xfrm>
            <a:off x="5807964" y="6700125"/>
            <a:ext cx="47625" cy="158115"/>
          </a:xfrm>
          <a:custGeom>
            <a:avLst/>
            <a:gdLst/>
            <a:ahLst/>
            <a:cxnLst/>
            <a:rect l="l" t="t" r="r" b="b"/>
            <a:pathLst>
              <a:path w="47625" h="158115">
                <a:moveTo>
                  <a:pt x="0" y="0"/>
                </a:moveTo>
                <a:lnTo>
                  <a:pt x="0" y="157872"/>
                </a:lnTo>
              </a:path>
              <a:path w="47625" h="158115">
                <a:moveTo>
                  <a:pt x="22860" y="0"/>
                </a:moveTo>
                <a:lnTo>
                  <a:pt x="22860" y="157872"/>
                </a:lnTo>
              </a:path>
              <a:path w="47625" h="158115">
                <a:moveTo>
                  <a:pt x="47244" y="0"/>
                </a:moveTo>
                <a:lnTo>
                  <a:pt x="47244" y="157872"/>
                </a:lnTo>
              </a:path>
            </a:pathLst>
          </a:custGeom>
          <a:ln w="12192">
            <a:solidFill>
              <a:srgbClr val="7E7E7E"/>
            </a:solidFill>
          </a:ln>
        </p:spPr>
        <p:txBody>
          <a:bodyPr wrap="square" lIns="0" tIns="0" rIns="0" bIns="0" rtlCol="0"/>
          <a:lstStyle/>
          <a:p>
            <a:endParaRPr/>
          </a:p>
        </p:txBody>
      </p:sp>
      <p:sp>
        <p:nvSpPr>
          <p:cNvPr id="26" name="object 26"/>
          <p:cNvSpPr/>
          <p:nvPr/>
        </p:nvSpPr>
        <p:spPr>
          <a:xfrm>
            <a:off x="6324600" y="6546024"/>
            <a:ext cx="0" cy="310515"/>
          </a:xfrm>
          <a:custGeom>
            <a:avLst/>
            <a:gdLst/>
            <a:ahLst/>
            <a:cxnLst/>
            <a:rect l="l" t="t" r="r" b="b"/>
            <a:pathLst>
              <a:path h="310515">
                <a:moveTo>
                  <a:pt x="0" y="0"/>
                </a:moveTo>
                <a:lnTo>
                  <a:pt x="0" y="310450"/>
                </a:lnTo>
              </a:path>
            </a:pathLst>
          </a:custGeom>
          <a:ln w="12192">
            <a:solidFill>
              <a:srgbClr val="7E7E7E"/>
            </a:solidFill>
          </a:ln>
        </p:spPr>
        <p:txBody>
          <a:bodyPr wrap="square" lIns="0" tIns="0" rIns="0" bIns="0" rtlCol="0"/>
          <a:lstStyle/>
          <a:p>
            <a:endParaRPr/>
          </a:p>
        </p:txBody>
      </p:sp>
      <p:sp>
        <p:nvSpPr>
          <p:cNvPr id="27" name="object 27"/>
          <p:cNvSpPr/>
          <p:nvPr/>
        </p:nvSpPr>
        <p:spPr>
          <a:xfrm>
            <a:off x="6502907" y="6814723"/>
            <a:ext cx="24765" cy="43815"/>
          </a:xfrm>
          <a:custGeom>
            <a:avLst/>
            <a:gdLst/>
            <a:ahLst/>
            <a:cxnLst/>
            <a:rect l="l" t="t" r="r" b="b"/>
            <a:pathLst>
              <a:path w="24765" h="43815">
                <a:moveTo>
                  <a:pt x="0" y="0"/>
                </a:moveTo>
                <a:lnTo>
                  <a:pt x="0" y="43275"/>
                </a:lnTo>
              </a:path>
              <a:path w="24765" h="43815">
                <a:moveTo>
                  <a:pt x="24384" y="0"/>
                </a:moveTo>
                <a:lnTo>
                  <a:pt x="24384" y="43275"/>
                </a:lnTo>
              </a:path>
            </a:pathLst>
          </a:custGeom>
          <a:ln w="12192">
            <a:solidFill>
              <a:srgbClr val="7E7E7E"/>
            </a:solidFill>
          </a:ln>
        </p:spPr>
        <p:txBody>
          <a:bodyPr wrap="square" lIns="0" tIns="0" rIns="0" bIns="0" rtlCol="0"/>
          <a:lstStyle/>
          <a:p>
            <a:endParaRPr/>
          </a:p>
        </p:txBody>
      </p:sp>
      <p:sp>
        <p:nvSpPr>
          <p:cNvPr id="28" name="object 28"/>
          <p:cNvSpPr/>
          <p:nvPr/>
        </p:nvSpPr>
        <p:spPr>
          <a:xfrm>
            <a:off x="6588252" y="6484620"/>
            <a:ext cx="48895" cy="221615"/>
          </a:xfrm>
          <a:custGeom>
            <a:avLst/>
            <a:gdLst/>
            <a:ahLst/>
            <a:cxnLst/>
            <a:rect l="l" t="t" r="r" b="b"/>
            <a:pathLst>
              <a:path w="48895" h="221615">
                <a:moveTo>
                  <a:pt x="0" y="0"/>
                </a:moveTo>
                <a:lnTo>
                  <a:pt x="0" y="221589"/>
                </a:lnTo>
              </a:path>
              <a:path w="48895" h="221615">
                <a:moveTo>
                  <a:pt x="24383" y="0"/>
                </a:moveTo>
                <a:lnTo>
                  <a:pt x="24383" y="221589"/>
                </a:lnTo>
              </a:path>
              <a:path w="48895" h="221615">
                <a:moveTo>
                  <a:pt x="48768" y="0"/>
                </a:moveTo>
                <a:lnTo>
                  <a:pt x="48768" y="221589"/>
                </a:lnTo>
              </a:path>
            </a:pathLst>
          </a:custGeom>
          <a:ln w="12192">
            <a:solidFill>
              <a:srgbClr val="7E7E7E"/>
            </a:solidFill>
          </a:ln>
        </p:spPr>
        <p:txBody>
          <a:bodyPr wrap="square" lIns="0" tIns="0" rIns="0" bIns="0" rtlCol="0"/>
          <a:lstStyle/>
          <a:p>
            <a:endParaRPr/>
          </a:p>
        </p:txBody>
      </p:sp>
      <p:sp>
        <p:nvSpPr>
          <p:cNvPr id="29" name="object 29"/>
          <p:cNvSpPr/>
          <p:nvPr/>
        </p:nvSpPr>
        <p:spPr>
          <a:xfrm>
            <a:off x="6041135" y="6665976"/>
            <a:ext cx="177165" cy="190500"/>
          </a:xfrm>
          <a:custGeom>
            <a:avLst/>
            <a:gdLst/>
            <a:ahLst/>
            <a:cxnLst/>
            <a:rect l="l" t="t" r="r" b="b"/>
            <a:pathLst>
              <a:path w="177164" h="190500">
                <a:moveTo>
                  <a:pt x="149351" y="190499"/>
                </a:moveTo>
                <a:lnTo>
                  <a:pt x="149236" y="177582"/>
                </a:lnTo>
                <a:lnTo>
                  <a:pt x="149098" y="164664"/>
                </a:lnTo>
                <a:lnTo>
                  <a:pt x="148959" y="151747"/>
                </a:lnTo>
                <a:lnTo>
                  <a:pt x="148843" y="138830"/>
                </a:lnTo>
                <a:lnTo>
                  <a:pt x="1269" y="138831"/>
                </a:lnTo>
                <a:lnTo>
                  <a:pt x="0" y="21336"/>
                </a:lnTo>
              </a:path>
              <a:path w="177164" h="190500">
                <a:moveTo>
                  <a:pt x="176784" y="190499"/>
                </a:moveTo>
                <a:lnTo>
                  <a:pt x="176613" y="172043"/>
                </a:lnTo>
                <a:lnTo>
                  <a:pt x="176466" y="153587"/>
                </a:lnTo>
                <a:lnTo>
                  <a:pt x="176319" y="135132"/>
                </a:lnTo>
                <a:lnTo>
                  <a:pt x="176149" y="116676"/>
                </a:lnTo>
                <a:lnTo>
                  <a:pt x="24384" y="116677"/>
                </a:lnTo>
                <a:lnTo>
                  <a:pt x="24891" y="0"/>
                </a:lnTo>
              </a:path>
            </a:pathLst>
          </a:custGeom>
          <a:ln w="12192">
            <a:solidFill>
              <a:srgbClr val="7E7E7E"/>
            </a:solidFill>
          </a:ln>
        </p:spPr>
        <p:txBody>
          <a:bodyPr wrap="square" lIns="0" tIns="0" rIns="0" bIns="0" rtlCol="0"/>
          <a:lstStyle/>
          <a:p>
            <a:endParaRPr/>
          </a:p>
        </p:txBody>
      </p:sp>
      <p:sp>
        <p:nvSpPr>
          <p:cNvPr id="30" name="object 30"/>
          <p:cNvSpPr/>
          <p:nvPr/>
        </p:nvSpPr>
        <p:spPr>
          <a:xfrm>
            <a:off x="7127747" y="6763510"/>
            <a:ext cx="341630" cy="94615"/>
          </a:xfrm>
          <a:custGeom>
            <a:avLst/>
            <a:gdLst/>
            <a:ahLst/>
            <a:cxnLst/>
            <a:rect l="l" t="t" r="r" b="b"/>
            <a:pathLst>
              <a:path w="341629" h="94615">
                <a:moveTo>
                  <a:pt x="0" y="94488"/>
                </a:moveTo>
                <a:lnTo>
                  <a:pt x="0" y="0"/>
                </a:lnTo>
                <a:lnTo>
                  <a:pt x="341375" y="0"/>
                </a:lnTo>
              </a:path>
            </a:pathLst>
          </a:custGeom>
          <a:ln w="12192">
            <a:solidFill>
              <a:srgbClr val="7E7E7E"/>
            </a:solidFill>
          </a:ln>
        </p:spPr>
        <p:txBody>
          <a:bodyPr wrap="square" lIns="0" tIns="0" rIns="0" bIns="0" rtlCol="0"/>
          <a:lstStyle/>
          <a:p>
            <a:endParaRPr/>
          </a:p>
        </p:txBody>
      </p:sp>
      <p:sp>
        <p:nvSpPr>
          <p:cNvPr id="31" name="object 31"/>
          <p:cNvSpPr/>
          <p:nvPr/>
        </p:nvSpPr>
        <p:spPr>
          <a:xfrm>
            <a:off x="7456931" y="6635495"/>
            <a:ext cx="477520" cy="58419"/>
          </a:xfrm>
          <a:custGeom>
            <a:avLst/>
            <a:gdLst/>
            <a:ahLst/>
            <a:cxnLst/>
            <a:rect l="l" t="t" r="r" b="b"/>
            <a:pathLst>
              <a:path w="477520" h="58420">
                <a:moveTo>
                  <a:pt x="477012" y="57911"/>
                </a:moveTo>
                <a:lnTo>
                  <a:pt x="477012" y="0"/>
                </a:lnTo>
                <a:lnTo>
                  <a:pt x="0" y="0"/>
                </a:lnTo>
              </a:path>
            </a:pathLst>
          </a:custGeom>
          <a:ln w="12192">
            <a:solidFill>
              <a:srgbClr val="7E7E7E"/>
            </a:solidFill>
          </a:ln>
        </p:spPr>
        <p:txBody>
          <a:bodyPr wrap="square" lIns="0" tIns="0" rIns="0" bIns="0" rtlCol="0"/>
          <a:lstStyle/>
          <a:p>
            <a:endParaRPr/>
          </a:p>
        </p:txBody>
      </p:sp>
      <p:sp>
        <p:nvSpPr>
          <p:cNvPr id="32" name="object 32"/>
          <p:cNvSpPr/>
          <p:nvPr/>
        </p:nvSpPr>
        <p:spPr>
          <a:xfrm>
            <a:off x="7304531" y="6693217"/>
            <a:ext cx="0" cy="72390"/>
          </a:xfrm>
          <a:custGeom>
            <a:avLst/>
            <a:gdLst/>
            <a:ahLst/>
            <a:cxnLst/>
            <a:rect l="l" t="t" r="r" b="b"/>
            <a:pathLst>
              <a:path h="72390">
                <a:moveTo>
                  <a:pt x="0" y="0"/>
                </a:moveTo>
                <a:lnTo>
                  <a:pt x="0" y="71818"/>
                </a:lnTo>
              </a:path>
            </a:pathLst>
          </a:custGeom>
          <a:ln w="12192">
            <a:solidFill>
              <a:srgbClr val="7E7E7E"/>
            </a:solidFill>
          </a:ln>
        </p:spPr>
        <p:txBody>
          <a:bodyPr wrap="square" lIns="0" tIns="0" rIns="0" bIns="0" rtlCol="0"/>
          <a:lstStyle/>
          <a:p>
            <a:endParaRPr/>
          </a:p>
        </p:txBody>
      </p:sp>
      <p:grpSp>
        <p:nvGrpSpPr>
          <p:cNvPr id="33" name="object 33"/>
          <p:cNvGrpSpPr/>
          <p:nvPr/>
        </p:nvGrpSpPr>
        <p:grpSpPr>
          <a:xfrm>
            <a:off x="7927847" y="6501384"/>
            <a:ext cx="189230" cy="360045"/>
            <a:chOff x="7927847" y="6501384"/>
            <a:chExt cx="189230" cy="360045"/>
          </a:xfrm>
        </p:grpSpPr>
        <p:sp>
          <p:nvSpPr>
            <p:cNvPr id="34" name="object 34"/>
            <p:cNvSpPr/>
            <p:nvPr/>
          </p:nvSpPr>
          <p:spPr>
            <a:xfrm>
              <a:off x="8029955" y="6507480"/>
              <a:ext cx="81280" cy="347980"/>
            </a:xfrm>
            <a:custGeom>
              <a:avLst/>
              <a:gdLst/>
              <a:ahLst/>
              <a:cxnLst/>
              <a:rect l="l" t="t" r="r" b="b"/>
              <a:pathLst>
                <a:path w="81279" h="347979">
                  <a:moveTo>
                    <a:pt x="2159" y="347471"/>
                  </a:moveTo>
                  <a:lnTo>
                    <a:pt x="0" y="273805"/>
                  </a:lnTo>
                  <a:lnTo>
                    <a:pt x="52704" y="199390"/>
                  </a:lnTo>
                  <a:lnTo>
                    <a:pt x="53220" y="162838"/>
                  </a:lnTo>
                  <a:lnTo>
                    <a:pt x="53689" y="104486"/>
                  </a:lnTo>
                  <a:lnTo>
                    <a:pt x="54205" y="43738"/>
                  </a:lnTo>
                  <a:lnTo>
                    <a:pt x="54864" y="0"/>
                  </a:lnTo>
                </a:path>
                <a:path w="81279" h="347979">
                  <a:moveTo>
                    <a:pt x="29464" y="347471"/>
                  </a:moveTo>
                  <a:lnTo>
                    <a:pt x="27432" y="273805"/>
                  </a:lnTo>
                  <a:lnTo>
                    <a:pt x="78740" y="199390"/>
                  </a:lnTo>
                  <a:lnTo>
                    <a:pt x="79182" y="162838"/>
                  </a:lnTo>
                  <a:lnTo>
                    <a:pt x="79613" y="104486"/>
                  </a:lnTo>
                  <a:lnTo>
                    <a:pt x="80115" y="43738"/>
                  </a:lnTo>
                  <a:lnTo>
                    <a:pt x="80772" y="0"/>
                  </a:lnTo>
                </a:path>
              </a:pathLst>
            </a:custGeom>
            <a:ln w="12192">
              <a:solidFill>
                <a:srgbClr val="7E7E7E"/>
              </a:solidFill>
            </a:ln>
          </p:spPr>
          <p:txBody>
            <a:bodyPr wrap="square" lIns="0" tIns="0" rIns="0" bIns="0" rtlCol="0"/>
            <a:lstStyle/>
            <a:p>
              <a:endParaRPr/>
            </a:p>
          </p:txBody>
        </p:sp>
        <p:pic>
          <p:nvPicPr>
            <p:cNvPr id="35" name="object 35"/>
            <p:cNvPicPr/>
            <p:nvPr/>
          </p:nvPicPr>
          <p:blipFill>
            <a:blip r:embed="rId4" cstate="print"/>
            <a:stretch>
              <a:fillRect/>
            </a:stretch>
          </p:blipFill>
          <p:spPr>
            <a:xfrm>
              <a:off x="7927847" y="6623304"/>
              <a:ext cx="83820" cy="237743"/>
            </a:xfrm>
            <a:prstGeom prst="rect">
              <a:avLst/>
            </a:prstGeom>
          </p:spPr>
        </p:pic>
      </p:grpSp>
      <p:sp>
        <p:nvSpPr>
          <p:cNvPr id="36" name="object 36"/>
          <p:cNvSpPr/>
          <p:nvPr/>
        </p:nvSpPr>
        <p:spPr>
          <a:xfrm>
            <a:off x="8552688" y="6547104"/>
            <a:ext cx="26034" cy="306705"/>
          </a:xfrm>
          <a:custGeom>
            <a:avLst/>
            <a:gdLst/>
            <a:ahLst/>
            <a:cxnLst/>
            <a:rect l="l" t="t" r="r" b="b"/>
            <a:pathLst>
              <a:path w="26034" h="306704">
                <a:moveTo>
                  <a:pt x="0" y="306323"/>
                </a:moveTo>
                <a:lnTo>
                  <a:pt x="0" y="0"/>
                </a:lnTo>
              </a:path>
              <a:path w="26034" h="306704">
                <a:moveTo>
                  <a:pt x="25907" y="306323"/>
                </a:moveTo>
                <a:lnTo>
                  <a:pt x="25907" y="0"/>
                </a:lnTo>
              </a:path>
            </a:pathLst>
          </a:custGeom>
          <a:ln w="12192">
            <a:solidFill>
              <a:srgbClr val="7E7E7E"/>
            </a:solidFill>
          </a:ln>
        </p:spPr>
        <p:txBody>
          <a:bodyPr wrap="square" lIns="0" tIns="0" rIns="0" bIns="0" rtlCol="0"/>
          <a:lstStyle/>
          <a:p>
            <a:endParaRPr/>
          </a:p>
        </p:txBody>
      </p:sp>
      <p:sp>
        <p:nvSpPr>
          <p:cNvPr id="37" name="object 37"/>
          <p:cNvSpPr/>
          <p:nvPr/>
        </p:nvSpPr>
        <p:spPr>
          <a:xfrm>
            <a:off x="9250680" y="6496811"/>
            <a:ext cx="59690" cy="226695"/>
          </a:xfrm>
          <a:custGeom>
            <a:avLst/>
            <a:gdLst/>
            <a:ahLst/>
            <a:cxnLst/>
            <a:rect l="l" t="t" r="r" b="b"/>
            <a:pathLst>
              <a:path w="59690" h="226695">
                <a:moveTo>
                  <a:pt x="0" y="0"/>
                </a:moveTo>
                <a:lnTo>
                  <a:pt x="0" y="226364"/>
                </a:lnTo>
              </a:path>
              <a:path w="59690" h="226695">
                <a:moveTo>
                  <a:pt x="33527" y="0"/>
                </a:moveTo>
                <a:lnTo>
                  <a:pt x="33527" y="226364"/>
                </a:lnTo>
              </a:path>
              <a:path w="59690" h="226695">
                <a:moveTo>
                  <a:pt x="59436" y="0"/>
                </a:moveTo>
                <a:lnTo>
                  <a:pt x="59436" y="226364"/>
                </a:lnTo>
              </a:path>
            </a:pathLst>
          </a:custGeom>
          <a:ln w="12192">
            <a:solidFill>
              <a:srgbClr val="7E7E7E"/>
            </a:solidFill>
          </a:ln>
        </p:spPr>
        <p:txBody>
          <a:bodyPr wrap="square" lIns="0" tIns="0" rIns="0" bIns="0" rtlCol="0"/>
          <a:lstStyle/>
          <a:p>
            <a:endParaRPr/>
          </a:p>
        </p:txBody>
      </p:sp>
      <p:sp>
        <p:nvSpPr>
          <p:cNvPr id="38" name="object 38"/>
          <p:cNvSpPr/>
          <p:nvPr/>
        </p:nvSpPr>
        <p:spPr>
          <a:xfrm>
            <a:off x="9936480" y="6548932"/>
            <a:ext cx="0" cy="178435"/>
          </a:xfrm>
          <a:custGeom>
            <a:avLst/>
            <a:gdLst/>
            <a:ahLst/>
            <a:cxnLst/>
            <a:rect l="l" t="t" r="r" b="b"/>
            <a:pathLst>
              <a:path h="178434">
                <a:moveTo>
                  <a:pt x="0" y="0"/>
                </a:moveTo>
                <a:lnTo>
                  <a:pt x="0" y="178219"/>
                </a:lnTo>
              </a:path>
            </a:pathLst>
          </a:custGeom>
          <a:ln w="12192">
            <a:solidFill>
              <a:srgbClr val="7E7E7E"/>
            </a:solidFill>
          </a:ln>
        </p:spPr>
        <p:txBody>
          <a:bodyPr wrap="square" lIns="0" tIns="0" rIns="0" bIns="0" rtlCol="0"/>
          <a:lstStyle/>
          <a:p>
            <a:endParaRPr/>
          </a:p>
        </p:txBody>
      </p:sp>
      <p:sp>
        <p:nvSpPr>
          <p:cNvPr id="39" name="object 39"/>
          <p:cNvSpPr/>
          <p:nvPr/>
        </p:nvSpPr>
        <p:spPr>
          <a:xfrm>
            <a:off x="9790176" y="6833962"/>
            <a:ext cx="52069" cy="24130"/>
          </a:xfrm>
          <a:custGeom>
            <a:avLst/>
            <a:gdLst/>
            <a:ahLst/>
            <a:cxnLst/>
            <a:rect l="l" t="t" r="r" b="b"/>
            <a:pathLst>
              <a:path w="52070" h="24129">
                <a:moveTo>
                  <a:pt x="0" y="0"/>
                </a:moveTo>
                <a:lnTo>
                  <a:pt x="0" y="24037"/>
                </a:lnTo>
              </a:path>
              <a:path w="52070" h="24129">
                <a:moveTo>
                  <a:pt x="25907" y="0"/>
                </a:moveTo>
                <a:lnTo>
                  <a:pt x="25907" y="24037"/>
                </a:lnTo>
              </a:path>
              <a:path w="52070" h="24129">
                <a:moveTo>
                  <a:pt x="51816" y="0"/>
                </a:moveTo>
                <a:lnTo>
                  <a:pt x="51816" y="24037"/>
                </a:lnTo>
              </a:path>
            </a:pathLst>
          </a:custGeom>
          <a:ln w="12192">
            <a:solidFill>
              <a:srgbClr val="7E7E7E"/>
            </a:solidFill>
          </a:ln>
        </p:spPr>
        <p:txBody>
          <a:bodyPr wrap="square" lIns="0" tIns="0" rIns="0" bIns="0" rtlCol="0"/>
          <a:lstStyle/>
          <a:p>
            <a:endParaRPr/>
          </a:p>
        </p:txBody>
      </p:sp>
      <p:sp>
        <p:nvSpPr>
          <p:cNvPr id="40" name="object 40"/>
          <p:cNvSpPr/>
          <p:nvPr/>
        </p:nvSpPr>
        <p:spPr>
          <a:xfrm>
            <a:off x="11308080" y="6548932"/>
            <a:ext cx="24765" cy="309245"/>
          </a:xfrm>
          <a:custGeom>
            <a:avLst/>
            <a:gdLst/>
            <a:ahLst/>
            <a:cxnLst/>
            <a:rect l="l" t="t" r="r" b="b"/>
            <a:pathLst>
              <a:path w="24765" h="309245">
                <a:moveTo>
                  <a:pt x="24384" y="0"/>
                </a:moveTo>
                <a:lnTo>
                  <a:pt x="24384" y="309066"/>
                </a:lnTo>
              </a:path>
              <a:path w="24765" h="309245">
                <a:moveTo>
                  <a:pt x="0" y="0"/>
                </a:moveTo>
                <a:lnTo>
                  <a:pt x="0" y="309066"/>
                </a:lnTo>
              </a:path>
            </a:pathLst>
          </a:custGeom>
          <a:ln w="12192">
            <a:solidFill>
              <a:srgbClr val="7E7E7E"/>
            </a:solidFill>
          </a:ln>
        </p:spPr>
        <p:txBody>
          <a:bodyPr wrap="square" lIns="0" tIns="0" rIns="0" bIns="0" rtlCol="0"/>
          <a:lstStyle/>
          <a:p>
            <a:endParaRPr/>
          </a:p>
        </p:txBody>
      </p:sp>
      <p:sp>
        <p:nvSpPr>
          <p:cNvPr id="41" name="object 41"/>
          <p:cNvSpPr/>
          <p:nvPr/>
        </p:nvSpPr>
        <p:spPr>
          <a:xfrm>
            <a:off x="9310116" y="6579107"/>
            <a:ext cx="542925" cy="160020"/>
          </a:xfrm>
          <a:custGeom>
            <a:avLst/>
            <a:gdLst/>
            <a:ahLst/>
            <a:cxnLst/>
            <a:rect l="l" t="t" r="r" b="b"/>
            <a:pathLst>
              <a:path w="542925" h="160020">
                <a:moveTo>
                  <a:pt x="540638" y="160020"/>
                </a:moveTo>
                <a:lnTo>
                  <a:pt x="541115" y="136074"/>
                </a:lnTo>
                <a:lnTo>
                  <a:pt x="541591" y="112128"/>
                </a:lnTo>
                <a:lnTo>
                  <a:pt x="542067" y="88182"/>
                </a:lnTo>
                <a:lnTo>
                  <a:pt x="542543" y="64236"/>
                </a:lnTo>
                <a:lnTo>
                  <a:pt x="354456" y="64236"/>
                </a:lnTo>
                <a:lnTo>
                  <a:pt x="277240" y="0"/>
                </a:lnTo>
                <a:lnTo>
                  <a:pt x="0" y="0"/>
                </a:lnTo>
              </a:path>
            </a:pathLst>
          </a:custGeom>
          <a:ln w="12192">
            <a:solidFill>
              <a:srgbClr val="7E7E7E"/>
            </a:solidFill>
          </a:ln>
        </p:spPr>
        <p:txBody>
          <a:bodyPr wrap="square" lIns="0" tIns="0" rIns="0" bIns="0" rtlCol="0"/>
          <a:lstStyle/>
          <a:p>
            <a:endParaRPr/>
          </a:p>
        </p:txBody>
      </p:sp>
      <p:sp>
        <p:nvSpPr>
          <p:cNvPr id="42" name="object 42"/>
          <p:cNvSpPr/>
          <p:nvPr/>
        </p:nvSpPr>
        <p:spPr>
          <a:xfrm>
            <a:off x="10430256" y="6473952"/>
            <a:ext cx="146685" cy="248920"/>
          </a:xfrm>
          <a:custGeom>
            <a:avLst/>
            <a:gdLst/>
            <a:ahLst/>
            <a:cxnLst/>
            <a:rect l="l" t="t" r="r" b="b"/>
            <a:pathLst>
              <a:path w="146684" h="248920">
                <a:moveTo>
                  <a:pt x="120396" y="246888"/>
                </a:moveTo>
                <a:lnTo>
                  <a:pt x="120396" y="22860"/>
                </a:lnTo>
                <a:lnTo>
                  <a:pt x="0" y="22860"/>
                </a:lnTo>
              </a:path>
              <a:path w="146684" h="248920">
                <a:moveTo>
                  <a:pt x="146303" y="248412"/>
                </a:moveTo>
                <a:lnTo>
                  <a:pt x="146303" y="0"/>
                </a:lnTo>
                <a:lnTo>
                  <a:pt x="0" y="0"/>
                </a:lnTo>
              </a:path>
            </a:pathLst>
          </a:custGeom>
          <a:ln w="12192">
            <a:solidFill>
              <a:srgbClr val="7E7E7E"/>
            </a:solidFill>
          </a:ln>
        </p:spPr>
        <p:txBody>
          <a:bodyPr wrap="square" lIns="0" tIns="0" rIns="0" bIns="0" rtlCol="0"/>
          <a:lstStyle/>
          <a:p>
            <a:endParaRPr/>
          </a:p>
        </p:txBody>
      </p:sp>
      <p:sp>
        <p:nvSpPr>
          <p:cNvPr id="43" name="object 43"/>
          <p:cNvSpPr/>
          <p:nvPr/>
        </p:nvSpPr>
        <p:spPr>
          <a:xfrm>
            <a:off x="10789919" y="6492240"/>
            <a:ext cx="125095" cy="144780"/>
          </a:xfrm>
          <a:custGeom>
            <a:avLst/>
            <a:gdLst/>
            <a:ahLst/>
            <a:cxnLst/>
            <a:rect l="l" t="t" r="r" b="b"/>
            <a:pathLst>
              <a:path w="125095" h="144779">
                <a:moveTo>
                  <a:pt x="0" y="144780"/>
                </a:moveTo>
                <a:lnTo>
                  <a:pt x="0" y="0"/>
                </a:lnTo>
                <a:lnTo>
                  <a:pt x="124968" y="0"/>
                </a:lnTo>
              </a:path>
            </a:pathLst>
          </a:custGeom>
          <a:ln w="12192">
            <a:solidFill>
              <a:srgbClr val="7E7E7E"/>
            </a:solidFill>
          </a:ln>
        </p:spPr>
        <p:txBody>
          <a:bodyPr wrap="square" lIns="0" tIns="0" rIns="0" bIns="0" rtlCol="0"/>
          <a:lstStyle/>
          <a:p>
            <a:endParaRPr/>
          </a:p>
        </p:txBody>
      </p:sp>
      <p:sp>
        <p:nvSpPr>
          <p:cNvPr id="44" name="object 44"/>
          <p:cNvSpPr/>
          <p:nvPr/>
        </p:nvSpPr>
        <p:spPr>
          <a:xfrm>
            <a:off x="10274807" y="6772656"/>
            <a:ext cx="70485" cy="85725"/>
          </a:xfrm>
          <a:custGeom>
            <a:avLst/>
            <a:gdLst/>
            <a:ahLst/>
            <a:cxnLst/>
            <a:rect l="l" t="t" r="r" b="b"/>
            <a:pathLst>
              <a:path w="70484" h="85725">
                <a:moveTo>
                  <a:pt x="0" y="85343"/>
                </a:moveTo>
                <a:lnTo>
                  <a:pt x="0" y="0"/>
                </a:lnTo>
                <a:lnTo>
                  <a:pt x="70103" y="0"/>
                </a:lnTo>
              </a:path>
            </a:pathLst>
          </a:custGeom>
          <a:ln w="12192">
            <a:solidFill>
              <a:srgbClr val="7E7E7E"/>
            </a:solidFill>
          </a:ln>
        </p:spPr>
        <p:txBody>
          <a:bodyPr wrap="square" lIns="0" tIns="0" rIns="0" bIns="0" rtlCol="0"/>
          <a:lstStyle/>
          <a:p>
            <a:endParaRPr/>
          </a:p>
        </p:txBody>
      </p:sp>
      <p:sp>
        <p:nvSpPr>
          <p:cNvPr id="45" name="object 45"/>
          <p:cNvSpPr/>
          <p:nvPr/>
        </p:nvSpPr>
        <p:spPr>
          <a:xfrm>
            <a:off x="11843004" y="6701510"/>
            <a:ext cx="24765" cy="156845"/>
          </a:xfrm>
          <a:custGeom>
            <a:avLst/>
            <a:gdLst/>
            <a:ahLst/>
            <a:cxnLst/>
            <a:rect l="l" t="t" r="r" b="b"/>
            <a:pathLst>
              <a:path w="24765" h="156845">
                <a:moveTo>
                  <a:pt x="0" y="0"/>
                </a:moveTo>
                <a:lnTo>
                  <a:pt x="0" y="156489"/>
                </a:lnTo>
              </a:path>
              <a:path w="24765" h="156845">
                <a:moveTo>
                  <a:pt x="24384" y="0"/>
                </a:moveTo>
                <a:lnTo>
                  <a:pt x="24384" y="156489"/>
                </a:lnTo>
              </a:path>
            </a:pathLst>
          </a:custGeom>
          <a:ln w="12192">
            <a:solidFill>
              <a:srgbClr val="7E7E7E"/>
            </a:solidFill>
          </a:ln>
        </p:spPr>
        <p:txBody>
          <a:bodyPr wrap="square" lIns="0" tIns="0" rIns="0" bIns="0" rtlCol="0"/>
          <a:lstStyle/>
          <a:p>
            <a:endParaRPr/>
          </a:p>
        </p:txBody>
      </p:sp>
      <p:sp>
        <p:nvSpPr>
          <p:cNvPr id="46" name="object 46"/>
          <p:cNvSpPr/>
          <p:nvPr/>
        </p:nvSpPr>
        <p:spPr>
          <a:xfrm>
            <a:off x="1033272" y="6588252"/>
            <a:ext cx="35560" cy="36830"/>
          </a:xfrm>
          <a:custGeom>
            <a:avLst/>
            <a:gdLst/>
            <a:ahLst/>
            <a:cxnLst/>
            <a:rect l="l" t="t" r="r" b="b"/>
            <a:pathLst>
              <a:path w="35559" h="36829">
                <a:moveTo>
                  <a:pt x="27203" y="0"/>
                </a:moveTo>
                <a:lnTo>
                  <a:pt x="7848" y="0"/>
                </a:lnTo>
                <a:lnTo>
                  <a:pt x="0" y="8191"/>
                </a:lnTo>
                <a:lnTo>
                  <a:pt x="0" y="18288"/>
                </a:lnTo>
                <a:lnTo>
                  <a:pt x="0" y="28384"/>
                </a:lnTo>
                <a:lnTo>
                  <a:pt x="7848" y="36576"/>
                </a:lnTo>
                <a:lnTo>
                  <a:pt x="27203" y="36576"/>
                </a:lnTo>
                <a:lnTo>
                  <a:pt x="35052" y="28384"/>
                </a:lnTo>
                <a:lnTo>
                  <a:pt x="35052" y="8191"/>
                </a:lnTo>
                <a:lnTo>
                  <a:pt x="27203" y="0"/>
                </a:lnTo>
                <a:close/>
              </a:path>
            </a:pathLst>
          </a:custGeom>
          <a:solidFill>
            <a:srgbClr val="7E7E7E"/>
          </a:solidFill>
        </p:spPr>
        <p:txBody>
          <a:bodyPr wrap="square" lIns="0" tIns="0" rIns="0" bIns="0" rtlCol="0"/>
          <a:lstStyle/>
          <a:p>
            <a:endParaRPr/>
          </a:p>
        </p:txBody>
      </p:sp>
      <p:sp>
        <p:nvSpPr>
          <p:cNvPr id="47" name="object 47"/>
          <p:cNvSpPr/>
          <p:nvPr/>
        </p:nvSpPr>
        <p:spPr>
          <a:xfrm>
            <a:off x="2567939" y="6742174"/>
            <a:ext cx="35560" cy="36830"/>
          </a:xfrm>
          <a:custGeom>
            <a:avLst/>
            <a:gdLst/>
            <a:ahLst/>
            <a:cxnLst/>
            <a:rect l="l" t="t" r="r" b="b"/>
            <a:pathLst>
              <a:path w="35560"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48" name="object 48"/>
          <p:cNvSpPr/>
          <p:nvPr/>
        </p:nvSpPr>
        <p:spPr>
          <a:xfrm>
            <a:off x="4402835" y="6655307"/>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49" name="object 49"/>
          <p:cNvSpPr/>
          <p:nvPr/>
        </p:nvSpPr>
        <p:spPr>
          <a:xfrm>
            <a:off x="5149596" y="6772656"/>
            <a:ext cx="36830" cy="35560"/>
          </a:xfrm>
          <a:custGeom>
            <a:avLst/>
            <a:gdLst/>
            <a:ahLst/>
            <a:cxnLst/>
            <a:rect l="l" t="t" r="r" b="b"/>
            <a:pathLst>
              <a:path w="36829" h="35559">
                <a:moveTo>
                  <a:pt x="28448" y="0"/>
                </a:moveTo>
                <a:lnTo>
                  <a:pt x="8127" y="0"/>
                </a:lnTo>
                <a:lnTo>
                  <a:pt x="0" y="7846"/>
                </a:lnTo>
                <a:lnTo>
                  <a:pt x="0" y="17526"/>
                </a:lnTo>
                <a:lnTo>
                  <a:pt x="0" y="27204"/>
                </a:lnTo>
                <a:lnTo>
                  <a:pt x="8127" y="35052"/>
                </a:lnTo>
                <a:lnTo>
                  <a:pt x="28448" y="35052"/>
                </a:lnTo>
                <a:lnTo>
                  <a:pt x="36575" y="27204"/>
                </a:lnTo>
                <a:lnTo>
                  <a:pt x="36575" y="7846"/>
                </a:lnTo>
                <a:lnTo>
                  <a:pt x="28448" y="0"/>
                </a:lnTo>
                <a:close/>
              </a:path>
            </a:pathLst>
          </a:custGeom>
          <a:solidFill>
            <a:srgbClr val="7E7E7E"/>
          </a:solidFill>
        </p:spPr>
        <p:txBody>
          <a:bodyPr wrap="square" lIns="0" tIns="0" rIns="0" bIns="0" rtlCol="0"/>
          <a:lstStyle/>
          <a:p>
            <a:endParaRPr/>
          </a:p>
        </p:txBody>
      </p:sp>
      <p:sp>
        <p:nvSpPr>
          <p:cNvPr id="50" name="object 50"/>
          <p:cNvSpPr/>
          <p:nvPr/>
        </p:nvSpPr>
        <p:spPr>
          <a:xfrm>
            <a:off x="6746747" y="6592823"/>
            <a:ext cx="36830" cy="36830"/>
          </a:xfrm>
          <a:custGeom>
            <a:avLst/>
            <a:gdLst/>
            <a:ahLst/>
            <a:cxnLst/>
            <a:rect l="l" t="t" r="r" b="b"/>
            <a:pathLst>
              <a:path w="36829" h="36829">
                <a:moveTo>
                  <a:pt x="18287" y="0"/>
                </a:moveTo>
                <a:lnTo>
                  <a:pt x="11144" y="1437"/>
                </a:lnTo>
                <a:lnTo>
                  <a:pt x="5333" y="5357"/>
                </a:lnTo>
                <a:lnTo>
                  <a:pt x="1428" y="11171"/>
                </a:lnTo>
                <a:lnTo>
                  <a:pt x="0" y="18287"/>
                </a:lnTo>
                <a:lnTo>
                  <a:pt x="1428" y="25404"/>
                </a:lnTo>
                <a:lnTo>
                  <a:pt x="5333" y="31218"/>
                </a:lnTo>
                <a:lnTo>
                  <a:pt x="11144" y="35138"/>
                </a:lnTo>
                <a:lnTo>
                  <a:pt x="18287" y="36575"/>
                </a:lnTo>
                <a:lnTo>
                  <a:pt x="25431" y="35138"/>
                </a:lnTo>
                <a:lnTo>
                  <a:pt x="31242" y="31218"/>
                </a:lnTo>
                <a:lnTo>
                  <a:pt x="35147" y="25404"/>
                </a:lnTo>
                <a:lnTo>
                  <a:pt x="36575" y="18287"/>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1" name="object 51"/>
          <p:cNvSpPr/>
          <p:nvPr/>
        </p:nvSpPr>
        <p:spPr>
          <a:xfrm>
            <a:off x="8289035" y="6743698"/>
            <a:ext cx="35560" cy="36830"/>
          </a:xfrm>
          <a:custGeom>
            <a:avLst/>
            <a:gdLst/>
            <a:ahLst/>
            <a:cxnLst/>
            <a:rect l="l" t="t" r="r" b="b"/>
            <a:pathLst>
              <a:path w="35559" h="36829">
                <a:moveTo>
                  <a:pt x="27178" y="0"/>
                </a:moveTo>
                <a:lnTo>
                  <a:pt x="7874" y="0"/>
                </a:lnTo>
                <a:lnTo>
                  <a:pt x="0" y="8188"/>
                </a:lnTo>
                <a:lnTo>
                  <a:pt x="0" y="18287"/>
                </a:lnTo>
                <a:lnTo>
                  <a:pt x="0" y="28388"/>
                </a:lnTo>
                <a:lnTo>
                  <a:pt x="7874" y="36575"/>
                </a:lnTo>
                <a:lnTo>
                  <a:pt x="27178" y="36575"/>
                </a:lnTo>
                <a:lnTo>
                  <a:pt x="35052" y="28388"/>
                </a:lnTo>
                <a:lnTo>
                  <a:pt x="35052" y="8188"/>
                </a:lnTo>
                <a:lnTo>
                  <a:pt x="27178" y="0"/>
                </a:lnTo>
                <a:close/>
              </a:path>
            </a:pathLst>
          </a:custGeom>
          <a:solidFill>
            <a:srgbClr val="7E7E7E"/>
          </a:solidFill>
        </p:spPr>
        <p:txBody>
          <a:bodyPr wrap="square" lIns="0" tIns="0" rIns="0" bIns="0" rtlCol="0"/>
          <a:lstStyle/>
          <a:p>
            <a:endParaRPr/>
          </a:p>
        </p:txBody>
      </p:sp>
      <p:sp>
        <p:nvSpPr>
          <p:cNvPr id="52" name="object 52"/>
          <p:cNvSpPr/>
          <p:nvPr/>
        </p:nvSpPr>
        <p:spPr>
          <a:xfrm>
            <a:off x="10114788" y="6722364"/>
            <a:ext cx="36830" cy="36830"/>
          </a:xfrm>
          <a:custGeom>
            <a:avLst/>
            <a:gdLst/>
            <a:ahLst/>
            <a:cxnLst/>
            <a:rect l="l" t="t" r="r" b="b"/>
            <a:pathLst>
              <a:path w="36829" h="36829">
                <a:moveTo>
                  <a:pt x="18287" y="0"/>
                </a:moveTo>
                <a:lnTo>
                  <a:pt x="11144" y="1437"/>
                </a:lnTo>
                <a:lnTo>
                  <a:pt x="5333" y="5357"/>
                </a:lnTo>
                <a:lnTo>
                  <a:pt x="1428" y="11170"/>
                </a:lnTo>
                <a:lnTo>
                  <a:pt x="0" y="18286"/>
                </a:lnTo>
                <a:lnTo>
                  <a:pt x="1428" y="25405"/>
                </a:lnTo>
                <a:lnTo>
                  <a:pt x="5333" y="31218"/>
                </a:lnTo>
                <a:lnTo>
                  <a:pt x="11144" y="35138"/>
                </a:lnTo>
                <a:lnTo>
                  <a:pt x="18287" y="36575"/>
                </a:lnTo>
                <a:lnTo>
                  <a:pt x="25431" y="35138"/>
                </a:lnTo>
                <a:lnTo>
                  <a:pt x="31241" y="31218"/>
                </a:lnTo>
                <a:lnTo>
                  <a:pt x="35147" y="25405"/>
                </a:lnTo>
                <a:lnTo>
                  <a:pt x="36575" y="18286"/>
                </a:lnTo>
                <a:lnTo>
                  <a:pt x="35147" y="11170"/>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3" name="object 53"/>
          <p:cNvSpPr/>
          <p:nvPr/>
        </p:nvSpPr>
        <p:spPr>
          <a:xfrm>
            <a:off x="10887456" y="6752843"/>
            <a:ext cx="36830" cy="36830"/>
          </a:xfrm>
          <a:custGeom>
            <a:avLst/>
            <a:gdLst/>
            <a:ahLst/>
            <a:cxnLst/>
            <a:rect l="l" t="t" r="r" b="b"/>
            <a:pathLst>
              <a:path w="36829" h="36829">
                <a:moveTo>
                  <a:pt x="18288" y="0"/>
                </a:moveTo>
                <a:lnTo>
                  <a:pt x="11144" y="1437"/>
                </a:lnTo>
                <a:lnTo>
                  <a:pt x="5333" y="5356"/>
                </a:lnTo>
                <a:lnTo>
                  <a:pt x="1428" y="11169"/>
                </a:lnTo>
                <a:lnTo>
                  <a:pt x="0" y="18287"/>
                </a:lnTo>
                <a:lnTo>
                  <a:pt x="1428" y="25406"/>
                </a:lnTo>
                <a:lnTo>
                  <a:pt x="5334" y="31219"/>
                </a:lnTo>
                <a:lnTo>
                  <a:pt x="11144" y="35138"/>
                </a:lnTo>
                <a:lnTo>
                  <a:pt x="18288" y="36575"/>
                </a:lnTo>
                <a:lnTo>
                  <a:pt x="25431" y="35138"/>
                </a:lnTo>
                <a:lnTo>
                  <a:pt x="31242" y="31219"/>
                </a:lnTo>
                <a:lnTo>
                  <a:pt x="35147" y="25406"/>
                </a:lnTo>
                <a:lnTo>
                  <a:pt x="36575" y="18287"/>
                </a:lnTo>
                <a:lnTo>
                  <a:pt x="35147" y="11169"/>
                </a:lnTo>
                <a:lnTo>
                  <a:pt x="31242" y="5356"/>
                </a:lnTo>
                <a:lnTo>
                  <a:pt x="25431" y="1437"/>
                </a:lnTo>
                <a:lnTo>
                  <a:pt x="18288" y="0"/>
                </a:lnTo>
                <a:close/>
              </a:path>
            </a:pathLst>
          </a:custGeom>
          <a:solidFill>
            <a:srgbClr val="7E7E7E"/>
          </a:solidFill>
        </p:spPr>
        <p:txBody>
          <a:bodyPr wrap="square" lIns="0" tIns="0" rIns="0" bIns="0" rtlCol="0"/>
          <a:lstStyle/>
          <a:p>
            <a:endParaRPr/>
          </a:p>
        </p:txBody>
      </p:sp>
      <p:sp>
        <p:nvSpPr>
          <p:cNvPr id="54" name="object 54"/>
          <p:cNvSpPr/>
          <p:nvPr/>
        </p:nvSpPr>
        <p:spPr>
          <a:xfrm>
            <a:off x="11516868" y="6629400"/>
            <a:ext cx="35560" cy="35560"/>
          </a:xfrm>
          <a:custGeom>
            <a:avLst/>
            <a:gdLst/>
            <a:ahLst/>
            <a:cxnLst/>
            <a:rect l="l" t="t" r="r" b="b"/>
            <a:pathLst>
              <a:path w="35559" h="35559">
                <a:moveTo>
                  <a:pt x="27177" y="0"/>
                </a:moveTo>
                <a:lnTo>
                  <a:pt x="7874" y="0"/>
                </a:lnTo>
                <a:lnTo>
                  <a:pt x="0" y="7848"/>
                </a:lnTo>
                <a:lnTo>
                  <a:pt x="0" y="17525"/>
                </a:lnTo>
                <a:lnTo>
                  <a:pt x="0" y="27203"/>
                </a:lnTo>
                <a:lnTo>
                  <a:pt x="7874" y="35052"/>
                </a:lnTo>
                <a:lnTo>
                  <a:pt x="27177" y="35052"/>
                </a:lnTo>
                <a:lnTo>
                  <a:pt x="35051" y="27203"/>
                </a:lnTo>
                <a:lnTo>
                  <a:pt x="35051" y="7848"/>
                </a:lnTo>
                <a:lnTo>
                  <a:pt x="27177" y="0"/>
                </a:lnTo>
                <a:close/>
              </a:path>
            </a:pathLst>
          </a:custGeom>
          <a:solidFill>
            <a:srgbClr val="7E7E7E"/>
          </a:solidFill>
        </p:spPr>
        <p:txBody>
          <a:bodyPr wrap="square" lIns="0" tIns="0" rIns="0" bIns="0" rtlCol="0"/>
          <a:lstStyle/>
          <a:p>
            <a:endParaRPr/>
          </a:p>
        </p:txBody>
      </p:sp>
      <p:sp>
        <p:nvSpPr>
          <p:cNvPr id="55" name="object 55"/>
          <p:cNvSpPr/>
          <p:nvPr/>
        </p:nvSpPr>
        <p:spPr>
          <a:xfrm>
            <a:off x="4402835" y="6650735"/>
            <a:ext cx="36830" cy="36830"/>
          </a:xfrm>
          <a:custGeom>
            <a:avLst/>
            <a:gdLst/>
            <a:ahLst/>
            <a:cxnLst/>
            <a:rect l="l" t="t" r="r" b="b"/>
            <a:pathLst>
              <a:path w="36829" h="36829">
                <a:moveTo>
                  <a:pt x="18287" y="0"/>
                </a:moveTo>
                <a:lnTo>
                  <a:pt x="11144" y="1437"/>
                </a:lnTo>
                <a:lnTo>
                  <a:pt x="5334" y="5357"/>
                </a:lnTo>
                <a:lnTo>
                  <a:pt x="1428" y="11171"/>
                </a:lnTo>
                <a:lnTo>
                  <a:pt x="0" y="18288"/>
                </a:lnTo>
                <a:lnTo>
                  <a:pt x="1428" y="25404"/>
                </a:lnTo>
                <a:lnTo>
                  <a:pt x="5334" y="31218"/>
                </a:lnTo>
                <a:lnTo>
                  <a:pt x="11144" y="35138"/>
                </a:lnTo>
                <a:lnTo>
                  <a:pt x="18287" y="36576"/>
                </a:lnTo>
                <a:lnTo>
                  <a:pt x="25431" y="35138"/>
                </a:lnTo>
                <a:lnTo>
                  <a:pt x="31241" y="31218"/>
                </a:lnTo>
                <a:lnTo>
                  <a:pt x="35147" y="25404"/>
                </a:lnTo>
                <a:lnTo>
                  <a:pt x="36575" y="18288"/>
                </a:lnTo>
                <a:lnTo>
                  <a:pt x="35147" y="11171"/>
                </a:lnTo>
                <a:lnTo>
                  <a:pt x="31241" y="5357"/>
                </a:lnTo>
                <a:lnTo>
                  <a:pt x="25431" y="1437"/>
                </a:lnTo>
                <a:lnTo>
                  <a:pt x="18287" y="0"/>
                </a:lnTo>
                <a:close/>
              </a:path>
            </a:pathLst>
          </a:custGeom>
          <a:solidFill>
            <a:srgbClr val="7E7E7E"/>
          </a:solidFill>
        </p:spPr>
        <p:txBody>
          <a:bodyPr wrap="square" lIns="0" tIns="0" rIns="0" bIns="0" rtlCol="0"/>
          <a:lstStyle/>
          <a:p>
            <a:endParaRPr/>
          </a:p>
        </p:txBody>
      </p:sp>
      <p:sp>
        <p:nvSpPr>
          <p:cNvPr id="56" name="object 56"/>
          <p:cNvSpPr/>
          <p:nvPr/>
        </p:nvSpPr>
        <p:spPr>
          <a:xfrm>
            <a:off x="3609594" y="6822184"/>
            <a:ext cx="0" cy="36830"/>
          </a:xfrm>
          <a:custGeom>
            <a:avLst/>
            <a:gdLst/>
            <a:ahLst/>
            <a:cxnLst/>
            <a:rect l="l" t="t" r="r" b="b"/>
            <a:pathLst>
              <a:path h="36829">
                <a:moveTo>
                  <a:pt x="0" y="0"/>
                </a:moveTo>
                <a:lnTo>
                  <a:pt x="0" y="36576"/>
                </a:lnTo>
              </a:path>
            </a:pathLst>
          </a:custGeom>
          <a:ln w="38100">
            <a:solidFill>
              <a:srgbClr val="D9D9D9"/>
            </a:solidFill>
          </a:ln>
        </p:spPr>
        <p:txBody>
          <a:bodyPr wrap="square" lIns="0" tIns="0" rIns="0" bIns="0" rtlCol="0"/>
          <a:lstStyle/>
          <a:p>
            <a:endParaRPr/>
          </a:p>
        </p:txBody>
      </p:sp>
      <p:pic>
        <p:nvPicPr>
          <p:cNvPr id="57" name="object 57"/>
          <p:cNvPicPr/>
          <p:nvPr/>
        </p:nvPicPr>
        <p:blipFill>
          <a:blip r:embed="rId5" cstate="print"/>
          <a:stretch>
            <a:fillRect/>
          </a:stretch>
        </p:blipFill>
        <p:spPr>
          <a:xfrm>
            <a:off x="3486911" y="6453378"/>
            <a:ext cx="246125" cy="76200"/>
          </a:xfrm>
          <a:prstGeom prst="rect">
            <a:avLst/>
          </a:prstGeom>
        </p:spPr>
      </p:pic>
      <p:pic>
        <p:nvPicPr>
          <p:cNvPr id="58" name="object 58"/>
          <p:cNvPicPr/>
          <p:nvPr/>
        </p:nvPicPr>
        <p:blipFill>
          <a:blip r:embed="rId6" cstate="print"/>
          <a:stretch>
            <a:fillRect/>
          </a:stretch>
        </p:blipFill>
        <p:spPr>
          <a:xfrm>
            <a:off x="2049017" y="6729221"/>
            <a:ext cx="76200" cy="108964"/>
          </a:xfrm>
          <a:prstGeom prst="rect">
            <a:avLst/>
          </a:prstGeom>
        </p:spPr>
      </p:pic>
      <p:pic>
        <p:nvPicPr>
          <p:cNvPr id="59" name="object 59"/>
          <p:cNvPicPr/>
          <p:nvPr/>
        </p:nvPicPr>
        <p:blipFill>
          <a:blip r:embed="rId7" cstate="print"/>
          <a:stretch>
            <a:fillRect/>
          </a:stretch>
        </p:blipFill>
        <p:spPr>
          <a:xfrm>
            <a:off x="1261110" y="6702552"/>
            <a:ext cx="76200" cy="108963"/>
          </a:xfrm>
          <a:prstGeom prst="rect">
            <a:avLst/>
          </a:prstGeom>
        </p:spPr>
      </p:pic>
      <p:sp>
        <p:nvSpPr>
          <p:cNvPr id="60" name="object 60"/>
          <p:cNvSpPr/>
          <p:nvPr/>
        </p:nvSpPr>
        <p:spPr>
          <a:xfrm>
            <a:off x="5220461" y="6750556"/>
            <a:ext cx="718820" cy="107950"/>
          </a:xfrm>
          <a:custGeom>
            <a:avLst/>
            <a:gdLst/>
            <a:ahLst/>
            <a:cxnLst/>
            <a:rect l="l" t="t" r="r" b="b"/>
            <a:pathLst>
              <a:path w="718820" h="107950">
                <a:moveTo>
                  <a:pt x="680465" y="38100"/>
                </a:moveTo>
                <a:lnTo>
                  <a:pt x="680465" y="107443"/>
                </a:lnTo>
                <a:lnTo>
                  <a:pt x="718565" y="107443"/>
                </a:lnTo>
                <a:lnTo>
                  <a:pt x="718565" y="57150"/>
                </a:lnTo>
                <a:lnTo>
                  <a:pt x="699515" y="57150"/>
                </a:lnTo>
                <a:lnTo>
                  <a:pt x="680465" y="38100"/>
                </a:lnTo>
                <a:close/>
              </a:path>
              <a:path w="718820" h="107950">
                <a:moveTo>
                  <a:pt x="76200" y="0"/>
                </a:moveTo>
                <a:lnTo>
                  <a:pt x="0" y="38100"/>
                </a:lnTo>
                <a:lnTo>
                  <a:pt x="76200" y="76200"/>
                </a:lnTo>
                <a:lnTo>
                  <a:pt x="76200" y="57150"/>
                </a:lnTo>
                <a:lnTo>
                  <a:pt x="57150" y="57150"/>
                </a:lnTo>
                <a:lnTo>
                  <a:pt x="57150" y="19050"/>
                </a:lnTo>
                <a:lnTo>
                  <a:pt x="76200" y="19050"/>
                </a:lnTo>
                <a:lnTo>
                  <a:pt x="76200" y="0"/>
                </a:lnTo>
                <a:close/>
              </a:path>
              <a:path w="718820" h="107950">
                <a:moveTo>
                  <a:pt x="76200" y="19050"/>
                </a:moveTo>
                <a:lnTo>
                  <a:pt x="57150" y="19050"/>
                </a:lnTo>
                <a:lnTo>
                  <a:pt x="57150" y="57150"/>
                </a:lnTo>
                <a:lnTo>
                  <a:pt x="76200" y="57150"/>
                </a:lnTo>
                <a:lnTo>
                  <a:pt x="76200" y="19050"/>
                </a:lnTo>
                <a:close/>
              </a:path>
              <a:path w="718820" h="107950">
                <a:moveTo>
                  <a:pt x="718565" y="19050"/>
                </a:moveTo>
                <a:lnTo>
                  <a:pt x="76200" y="19050"/>
                </a:lnTo>
                <a:lnTo>
                  <a:pt x="76200" y="57150"/>
                </a:lnTo>
                <a:lnTo>
                  <a:pt x="680465" y="57150"/>
                </a:lnTo>
                <a:lnTo>
                  <a:pt x="680465" y="38100"/>
                </a:lnTo>
                <a:lnTo>
                  <a:pt x="718565" y="38100"/>
                </a:lnTo>
                <a:lnTo>
                  <a:pt x="718565" y="19050"/>
                </a:lnTo>
                <a:close/>
              </a:path>
              <a:path w="718820" h="107950">
                <a:moveTo>
                  <a:pt x="718565" y="38100"/>
                </a:moveTo>
                <a:lnTo>
                  <a:pt x="680465" y="38100"/>
                </a:lnTo>
                <a:lnTo>
                  <a:pt x="699515" y="57150"/>
                </a:lnTo>
                <a:lnTo>
                  <a:pt x="718565" y="57150"/>
                </a:lnTo>
                <a:lnTo>
                  <a:pt x="718565" y="38100"/>
                </a:lnTo>
                <a:close/>
              </a:path>
            </a:pathLst>
          </a:custGeom>
          <a:solidFill>
            <a:srgbClr val="D9D9D9"/>
          </a:solidFill>
        </p:spPr>
        <p:txBody>
          <a:bodyPr wrap="square" lIns="0" tIns="0" rIns="0" bIns="0" rtlCol="0"/>
          <a:lstStyle/>
          <a:p>
            <a:endParaRPr/>
          </a:p>
        </p:txBody>
      </p:sp>
      <p:sp>
        <p:nvSpPr>
          <p:cNvPr id="61" name="object 61"/>
          <p:cNvSpPr/>
          <p:nvPr/>
        </p:nvSpPr>
        <p:spPr>
          <a:xfrm>
            <a:off x="3146298" y="6491478"/>
            <a:ext cx="226060" cy="170815"/>
          </a:xfrm>
          <a:custGeom>
            <a:avLst/>
            <a:gdLst/>
            <a:ahLst/>
            <a:cxnLst/>
            <a:rect l="l" t="t" r="r" b="b"/>
            <a:pathLst>
              <a:path w="226060"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62" name="object 62"/>
          <p:cNvSpPr/>
          <p:nvPr/>
        </p:nvSpPr>
        <p:spPr>
          <a:xfrm>
            <a:off x="4421885" y="6500621"/>
            <a:ext cx="0" cy="100965"/>
          </a:xfrm>
          <a:custGeom>
            <a:avLst/>
            <a:gdLst/>
            <a:ahLst/>
            <a:cxnLst/>
            <a:rect l="l" t="t" r="r" b="b"/>
            <a:pathLst>
              <a:path h="100965">
                <a:moveTo>
                  <a:pt x="0" y="100583"/>
                </a:moveTo>
                <a:lnTo>
                  <a:pt x="0" y="0"/>
                </a:lnTo>
              </a:path>
            </a:pathLst>
          </a:custGeom>
          <a:ln w="38100">
            <a:solidFill>
              <a:srgbClr val="D9D9D9"/>
            </a:solidFill>
          </a:ln>
        </p:spPr>
        <p:txBody>
          <a:bodyPr wrap="square" lIns="0" tIns="0" rIns="0" bIns="0" rtlCol="0"/>
          <a:lstStyle/>
          <a:p>
            <a:endParaRPr/>
          </a:p>
        </p:txBody>
      </p:sp>
      <p:sp>
        <p:nvSpPr>
          <p:cNvPr id="63" name="object 63"/>
          <p:cNvSpPr/>
          <p:nvPr/>
        </p:nvSpPr>
        <p:spPr>
          <a:xfrm>
            <a:off x="4709921" y="6793230"/>
            <a:ext cx="387350" cy="52069"/>
          </a:xfrm>
          <a:custGeom>
            <a:avLst/>
            <a:gdLst/>
            <a:ahLst/>
            <a:cxnLst/>
            <a:rect l="l" t="t" r="r" b="b"/>
            <a:pathLst>
              <a:path w="387350" h="52070">
                <a:moveTo>
                  <a:pt x="0" y="51816"/>
                </a:moveTo>
                <a:lnTo>
                  <a:pt x="0" y="0"/>
                </a:lnTo>
                <a:lnTo>
                  <a:pt x="387095" y="0"/>
                </a:lnTo>
              </a:path>
            </a:pathLst>
          </a:custGeom>
          <a:ln w="38100">
            <a:solidFill>
              <a:srgbClr val="D9D9D9"/>
            </a:solidFill>
          </a:ln>
        </p:spPr>
        <p:txBody>
          <a:bodyPr wrap="square" lIns="0" tIns="0" rIns="0" bIns="0" rtlCol="0"/>
          <a:lstStyle/>
          <a:p>
            <a:endParaRPr/>
          </a:p>
        </p:txBody>
      </p:sp>
      <p:pic>
        <p:nvPicPr>
          <p:cNvPr id="64" name="object 64"/>
          <p:cNvPicPr/>
          <p:nvPr/>
        </p:nvPicPr>
        <p:blipFill>
          <a:blip r:embed="rId8" cstate="print"/>
          <a:stretch>
            <a:fillRect/>
          </a:stretch>
        </p:blipFill>
        <p:spPr>
          <a:xfrm>
            <a:off x="4385309" y="6717030"/>
            <a:ext cx="76200" cy="140970"/>
          </a:xfrm>
          <a:prstGeom prst="rect">
            <a:avLst/>
          </a:prstGeom>
        </p:spPr>
      </p:pic>
      <p:sp>
        <p:nvSpPr>
          <p:cNvPr id="65" name="object 65"/>
          <p:cNvSpPr/>
          <p:nvPr/>
        </p:nvSpPr>
        <p:spPr>
          <a:xfrm>
            <a:off x="3390138" y="6491478"/>
            <a:ext cx="413384" cy="220979"/>
          </a:xfrm>
          <a:custGeom>
            <a:avLst/>
            <a:gdLst/>
            <a:ahLst/>
            <a:cxnLst/>
            <a:rect l="l" t="t" r="r" b="b"/>
            <a:pathLst>
              <a:path w="413385" h="220979">
                <a:moveTo>
                  <a:pt x="0" y="0"/>
                </a:moveTo>
                <a:lnTo>
                  <a:pt x="413003" y="0"/>
                </a:lnTo>
                <a:lnTo>
                  <a:pt x="413003" y="220980"/>
                </a:lnTo>
              </a:path>
            </a:pathLst>
          </a:custGeom>
          <a:ln w="38100">
            <a:solidFill>
              <a:srgbClr val="D9D9D9"/>
            </a:solidFill>
          </a:ln>
        </p:spPr>
        <p:txBody>
          <a:bodyPr wrap="square" lIns="0" tIns="0" rIns="0" bIns="0" rtlCol="0"/>
          <a:lstStyle/>
          <a:p>
            <a:endParaRPr/>
          </a:p>
        </p:txBody>
      </p:sp>
      <p:sp>
        <p:nvSpPr>
          <p:cNvPr id="66" name="object 66"/>
          <p:cNvSpPr/>
          <p:nvPr/>
        </p:nvSpPr>
        <p:spPr>
          <a:xfrm>
            <a:off x="4019550"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67" name="object 67"/>
          <p:cNvSpPr/>
          <p:nvPr/>
        </p:nvSpPr>
        <p:spPr>
          <a:xfrm>
            <a:off x="2785110" y="6544818"/>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D9D9D9"/>
            </a:solidFill>
          </a:ln>
        </p:spPr>
        <p:txBody>
          <a:bodyPr wrap="square" lIns="0" tIns="0" rIns="0" bIns="0" rtlCol="0"/>
          <a:lstStyle/>
          <a:p>
            <a:endParaRPr/>
          </a:p>
        </p:txBody>
      </p:sp>
      <p:sp>
        <p:nvSpPr>
          <p:cNvPr id="68" name="object 68"/>
          <p:cNvSpPr/>
          <p:nvPr/>
        </p:nvSpPr>
        <p:spPr>
          <a:xfrm>
            <a:off x="1904619" y="6573011"/>
            <a:ext cx="723900" cy="156210"/>
          </a:xfrm>
          <a:custGeom>
            <a:avLst/>
            <a:gdLst/>
            <a:ahLst/>
            <a:cxnLst/>
            <a:rect l="l" t="t" r="r" b="b"/>
            <a:pathLst>
              <a:path w="723900" h="156209">
                <a:moveTo>
                  <a:pt x="703961" y="0"/>
                </a:moveTo>
                <a:lnTo>
                  <a:pt x="3048" y="0"/>
                </a:lnTo>
                <a:lnTo>
                  <a:pt x="37" y="153162"/>
                </a:lnTo>
                <a:lnTo>
                  <a:pt x="0" y="155067"/>
                </a:lnTo>
                <a:lnTo>
                  <a:pt x="38100" y="155816"/>
                </a:lnTo>
                <a:lnTo>
                  <a:pt x="40401" y="38100"/>
                </a:lnTo>
                <a:lnTo>
                  <a:pt x="21717" y="38100"/>
                </a:lnTo>
                <a:lnTo>
                  <a:pt x="40767" y="19418"/>
                </a:lnTo>
                <a:lnTo>
                  <a:pt x="666116" y="19418"/>
                </a:lnTo>
                <a:lnTo>
                  <a:pt x="666114" y="19265"/>
                </a:lnTo>
                <a:lnTo>
                  <a:pt x="704196" y="19265"/>
                </a:lnTo>
                <a:lnTo>
                  <a:pt x="703961" y="0"/>
                </a:lnTo>
                <a:close/>
              </a:path>
              <a:path w="723900" h="156209">
                <a:moveTo>
                  <a:pt x="666278" y="77012"/>
                </a:moveTo>
                <a:lnTo>
                  <a:pt x="647242" y="77012"/>
                </a:lnTo>
                <a:lnTo>
                  <a:pt x="685164" y="153162"/>
                </a:lnTo>
                <a:lnTo>
                  <a:pt x="713790" y="96139"/>
                </a:lnTo>
                <a:lnTo>
                  <a:pt x="704214" y="96139"/>
                </a:lnTo>
                <a:lnTo>
                  <a:pt x="666114" y="95885"/>
                </a:lnTo>
                <a:lnTo>
                  <a:pt x="666278" y="77012"/>
                </a:lnTo>
                <a:close/>
              </a:path>
              <a:path w="723900" h="156209">
                <a:moveTo>
                  <a:pt x="666114" y="19265"/>
                </a:moveTo>
                <a:lnTo>
                  <a:pt x="666494" y="52171"/>
                </a:lnTo>
                <a:lnTo>
                  <a:pt x="666114" y="95885"/>
                </a:lnTo>
                <a:lnTo>
                  <a:pt x="704214" y="96139"/>
                </a:lnTo>
                <a:lnTo>
                  <a:pt x="704593" y="52324"/>
                </a:lnTo>
                <a:lnTo>
                  <a:pt x="704425" y="38100"/>
                </a:lnTo>
                <a:lnTo>
                  <a:pt x="685164" y="38100"/>
                </a:lnTo>
                <a:lnTo>
                  <a:pt x="666114" y="19265"/>
                </a:lnTo>
                <a:close/>
              </a:path>
              <a:path w="723900" h="156209">
                <a:moveTo>
                  <a:pt x="723392" y="77012"/>
                </a:moveTo>
                <a:lnTo>
                  <a:pt x="704380" y="77012"/>
                </a:lnTo>
                <a:lnTo>
                  <a:pt x="704217" y="95885"/>
                </a:lnTo>
                <a:lnTo>
                  <a:pt x="704214" y="96139"/>
                </a:lnTo>
                <a:lnTo>
                  <a:pt x="713790" y="96139"/>
                </a:lnTo>
                <a:lnTo>
                  <a:pt x="723392" y="77012"/>
                </a:lnTo>
                <a:close/>
              </a:path>
              <a:path w="723900" h="156209">
                <a:moveTo>
                  <a:pt x="40767" y="19418"/>
                </a:moveTo>
                <a:lnTo>
                  <a:pt x="21717" y="38100"/>
                </a:lnTo>
                <a:lnTo>
                  <a:pt x="40401" y="38100"/>
                </a:lnTo>
                <a:lnTo>
                  <a:pt x="40767" y="19418"/>
                </a:lnTo>
                <a:close/>
              </a:path>
              <a:path w="723900" h="156209">
                <a:moveTo>
                  <a:pt x="666116" y="19418"/>
                </a:moveTo>
                <a:lnTo>
                  <a:pt x="40767" y="19418"/>
                </a:lnTo>
                <a:lnTo>
                  <a:pt x="40401" y="38100"/>
                </a:lnTo>
                <a:lnTo>
                  <a:pt x="666332" y="38100"/>
                </a:lnTo>
                <a:lnTo>
                  <a:pt x="666116" y="19418"/>
                </a:lnTo>
                <a:close/>
              </a:path>
              <a:path w="723900" h="156209">
                <a:moveTo>
                  <a:pt x="704196" y="19265"/>
                </a:moveTo>
                <a:lnTo>
                  <a:pt x="666114" y="19265"/>
                </a:lnTo>
                <a:lnTo>
                  <a:pt x="685164" y="38100"/>
                </a:lnTo>
                <a:lnTo>
                  <a:pt x="704425" y="38100"/>
                </a:lnTo>
                <a:lnTo>
                  <a:pt x="704197" y="19418"/>
                </a:lnTo>
                <a:lnTo>
                  <a:pt x="704196" y="19265"/>
                </a:lnTo>
                <a:close/>
              </a:path>
            </a:pathLst>
          </a:custGeom>
          <a:solidFill>
            <a:srgbClr val="D9D9D9"/>
          </a:solidFill>
        </p:spPr>
        <p:txBody>
          <a:bodyPr wrap="square" lIns="0" tIns="0" rIns="0" bIns="0" rtlCol="0"/>
          <a:lstStyle/>
          <a:p>
            <a:endParaRPr/>
          </a:p>
        </p:txBody>
      </p:sp>
      <p:sp>
        <p:nvSpPr>
          <p:cNvPr id="69" name="object 69"/>
          <p:cNvSpPr/>
          <p:nvPr/>
        </p:nvSpPr>
        <p:spPr>
          <a:xfrm>
            <a:off x="2590038" y="6838948"/>
            <a:ext cx="0" cy="9525"/>
          </a:xfrm>
          <a:custGeom>
            <a:avLst/>
            <a:gdLst/>
            <a:ahLst/>
            <a:cxnLst/>
            <a:rect l="l" t="t" r="r" b="b"/>
            <a:pathLst>
              <a:path h="9525">
                <a:moveTo>
                  <a:pt x="0" y="0"/>
                </a:moveTo>
                <a:lnTo>
                  <a:pt x="0" y="9144"/>
                </a:lnTo>
              </a:path>
            </a:pathLst>
          </a:custGeom>
          <a:ln w="38100">
            <a:solidFill>
              <a:srgbClr val="D9D9D9"/>
            </a:solidFill>
          </a:ln>
        </p:spPr>
        <p:txBody>
          <a:bodyPr wrap="square" lIns="0" tIns="0" rIns="0" bIns="0" rtlCol="0"/>
          <a:lstStyle/>
          <a:p>
            <a:endParaRPr/>
          </a:p>
        </p:txBody>
      </p:sp>
      <p:grpSp>
        <p:nvGrpSpPr>
          <p:cNvPr id="70" name="object 70"/>
          <p:cNvGrpSpPr/>
          <p:nvPr/>
        </p:nvGrpSpPr>
        <p:grpSpPr>
          <a:xfrm>
            <a:off x="1500886" y="6453378"/>
            <a:ext cx="1181100" cy="163195"/>
            <a:chOff x="1500886" y="6453378"/>
            <a:chExt cx="1181100" cy="163195"/>
          </a:xfrm>
        </p:grpSpPr>
        <p:sp>
          <p:nvSpPr>
            <p:cNvPr id="71" name="object 71"/>
            <p:cNvSpPr/>
            <p:nvPr/>
          </p:nvSpPr>
          <p:spPr>
            <a:xfrm>
              <a:off x="1500886" y="6453378"/>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D9D9D9"/>
            </a:solidFill>
          </p:spPr>
          <p:txBody>
            <a:bodyPr wrap="square" lIns="0" tIns="0" rIns="0" bIns="0" rtlCol="0"/>
            <a:lstStyle/>
            <a:p>
              <a:endParaRPr/>
            </a:p>
          </p:txBody>
        </p:sp>
        <p:sp>
          <p:nvSpPr>
            <p:cNvPr id="72" name="object 72"/>
            <p:cNvSpPr/>
            <p:nvPr/>
          </p:nvSpPr>
          <p:spPr>
            <a:xfrm>
              <a:off x="1962150" y="6491478"/>
              <a:ext cx="719455" cy="0"/>
            </a:xfrm>
            <a:custGeom>
              <a:avLst/>
              <a:gdLst/>
              <a:ahLst/>
              <a:cxnLst/>
              <a:rect l="l" t="t" r="r" b="b"/>
              <a:pathLst>
                <a:path w="719455">
                  <a:moveTo>
                    <a:pt x="0" y="0"/>
                  </a:moveTo>
                  <a:lnTo>
                    <a:pt x="719327" y="0"/>
                  </a:lnTo>
                </a:path>
              </a:pathLst>
            </a:custGeom>
            <a:ln w="38100">
              <a:solidFill>
                <a:srgbClr val="D9D9D9"/>
              </a:solidFill>
            </a:ln>
          </p:spPr>
          <p:txBody>
            <a:bodyPr wrap="square" lIns="0" tIns="0" rIns="0" bIns="0" rtlCol="0"/>
            <a:lstStyle/>
            <a:p>
              <a:endParaRPr/>
            </a:p>
          </p:txBody>
        </p:sp>
      </p:grpSp>
      <p:sp>
        <p:nvSpPr>
          <p:cNvPr id="73" name="object 73"/>
          <p:cNvSpPr/>
          <p:nvPr/>
        </p:nvSpPr>
        <p:spPr>
          <a:xfrm>
            <a:off x="1299210" y="6491478"/>
            <a:ext cx="0" cy="355600"/>
          </a:xfrm>
          <a:custGeom>
            <a:avLst/>
            <a:gdLst/>
            <a:ahLst/>
            <a:cxnLst/>
            <a:rect l="l" t="t" r="r" b="b"/>
            <a:pathLst>
              <a:path h="355600">
                <a:moveTo>
                  <a:pt x="0" y="0"/>
                </a:moveTo>
                <a:lnTo>
                  <a:pt x="0" y="355091"/>
                </a:lnTo>
              </a:path>
            </a:pathLst>
          </a:custGeom>
          <a:ln w="38100">
            <a:solidFill>
              <a:srgbClr val="D9D9D9"/>
            </a:solidFill>
          </a:ln>
        </p:spPr>
        <p:txBody>
          <a:bodyPr wrap="square" lIns="0" tIns="0" rIns="0" bIns="0" rtlCol="0"/>
          <a:lstStyle/>
          <a:p>
            <a:endParaRPr/>
          </a:p>
        </p:txBody>
      </p:sp>
      <p:sp>
        <p:nvSpPr>
          <p:cNvPr id="74" name="object 74"/>
          <p:cNvSpPr/>
          <p:nvPr/>
        </p:nvSpPr>
        <p:spPr>
          <a:xfrm>
            <a:off x="1785366" y="6777990"/>
            <a:ext cx="0" cy="66040"/>
          </a:xfrm>
          <a:custGeom>
            <a:avLst/>
            <a:gdLst/>
            <a:ahLst/>
            <a:cxnLst/>
            <a:rect l="l" t="t" r="r" b="b"/>
            <a:pathLst>
              <a:path h="66040">
                <a:moveTo>
                  <a:pt x="0" y="0"/>
                </a:moveTo>
                <a:lnTo>
                  <a:pt x="0" y="65530"/>
                </a:lnTo>
              </a:path>
            </a:pathLst>
          </a:custGeom>
          <a:ln w="38100">
            <a:solidFill>
              <a:srgbClr val="D9D9D9"/>
            </a:solidFill>
          </a:ln>
        </p:spPr>
        <p:txBody>
          <a:bodyPr wrap="square" lIns="0" tIns="0" rIns="0" bIns="0" rtlCol="0"/>
          <a:lstStyle/>
          <a:p>
            <a:endParaRPr/>
          </a:p>
        </p:txBody>
      </p:sp>
      <p:sp>
        <p:nvSpPr>
          <p:cNvPr id="75" name="object 75"/>
          <p:cNvSpPr/>
          <p:nvPr/>
        </p:nvSpPr>
        <p:spPr>
          <a:xfrm>
            <a:off x="656081" y="6491478"/>
            <a:ext cx="619125" cy="43180"/>
          </a:xfrm>
          <a:custGeom>
            <a:avLst/>
            <a:gdLst/>
            <a:ahLst/>
            <a:cxnLst/>
            <a:rect l="l" t="t" r="r" b="b"/>
            <a:pathLst>
              <a:path w="619125" h="43179">
                <a:moveTo>
                  <a:pt x="0" y="0"/>
                </a:moveTo>
                <a:lnTo>
                  <a:pt x="618744" y="0"/>
                </a:lnTo>
              </a:path>
              <a:path w="619125" h="43179">
                <a:moveTo>
                  <a:pt x="390144" y="15240"/>
                </a:moveTo>
                <a:lnTo>
                  <a:pt x="390144" y="42672"/>
                </a:lnTo>
              </a:path>
            </a:pathLst>
          </a:custGeom>
          <a:ln w="38100">
            <a:solidFill>
              <a:srgbClr val="D9D9D9"/>
            </a:solidFill>
          </a:ln>
        </p:spPr>
        <p:txBody>
          <a:bodyPr wrap="square" lIns="0" tIns="0" rIns="0" bIns="0" rtlCol="0"/>
          <a:lstStyle/>
          <a:p>
            <a:endParaRPr/>
          </a:p>
        </p:txBody>
      </p:sp>
      <p:grpSp>
        <p:nvGrpSpPr>
          <p:cNvPr id="76" name="object 76"/>
          <p:cNvGrpSpPr/>
          <p:nvPr/>
        </p:nvGrpSpPr>
        <p:grpSpPr>
          <a:xfrm>
            <a:off x="760476" y="6573011"/>
            <a:ext cx="550545" cy="226060"/>
            <a:chOff x="760476" y="6573011"/>
            <a:chExt cx="550545" cy="226060"/>
          </a:xfrm>
        </p:grpSpPr>
        <p:pic>
          <p:nvPicPr>
            <p:cNvPr id="77" name="object 77"/>
            <p:cNvPicPr/>
            <p:nvPr/>
          </p:nvPicPr>
          <p:blipFill>
            <a:blip r:embed="rId9" cstate="print"/>
            <a:stretch>
              <a:fillRect/>
            </a:stretch>
          </p:blipFill>
          <p:spPr>
            <a:xfrm>
              <a:off x="1006602" y="6654545"/>
              <a:ext cx="76200" cy="133350"/>
            </a:xfrm>
            <a:prstGeom prst="rect">
              <a:avLst/>
            </a:prstGeom>
          </p:spPr>
        </p:pic>
        <p:sp>
          <p:nvSpPr>
            <p:cNvPr id="78" name="object 78"/>
            <p:cNvSpPr/>
            <p:nvPr/>
          </p:nvSpPr>
          <p:spPr>
            <a:xfrm>
              <a:off x="779526" y="6592061"/>
              <a:ext cx="512445" cy="187960"/>
            </a:xfrm>
            <a:custGeom>
              <a:avLst/>
              <a:gdLst/>
              <a:ahLst/>
              <a:cxnLst/>
              <a:rect l="l" t="t" r="r" b="b"/>
              <a:pathLst>
                <a:path w="512444" h="187959">
                  <a:moveTo>
                    <a:pt x="512064" y="0"/>
                  </a:moveTo>
                  <a:lnTo>
                    <a:pt x="397332" y="113639"/>
                  </a:lnTo>
                  <a:lnTo>
                    <a:pt x="397398" y="132270"/>
                  </a:lnTo>
                  <a:lnTo>
                    <a:pt x="397109" y="150547"/>
                  </a:lnTo>
                  <a:lnTo>
                    <a:pt x="396821" y="168822"/>
                  </a:lnTo>
                  <a:lnTo>
                    <a:pt x="396887" y="187450"/>
                  </a:lnTo>
                  <a:lnTo>
                    <a:pt x="0" y="187450"/>
                  </a:lnTo>
                </a:path>
              </a:pathLst>
            </a:custGeom>
            <a:ln w="38100">
              <a:solidFill>
                <a:srgbClr val="D9D9D9"/>
              </a:solidFill>
            </a:ln>
          </p:spPr>
          <p:txBody>
            <a:bodyPr wrap="square" lIns="0" tIns="0" rIns="0" bIns="0" rtlCol="0"/>
            <a:lstStyle/>
            <a:p>
              <a:endParaRPr/>
            </a:p>
          </p:txBody>
        </p:sp>
      </p:grpSp>
      <p:sp>
        <p:nvSpPr>
          <p:cNvPr id="79" name="object 79"/>
          <p:cNvSpPr/>
          <p:nvPr/>
        </p:nvSpPr>
        <p:spPr>
          <a:xfrm>
            <a:off x="264413" y="6706361"/>
            <a:ext cx="0" cy="137160"/>
          </a:xfrm>
          <a:custGeom>
            <a:avLst/>
            <a:gdLst/>
            <a:ahLst/>
            <a:cxnLst/>
            <a:rect l="l" t="t" r="r" b="b"/>
            <a:pathLst>
              <a:path h="137159">
                <a:moveTo>
                  <a:pt x="0" y="0"/>
                </a:moveTo>
                <a:lnTo>
                  <a:pt x="0" y="137158"/>
                </a:lnTo>
              </a:path>
            </a:pathLst>
          </a:custGeom>
          <a:ln w="38100">
            <a:solidFill>
              <a:srgbClr val="D9D9D9"/>
            </a:solidFill>
          </a:ln>
        </p:spPr>
        <p:txBody>
          <a:bodyPr wrap="square" lIns="0" tIns="0" rIns="0" bIns="0" rtlCol="0"/>
          <a:lstStyle/>
          <a:p>
            <a:endParaRPr/>
          </a:p>
        </p:txBody>
      </p:sp>
      <p:sp>
        <p:nvSpPr>
          <p:cNvPr id="80" name="object 80"/>
          <p:cNvSpPr/>
          <p:nvPr/>
        </p:nvSpPr>
        <p:spPr>
          <a:xfrm>
            <a:off x="371093" y="6532626"/>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81" name="object 81"/>
          <p:cNvSpPr/>
          <p:nvPr/>
        </p:nvSpPr>
        <p:spPr>
          <a:xfrm>
            <a:off x="2087117" y="6621018"/>
            <a:ext cx="0" cy="219710"/>
          </a:xfrm>
          <a:custGeom>
            <a:avLst/>
            <a:gdLst/>
            <a:ahLst/>
            <a:cxnLst/>
            <a:rect l="l" t="t" r="r" b="b"/>
            <a:pathLst>
              <a:path h="219709">
                <a:moveTo>
                  <a:pt x="0" y="0"/>
                </a:moveTo>
                <a:lnTo>
                  <a:pt x="0" y="219454"/>
                </a:lnTo>
              </a:path>
            </a:pathLst>
          </a:custGeom>
          <a:ln w="38100">
            <a:solidFill>
              <a:srgbClr val="D9D9D9"/>
            </a:solidFill>
          </a:ln>
        </p:spPr>
        <p:txBody>
          <a:bodyPr wrap="square" lIns="0" tIns="0" rIns="0" bIns="0" rtlCol="0"/>
          <a:lstStyle/>
          <a:p>
            <a:endParaRPr/>
          </a:p>
        </p:txBody>
      </p:sp>
      <p:sp>
        <p:nvSpPr>
          <p:cNvPr id="82" name="object 82"/>
          <p:cNvSpPr/>
          <p:nvPr/>
        </p:nvSpPr>
        <p:spPr>
          <a:xfrm>
            <a:off x="9373361" y="6802372"/>
            <a:ext cx="0" cy="36830"/>
          </a:xfrm>
          <a:custGeom>
            <a:avLst/>
            <a:gdLst/>
            <a:ahLst/>
            <a:cxnLst/>
            <a:rect l="l" t="t" r="r" b="b"/>
            <a:pathLst>
              <a:path h="36829">
                <a:moveTo>
                  <a:pt x="0" y="0"/>
                </a:moveTo>
                <a:lnTo>
                  <a:pt x="0" y="36575"/>
                </a:lnTo>
              </a:path>
            </a:pathLst>
          </a:custGeom>
          <a:ln w="38100">
            <a:solidFill>
              <a:srgbClr val="D9D9D9"/>
            </a:solidFill>
          </a:ln>
        </p:spPr>
        <p:txBody>
          <a:bodyPr wrap="square" lIns="0" tIns="0" rIns="0" bIns="0" rtlCol="0"/>
          <a:lstStyle/>
          <a:p>
            <a:endParaRPr/>
          </a:p>
        </p:txBody>
      </p:sp>
      <p:pic>
        <p:nvPicPr>
          <p:cNvPr id="83" name="object 83"/>
          <p:cNvPicPr/>
          <p:nvPr/>
        </p:nvPicPr>
        <p:blipFill>
          <a:blip r:embed="rId10" cstate="print"/>
          <a:stretch>
            <a:fillRect/>
          </a:stretch>
        </p:blipFill>
        <p:spPr>
          <a:xfrm>
            <a:off x="9203435" y="6453378"/>
            <a:ext cx="244602" cy="76200"/>
          </a:xfrm>
          <a:prstGeom prst="rect">
            <a:avLst/>
          </a:prstGeom>
        </p:spPr>
      </p:pic>
      <p:pic>
        <p:nvPicPr>
          <p:cNvPr id="84" name="object 84"/>
          <p:cNvPicPr/>
          <p:nvPr/>
        </p:nvPicPr>
        <p:blipFill>
          <a:blip r:embed="rId7" cstate="print"/>
          <a:stretch>
            <a:fillRect/>
          </a:stretch>
        </p:blipFill>
        <p:spPr>
          <a:xfrm>
            <a:off x="6977633" y="6702552"/>
            <a:ext cx="76200" cy="108963"/>
          </a:xfrm>
          <a:prstGeom prst="rect">
            <a:avLst/>
          </a:prstGeom>
        </p:spPr>
      </p:pic>
      <p:pic>
        <p:nvPicPr>
          <p:cNvPr id="85" name="object 85"/>
          <p:cNvPicPr/>
          <p:nvPr/>
        </p:nvPicPr>
        <p:blipFill>
          <a:blip r:embed="rId6" cstate="print"/>
          <a:stretch>
            <a:fillRect/>
          </a:stretch>
        </p:blipFill>
        <p:spPr>
          <a:xfrm>
            <a:off x="7765542" y="6729221"/>
            <a:ext cx="76200" cy="108964"/>
          </a:xfrm>
          <a:prstGeom prst="rect">
            <a:avLst/>
          </a:prstGeom>
        </p:spPr>
      </p:pic>
      <p:grpSp>
        <p:nvGrpSpPr>
          <p:cNvPr id="86" name="object 86"/>
          <p:cNvGrpSpPr/>
          <p:nvPr/>
        </p:nvGrpSpPr>
        <p:grpSpPr>
          <a:xfrm>
            <a:off x="10959845" y="6629400"/>
            <a:ext cx="1145540" cy="248920"/>
            <a:chOff x="10959845" y="6629400"/>
            <a:chExt cx="1145540" cy="248920"/>
          </a:xfrm>
        </p:grpSpPr>
        <p:sp>
          <p:nvSpPr>
            <p:cNvPr id="87" name="object 87"/>
            <p:cNvSpPr/>
            <p:nvPr/>
          </p:nvSpPr>
          <p:spPr>
            <a:xfrm>
              <a:off x="11616689" y="6648450"/>
              <a:ext cx="469900" cy="210820"/>
            </a:xfrm>
            <a:custGeom>
              <a:avLst/>
              <a:gdLst/>
              <a:ahLst/>
              <a:cxnLst/>
              <a:rect l="l" t="t" r="r" b="b"/>
              <a:pathLst>
                <a:path w="469900" h="210820">
                  <a:moveTo>
                    <a:pt x="0" y="0"/>
                  </a:moveTo>
                  <a:lnTo>
                    <a:pt x="469391" y="0"/>
                  </a:lnTo>
                  <a:lnTo>
                    <a:pt x="469391" y="210311"/>
                  </a:lnTo>
                </a:path>
              </a:pathLst>
            </a:custGeom>
            <a:ln w="38100">
              <a:solidFill>
                <a:srgbClr val="D9D9D9"/>
              </a:solidFill>
            </a:ln>
          </p:spPr>
          <p:txBody>
            <a:bodyPr wrap="square" lIns="0" tIns="0" rIns="0" bIns="0" rtlCol="0"/>
            <a:lstStyle/>
            <a:p>
              <a:endParaRPr/>
            </a:p>
          </p:txBody>
        </p:sp>
        <p:sp>
          <p:nvSpPr>
            <p:cNvPr id="88" name="object 88"/>
            <p:cNvSpPr/>
            <p:nvPr/>
          </p:nvSpPr>
          <p:spPr>
            <a:xfrm>
              <a:off x="10959845" y="6735316"/>
              <a:ext cx="715645" cy="121285"/>
            </a:xfrm>
            <a:custGeom>
              <a:avLst/>
              <a:gdLst/>
              <a:ahLst/>
              <a:cxnLst/>
              <a:rect l="l" t="t" r="r" b="b"/>
              <a:pathLst>
                <a:path w="715645" h="121284">
                  <a:moveTo>
                    <a:pt x="677418" y="38100"/>
                  </a:moveTo>
                  <a:lnTo>
                    <a:pt x="677418" y="121156"/>
                  </a:lnTo>
                  <a:lnTo>
                    <a:pt x="715518" y="121156"/>
                  </a:lnTo>
                  <a:lnTo>
                    <a:pt x="715518" y="57150"/>
                  </a:lnTo>
                  <a:lnTo>
                    <a:pt x="696468" y="57150"/>
                  </a:lnTo>
                  <a:lnTo>
                    <a:pt x="677418" y="38100"/>
                  </a:lnTo>
                  <a:close/>
                </a:path>
                <a:path w="715645" h="121284">
                  <a:moveTo>
                    <a:pt x="76200" y="0"/>
                  </a:moveTo>
                  <a:lnTo>
                    <a:pt x="0" y="38100"/>
                  </a:lnTo>
                  <a:lnTo>
                    <a:pt x="76200" y="76200"/>
                  </a:lnTo>
                  <a:lnTo>
                    <a:pt x="76200" y="57150"/>
                  </a:lnTo>
                  <a:lnTo>
                    <a:pt x="57150" y="57150"/>
                  </a:lnTo>
                  <a:lnTo>
                    <a:pt x="57150" y="19050"/>
                  </a:lnTo>
                  <a:lnTo>
                    <a:pt x="76200" y="19050"/>
                  </a:lnTo>
                  <a:lnTo>
                    <a:pt x="76200" y="0"/>
                  </a:lnTo>
                  <a:close/>
                </a:path>
                <a:path w="715645" h="121284">
                  <a:moveTo>
                    <a:pt x="76200" y="19050"/>
                  </a:moveTo>
                  <a:lnTo>
                    <a:pt x="57150" y="19050"/>
                  </a:lnTo>
                  <a:lnTo>
                    <a:pt x="57150" y="57150"/>
                  </a:lnTo>
                  <a:lnTo>
                    <a:pt x="76200" y="57150"/>
                  </a:lnTo>
                  <a:lnTo>
                    <a:pt x="76200" y="19050"/>
                  </a:lnTo>
                  <a:close/>
                </a:path>
                <a:path w="715645" h="121284">
                  <a:moveTo>
                    <a:pt x="715518" y="19050"/>
                  </a:moveTo>
                  <a:lnTo>
                    <a:pt x="76200" y="19050"/>
                  </a:lnTo>
                  <a:lnTo>
                    <a:pt x="76200" y="57150"/>
                  </a:lnTo>
                  <a:lnTo>
                    <a:pt x="677418" y="57150"/>
                  </a:lnTo>
                  <a:lnTo>
                    <a:pt x="677418" y="38100"/>
                  </a:lnTo>
                  <a:lnTo>
                    <a:pt x="715518" y="38100"/>
                  </a:lnTo>
                  <a:lnTo>
                    <a:pt x="715518" y="19050"/>
                  </a:lnTo>
                  <a:close/>
                </a:path>
                <a:path w="715645" h="121284">
                  <a:moveTo>
                    <a:pt x="715518" y="38100"/>
                  </a:moveTo>
                  <a:lnTo>
                    <a:pt x="677418" y="38100"/>
                  </a:lnTo>
                  <a:lnTo>
                    <a:pt x="696468" y="57150"/>
                  </a:lnTo>
                  <a:lnTo>
                    <a:pt x="715518" y="57150"/>
                  </a:lnTo>
                  <a:lnTo>
                    <a:pt x="715518" y="38100"/>
                  </a:lnTo>
                  <a:close/>
                </a:path>
              </a:pathLst>
            </a:custGeom>
            <a:solidFill>
              <a:srgbClr val="D9D9D9"/>
            </a:solidFill>
          </p:spPr>
          <p:txBody>
            <a:bodyPr wrap="square" lIns="0" tIns="0" rIns="0" bIns="0" rtlCol="0"/>
            <a:lstStyle/>
            <a:p>
              <a:endParaRPr/>
            </a:p>
          </p:txBody>
        </p:sp>
      </p:grpSp>
      <p:grpSp>
        <p:nvGrpSpPr>
          <p:cNvPr id="89" name="object 89"/>
          <p:cNvGrpSpPr/>
          <p:nvPr/>
        </p:nvGrpSpPr>
        <p:grpSpPr>
          <a:xfrm>
            <a:off x="10119359" y="6608826"/>
            <a:ext cx="1365250" cy="76200"/>
            <a:chOff x="10119359" y="6608826"/>
            <a:chExt cx="1365250" cy="76200"/>
          </a:xfrm>
        </p:grpSpPr>
        <p:pic>
          <p:nvPicPr>
            <p:cNvPr id="90" name="object 90"/>
            <p:cNvPicPr/>
            <p:nvPr/>
          </p:nvPicPr>
          <p:blipFill>
            <a:blip r:embed="rId11" cstate="print"/>
            <a:stretch>
              <a:fillRect/>
            </a:stretch>
          </p:blipFill>
          <p:spPr>
            <a:xfrm>
              <a:off x="10119359" y="6608826"/>
              <a:ext cx="197358" cy="76200"/>
            </a:xfrm>
            <a:prstGeom prst="rect">
              <a:avLst/>
            </a:prstGeom>
          </p:spPr>
        </p:pic>
        <p:sp>
          <p:nvSpPr>
            <p:cNvPr id="91" name="object 91"/>
            <p:cNvSpPr/>
            <p:nvPr/>
          </p:nvSpPr>
          <p:spPr>
            <a:xfrm>
              <a:off x="10218419" y="6608826"/>
              <a:ext cx="1266190" cy="76200"/>
            </a:xfrm>
            <a:custGeom>
              <a:avLst/>
              <a:gdLst/>
              <a:ahLst/>
              <a:cxnLst/>
              <a:rect l="l" t="t" r="r" b="b"/>
              <a:pathLst>
                <a:path w="1266190" h="76200">
                  <a:moveTo>
                    <a:pt x="1189481" y="0"/>
                  </a:moveTo>
                  <a:lnTo>
                    <a:pt x="1189481" y="76200"/>
                  </a:lnTo>
                  <a:lnTo>
                    <a:pt x="1227581" y="57150"/>
                  </a:lnTo>
                  <a:lnTo>
                    <a:pt x="1208531" y="57150"/>
                  </a:lnTo>
                  <a:lnTo>
                    <a:pt x="1208531" y="19050"/>
                  </a:lnTo>
                  <a:lnTo>
                    <a:pt x="1227581" y="19050"/>
                  </a:lnTo>
                  <a:lnTo>
                    <a:pt x="1189481" y="0"/>
                  </a:lnTo>
                  <a:close/>
                </a:path>
                <a:path w="1266190" h="76200">
                  <a:moveTo>
                    <a:pt x="1189481" y="19050"/>
                  </a:moveTo>
                  <a:lnTo>
                    <a:pt x="0" y="19050"/>
                  </a:lnTo>
                  <a:lnTo>
                    <a:pt x="0" y="57150"/>
                  </a:lnTo>
                  <a:lnTo>
                    <a:pt x="1189481" y="57150"/>
                  </a:lnTo>
                  <a:lnTo>
                    <a:pt x="1189481" y="19050"/>
                  </a:lnTo>
                  <a:close/>
                </a:path>
                <a:path w="1266190" h="76200">
                  <a:moveTo>
                    <a:pt x="1227581" y="19050"/>
                  </a:moveTo>
                  <a:lnTo>
                    <a:pt x="1208531" y="19050"/>
                  </a:lnTo>
                  <a:lnTo>
                    <a:pt x="1208531" y="57150"/>
                  </a:lnTo>
                  <a:lnTo>
                    <a:pt x="1227581" y="57150"/>
                  </a:lnTo>
                  <a:lnTo>
                    <a:pt x="1265681" y="38100"/>
                  </a:lnTo>
                  <a:lnTo>
                    <a:pt x="1227581" y="19050"/>
                  </a:lnTo>
                  <a:close/>
                </a:path>
              </a:pathLst>
            </a:custGeom>
            <a:solidFill>
              <a:srgbClr val="D9D9D9"/>
            </a:solidFill>
          </p:spPr>
          <p:txBody>
            <a:bodyPr wrap="square" lIns="0" tIns="0" rIns="0" bIns="0" rtlCol="0"/>
            <a:lstStyle/>
            <a:p>
              <a:endParaRPr/>
            </a:p>
          </p:txBody>
        </p:sp>
      </p:grpSp>
      <p:sp>
        <p:nvSpPr>
          <p:cNvPr id="92" name="object 92"/>
          <p:cNvSpPr/>
          <p:nvPr/>
        </p:nvSpPr>
        <p:spPr>
          <a:xfrm>
            <a:off x="8862821" y="6491478"/>
            <a:ext cx="226060" cy="170815"/>
          </a:xfrm>
          <a:custGeom>
            <a:avLst/>
            <a:gdLst/>
            <a:ahLst/>
            <a:cxnLst/>
            <a:rect l="l" t="t" r="r" b="b"/>
            <a:pathLst>
              <a:path w="226059" h="170815">
                <a:moveTo>
                  <a:pt x="0" y="0"/>
                </a:moveTo>
                <a:lnTo>
                  <a:pt x="225551" y="0"/>
                </a:lnTo>
                <a:lnTo>
                  <a:pt x="225551" y="170688"/>
                </a:lnTo>
              </a:path>
            </a:pathLst>
          </a:custGeom>
          <a:ln w="38100">
            <a:solidFill>
              <a:srgbClr val="D9D9D9"/>
            </a:solidFill>
          </a:ln>
        </p:spPr>
        <p:txBody>
          <a:bodyPr wrap="square" lIns="0" tIns="0" rIns="0" bIns="0" rtlCol="0"/>
          <a:lstStyle/>
          <a:p>
            <a:endParaRPr/>
          </a:p>
        </p:txBody>
      </p:sp>
      <p:sp>
        <p:nvSpPr>
          <p:cNvPr id="93" name="object 93"/>
          <p:cNvSpPr/>
          <p:nvPr/>
        </p:nvSpPr>
        <p:spPr>
          <a:xfrm>
            <a:off x="10135361" y="6491478"/>
            <a:ext cx="0" cy="178435"/>
          </a:xfrm>
          <a:custGeom>
            <a:avLst/>
            <a:gdLst/>
            <a:ahLst/>
            <a:cxnLst/>
            <a:rect l="l" t="t" r="r" b="b"/>
            <a:pathLst>
              <a:path h="178434">
                <a:moveTo>
                  <a:pt x="0" y="178308"/>
                </a:moveTo>
                <a:lnTo>
                  <a:pt x="0" y="0"/>
                </a:lnTo>
              </a:path>
            </a:pathLst>
          </a:custGeom>
          <a:ln w="38100">
            <a:solidFill>
              <a:srgbClr val="D9D9D9"/>
            </a:solidFill>
          </a:ln>
        </p:spPr>
        <p:txBody>
          <a:bodyPr wrap="square" lIns="0" tIns="0" rIns="0" bIns="0" rtlCol="0"/>
          <a:lstStyle/>
          <a:p>
            <a:endParaRPr/>
          </a:p>
        </p:txBody>
      </p:sp>
      <p:sp>
        <p:nvSpPr>
          <p:cNvPr id="94" name="object 94"/>
          <p:cNvSpPr/>
          <p:nvPr/>
        </p:nvSpPr>
        <p:spPr>
          <a:xfrm>
            <a:off x="10431018" y="6770369"/>
            <a:ext cx="394970" cy="73660"/>
          </a:xfrm>
          <a:custGeom>
            <a:avLst/>
            <a:gdLst/>
            <a:ahLst/>
            <a:cxnLst/>
            <a:rect l="l" t="t" r="r" b="b"/>
            <a:pathLst>
              <a:path w="394970" h="73659">
                <a:moveTo>
                  <a:pt x="0" y="73151"/>
                </a:moveTo>
                <a:lnTo>
                  <a:pt x="0" y="0"/>
                </a:lnTo>
                <a:lnTo>
                  <a:pt x="394715" y="0"/>
                </a:lnTo>
              </a:path>
            </a:pathLst>
          </a:custGeom>
          <a:ln w="38100">
            <a:solidFill>
              <a:srgbClr val="D9D9D9"/>
            </a:solidFill>
          </a:ln>
        </p:spPr>
        <p:txBody>
          <a:bodyPr wrap="square" lIns="0" tIns="0" rIns="0" bIns="0" rtlCol="0"/>
          <a:lstStyle/>
          <a:p>
            <a:endParaRPr/>
          </a:p>
        </p:txBody>
      </p:sp>
      <p:sp>
        <p:nvSpPr>
          <p:cNvPr id="95" name="object 95"/>
          <p:cNvSpPr/>
          <p:nvPr/>
        </p:nvSpPr>
        <p:spPr>
          <a:xfrm>
            <a:off x="10094214" y="6784084"/>
            <a:ext cx="76200" cy="76200"/>
          </a:xfrm>
          <a:custGeom>
            <a:avLst/>
            <a:gdLst/>
            <a:ahLst/>
            <a:cxnLst/>
            <a:rect l="l" t="t" r="r" b="b"/>
            <a:pathLst>
              <a:path w="76200" h="76200">
                <a:moveTo>
                  <a:pt x="38100" y="0"/>
                </a:moveTo>
                <a:lnTo>
                  <a:pt x="0" y="76201"/>
                </a:lnTo>
                <a:lnTo>
                  <a:pt x="76200" y="76200"/>
                </a:lnTo>
                <a:lnTo>
                  <a:pt x="38100" y="0"/>
                </a:lnTo>
                <a:close/>
              </a:path>
            </a:pathLst>
          </a:custGeom>
          <a:solidFill>
            <a:srgbClr val="D9D9D9"/>
          </a:solidFill>
        </p:spPr>
        <p:txBody>
          <a:bodyPr wrap="square" lIns="0" tIns="0" rIns="0" bIns="0" rtlCol="0"/>
          <a:lstStyle/>
          <a:p>
            <a:endParaRPr/>
          </a:p>
        </p:txBody>
      </p:sp>
      <p:sp>
        <p:nvSpPr>
          <p:cNvPr id="96" name="object 96"/>
          <p:cNvSpPr/>
          <p:nvPr/>
        </p:nvSpPr>
        <p:spPr>
          <a:xfrm>
            <a:off x="9106661" y="6491478"/>
            <a:ext cx="413384" cy="262255"/>
          </a:xfrm>
          <a:custGeom>
            <a:avLst/>
            <a:gdLst/>
            <a:ahLst/>
            <a:cxnLst/>
            <a:rect l="l" t="t" r="r" b="b"/>
            <a:pathLst>
              <a:path w="413384" h="262254">
                <a:moveTo>
                  <a:pt x="0" y="0"/>
                </a:moveTo>
                <a:lnTo>
                  <a:pt x="413004" y="0"/>
                </a:lnTo>
                <a:lnTo>
                  <a:pt x="413004" y="262128"/>
                </a:lnTo>
              </a:path>
            </a:pathLst>
          </a:custGeom>
          <a:ln w="38100">
            <a:solidFill>
              <a:srgbClr val="D9D9D9"/>
            </a:solidFill>
          </a:ln>
        </p:spPr>
        <p:txBody>
          <a:bodyPr wrap="square" lIns="0" tIns="0" rIns="0" bIns="0" rtlCol="0"/>
          <a:lstStyle/>
          <a:p>
            <a:endParaRPr/>
          </a:p>
        </p:txBody>
      </p:sp>
      <p:sp>
        <p:nvSpPr>
          <p:cNvPr id="97" name="object 97"/>
          <p:cNvSpPr/>
          <p:nvPr/>
        </p:nvSpPr>
        <p:spPr>
          <a:xfrm>
            <a:off x="9736073" y="6493002"/>
            <a:ext cx="116205" cy="242570"/>
          </a:xfrm>
          <a:custGeom>
            <a:avLst/>
            <a:gdLst/>
            <a:ahLst/>
            <a:cxnLst/>
            <a:rect l="l" t="t" r="r" b="b"/>
            <a:pathLst>
              <a:path w="116204" h="242570">
                <a:moveTo>
                  <a:pt x="0" y="242316"/>
                </a:moveTo>
                <a:lnTo>
                  <a:pt x="0" y="0"/>
                </a:lnTo>
                <a:lnTo>
                  <a:pt x="115824" y="0"/>
                </a:lnTo>
              </a:path>
            </a:pathLst>
          </a:custGeom>
          <a:ln w="38100">
            <a:solidFill>
              <a:srgbClr val="D9D9D9"/>
            </a:solidFill>
          </a:ln>
        </p:spPr>
        <p:txBody>
          <a:bodyPr wrap="square" lIns="0" tIns="0" rIns="0" bIns="0" rtlCol="0"/>
          <a:lstStyle/>
          <a:p>
            <a:endParaRPr/>
          </a:p>
        </p:txBody>
      </p:sp>
      <p:sp>
        <p:nvSpPr>
          <p:cNvPr id="98" name="object 98"/>
          <p:cNvSpPr/>
          <p:nvPr/>
        </p:nvSpPr>
        <p:spPr>
          <a:xfrm>
            <a:off x="8501633" y="6544818"/>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D9D9D9"/>
            </a:solidFill>
          </a:ln>
        </p:spPr>
        <p:txBody>
          <a:bodyPr wrap="square" lIns="0" tIns="0" rIns="0" bIns="0" rtlCol="0"/>
          <a:lstStyle/>
          <a:p>
            <a:endParaRPr/>
          </a:p>
        </p:txBody>
      </p:sp>
      <p:sp>
        <p:nvSpPr>
          <p:cNvPr id="99" name="object 99"/>
          <p:cNvSpPr/>
          <p:nvPr/>
        </p:nvSpPr>
        <p:spPr>
          <a:xfrm>
            <a:off x="7781163" y="6609588"/>
            <a:ext cx="563880" cy="130810"/>
          </a:xfrm>
          <a:custGeom>
            <a:avLst/>
            <a:gdLst/>
            <a:ahLst/>
            <a:cxnLst/>
            <a:rect l="l" t="t" r="r" b="b"/>
            <a:pathLst>
              <a:path w="563879" h="130809">
                <a:moveTo>
                  <a:pt x="544067" y="0"/>
                </a:moveTo>
                <a:lnTo>
                  <a:pt x="2412" y="0"/>
                </a:lnTo>
                <a:lnTo>
                  <a:pt x="103" y="124205"/>
                </a:lnTo>
                <a:lnTo>
                  <a:pt x="0" y="129752"/>
                </a:lnTo>
                <a:lnTo>
                  <a:pt x="38100" y="130462"/>
                </a:lnTo>
                <a:lnTo>
                  <a:pt x="39606" y="48132"/>
                </a:lnTo>
                <a:lnTo>
                  <a:pt x="39665" y="44894"/>
                </a:lnTo>
                <a:lnTo>
                  <a:pt x="39789" y="38099"/>
                </a:lnTo>
                <a:lnTo>
                  <a:pt x="21081" y="38099"/>
                </a:lnTo>
                <a:lnTo>
                  <a:pt x="40131" y="19405"/>
                </a:lnTo>
                <a:lnTo>
                  <a:pt x="506223" y="19405"/>
                </a:lnTo>
                <a:lnTo>
                  <a:pt x="506221" y="19253"/>
                </a:lnTo>
                <a:lnTo>
                  <a:pt x="544285" y="19253"/>
                </a:lnTo>
                <a:lnTo>
                  <a:pt x="544067" y="0"/>
                </a:lnTo>
                <a:close/>
              </a:path>
              <a:path w="563879" h="130809">
                <a:moveTo>
                  <a:pt x="506457" y="48132"/>
                </a:moveTo>
                <a:lnTo>
                  <a:pt x="487424" y="48132"/>
                </a:lnTo>
                <a:lnTo>
                  <a:pt x="525144" y="124205"/>
                </a:lnTo>
                <a:lnTo>
                  <a:pt x="553920" y="67132"/>
                </a:lnTo>
                <a:lnTo>
                  <a:pt x="544448" y="67132"/>
                </a:lnTo>
                <a:lnTo>
                  <a:pt x="506348" y="66967"/>
                </a:lnTo>
                <a:lnTo>
                  <a:pt x="506457" y="48132"/>
                </a:lnTo>
                <a:close/>
              </a:path>
              <a:path w="563879" h="130809">
                <a:moveTo>
                  <a:pt x="506221" y="19253"/>
                </a:moveTo>
                <a:lnTo>
                  <a:pt x="506348" y="66967"/>
                </a:lnTo>
                <a:lnTo>
                  <a:pt x="544448" y="67132"/>
                </a:lnTo>
                <a:lnTo>
                  <a:pt x="544499" y="38099"/>
                </a:lnTo>
                <a:lnTo>
                  <a:pt x="525144" y="38099"/>
                </a:lnTo>
                <a:lnTo>
                  <a:pt x="506221" y="19253"/>
                </a:lnTo>
                <a:close/>
              </a:path>
              <a:path w="563879" h="130809">
                <a:moveTo>
                  <a:pt x="563498" y="48132"/>
                </a:moveTo>
                <a:lnTo>
                  <a:pt x="544557" y="48132"/>
                </a:lnTo>
                <a:lnTo>
                  <a:pt x="544448" y="67132"/>
                </a:lnTo>
                <a:lnTo>
                  <a:pt x="553920" y="67132"/>
                </a:lnTo>
                <a:lnTo>
                  <a:pt x="563498" y="48132"/>
                </a:lnTo>
                <a:close/>
              </a:path>
              <a:path w="563879" h="130809">
                <a:moveTo>
                  <a:pt x="40131" y="19405"/>
                </a:moveTo>
                <a:lnTo>
                  <a:pt x="21081" y="38099"/>
                </a:lnTo>
                <a:lnTo>
                  <a:pt x="39789" y="38099"/>
                </a:lnTo>
                <a:lnTo>
                  <a:pt x="40131" y="19405"/>
                </a:lnTo>
                <a:close/>
              </a:path>
              <a:path w="563879" h="130809">
                <a:moveTo>
                  <a:pt x="506223" y="19405"/>
                </a:moveTo>
                <a:lnTo>
                  <a:pt x="40131" y="19405"/>
                </a:lnTo>
                <a:lnTo>
                  <a:pt x="39789" y="38099"/>
                </a:lnTo>
                <a:lnTo>
                  <a:pt x="506406" y="38099"/>
                </a:lnTo>
                <a:lnTo>
                  <a:pt x="506223" y="19405"/>
                </a:lnTo>
                <a:close/>
              </a:path>
              <a:path w="563879" h="130809">
                <a:moveTo>
                  <a:pt x="544285" y="19253"/>
                </a:moveTo>
                <a:lnTo>
                  <a:pt x="506221" y="19253"/>
                </a:lnTo>
                <a:lnTo>
                  <a:pt x="525144" y="38099"/>
                </a:lnTo>
                <a:lnTo>
                  <a:pt x="544499" y="38099"/>
                </a:lnTo>
                <a:lnTo>
                  <a:pt x="544287" y="19405"/>
                </a:lnTo>
                <a:lnTo>
                  <a:pt x="544285" y="19253"/>
                </a:lnTo>
                <a:close/>
              </a:path>
            </a:pathLst>
          </a:custGeom>
          <a:solidFill>
            <a:srgbClr val="D9D9D9"/>
          </a:solidFill>
        </p:spPr>
        <p:txBody>
          <a:bodyPr wrap="square" lIns="0" tIns="0" rIns="0" bIns="0" rtlCol="0"/>
          <a:lstStyle/>
          <a:p>
            <a:endParaRPr/>
          </a:p>
        </p:txBody>
      </p:sp>
      <p:sp>
        <p:nvSpPr>
          <p:cNvPr id="100" name="object 100"/>
          <p:cNvSpPr/>
          <p:nvPr/>
        </p:nvSpPr>
        <p:spPr>
          <a:xfrm>
            <a:off x="8306561" y="6834378"/>
            <a:ext cx="0" cy="7620"/>
          </a:xfrm>
          <a:custGeom>
            <a:avLst/>
            <a:gdLst/>
            <a:ahLst/>
            <a:cxnLst/>
            <a:rect l="l" t="t" r="r" b="b"/>
            <a:pathLst>
              <a:path h="7620">
                <a:moveTo>
                  <a:pt x="0" y="0"/>
                </a:moveTo>
                <a:lnTo>
                  <a:pt x="0" y="7618"/>
                </a:lnTo>
              </a:path>
            </a:pathLst>
          </a:custGeom>
          <a:ln w="38100">
            <a:solidFill>
              <a:srgbClr val="D9D9D9"/>
            </a:solidFill>
          </a:ln>
        </p:spPr>
        <p:txBody>
          <a:bodyPr wrap="square" lIns="0" tIns="0" rIns="0" bIns="0" rtlCol="0"/>
          <a:lstStyle/>
          <a:p>
            <a:endParaRPr/>
          </a:p>
        </p:txBody>
      </p:sp>
      <p:sp>
        <p:nvSpPr>
          <p:cNvPr id="101" name="object 101"/>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D9D9D9"/>
            </a:solidFill>
          </a:ln>
        </p:spPr>
        <p:txBody>
          <a:bodyPr wrap="square" lIns="0" tIns="0" rIns="0" bIns="0" rtlCol="0"/>
          <a:lstStyle/>
          <a:p>
            <a:endParaRPr/>
          </a:p>
        </p:txBody>
      </p:sp>
      <p:grpSp>
        <p:nvGrpSpPr>
          <p:cNvPr id="102" name="object 102"/>
          <p:cNvGrpSpPr/>
          <p:nvPr/>
        </p:nvGrpSpPr>
        <p:grpSpPr>
          <a:xfrm>
            <a:off x="7217409" y="6453378"/>
            <a:ext cx="1082040" cy="163195"/>
            <a:chOff x="7217409" y="6453378"/>
            <a:chExt cx="1082040" cy="163195"/>
          </a:xfrm>
        </p:grpSpPr>
        <p:sp>
          <p:nvSpPr>
            <p:cNvPr id="103" name="object 103"/>
            <p:cNvSpPr/>
            <p:nvPr/>
          </p:nvSpPr>
          <p:spPr>
            <a:xfrm>
              <a:off x="7217409" y="6453378"/>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D9D9D9"/>
            </a:solidFill>
          </p:spPr>
          <p:txBody>
            <a:bodyPr wrap="square" lIns="0" tIns="0" rIns="0" bIns="0" rtlCol="0"/>
            <a:lstStyle/>
            <a:p>
              <a:endParaRPr/>
            </a:p>
          </p:txBody>
        </p:sp>
        <p:sp>
          <p:nvSpPr>
            <p:cNvPr id="104" name="object 104"/>
            <p:cNvSpPr/>
            <p:nvPr/>
          </p:nvSpPr>
          <p:spPr>
            <a:xfrm>
              <a:off x="7678673" y="6491478"/>
              <a:ext cx="620395" cy="0"/>
            </a:xfrm>
            <a:custGeom>
              <a:avLst/>
              <a:gdLst/>
              <a:ahLst/>
              <a:cxnLst/>
              <a:rect l="l" t="t" r="r" b="b"/>
              <a:pathLst>
                <a:path w="620395">
                  <a:moveTo>
                    <a:pt x="0" y="0"/>
                  </a:moveTo>
                  <a:lnTo>
                    <a:pt x="620268" y="0"/>
                  </a:lnTo>
                </a:path>
              </a:pathLst>
            </a:custGeom>
            <a:ln w="38100">
              <a:solidFill>
                <a:srgbClr val="D9D9D9"/>
              </a:solidFill>
            </a:ln>
          </p:spPr>
          <p:txBody>
            <a:bodyPr wrap="square" lIns="0" tIns="0" rIns="0" bIns="0" rtlCol="0"/>
            <a:lstStyle/>
            <a:p>
              <a:endParaRPr/>
            </a:p>
          </p:txBody>
        </p:sp>
      </p:grpSp>
      <p:grpSp>
        <p:nvGrpSpPr>
          <p:cNvPr id="105" name="object 105"/>
          <p:cNvGrpSpPr/>
          <p:nvPr/>
        </p:nvGrpSpPr>
        <p:grpSpPr>
          <a:xfrm>
            <a:off x="6371082" y="6472428"/>
            <a:ext cx="664210" cy="386080"/>
            <a:chOff x="6371082" y="6472428"/>
            <a:chExt cx="664210" cy="386080"/>
          </a:xfrm>
        </p:grpSpPr>
        <p:sp>
          <p:nvSpPr>
            <p:cNvPr id="106" name="object 106"/>
            <p:cNvSpPr/>
            <p:nvPr/>
          </p:nvSpPr>
          <p:spPr>
            <a:xfrm>
              <a:off x="6371082" y="6491478"/>
              <a:ext cx="645160" cy="355600"/>
            </a:xfrm>
            <a:custGeom>
              <a:avLst/>
              <a:gdLst/>
              <a:ahLst/>
              <a:cxnLst/>
              <a:rect l="l" t="t" r="r" b="b"/>
              <a:pathLst>
                <a:path w="645159" h="355600">
                  <a:moveTo>
                    <a:pt x="644651" y="0"/>
                  </a:moveTo>
                  <a:lnTo>
                    <a:pt x="644651" y="355091"/>
                  </a:lnTo>
                </a:path>
                <a:path w="645159" h="355600">
                  <a:moveTo>
                    <a:pt x="0" y="0"/>
                  </a:moveTo>
                  <a:lnTo>
                    <a:pt x="620267" y="0"/>
                  </a:lnTo>
                </a:path>
                <a:path w="645159" h="355600">
                  <a:moveTo>
                    <a:pt x="396239" y="15240"/>
                  </a:moveTo>
                  <a:lnTo>
                    <a:pt x="396239" y="42672"/>
                  </a:lnTo>
                </a:path>
              </a:pathLst>
            </a:custGeom>
            <a:ln w="38100">
              <a:solidFill>
                <a:srgbClr val="D9D9D9"/>
              </a:solidFill>
            </a:ln>
          </p:spPr>
          <p:txBody>
            <a:bodyPr wrap="square" lIns="0" tIns="0" rIns="0" bIns="0" rtlCol="0"/>
            <a:lstStyle/>
            <a:p>
              <a:endParaRPr/>
            </a:p>
          </p:txBody>
        </p:sp>
        <p:pic>
          <p:nvPicPr>
            <p:cNvPr id="107" name="object 107"/>
            <p:cNvPicPr/>
            <p:nvPr/>
          </p:nvPicPr>
          <p:blipFill>
            <a:blip r:embed="rId12" cstate="print"/>
            <a:stretch>
              <a:fillRect/>
            </a:stretch>
          </p:blipFill>
          <p:spPr>
            <a:xfrm>
              <a:off x="6727698" y="6654546"/>
              <a:ext cx="76200" cy="203454"/>
            </a:xfrm>
            <a:prstGeom prst="rect">
              <a:avLst/>
            </a:prstGeom>
          </p:spPr>
        </p:pic>
        <p:sp>
          <p:nvSpPr>
            <p:cNvPr id="108" name="object 108"/>
            <p:cNvSpPr/>
            <p:nvPr/>
          </p:nvSpPr>
          <p:spPr>
            <a:xfrm>
              <a:off x="6496050" y="6573774"/>
              <a:ext cx="510540" cy="187960"/>
            </a:xfrm>
            <a:custGeom>
              <a:avLst/>
              <a:gdLst/>
              <a:ahLst/>
              <a:cxnLst/>
              <a:rect l="l" t="t" r="r" b="b"/>
              <a:pathLst>
                <a:path w="510540" h="187959">
                  <a:moveTo>
                    <a:pt x="510540" y="0"/>
                  </a:moveTo>
                  <a:lnTo>
                    <a:pt x="396113" y="113639"/>
                  </a:lnTo>
                  <a:lnTo>
                    <a:pt x="396196" y="132270"/>
                  </a:lnTo>
                  <a:lnTo>
                    <a:pt x="395922" y="150547"/>
                  </a:lnTo>
                  <a:lnTo>
                    <a:pt x="395648" y="168822"/>
                  </a:lnTo>
                  <a:lnTo>
                    <a:pt x="395731" y="187450"/>
                  </a:lnTo>
                  <a:lnTo>
                    <a:pt x="0" y="187450"/>
                  </a:lnTo>
                </a:path>
              </a:pathLst>
            </a:custGeom>
            <a:ln w="38100">
              <a:solidFill>
                <a:srgbClr val="D9D9D9"/>
              </a:solidFill>
            </a:ln>
          </p:spPr>
          <p:txBody>
            <a:bodyPr wrap="square" lIns="0" tIns="0" rIns="0" bIns="0" rtlCol="0"/>
            <a:lstStyle/>
            <a:p>
              <a:endParaRPr/>
            </a:p>
          </p:txBody>
        </p:sp>
      </p:grpSp>
      <p:sp>
        <p:nvSpPr>
          <p:cNvPr id="109" name="object 109"/>
          <p:cNvSpPr/>
          <p:nvPr/>
        </p:nvSpPr>
        <p:spPr>
          <a:xfrm>
            <a:off x="5980938" y="6704838"/>
            <a:ext cx="0" cy="135890"/>
          </a:xfrm>
          <a:custGeom>
            <a:avLst/>
            <a:gdLst/>
            <a:ahLst/>
            <a:cxnLst/>
            <a:rect l="l" t="t" r="r" b="b"/>
            <a:pathLst>
              <a:path h="135890">
                <a:moveTo>
                  <a:pt x="0" y="0"/>
                </a:moveTo>
                <a:lnTo>
                  <a:pt x="0" y="135634"/>
                </a:lnTo>
              </a:path>
            </a:pathLst>
          </a:custGeom>
          <a:ln w="38100">
            <a:solidFill>
              <a:srgbClr val="D9D9D9"/>
            </a:solidFill>
          </a:ln>
        </p:spPr>
        <p:txBody>
          <a:bodyPr wrap="square" lIns="0" tIns="0" rIns="0" bIns="0" rtlCol="0"/>
          <a:lstStyle/>
          <a:p>
            <a:endParaRPr/>
          </a:p>
        </p:txBody>
      </p:sp>
      <p:sp>
        <p:nvSpPr>
          <p:cNvPr id="110" name="object 110"/>
          <p:cNvSpPr/>
          <p:nvPr/>
        </p:nvSpPr>
        <p:spPr>
          <a:xfrm>
            <a:off x="6032753" y="6528054"/>
            <a:ext cx="0" cy="90170"/>
          </a:xfrm>
          <a:custGeom>
            <a:avLst/>
            <a:gdLst/>
            <a:ahLst/>
            <a:cxnLst/>
            <a:rect l="l" t="t" r="r" b="b"/>
            <a:pathLst>
              <a:path h="90170">
                <a:moveTo>
                  <a:pt x="0" y="0"/>
                </a:moveTo>
                <a:lnTo>
                  <a:pt x="0" y="89916"/>
                </a:lnTo>
              </a:path>
            </a:pathLst>
          </a:custGeom>
          <a:ln w="38100">
            <a:solidFill>
              <a:srgbClr val="D9D9D9"/>
            </a:solidFill>
          </a:ln>
        </p:spPr>
        <p:txBody>
          <a:bodyPr wrap="square" lIns="0" tIns="0" rIns="0" bIns="0" rtlCol="0"/>
          <a:lstStyle/>
          <a:p>
            <a:endParaRPr/>
          </a:p>
        </p:txBody>
      </p:sp>
      <p:sp>
        <p:nvSpPr>
          <p:cNvPr id="111" name="object 111"/>
          <p:cNvSpPr/>
          <p:nvPr/>
        </p:nvSpPr>
        <p:spPr>
          <a:xfrm>
            <a:off x="7803642" y="6662166"/>
            <a:ext cx="0" cy="173990"/>
          </a:xfrm>
          <a:custGeom>
            <a:avLst/>
            <a:gdLst/>
            <a:ahLst/>
            <a:cxnLst/>
            <a:rect l="l" t="t" r="r" b="b"/>
            <a:pathLst>
              <a:path h="173990">
                <a:moveTo>
                  <a:pt x="0" y="0"/>
                </a:moveTo>
                <a:lnTo>
                  <a:pt x="0" y="173734"/>
                </a:lnTo>
              </a:path>
            </a:pathLst>
          </a:custGeom>
          <a:ln w="38100">
            <a:solidFill>
              <a:srgbClr val="D9D9D9"/>
            </a:solidFill>
          </a:ln>
        </p:spPr>
        <p:txBody>
          <a:bodyPr wrap="square" lIns="0" tIns="0" rIns="0" bIns="0" rtlCol="0"/>
          <a:lstStyle/>
          <a:p>
            <a:endParaRPr/>
          </a:p>
        </p:txBody>
      </p:sp>
      <p:sp>
        <p:nvSpPr>
          <p:cNvPr id="112" name="object 112"/>
          <p:cNvSpPr/>
          <p:nvPr/>
        </p:nvSpPr>
        <p:spPr>
          <a:xfrm>
            <a:off x="5182361" y="6485382"/>
            <a:ext cx="307975" cy="356870"/>
          </a:xfrm>
          <a:custGeom>
            <a:avLst/>
            <a:gdLst/>
            <a:ahLst/>
            <a:cxnLst/>
            <a:rect l="l" t="t" r="r" b="b"/>
            <a:pathLst>
              <a:path w="307975" h="356870">
                <a:moveTo>
                  <a:pt x="0" y="419"/>
                </a:moveTo>
                <a:lnTo>
                  <a:pt x="0" y="419"/>
                </a:lnTo>
                <a:lnTo>
                  <a:pt x="256540" y="69"/>
                </a:lnTo>
                <a:lnTo>
                  <a:pt x="307848" y="0"/>
                </a:lnTo>
                <a:lnTo>
                  <a:pt x="307848" y="176783"/>
                </a:lnTo>
              </a:path>
              <a:path w="307975" h="356870">
                <a:moveTo>
                  <a:pt x="198120" y="195071"/>
                </a:moveTo>
                <a:lnTo>
                  <a:pt x="198120" y="356614"/>
                </a:lnTo>
              </a:path>
            </a:pathLst>
          </a:custGeom>
          <a:ln w="38100">
            <a:solidFill>
              <a:srgbClr val="D9D9D9"/>
            </a:solidFill>
          </a:ln>
        </p:spPr>
        <p:txBody>
          <a:bodyPr wrap="square" lIns="0" tIns="0" rIns="0" bIns="0" rtlCol="0"/>
          <a:lstStyle/>
          <a:p>
            <a:endParaRPr/>
          </a:p>
        </p:txBody>
      </p:sp>
      <p:sp>
        <p:nvSpPr>
          <p:cNvPr id="113" name="object 113"/>
          <p:cNvSpPr/>
          <p:nvPr/>
        </p:nvSpPr>
        <p:spPr>
          <a:xfrm>
            <a:off x="11325606" y="6496050"/>
            <a:ext cx="498475" cy="146685"/>
          </a:xfrm>
          <a:custGeom>
            <a:avLst/>
            <a:gdLst/>
            <a:ahLst/>
            <a:cxnLst/>
            <a:rect l="l" t="t" r="r" b="b"/>
            <a:pathLst>
              <a:path w="498475" h="146684">
                <a:moveTo>
                  <a:pt x="0" y="0"/>
                </a:moveTo>
                <a:lnTo>
                  <a:pt x="498348" y="0"/>
                </a:lnTo>
                <a:lnTo>
                  <a:pt x="498348" y="146304"/>
                </a:lnTo>
              </a:path>
            </a:pathLst>
          </a:custGeom>
          <a:ln w="38100">
            <a:solidFill>
              <a:srgbClr val="D9D9D9"/>
            </a:solidFill>
          </a:ln>
        </p:spPr>
        <p:txBody>
          <a:bodyPr wrap="square" lIns="0" tIns="0" rIns="0" bIns="0" rtlCol="0"/>
          <a:lstStyle/>
          <a:p>
            <a:endParaRPr/>
          </a:p>
        </p:txBody>
      </p:sp>
      <p:sp>
        <p:nvSpPr>
          <p:cNvPr id="114" name="object 114"/>
          <p:cNvSpPr/>
          <p:nvPr/>
        </p:nvSpPr>
        <p:spPr>
          <a:xfrm>
            <a:off x="4622927" y="6740342"/>
            <a:ext cx="297815" cy="108585"/>
          </a:xfrm>
          <a:custGeom>
            <a:avLst/>
            <a:gdLst/>
            <a:ahLst/>
            <a:cxnLst/>
            <a:rect l="l" t="t" r="r" b="b"/>
            <a:pathLst>
              <a:path w="297814" h="108584">
                <a:moveTo>
                  <a:pt x="297688" y="0"/>
                </a:moveTo>
                <a:lnTo>
                  <a:pt x="0" y="0"/>
                </a:lnTo>
                <a:lnTo>
                  <a:pt x="0" y="108513"/>
                </a:lnTo>
                <a:lnTo>
                  <a:pt x="297688" y="108513"/>
                </a:lnTo>
                <a:lnTo>
                  <a:pt x="297688" y="0"/>
                </a:lnTo>
                <a:close/>
              </a:path>
            </a:pathLst>
          </a:custGeom>
          <a:solidFill>
            <a:srgbClr val="D9D9D9"/>
          </a:solidFill>
        </p:spPr>
        <p:txBody>
          <a:bodyPr wrap="square" lIns="0" tIns="0" rIns="0" bIns="0" rtlCol="0"/>
          <a:lstStyle/>
          <a:p>
            <a:endParaRPr/>
          </a:p>
        </p:txBody>
      </p:sp>
      <p:sp>
        <p:nvSpPr>
          <p:cNvPr id="115" name="object 115"/>
          <p:cNvSpPr/>
          <p:nvPr/>
        </p:nvSpPr>
        <p:spPr>
          <a:xfrm>
            <a:off x="7429372" y="6734686"/>
            <a:ext cx="288290" cy="108585"/>
          </a:xfrm>
          <a:custGeom>
            <a:avLst/>
            <a:gdLst/>
            <a:ahLst/>
            <a:cxnLst/>
            <a:rect l="l" t="t" r="r" b="b"/>
            <a:pathLst>
              <a:path w="288290" h="108584">
                <a:moveTo>
                  <a:pt x="288290" y="0"/>
                </a:moveTo>
                <a:lnTo>
                  <a:pt x="0" y="0"/>
                </a:lnTo>
                <a:lnTo>
                  <a:pt x="0" y="108513"/>
                </a:lnTo>
                <a:lnTo>
                  <a:pt x="288290" y="108513"/>
                </a:lnTo>
                <a:lnTo>
                  <a:pt x="288290" y="0"/>
                </a:lnTo>
                <a:close/>
              </a:path>
            </a:pathLst>
          </a:custGeom>
          <a:solidFill>
            <a:srgbClr val="D9D9D9"/>
          </a:solidFill>
        </p:spPr>
        <p:txBody>
          <a:bodyPr wrap="square" lIns="0" tIns="0" rIns="0" bIns="0" rtlCol="0"/>
          <a:lstStyle/>
          <a:p>
            <a:endParaRPr/>
          </a:p>
        </p:txBody>
      </p:sp>
      <p:sp>
        <p:nvSpPr>
          <p:cNvPr id="116" name="object 116"/>
          <p:cNvSpPr/>
          <p:nvPr/>
        </p:nvSpPr>
        <p:spPr>
          <a:xfrm>
            <a:off x="9668509" y="6727152"/>
            <a:ext cx="324485" cy="107314"/>
          </a:xfrm>
          <a:custGeom>
            <a:avLst/>
            <a:gdLst/>
            <a:ahLst/>
            <a:cxnLst/>
            <a:rect l="l" t="t" r="r" b="b"/>
            <a:pathLst>
              <a:path w="324484" h="107315">
                <a:moveTo>
                  <a:pt x="324104" y="0"/>
                </a:moveTo>
                <a:lnTo>
                  <a:pt x="0" y="0"/>
                </a:lnTo>
                <a:lnTo>
                  <a:pt x="0" y="106810"/>
                </a:lnTo>
                <a:lnTo>
                  <a:pt x="324104" y="106810"/>
                </a:lnTo>
                <a:lnTo>
                  <a:pt x="324104" y="0"/>
                </a:lnTo>
                <a:close/>
              </a:path>
            </a:pathLst>
          </a:custGeom>
          <a:solidFill>
            <a:srgbClr val="D9D9D9"/>
          </a:solidFill>
        </p:spPr>
        <p:txBody>
          <a:bodyPr wrap="square" lIns="0" tIns="0" rIns="0" bIns="0" rtlCol="0"/>
          <a:lstStyle/>
          <a:p>
            <a:endParaRPr/>
          </a:p>
        </p:txBody>
      </p:sp>
      <p:sp>
        <p:nvSpPr>
          <p:cNvPr id="117" name="object 117"/>
          <p:cNvSpPr/>
          <p:nvPr/>
        </p:nvSpPr>
        <p:spPr>
          <a:xfrm>
            <a:off x="3951859" y="6727152"/>
            <a:ext cx="360045" cy="107314"/>
          </a:xfrm>
          <a:custGeom>
            <a:avLst/>
            <a:gdLst/>
            <a:ahLst/>
            <a:cxnLst/>
            <a:rect l="l" t="t" r="r" b="b"/>
            <a:pathLst>
              <a:path w="360045" h="107315">
                <a:moveTo>
                  <a:pt x="359790" y="0"/>
                </a:moveTo>
                <a:lnTo>
                  <a:pt x="0" y="0"/>
                </a:lnTo>
                <a:lnTo>
                  <a:pt x="0" y="106810"/>
                </a:lnTo>
                <a:lnTo>
                  <a:pt x="359790" y="106810"/>
                </a:lnTo>
                <a:lnTo>
                  <a:pt x="359790" y="0"/>
                </a:lnTo>
                <a:close/>
              </a:path>
            </a:pathLst>
          </a:custGeom>
          <a:solidFill>
            <a:srgbClr val="D9D9D9"/>
          </a:solidFill>
        </p:spPr>
        <p:txBody>
          <a:bodyPr wrap="square" lIns="0" tIns="0" rIns="0" bIns="0" rtlCol="0"/>
          <a:lstStyle/>
          <a:p>
            <a:endParaRPr/>
          </a:p>
        </p:txBody>
      </p:sp>
      <p:sp>
        <p:nvSpPr>
          <p:cNvPr id="118" name="object 118"/>
          <p:cNvSpPr/>
          <p:nvPr/>
        </p:nvSpPr>
        <p:spPr>
          <a:xfrm>
            <a:off x="3503295" y="6727152"/>
            <a:ext cx="386715" cy="108585"/>
          </a:xfrm>
          <a:custGeom>
            <a:avLst/>
            <a:gdLst/>
            <a:ahLst/>
            <a:cxnLst/>
            <a:rect l="l" t="t" r="r" b="b"/>
            <a:pathLst>
              <a:path w="386714" h="108584">
                <a:moveTo>
                  <a:pt x="386333" y="0"/>
                </a:moveTo>
                <a:lnTo>
                  <a:pt x="0" y="0"/>
                </a:lnTo>
                <a:lnTo>
                  <a:pt x="0" y="108507"/>
                </a:lnTo>
                <a:lnTo>
                  <a:pt x="386333" y="108507"/>
                </a:lnTo>
                <a:lnTo>
                  <a:pt x="386333" y="0"/>
                </a:lnTo>
                <a:close/>
              </a:path>
            </a:pathLst>
          </a:custGeom>
          <a:solidFill>
            <a:srgbClr val="D9D9D9"/>
          </a:solidFill>
        </p:spPr>
        <p:txBody>
          <a:bodyPr wrap="square" lIns="0" tIns="0" rIns="0" bIns="0" rtlCol="0"/>
          <a:lstStyle/>
          <a:p>
            <a:endParaRPr/>
          </a:p>
        </p:txBody>
      </p:sp>
      <p:sp>
        <p:nvSpPr>
          <p:cNvPr id="119" name="object 119"/>
          <p:cNvSpPr/>
          <p:nvPr/>
        </p:nvSpPr>
        <p:spPr>
          <a:xfrm>
            <a:off x="672325" y="6725259"/>
            <a:ext cx="288925" cy="108585"/>
          </a:xfrm>
          <a:custGeom>
            <a:avLst/>
            <a:gdLst/>
            <a:ahLst/>
            <a:cxnLst/>
            <a:rect l="l" t="t" r="r" b="b"/>
            <a:pathLst>
              <a:path w="288925" h="108584">
                <a:moveTo>
                  <a:pt x="288378" y="0"/>
                </a:moveTo>
                <a:lnTo>
                  <a:pt x="0" y="0"/>
                </a:lnTo>
                <a:lnTo>
                  <a:pt x="0" y="108513"/>
                </a:lnTo>
                <a:lnTo>
                  <a:pt x="288378" y="108513"/>
                </a:lnTo>
                <a:lnTo>
                  <a:pt x="288378" y="0"/>
                </a:lnTo>
                <a:close/>
              </a:path>
            </a:pathLst>
          </a:custGeom>
          <a:solidFill>
            <a:srgbClr val="D9D9D9"/>
          </a:solidFill>
        </p:spPr>
        <p:txBody>
          <a:bodyPr wrap="square" lIns="0" tIns="0" rIns="0" bIns="0" rtlCol="0"/>
          <a:lstStyle/>
          <a:p>
            <a:endParaRPr/>
          </a:p>
        </p:txBody>
      </p:sp>
      <p:sp>
        <p:nvSpPr>
          <p:cNvPr id="120" name="object 120"/>
          <p:cNvSpPr/>
          <p:nvPr/>
        </p:nvSpPr>
        <p:spPr>
          <a:xfrm>
            <a:off x="9219945" y="6723176"/>
            <a:ext cx="386715" cy="108585"/>
          </a:xfrm>
          <a:custGeom>
            <a:avLst/>
            <a:gdLst/>
            <a:ahLst/>
            <a:cxnLst/>
            <a:rect l="l" t="t" r="r" b="b"/>
            <a:pathLst>
              <a:path w="386715" h="108584">
                <a:moveTo>
                  <a:pt x="386333" y="0"/>
                </a:moveTo>
                <a:lnTo>
                  <a:pt x="0" y="0"/>
                </a:lnTo>
                <a:lnTo>
                  <a:pt x="0" y="108512"/>
                </a:lnTo>
                <a:lnTo>
                  <a:pt x="386333" y="108512"/>
                </a:lnTo>
                <a:lnTo>
                  <a:pt x="386333" y="0"/>
                </a:lnTo>
                <a:close/>
              </a:path>
            </a:pathLst>
          </a:custGeom>
          <a:solidFill>
            <a:srgbClr val="D9D9D9"/>
          </a:solidFill>
        </p:spPr>
        <p:txBody>
          <a:bodyPr wrap="square" lIns="0" tIns="0" rIns="0" bIns="0" rtlCol="0"/>
          <a:lstStyle/>
          <a:p>
            <a:endParaRPr/>
          </a:p>
        </p:txBody>
      </p:sp>
      <p:sp>
        <p:nvSpPr>
          <p:cNvPr id="121" name="object 121"/>
          <p:cNvSpPr/>
          <p:nvPr/>
        </p:nvSpPr>
        <p:spPr>
          <a:xfrm>
            <a:off x="1712722" y="6722783"/>
            <a:ext cx="288925" cy="108585"/>
          </a:xfrm>
          <a:custGeom>
            <a:avLst/>
            <a:gdLst/>
            <a:ahLst/>
            <a:cxnLst/>
            <a:rect l="l" t="t" r="r" b="b"/>
            <a:pathLst>
              <a:path w="288925" h="108584">
                <a:moveTo>
                  <a:pt x="288416" y="0"/>
                </a:moveTo>
                <a:lnTo>
                  <a:pt x="0" y="0"/>
                </a:lnTo>
                <a:lnTo>
                  <a:pt x="0" y="108510"/>
                </a:lnTo>
                <a:lnTo>
                  <a:pt x="288416" y="108510"/>
                </a:lnTo>
                <a:lnTo>
                  <a:pt x="288416" y="0"/>
                </a:lnTo>
                <a:close/>
              </a:path>
            </a:pathLst>
          </a:custGeom>
          <a:solidFill>
            <a:srgbClr val="D9D9D9"/>
          </a:solidFill>
        </p:spPr>
        <p:txBody>
          <a:bodyPr wrap="square" lIns="0" tIns="0" rIns="0" bIns="0" rtlCol="0"/>
          <a:lstStyle/>
          <a:p>
            <a:endParaRPr/>
          </a:p>
        </p:txBody>
      </p:sp>
      <p:sp>
        <p:nvSpPr>
          <p:cNvPr id="122" name="object 122"/>
          <p:cNvSpPr/>
          <p:nvPr/>
        </p:nvSpPr>
        <p:spPr>
          <a:xfrm>
            <a:off x="10339451" y="6716534"/>
            <a:ext cx="297815" cy="108585"/>
          </a:xfrm>
          <a:custGeom>
            <a:avLst/>
            <a:gdLst/>
            <a:ahLst/>
            <a:cxnLst/>
            <a:rect l="l" t="t" r="r" b="b"/>
            <a:pathLst>
              <a:path w="297815" h="108584">
                <a:moveTo>
                  <a:pt x="297815" y="0"/>
                </a:moveTo>
                <a:lnTo>
                  <a:pt x="0" y="0"/>
                </a:lnTo>
                <a:lnTo>
                  <a:pt x="0" y="108507"/>
                </a:lnTo>
                <a:lnTo>
                  <a:pt x="297815" y="108507"/>
                </a:lnTo>
                <a:lnTo>
                  <a:pt x="297815" y="0"/>
                </a:lnTo>
                <a:close/>
              </a:path>
            </a:pathLst>
          </a:custGeom>
          <a:solidFill>
            <a:srgbClr val="D9D9D9"/>
          </a:solidFill>
        </p:spPr>
        <p:txBody>
          <a:bodyPr wrap="square" lIns="0" tIns="0" rIns="0" bIns="0" rtlCol="0"/>
          <a:lstStyle/>
          <a:p>
            <a:endParaRPr/>
          </a:p>
        </p:txBody>
      </p:sp>
      <p:sp>
        <p:nvSpPr>
          <p:cNvPr id="123" name="object 123"/>
          <p:cNvSpPr/>
          <p:nvPr/>
        </p:nvSpPr>
        <p:spPr>
          <a:xfrm>
            <a:off x="6388989" y="6706209"/>
            <a:ext cx="288290" cy="108585"/>
          </a:xfrm>
          <a:custGeom>
            <a:avLst/>
            <a:gdLst/>
            <a:ahLst/>
            <a:cxnLst/>
            <a:rect l="l" t="t" r="r" b="b"/>
            <a:pathLst>
              <a:path w="288290" h="108584">
                <a:moveTo>
                  <a:pt x="288289" y="0"/>
                </a:moveTo>
                <a:lnTo>
                  <a:pt x="0" y="0"/>
                </a:lnTo>
                <a:lnTo>
                  <a:pt x="0" y="108513"/>
                </a:lnTo>
                <a:lnTo>
                  <a:pt x="288289" y="108513"/>
                </a:lnTo>
                <a:lnTo>
                  <a:pt x="288289" y="0"/>
                </a:lnTo>
                <a:close/>
              </a:path>
            </a:pathLst>
          </a:custGeom>
          <a:solidFill>
            <a:srgbClr val="D9D9D9"/>
          </a:solidFill>
        </p:spPr>
        <p:txBody>
          <a:bodyPr wrap="square" lIns="0" tIns="0" rIns="0" bIns="0" rtlCol="0"/>
          <a:lstStyle/>
          <a:p>
            <a:endParaRPr/>
          </a:p>
        </p:txBody>
      </p:sp>
      <p:sp>
        <p:nvSpPr>
          <p:cNvPr id="124" name="object 124"/>
          <p:cNvSpPr/>
          <p:nvPr/>
        </p:nvSpPr>
        <p:spPr>
          <a:xfrm>
            <a:off x="8639429" y="6676250"/>
            <a:ext cx="513080" cy="108585"/>
          </a:xfrm>
          <a:custGeom>
            <a:avLst/>
            <a:gdLst/>
            <a:ahLst/>
            <a:cxnLst/>
            <a:rect l="l" t="t" r="r" b="b"/>
            <a:pathLst>
              <a:path w="513079" h="108584">
                <a:moveTo>
                  <a:pt x="512572" y="0"/>
                </a:moveTo>
                <a:lnTo>
                  <a:pt x="0" y="0"/>
                </a:lnTo>
                <a:lnTo>
                  <a:pt x="0" y="108513"/>
                </a:lnTo>
                <a:lnTo>
                  <a:pt x="512572" y="108513"/>
                </a:lnTo>
                <a:lnTo>
                  <a:pt x="512572" y="0"/>
                </a:lnTo>
                <a:close/>
              </a:path>
            </a:pathLst>
          </a:custGeom>
          <a:solidFill>
            <a:srgbClr val="D9D9D9"/>
          </a:solidFill>
        </p:spPr>
        <p:txBody>
          <a:bodyPr wrap="square" lIns="0" tIns="0" rIns="0" bIns="0" rtlCol="0"/>
          <a:lstStyle/>
          <a:p>
            <a:endParaRPr/>
          </a:p>
        </p:txBody>
      </p:sp>
      <p:sp>
        <p:nvSpPr>
          <p:cNvPr id="125" name="object 125"/>
          <p:cNvSpPr/>
          <p:nvPr/>
        </p:nvSpPr>
        <p:spPr>
          <a:xfrm>
            <a:off x="2922777" y="6646824"/>
            <a:ext cx="513080" cy="108585"/>
          </a:xfrm>
          <a:custGeom>
            <a:avLst/>
            <a:gdLst/>
            <a:ahLst/>
            <a:cxnLst/>
            <a:rect l="l" t="t" r="r" b="b"/>
            <a:pathLst>
              <a:path w="513079" h="108584">
                <a:moveTo>
                  <a:pt x="512699" y="0"/>
                </a:moveTo>
                <a:lnTo>
                  <a:pt x="0" y="0"/>
                </a:lnTo>
                <a:lnTo>
                  <a:pt x="0" y="108517"/>
                </a:lnTo>
                <a:lnTo>
                  <a:pt x="512699" y="108517"/>
                </a:lnTo>
                <a:lnTo>
                  <a:pt x="512699" y="0"/>
                </a:lnTo>
                <a:close/>
              </a:path>
            </a:pathLst>
          </a:custGeom>
          <a:solidFill>
            <a:srgbClr val="D9D9D9"/>
          </a:solidFill>
        </p:spPr>
        <p:txBody>
          <a:bodyPr wrap="square" lIns="0" tIns="0" rIns="0" bIns="0" rtlCol="0"/>
          <a:lstStyle/>
          <a:p>
            <a:endParaRPr/>
          </a:p>
        </p:txBody>
      </p:sp>
      <p:sp>
        <p:nvSpPr>
          <p:cNvPr id="126" name="object 126"/>
          <p:cNvSpPr/>
          <p:nvPr/>
        </p:nvSpPr>
        <p:spPr>
          <a:xfrm>
            <a:off x="0" y="6631203"/>
            <a:ext cx="471170" cy="108585"/>
          </a:xfrm>
          <a:custGeom>
            <a:avLst/>
            <a:gdLst/>
            <a:ahLst/>
            <a:cxnLst/>
            <a:rect l="l" t="t" r="r" b="b"/>
            <a:pathLst>
              <a:path w="471170" h="108584">
                <a:moveTo>
                  <a:pt x="470916" y="0"/>
                </a:moveTo>
                <a:lnTo>
                  <a:pt x="0" y="0"/>
                </a:lnTo>
                <a:lnTo>
                  <a:pt x="0" y="108508"/>
                </a:lnTo>
                <a:lnTo>
                  <a:pt x="470916" y="108508"/>
                </a:lnTo>
                <a:lnTo>
                  <a:pt x="470916" y="0"/>
                </a:lnTo>
                <a:close/>
              </a:path>
            </a:pathLst>
          </a:custGeom>
          <a:solidFill>
            <a:srgbClr val="D9D9D9"/>
          </a:solidFill>
        </p:spPr>
        <p:txBody>
          <a:bodyPr wrap="square" lIns="0" tIns="0" rIns="0" bIns="0" rtlCol="0"/>
          <a:lstStyle/>
          <a:p>
            <a:endParaRPr/>
          </a:p>
        </p:txBody>
      </p:sp>
      <p:sp>
        <p:nvSpPr>
          <p:cNvPr id="127" name="object 127"/>
          <p:cNvSpPr/>
          <p:nvPr/>
        </p:nvSpPr>
        <p:spPr>
          <a:xfrm>
            <a:off x="11624436" y="6591604"/>
            <a:ext cx="389255" cy="110489"/>
          </a:xfrm>
          <a:custGeom>
            <a:avLst/>
            <a:gdLst/>
            <a:ahLst/>
            <a:cxnLst/>
            <a:rect l="l" t="t" r="r" b="b"/>
            <a:pathLst>
              <a:path w="389254" h="110490">
                <a:moveTo>
                  <a:pt x="389255" y="0"/>
                </a:moveTo>
                <a:lnTo>
                  <a:pt x="0" y="0"/>
                </a:lnTo>
                <a:lnTo>
                  <a:pt x="0" y="109905"/>
                </a:lnTo>
                <a:lnTo>
                  <a:pt x="389255" y="109905"/>
                </a:lnTo>
                <a:lnTo>
                  <a:pt x="389255" y="0"/>
                </a:lnTo>
                <a:close/>
              </a:path>
            </a:pathLst>
          </a:custGeom>
          <a:solidFill>
            <a:srgbClr val="D9D9D9"/>
          </a:solidFill>
        </p:spPr>
        <p:txBody>
          <a:bodyPr wrap="square" lIns="0" tIns="0" rIns="0" bIns="0" rtlCol="0"/>
          <a:lstStyle/>
          <a:p>
            <a:endParaRPr/>
          </a:p>
        </p:txBody>
      </p:sp>
      <p:sp>
        <p:nvSpPr>
          <p:cNvPr id="128" name="object 128"/>
          <p:cNvSpPr/>
          <p:nvPr/>
        </p:nvSpPr>
        <p:spPr>
          <a:xfrm>
            <a:off x="10703306" y="6591604"/>
            <a:ext cx="509270" cy="108585"/>
          </a:xfrm>
          <a:custGeom>
            <a:avLst/>
            <a:gdLst/>
            <a:ahLst/>
            <a:cxnLst/>
            <a:rect l="l" t="t" r="r" b="b"/>
            <a:pathLst>
              <a:path w="509270" h="108584">
                <a:moveTo>
                  <a:pt x="508889" y="0"/>
                </a:moveTo>
                <a:lnTo>
                  <a:pt x="0" y="0"/>
                </a:lnTo>
                <a:lnTo>
                  <a:pt x="0" y="108521"/>
                </a:lnTo>
                <a:lnTo>
                  <a:pt x="508889" y="108521"/>
                </a:lnTo>
                <a:lnTo>
                  <a:pt x="508889" y="0"/>
                </a:lnTo>
                <a:close/>
              </a:path>
            </a:pathLst>
          </a:custGeom>
          <a:solidFill>
            <a:srgbClr val="D9D9D9"/>
          </a:solidFill>
        </p:spPr>
        <p:txBody>
          <a:bodyPr wrap="square" lIns="0" tIns="0" rIns="0" bIns="0" rtlCol="0"/>
          <a:lstStyle/>
          <a:p>
            <a:endParaRPr/>
          </a:p>
        </p:txBody>
      </p:sp>
      <p:sp>
        <p:nvSpPr>
          <p:cNvPr id="129" name="object 129"/>
          <p:cNvSpPr/>
          <p:nvPr/>
        </p:nvSpPr>
        <p:spPr>
          <a:xfrm>
            <a:off x="5767578" y="6591604"/>
            <a:ext cx="331470" cy="108585"/>
          </a:xfrm>
          <a:custGeom>
            <a:avLst/>
            <a:gdLst/>
            <a:ahLst/>
            <a:cxnLst/>
            <a:rect l="l" t="t" r="r" b="b"/>
            <a:pathLst>
              <a:path w="331470" h="108584">
                <a:moveTo>
                  <a:pt x="331216" y="0"/>
                </a:moveTo>
                <a:lnTo>
                  <a:pt x="0" y="0"/>
                </a:lnTo>
                <a:lnTo>
                  <a:pt x="0" y="108521"/>
                </a:lnTo>
                <a:lnTo>
                  <a:pt x="331216" y="108521"/>
                </a:lnTo>
                <a:lnTo>
                  <a:pt x="331216" y="0"/>
                </a:lnTo>
                <a:close/>
              </a:path>
            </a:pathLst>
          </a:custGeom>
          <a:solidFill>
            <a:srgbClr val="D9D9D9"/>
          </a:solidFill>
        </p:spPr>
        <p:txBody>
          <a:bodyPr wrap="square" lIns="0" tIns="0" rIns="0" bIns="0" rtlCol="0"/>
          <a:lstStyle/>
          <a:p>
            <a:endParaRPr/>
          </a:p>
        </p:txBody>
      </p:sp>
      <p:sp>
        <p:nvSpPr>
          <p:cNvPr id="130" name="object 130"/>
          <p:cNvSpPr/>
          <p:nvPr/>
        </p:nvSpPr>
        <p:spPr>
          <a:xfrm>
            <a:off x="5160898" y="6591604"/>
            <a:ext cx="455295" cy="108585"/>
          </a:xfrm>
          <a:custGeom>
            <a:avLst/>
            <a:gdLst/>
            <a:ahLst/>
            <a:cxnLst/>
            <a:rect l="l" t="t" r="r" b="b"/>
            <a:pathLst>
              <a:path w="455295" h="108584">
                <a:moveTo>
                  <a:pt x="455295" y="0"/>
                </a:moveTo>
                <a:lnTo>
                  <a:pt x="0" y="0"/>
                </a:lnTo>
                <a:lnTo>
                  <a:pt x="0" y="108521"/>
                </a:lnTo>
                <a:lnTo>
                  <a:pt x="455295" y="108521"/>
                </a:lnTo>
                <a:lnTo>
                  <a:pt x="455295" y="0"/>
                </a:lnTo>
                <a:close/>
              </a:path>
            </a:pathLst>
          </a:custGeom>
          <a:solidFill>
            <a:srgbClr val="D9D9D9"/>
          </a:solidFill>
        </p:spPr>
        <p:txBody>
          <a:bodyPr wrap="square" lIns="0" tIns="0" rIns="0" bIns="0" rtlCol="0"/>
          <a:lstStyle/>
          <a:p>
            <a:endParaRPr/>
          </a:p>
        </p:txBody>
      </p:sp>
      <p:sp>
        <p:nvSpPr>
          <p:cNvPr id="131" name="object 131"/>
          <p:cNvSpPr/>
          <p:nvPr/>
        </p:nvSpPr>
        <p:spPr>
          <a:xfrm>
            <a:off x="1463928" y="6591604"/>
            <a:ext cx="288925" cy="108585"/>
          </a:xfrm>
          <a:custGeom>
            <a:avLst/>
            <a:gdLst/>
            <a:ahLst/>
            <a:cxnLst/>
            <a:rect l="l" t="t" r="r" b="b"/>
            <a:pathLst>
              <a:path w="288925" h="108584">
                <a:moveTo>
                  <a:pt x="288416" y="0"/>
                </a:moveTo>
                <a:lnTo>
                  <a:pt x="0" y="0"/>
                </a:lnTo>
                <a:lnTo>
                  <a:pt x="0" y="108521"/>
                </a:lnTo>
                <a:lnTo>
                  <a:pt x="288416" y="108521"/>
                </a:lnTo>
                <a:lnTo>
                  <a:pt x="288416" y="0"/>
                </a:lnTo>
                <a:close/>
              </a:path>
            </a:pathLst>
          </a:custGeom>
          <a:solidFill>
            <a:srgbClr val="D9D9D9"/>
          </a:solidFill>
        </p:spPr>
        <p:txBody>
          <a:bodyPr wrap="square" lIns="0" tIns="0" rIns="0" bIns="0" rtlCol="0"/>
          <a:lstStyle/>
          <a:p>
            <a:endParaRPr/>
          </a:p>
        </p:txBody>
      </p:sp>
      <p:sp>
        <p:nvSpPr>
          <p:cNvPr id="132" name="object 132"/>
          <p:cNvSpPr/>
          <p:nvPr/>
        </p:nvSpPr>
        <p:spPr>
          <a:xfrm>
            <a:off x="7096886" y="6584708"/>
            <a:ext cx="541020" cy="108585"/>
          </a:xfrm>
          <a:custGeom>
            <a:avLst/>
            <a:gdLst/>
            <a:ahLst/>
            <a:cxnLst/>
            <a:rect l="l" t="t" r="r" b="b"/>
            <a:pathLst>
              <a:path w="541020" h="108584">
                <a:moveTo>
                  <a:pt x="540512" y="0"/>
                </a:moveTo>
                <a:lnTo>
                  <a:pt x="0" y="0"/>
                </a:lnTo>
                <a:lnTo>
                  <a:pt x="0" y="108508"/>
                </a:lnTo>
                <a:lnTo>
                  <a:pt x="540512" y="108508"/>
                </a:lnTo>
                <a:lnTo>
                  <a:pt x="540512" y="0"/>
                </a:lnTo>
                <a:close/>
              </a:path>
            </a:pathLst>
          </a:custGeom>
          <a:solidFill>
            <a:srgbClr val="D9D9D9"/>
          </a:solidFill>
        </p:spPr>
        <p:txBody>
          <a:bodyPr wrap="square" lIns="0" tIns="0" rIns="0" bIns="0" rtlCol="0"/>
          <a:lstStyle/>
          <a:p>
            <a:endParaRPr/>
          </a:p>
        </p:txBody>
      </p:sp>
      <p:sp>
        <p:nvSpPr>
          <p:cNvPr id="133" name="object 133"/>
          <p:cNvSpPr/>
          <p:nvPr/>
        </p:nvSpPr>
        <p:spPr>
          <a:xfrm>
            <a:off x="10891773" y="6440423"/>
            <a:ext cx="629920" cy="108585"/>
          </a:xfrm>
          <a:custGeom>
            <a:avLst/>
            <a:gdLst/>
            <a:ahLst/>
            <a:cxnLst/>
            <a:rect l="l" t="t" r="r" b="b"/>
            <a:pathLst>
              <a:path w="629920" h="108584">
                <a:moveTo>
                  <a:pt x="629411" y="0"/>
                </a:moveTo>
                <a:lnTo>
                  <a:pt x="0" y="0"/>
                </a:lnTo>
                <a:lnTo>
                  <a:pt x="0" y="108508"/>
                </a:lnTo>
                <a:lnTo>
                  <a:pt x="629411" y="108508"/>
                </a:lnTo>
                <a:lnTo>
                  <a:pt x="629411" y="0"/>
                </a:lnTo>
                <a:close/>
              </a:path>
            </a:pathLst>
          </a:custGeom>
          <a:solidFill>
            <a:srgbClr val="D9D9D9"/>
          </a:solidFill>
        </p:spPr>
        <p:txBody>
          <a:bodyPr wrap="square" lIns="0" tIns="0" rIns="0" bIns="0" rtlCol="0"/>
          <a:lstStyle/>
          <a:p>
            <a:endParaRPr/>
          </a:p>
        </p:txBody>
      </p:sp>
      <p:sp>
        <p:nvSpPr>
          <p:cNvPr id="134" name="object 134"/>
          <p:cNvSpPr/>
          <p:nvPr/>
        </p:nvSpPr>
        <p:spPr>
          <a:xfrm>
            <a:off x="9851263" y="6440423"/>
            <a:ext cx="603250" cy="108585"/>
          </a:xfrm>
          <a:custGeom>
            <a:avLst/>
            <a:gdLst/>
            <a:ahLst/>
            <a:cxnLst/>
            <a:rect l="l" t="t" r="r" b="b"/>
            <a:pathLst>
              <a:path w="603250" h="108584">
                <a:moveTo>
                  <a:pt x="603250" y="0"/>
                </a:moveTo>
                <a:lnTo>
                  <a:pt x="0" y="0"/>
                </a:lnTo>
                <a:lnTo>
                  <a:pt x="0" y="108508"/>
                </a:lnTo>
                <a:lnTo>
                  <a:pt x="603250" y="108508"/>
                </a:lnTo>
                <a:lnTo>
                  <a:pt x="603250" y="0"/>
                </a:lnTo>
                <a:close/>
              </a:path>
            </a:pathLst>
          </a:custGeom>
          <a:solidFill>
            <a:srgbClr val="D9D9D9"/>
          </a:solidFill>
        </p:spPr>
        <p:txBody>
          <a:bodyPr wrap="square" lIns="0" tIns="0" rIns="0" bIns="0" rtlCol="0"/>
          <a:lstStyle/>
          <a:p>
            <a:endParaRPr/>
          </a:p>
        </p:txBody>
      </p:sp>
      <p:sp>
        <p:nvSpPr>
          <p:cNvPr id="135" name="object 135"/>
          <p:cNvSpPr/>
          <p:nvPr/>
        </p:nvSpPr>
        <p:spPr>
          <a:xfrm>
            <a:off x="8198357" y="6440423"/>
            <a:ext cx="752475" cy="108585"/>
          </a:xfrm>
          <a:custGeom>
            <a:avLst/>
            <a:gdLst/>
            <a:ahLst/>
            <a:cxnLst/>
            <a:rect l="l" t="t" r="r" b="b"/>
            <a:pathLst>
              <a:path w="752475" h="108584">
                <a:moveTo>
                  <a:pt x="751967" y="0"/>
                </a:moveTo>
                <a:lnTo>
                  <a:pt x="0" y="0"/>
                </a:lnTo>
                <a:lnTo>
                  <a:pt x="0" y="108508"/>
                </a:lnTo>
                <a:lnTo>
                  <a:pt x="751967" y="108508"/>
                </a:lnTo>
                <a:lnTo>
                  <a:pt x="751967" y="0"/>
                </a:lnTo>
                <a:close/>
              </a:path>
            </a:pathLst>
          </a:custGeom>
          <a:solidFill>
            <a:srgbClr val="D9D9D9"/>
          </a:solidFill>
        </p:spPr>
        <p:txBody>
          <a:bodyPr wrap="square" lIns="0" tIns="0" rIns="0" bIns="0" rtlCol="0"/>
          <a:lstStyle/>
          <a:p>
            <a:endParaRPr/>
          </a:p>
        </p:txBody>
      </p:sp>
      <p:sp>
        <p:nvSpPr>
          <p:cNvPr id="136" name="object 136"/>
          <p:cNvSpPr/>
          <p:nvPr/>
        </p:nvSpPr>
        <p:spPr>
          <a:xfrm>
            <a:off x="5750814" y="6440423"/>
            <a:ext cx="690880" cy="108585"/>
          </a:xfrm>
          <a:custGeom>
            <a:avLst/>
            <a:gdLst/>
            <a:ahLst/>
            <a:cxnLst/>
            <a:rect l="l" t="t" r="r" b="b"/>
            <a:pathLst>
              <a:path w="690879" h="108584">
                <a:moveTo>
                  <a:pt x="690626" y="3200"/>
                </a:moveTo>
                <a:lnTo>
                  <a:pt x="688213" y="3200"/>
                </a:lnTo>
                <a:lnTo>
                  <a:pt x="688213" y="0"/>
                </a:lnTo>
                <a:lnTo>
                  <a:pt x="2413" y="0"/>
                </a:lnTo>
                <a:lnTo>
                  <a:pt x="2413" y="3200"/>
                </a:lnTo>
                <a:lnTo>
                  <a:pt x="0" y="3200"/>
                </a:lnTo>
                <a:lnTo>
                  <a:pt x="0" y="105600"/>
                </a:lnTo>
                <a:lnTo>
                  <a:pt x="2413" y="105600"/>
                </a:lnTo>
                <a:lnTo>
                  <a:pt x="2413" y="108508"/>
                </a:lnTo>
                <a:lnTo>
                  <a:pt x="688213" y="108508"/>
                </a:lnTo>
                <a:lnTo>
                  <a:pt x="688213" y="105600"/>
                </a:lnTo>
                <a:lnTo>
                  <a:pt x="690626" y="105600"/>
                </a:lnTo>
                <a:lnTo>
                  <a:pt x="690626" y="3200"/>
                </a:lnTo>
                <a:close/>
              </a:path>
            </a:pathLst>
          </a:custGeom>
          <a:solidFill>
            <a:srgbClr val="D9D9D9"/>
          </a:solidFill>
        </p:spPr>
        <p:txBody>
          <a:bodyPr wrap="square" lIns="0" tIns="0" rIns="0" bIns="0" rtlCol="0"/>
          <a:lstStyle/>
          <a:p>
            <a:endParaRPr/>
          </a:p>
        </p:txBody>
      </p:sp>
      <p:sp>
        <p:nvSpPr>
          <p:cNvPr id="137" name="object 137"/>
          <p:cNvSpPr/>
          <p:nvPr/>
        </p:nvSpPr>
        <p:spPr>
          <a:xfrm>
            <a:off x="4954651" y="6440423"/>
            <a:ext cx="361950" cy="108585"/>
          </a:xfrm>
          <a:custGeom>
            <a:avLst/>
            <a:gdLst/>
            <a:ahLst/>
            <a:cxnLst/>
            <a:rect l="l" t="t" r="r" b="b"/>
            <a:pathLst>
              <a:path w="361950" h="108584">
                <a:moveTo>
                  <a:pt x="361823" y="0"/>
                </a:moveTo>
                <a:lnTo>
                  <a:pt x="0" y="0"/>
                </a:lnTo>
                <a:lnTo>
                  <a:pt x="0" y="108508"/>
                </a:lnTo>
                <a:lnTo>
                  <a:pt x="361823" y="108508"/>
                </a:lnTo>
                <a:lnTo>
                  <a:pt x="361823" y="0"/>
                </a:lnTo>
                <a:close/>
              </a:path>
            </a:pathLst>
          </a:custGeom>
          <a:solidFill>
            <a:srgbClr val="D9D9D9"/>
          </a:solidFill>
        </p:spPr>
        <p:txBody>
          <a:bodyPr wrap="square" lIns="0" tIns="0" rIns="0" bIns="0" rtlCol="0"/>
          <a:lstStyle/>
          <a:p>
            <a:endParaRPr/>
          </a:p>
        </p:txBody>
      </p:sp>
      <p:sp>
        <p:nvSpPr>
          <p:cNvPr id="138" name="object 138"/>
          <p:cNvSpPr/>
          <p:nvPr/>
        </p:nvSpPr>
        <p:spPr>
          <a:xfrm>
            <a:off x="4134739" y="6440423"/>
            <a:ext cx="603250" cy="108585"/>
          </a:xfrm>
          <a:custGeom>
            <a:avLst/>
            <a:gdLst/>
            <a:ahLst/>
            <a:cxnLst/>
            <a:rect l="l" t="t" r="r" b="b"/>
            <a:pathLst>
              <a:path w="603250" h="108584">
                <a:moveTo>
                  <a:pt x="603123" y="0"/>
                </a:moveTo>
                <a:lnTo>
                  <a:pt x="0" y="0"/>
                </a:lnTo>
                <a:lnTo>
                  <a:pt x="0" y="108508"/>
                </a:lnTo>
                <a:lnTo>
                  <a:pt x="603123" y="108508"/>
                </a:lnTo>
                <a:lnTo>
                  <a:pt x="603123" y="0"/>
                </a:lnTo>
                <a:close/>
              </a:path>
            </a:pathLst>
          </a:custGeom>
          <a:solidFill>
            <a:srgbClr val="D9D9D9"/>
          </a:solidFill>
        </p:spPr>
        <p:txBody>
          <a:bodyPr wrap="square" lIns="0" tIns="0" rIns="0" bIns="0" rtlCol="0"/>
          <a:lstStyle/>
          <a:p>
            <a:endParaRPr/>
          </a:p>
        </p:txBody>
      </p:sp>
      <p:sp>
        <p:nvSpPr>
          <p:cNvPr id="139" name="object 139"/>
          <p:cNvSpPr/>
          <p:nvPr/>
        </p:nvSpPr>
        <p:spPr>
          <a:xfrm>
            <a:off x="2621152" y="6440423"/>
            <a:ext cx="612775" cy="108585"/>
          </a:xfrm>
          <a:custGeom>
            <a:avLst/>
            <a:gdLst/>
            <a:ahLst/>
            <a:cxnLst/>
            <a:rect l="l" t="t" r="r" b="b"/>
            <a:pathLst>
              <a:path w="612775" h="108584">
                <a:moveTo>
                  <a:pt x="612648" y="0"/>
                </a:moveTo>
                <a:lnTo>
                  <a:pt x="0" y="0"/>
                </a:lnTo>
                <a:lnTo>
                  <a:pt x="0" y="108508"/>
                </a:lnTo>
                <a:lnTo>
                  <a:pt x="612648" y="108508"/>
                </a:lnTo>
                <a:lnTo>
                  <a:pt x="612648" y="0"/>
                </a:lnTo>
                <a:close/>
              </a:path>
            </a:pathLst>
          </a:custGeom>
          <a:solidFill>
            <a:srgbClr val="D9D9D9"/>
          </a:solidFill>
        </p:spPr>
        <p:txBody>
          <a:bodyPr wrap="square" lIns="0" tIns="0" rIns="0" bIns="0" rtlCol="0"/>
          <a:lstStyle/>
          <a:p>
            <a:endParaRPr/>
          </a:p>
        </p:txBody>
      </p:sp>
      <p:sp>
        <p:nvSpPr>
          <p:cNvPr id="140" name="object 140"/>
          <p:cNvSpPr/>
          <p:nvPr/>
        </p:nvSpPr>
        <p:spPr>
          <a:xfrm>
            <a:off x="263321" y="6440423"/>
            <a:ext cx="396240" cy="108585"/>
          </a:xfrm>
          <a:custGeom>
            <a:avLst/>
            <a:gdLst/>
            <a:ahLst/>
            <a:cxnLst/>
            <a:rect l="l" t="t" r="r" b="b"/>
            <a:pathLst>
              <a:path w="396240" h="108584">
                <a:moveTo>
                  <a:pt x="395808" y="0"/>
                </a:moveTo>
                <a:lnTo>
                  <a:pt x="0" y="0"/>
                </a:lnTo>
                <a:lnTo>
                  <a:pt x="0" y="108508"/>
                </a:lnTo>
                <a:lnTo>
                  <a:pt x="395808" y="108508"/>
                </a:lnTo>
                <a:lnTo>
                  <a:pt x="395808" y="0"/>
                </a:lnTo>
                <a:close/>
              </a:path>
            </a:pathLst>
          </a:custGeom>
          <a:solidFill>
            <a:srgbClr val="D9D9D9"/>
          </a:solidFill>
        </p:spPr>
        <p:txBody>
          <a:bodyPr wrap="square" lIns="0" tIns="0" rIns="0" bIns="0" rtlCol="0"/>
          <a:lstStyle/>
          <a:p>
            <a:endParaRPr/>
          </a:p>
        </p:txBody>
      </p:sp>
      <p:sp>
        <p:nvSpPr>
          <p:cNvPr id="141" name="object 141"/>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Generation</a:t>
            </a:r>
            <a:r>
              <a:rPr spc="-95"/>
              <a:t> </a:t>
            </a:r>
            <a:r>
              <a:rPr spc="-40"/>
              <a:t>Tab:</a:t>
            </a:r>
            <a:r>
              <a:rPr spc="-110"/>
              <a:t> </a:t>
            </a:r>
            <a:r>
              <a:rPr>
                <a:solidFill>
                  <a:srgbClr val="FAB82E"/>
                </a:solidFill>
              </a:rPr>
              <a:t>Schedule</a:t>
            </a:r>
            <a:r>
              <a:rPr spc="-120">
                <a:solidFill>
                  <a:srgbClr val="FAB82E"/>
                </a:solidFill>
              </a:rPr>
              <a:t> </a:t>
            </a:r>
            <a:r>
              <a:rPr>
                <a:solidFill>
                  <a:srgbClr val="FAB82E"/>
                </a:solidFill>
              </a:rPr>
              <a:t>Offers</a:t>
            </a:r>
            <a:r>
              <a:rPr spc="-130">
                <a:solidFill>
                  <a:srgbClr val="FAB82E"/>
                </a:solidFill>
              </a:rPr>
              <a:t> </a:t>
            </a:r>
            <a:r>
              <a:rPr spc="-10">
                <a:solidFill>
                  <a:srgbClr val="FAB82E"/>
                </a:solidFill>
              </a:rPr>
              <a:t>Default</a:t>
            </a:r>
          </a:p>
        </p:txBody>
      </p:sp>
      <p:sp>
        <p:nvSpPr>
          <p:cNvPr id="142" name="object 142"/>
          <p:cNvSpPr/>
          <p:nvPr/>
        </p:nvSpPr>
        <p:spPr>
          <a:xfrm>
            <a:off x="11807952" y="6446520"/>
            <a:ext cx="384175" cy="254635"/>
          </a:xfrm>
          <a:custGeom>
            <a:avLst/>
            <a:gdLst/>
            <a:ahLst/>
            <a:cxnLst/>
            <a:rect l="l" t="t" r="r" b="b"/>
            <a:pathLst>
              <a:path w="384175" h="254634">
                <a:moveTo>
                  <a:pt x="384048" y="0"/>
                </a:moveTo>
                <a:lnTo>
                  <a:pt x="0" y="0"/>
                </a:lnTo>
                <a:lnTo>
                  <a:pt x="0" y="254507"/>
                </a:lnTo>
                <a:lnTo>
                  <a:pt x="384048" y="254507"/>
                </a:lnTo>
                <a:lnTo>
                  <a:pt x="384048" y="0"/>
                </a:lnTo>
                <a:close/>
              </a:path>
            </a:pathLst>
          </a:custGeom>
          <a:solidFill>
            <a:srgbClr val="D9D9D9"/>
          </a:solidFill>
        </p:spPr>
        <p:txBody>
          <a:bodyPr wrap="square" lIns="0" tIns="0" rIns="0" bIns="0" rtlCol="0"/>
          <a:lstStyle/>
          <a:p>
            <a:endParaRPr/>
          </a:p>
        </p:txBody>
      </p:sp>
      <p:grpSp>
        <p:nvGrpSpPr>
          <p:cNvPr id="143" name="object 143"/>
          <p:cNvGrpSpPr/>
          <p:nvPr/>
        </p:nvGrpSpPr>
        <p:grpSpPr>
          <a:xfrm>
            <a:off x="304800" y="1374647"/>
            <a:ext cx="11582400" cy="4572000"/>
            <a:chOff x="304800" y="1374647"/>
            <a:chExt cx="11582400" cy="4572000"/>
          </a:xfrm>
        </p:grpSpPr>
        <p:pic>
          <p:nvPicPr>
            <p:cNvPr id="144" name="object 144"/>
            <p:cNvPicPr/>
            <p:nvPr/>
          </p:nvPicPr>
          <p:blipFill>
            <a:blip r:embed="rId13" cstate="print"/>
            <a:stretch>
              <a:fillRect/>
            </a:stretch>
          </p:blipFill>
          <p:spPr>
            <a:xfrm>
              <a:off x="304800" y="1374647"/>
              <a:ext cx="11582400" cy="4572000"/>
            </a:xfrm>
            <a:prstGeom prst="rect">
              <a:avLst/>
            </a:prstGeom>
          </p:spPr>
        </p:pic>
        <p:sp>
          <p:nvSpPr>
            <p:cNvPr id="145" name="object 145"/>
            <p:cNvSpPr/>
            <p:nvPr/>
          </p:nvSpPr>
          <p:spPr>
            <a:xfrm>
              <a:off x="3556253" y="1597913"/>
              <a:ext cx="2969260" cy="2658110"/>
            </a:xfrm>
            <a:custGeom>
              <a:avLst/>
              <a:gdLst/>
              <a:ahLst/>
              <a:cxnLst/>
              <a:rect l="l" t="t" r="r" b="b"/>
              <a:pathLst>
                <a:path w="2969259" h="2658110">
                  <a:moveTo>
                    <a:pt x="0" y="2657856"/>
                  </a:moveTo>
                  <a:lnTo>
                    <a:pt x="2845307" y="2657856"/>
                  </a:lnTo>
                  <a:lnTo>
                    <a:pt x="2845307" y="1633727"/>
                  </a:lnTo>
                  <a:lnTo>
                    <a:pt x="0" y="1633727"/>
                  </a:lnTo>
                  <a:lnTo>
                    <a:pt x="0" y="2657856"/>
                  </a:lnTo>
                  <a:close/>
                </a:path>
                <a:path w="2969259" h="2658110">
                  <a:moveTo>
                    <a:pt x="1930908" y="359663"/>
                  </a:moveTo>
                  <a:lnTo>
                    <a:pt x="2968752" y="359663"/>
                  </a:lnTo>
                  <a:lnTo>
                    <a:pt x="2968752" y="0"/>
                  </a:lnTo>
                  <a:lnTo>
                    <a:pt x="1930908" y="0"/>
                  </a:lnTo>
                  <a:lnTo>
                    <a:pt x="1930908" y="359663"/>
                  </a:lnTo>
                  <a:close/>
                </a:path>
              </a:pathLst>
            </a:custGeom>
            <a:ln w="25908">
              <a:solidFill>
                <a:srgbClr val="FAB82E"/>
              </a:solidFill>
            </a:ln>
          </p:spPr>
          <p:txBody>
            <a:bodyPr wrap="square" lIns="0" tIns="0" rIns="0" bIns="0" rtlCol="0"/>
            <a:lstStyle/>
            <a:p>
              <a:endParaRPr/>
            </a:p>
          </p:txBody>
        </p:sp>
        <p:sp>
          <p:nvSpPr>
            <p:cNvPr id="146" name="object 146"/>
            <p:cNvSpPr/>
            <p:nvPr/>
          </p:nvSpPr>
          <p:spPr>
            <a:xfrm>
              <a:off x="1066800" y="3221736"/>
              <a:ext cx="2075814" cy="228600"/>
            </a:xfrm>
            <a:custGeom>
              <a:avLst/>
              <a:gdLst/>
              <a:ahLst/>
              <a:cxnLst/>
              <a:rect l="l" t="t" r="r" b="b"/>
              <a:pathLst>
                <a:path w="2075814" h="228600">
                  <a:moveTo>
                    <a:pt x="0" y="228600"/>
                  </a:moveTo>
                  <a:lnTo>
                    <a:pt x="2075688" y="228600"/>
                  </a:lnTo>
                  <a:lnTo>
                    <a:pt x="2075688" y="0"/>
                  </a:lnTo>
                  <a:lnTo>
                    <a:pt x="0" y="0"/>
                  </a:lnTo>
                  <a:lnTo>
                    <a:pt x="0" y="228600"/>
                  </a:lnTo>
                  <a:close/>
                </a:path>
              </a:pathLst>
            </a:custGeom>
            <a:ln w="12192">
              <a:solidFill>
                <a:srgbClr val="B5B8C7"/>
              </a:solidFill>
            </a:ln>
          </p:spPr>
          <p:txBody>
            <a:bodyPr wrap="square" lIns="0" tIns="0" rIns="0" bIns="0" rtlCol="0"/>
            <a:lstStyle/>
            <a:p>
              <a:endParaRPr/>
            </a:p>
          </p:txBody>
        </p:sp>
      </p:grpSp>
      <p:sp>
        <p:nvSpPr>
          <p:cNvPr id="147" name="object 147"/>
          <p:cNvSpPr txBox="1"/>
          <p:nvPr/>
        </p:nvSpPr>
        <p:spPr>
          <a:xfrm>
            <a:off x="1072896" y="3207257"/>
            <a:ext cx="2063750" cy="237490"/>
          </a:xfrm>
          <a:prstGeom prst="rect">
            <a:avLst/>
          </a:prstGeom>
          <a:solidFill>
            <a:srgbClr val="FFFFFF"/>
          </a:solidFill>
        </p:spPr>
        <p:txBody>
          <a:bodyPr vert="horz" wrap="square" lIns="0" tIns="14604" rIns="0" bIns="0" rtlCol="0">
            <a:spAutoFit/>
          </a:bodyPr>
          <a:lstStyle/>
          <a:p>
            <a:pPr marL="39370">
              <a:lnSpc>
                <a:spcPct val="100000"/>
              </a:lnSpc>
              <a:spcBef>
                <a:spcPts val="114"/>
              </a:spcBef>
            </a:pPr>
            <a:r>
              <a:rPr sz="1200" spc="-10">
                <a:latin typeface="Calibri"/>
                <a:cs typeface="Calibri"/>
              </a:rPr>
              <a:t>MyFacility_GEN</a:t>
            </a:r>
            <a:endParaRPr sz="1200">
              <a:latin typeface="Calibri"/>
              <a:cs typeface="Calibri"/>
            </a:endParaRPr>
          </a:p>
        </p:txBody>
      </p:sp>
      <p:sp>
        <p:nvSpPr>
          <p:cNvPr id="148" name="object 148"/>
          <p:cNvSpPr txBox="1"/>
          <p:nvPr/>
        </p:nvSpPr>
        <p:spPr>
          <a:xfrm>
            <a:off x="4503420" y="2414016"/>
            <a:ext cx="4945380" cy="196850"/>
          </a:xfrm>
          <a:prstGeom prst="rect">
            <a:avLst/>
          </a:prstGeom>
          <a:solidFill>
            <a:srgbClr val="D6E6F6"/>
          </a:solidFill>
        </p:spPr>
        <p:txBody>
          <a:bodyPr vert="horz" wrap="square" lIns="0" tIns="22860" rIns="0" bIns="0" rtlCol="0">
            <a:spAutoFit/>
          </a:bodyPr>
          <a:lstStyle/>
          <a:p>
            <a:pPr marL="45720">
              <a:lnSpc>
                <a:spcPct val="100000"/>
              </a:lnSpc>
              <a:spcBef>
                <a:spcPts val="180"/>
              </a:spcBef>
            </a:pPr>
            <a:r>
              <a:rPr sz="900" b="1" spc="-10">
                <a:solidFill>
                  <a:srgbClr val="0F3B85"/>
                </a:solidFill>
                <a:latin typeface="Calibri"/>
                <a:cs typeface="Calibri"/>
              </a:rPr>
              <a:t>MyFacility_GEN</a:t>
            </a:r>
            <a:r>
              <a:rPr sz="900" b="1" spc="25">
                <a:solidFill>
                  <a:srgbClr val="0F3B85"/>
                </a:solidFill>
                <a:latin typeface="Calibri"/>
                <a:cs typeface="Calibri"/>
              </a:rPr>
              <a:t> </a:t>
            </a:r>
            <a:r>
              <a:rPr sz="900" b="1">
                <a:solidFill>
                  <a:srgbClr val="0F3B85"/>
                </a:solidFill>
                <a:latin typeface="Calibri"/>
                <a:cs typeface="Calibri"/>
              </a:rPr>
              <a:t>(12345)</a:t>
            </a:r>
            <a:r>
              <a:rPr sz="900" b="1" spc="-25">
                <a:solidFill>
                  <a:srgbClr val="0F3B85"/>
                </a:solidFill>
                <a:latin typeface="Calibri"/>
                <a:cs typeface="Calibri"/>
              </a:rPr>
              <a:t> </a:t>
            </a:r>
            <a:r>
              <a:rPr sz="900" b="1">
                <a:solidFill>
                  <a:srgbClr val="0F3B85"/>
                </a:solidFill>
                <a:latin typeface="Calibri"/>
                <a:cs typeface="Calibri"/>
              </a:rPr>
              <a:t>–</a:t>
            </a:r>
            <a:r>
              <a:rPr sz="900" b="1" spc="25">
                <a:solidFill>
                  <a:srgbClr val="0F3B85"/>
                </a:solidFill>
                <a:latin typeface="Calibri"/>
                <a:cs typeface="Calibri"/>
              </a:rPr>
              <a:t> </a:t>
            </a:r>
            <a:r>
              <a:rPr sz="900" b="1">
                <a:solidFill>
                  <a:srgbClr val="0F3B85"/>
                </a:solidFill>
                <a:latin typeface="Calibri"/>
                <a:cs typeface="Calibri"/>
              </a:rPr>
              <a:t>DFLPRICE</a:t>
            </a:r>
            <a:r>
              <a:rPr sz="900" b="1" spc="-5">
                <a:solidFill>
                  <a:srgbClr val="0F3B85"/>
                </a:solidFill>
                <a:latin typeface="Calibri"/>
                <a:cs typeface="Calibri"/>
              </a:rPr>
              <a:t> </a:t>
            </a:r>
            <a:r>
              <a:rPr sz="900" b="1">
                <a:solidFill>
                  <a:srgbClr val="0F3B85"/>
                </a:solidFill>
                <a:latin typeface="Calibri"/>
                <a:cs typeface="Calibri"/>
              </a:rPr>
              <a:t>(1234501</a:t>
            </a:r>
            <a:r>
              <a:rPr sz="900" b="1" spc="-35">
                <a:solidFill>
                  <a:srgbClr val="0F3B85"/>
                </a:solidFill>
                <a:latin typeface="Calibri"/>
                <a:cs typeface="Calibri"/>
              </a:rPr>
              <a:t> </a:t>
            </a:r>
            <a:r>
              <a:rPr sz="900" b="1" spc="-10">
                <a:solidFill>
                  <a:srgbClr val="0F3B85"/>
                </a:solidFill>
                <a:latin typeface="Calibri"/>
                <a:cs typeface="Calibri"/>
              </a:rPr>
              <a:t>Price-</a:t>
            </a:r>
            <a:r>
              <a:rPr sz="900" b="1">
                <a:solidFill>
                  <a:srgbClr val="0F3B85"/>
                </a:solidFill>
                <a:latin typeface="Calibri"/>
                <a:cs typeface="Calibri"/>
              </a:rPr>
              <a:t>based)</a:t>
            </a:r>
            <a:r>
              <a:rPr sz="900" b="1" spc="25">
                <a:solidFill>
                  <a:srgbClr val="0F3B85"/>
                </a:solidFill>
                <a:latin typeface="Calibri"/>
                <a:cs typeface="Calibri"/>
              </a:rPr>
              <a:t> </a:t>
            </a:r>
            <a:r>
              <a:rPr sz="900" b="1">
                <a:solidFill>
                  <a:srgbClr val="0F3B85"/>
                </a:solidFill>
                <a:latin typeface="Calibri"/>
                <a:cs typeface="Calibri"/>
              </a:rPr>
              <a:t>on</a:t>
            </a:r>
            <a:r>
              <a:rPr sz="900" b="1" spc="25">
                <a:solidFill>
                  <a:srgbClr val="0F3B85"/>
                </a:solidFill>
                <a:latin typeface="Calibri"/>
                <a:cs typeface="Calibri"/>
              </a:rPr>
              <a:t> </a:t>
            </a:r>
            <a:r>
              <a:rPr sz="900" b="1">
                <a:solidFill>
                  <a:srgbClr val="0F3B85"/>
                </a:solidFill>
                <a:latin typeface="Calibri"/>
                <a:cs typeface="Calibri"/>
              </a:rPr>
              <a:t>29-</a:t>
            </a:r>
            <a:r>
              <a:rPr sz="900" b="1" spc="-10">
                <a:solidFill>
                  <a:srgbClr val="0F3B85"/>
                </a:solidFill>
                <a:latin typeface="Calibri"/>
                <a:cs typeface="Calibri"/>
              </a:rPr>
              <a:t>Dec-</a:t>
            </a:r>
            <a:r>
              <a:rPr sz="900" b="1" spc="-20">
                <a:solidFill>
                  <a:srgbClr val="0F3B85"/>
                </a:solidFill>
                <a:latin typeface="Calibri"/>
                <a:cs typeface="Calibri"/>
              </a:rPr>
              <a:t>2018</a:t>
            </a:r>
            <a:endParaRPr sz="900">
              <a:latin typeface="Calibri"/>
              <a:cs typeface="Calibri"/>
            </a:endParaRPr>
          </a:p>
        </p:txBody>
      </p:sp>
      <p:grpSp>
        <p:nvGrpSpPr>
          <p:cNvPr id="149" name="object 149"/>
          <p:cNvGrpSpPr/>
          <p:nvPr/>
        </p:nvGrpSpPr>
        <p:grpSpPr>
          <a:xfrm>
            <a:off x="825944" y="1359344"/>
            <a:ext cx="2323465" cy="1828164"/>
            <a:chOff x="825944" y="1359344"/>
            <a:chExt cx="2323465" cy="1828164"/>
          </a:xfrm>
        </p:grpSpPr>
        <p:sp>
          <p:nvSpPr>
            <p:cNvPr id="150" name="object 150"/>
            <p:cNvSpPr/>
            <p:nvPr/>
          </p:nvSpPr>
          <p:spPr>
            <a:xfrm>
              <a:off x="838962" y="1372362"/>
              <a:ext cx="716280" cy="224154"/>
            </a:xfrm>
            <a:custGeom>
              <a:avLst/>
              <a:gdLst/>
              <a:ahLst/>
              <a:cxnLst/>
              <a:rect l="l" t="t" r="r" b="b"/>
              <a:pathLst>
                <a:path w="716280" h="224155">
                  <a:moveTo>
                    <a:pt x="0" y="224027"/>
                  </a:moveTo>
                  <a:lnTo>
                    <a:pt x="716280" y="224027"/>
                  </a:lnTo>
                  <a:lnTo>
                    <a:pt x="716280" y="0"/>
                  </a:lnTo>
                  <a:lnTo>
                    <a:pt x="0" y="0"/>
                  </a:lnTo>
                  <a:lnTo>
                    <a:pt x="0" y="224027"/>
                  </a:lnTo>
                  <a:close/>
                </a:path>
              </a:pathLst>
            </a:custGeom>
            <a:ln w="25907">
              <a:solidFill>
                <a:srgbClr val="FAB82E"/>
              </a:solidFill>
            </a:ln>
          </p:spPr>
          <p:txBody>
            <a:bodyPr wrap="square" lIns="0" tIns="0" rIns="0" bIns="0" rtlCol="0"/>
            <a:lstStyle/>
            <a:p>
              <a:endParaRPr/>
            </a:p>
          </p:txBody>
        </p:sp>
        <p:sp>
          <p:nvSpPr>
            <p:cNvPr id="151" name="object 151"/>
            <p:cNvSpPr/>
            <p:nvPr/>
          </p:nvSpPr>
          <p:spPr>
            <a:xfrm>
              <a:off x="1066800" y="2983992"/>
              <a:ext cx="2075814" cy="196850"/>
            </a:xfrm>
            <a:custGeom>
              <a:avLst/>
              <a:gdLst/>
              <a:ahLst/>
              <a:cxnLst/>
              <a:rect l="l" t="t" r="r" b="b"/>
              <a:pathLst>
                <a:path w="2075814" h="196850">
                  <a:moveTo>
                    <a:pt x="0" y="196596"/>
                  </a:moveTo>
                  <a:lnTo>
                    <a:pt x="2075688" y="196596"/>
                  </a:lnTo>
                  <a:lnTo>
                    <a:pt x="2075688" y="0"/>
                  </a:lnTo>
                  <a:lnTo>
                    <a:pt x="0" y="0"/>
                  </a:lnTo>
                  <a:lnTo>
                    <a:pt x="0" y="196596"/>
                  </a:lnTo>
                  <a:close/>
                </a:path>
              </a:pathLst>
            </a:custGeom>
            <a:ln w="12192">
              <a:solidFill>
                <a:srgbClr val="B5B8C7"/>
              </a:solidFill>
            </a:ln>
          </p:spPr>
          <p:txBody>
            <a:bodyPr wrap="square" lIns="0" tIns="0" rIns="0" bIns="0" rtlCol="0"/>
            <a:lstStyle/>
            <a:p>
              <a:endParaRPr/>
            </a:p>
          </p:txBody>
        </p:sp>
      </p:grpSp>
      <p:sp>
        <p:nvSpPr>
          <p:cNvPr id="152" name="object 152"/>
          <p:cNvSpPr txBox="1"/>
          <p:nvPr/>
        </p:nvSpPr>
        <p:spPr>
          <a:xfrm>
            <a:off x="1066800" y="2983992"/>
            <a:ext cx="2075814" cy="196850"/>
          </a:xfrm>
          <a:prstGeom prst="rect">
            <a:avLst/>
          </a:prstGeom>
          <a:solidFill>
            <a:srgbClr val="FFFFFF"/>
          </a:solidFill>
        </p:spPr>
        <p:txBody>
          <a:bodyPr vert="horz" wrap="square" lIns="0" tIns="0" rIns="0" bIns="0" rtlCol="0">
            <a:spAutoFit/>
          </a:bodyPr>
          <a:lstStyle/>
          <a:p>
            <a:pPr marL="45720">
              <a:lnSpc>
                <a:spcPts val="1320"/>
              </a:lnSpc>
            </a:pPr>
            <a:r>
              <a:rPr sz="1200" spc="-10">
                <a:latin typeface="Calibri"/>
                <a:cs typeface="Calibri"/>
              </a:rPr>
              <a:t>My_CSF_GEN</a:t>
            </a:r>
            <a:endParaRPr sz="1200">
              <a:latin typeface="Calibri"/>
              <a:cs typeface="Calibri"/>
            </a:endParaRPr>
          </a:p>
        </p:txBody>
      </p:sp>
      <p:sp>
        <p:nvSpPr>
          <p:cNvPr id="153" name="object 153"/>
          <p:cNvSpPr/>
          <p:nvPr/>
        </p:nvSpPr>
        <p:spPr>
          <a:xfrm>
            <a:off x="6549643" y="3425952"/>
            <a:ext cx="3356610" cy="715010"/>
          </a:xfrm>
          <a:custGeom>
            <a:avLst/>
            <a:gdLst/>
            <a:ahLst/>
            <a:cxnLst/>
            <a:rect l="l" t="t" r="r" b="b"/>
            <a:pathLst>
              <a:path w="3356609" h="715010">
                <a:moveTo>
                  <a:pt x="3237229" y="0"/>
                </a:moveTo>
                <a:lnTo>
                  <a:pt x="617981" y="0"/>
                </a:lnTo>
                <a:lnTo>
                  <a:pt x="571615" y="9362"/>
                </a:lnTo>
                <a:lnTo>
                  <a:pt x="533749" y="34893"/>
                </a:lnTo>
                <a:lnTo>
                  <a:pt x="508218" y="72759"/>
                </a:lnTo>
                <a:lnTo>
                  <a:pt x="498855" y="119125"/>
                </a:lnTo>
                <a:lnTo>
                  <a:pt x="0" y="251079"/>
                </a:lnTo>
                <a:lnTo>
                  <a:pt x="498855" y="297815"/>
                </a:lnTo>
                <a:lnTo>
                  <a:pt x="498855" y="595630"/>
                </a:lnTo>
                <a:lnTo>
                  <a:pt x="508218" y="641996"/>
                </a:lnTo>
                <a:lnTo>
                  <a:pt x="533749" y="679862"/>
                </a:lnTo>
                <a:lnTo>
                  <a:pt x="571615" y="705393"/>
                </a:lnTo>
                <a:lnTo>
                  <a:pt x="617981" y="714756"/>
                </a:lnTo>
                <a:lnTo>
                  <a:pt x="3237229" y="714756"/>
                </a:lnTo>
                <a:lnTo>
                  <a:pt x="3283596" y="705393"/>
                </a:lnTo>
                <a:lnTo>
                  <a:pt x="3321462" y="679862"/>
                </a:lnTo>
                <a:lnTo>
                  <a:pt x="3346993" y="641996"/>
                </a:lnTo>
                <a:lnTo>
                  <a:pt x="3356355" y="595630"/>
                </a:lnTo>
                <a:lnTo>
                  <a:pt x="3356355" y="119125"/>
                </a:lnTo>
                <a:lnTo>
                  <a:pt x="3346993" y="72759"/>
                </a:lnTo>
                <a:lnTo>
                  <a:pt x="3321462" y="34893"/>
                </a:lnTo>
                <a:lnTo>
                  <a:pt x="3283596" y="9362"/>
                </a:lnTo>
                <a:lnTo>
                  <a:pt x="3237229" y="0"/>
                </a:lnTo>
                <a:close/>
              </a:path>
            </a:pathLst>
          </a:custGeom>
          <a:solidFill>
            <a:srgbClr val="FCE2AC"/>
          </a:solidFill>
        </p:spPr>
        <p:txBody>
          <a:bodyPr wrap="square" lIns="0" tIns="0" rIns="0" bIns="0" rtlCol="0"/>
          <a:lstStyle/>
          <a:p>
            <a:endParaRPr/>
          </a:p>
        </p:txBody>
      </p:sp>
      <p:sp>
        <p:nvSpPr>
          <p:cNvPr id="154" name="object 154"/>
          <p:cNvSpPr txBox="1"/>
          <p:nvPr/>
        </p:nvSpPr>
        <p:spPr>
          <a:xfrm>
            <a:off x="7163181" y="3479038"/>
            <a:ext cx="2558415" cy="57404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Start</a:t>
            </a:r>
            <a:r>
              <a:rPr sz="1800" spc="-40">
                <a:latin typeface="Calibri"/>
                <a:cs typeface="Calibri"/>
              </a:rPr>
              <a:t> </a:t>
            </a:r>
            <a:r>
              <a:rPr sz="1800">
                <a:latin typeface="Calibri"/>
                <a:cs typeface="Calibri"/>
              </a:rPr>
              <a:t>Up</a:t>
            </a:r>
            <a:r>
              <a:rPr sz="1800" spc="-20">
                <a:latin typeface="Calibri"/>
                <a:cs typeface="Calibri"/>
              </a:rPr>
              <a:t> </a:t>
            </a:r>
            <a:r>
              <a:rPr sz="1800">
                <a:latin typeface="Calibri"/>
                <a:cs typeface="Calibri"/>
              </a:rPr>
              <a:t>and</a:t>
            </a:r>
            <a:r>
              <a:rPr sz="1800" spc="-30">
                <a:latin typeface="Calibri"/>
                <a:cs typeface="Calibri"/>
              </a:rPr>
              <a:t> </a:t>
            </a:r>
            <a:r>
              <a:rPr sz="1800">
                <a:latin typeface="Calibri"/>
                <a:cs typeface="Calibri"/>
              </a:rPr>
              <a:t>No</a:t>
            </a:r>
            <a:r>
              <a:rPr sz="1800" spc="-20">
                <a:latin typeface="Calibri"/>
                <a:cs typeface="Calibri"/>
              </a:rPr>
              <a:t> </a:t>
            </a:r>
            <a:r>
              <a:rPr sz="1800">
                <a:latin typeface="Calibri"/>
                <a:cs typeface="Calibri"/>
              </a:rPr>
              <a:t>Load</a:t>
            </a:r>
            <a:r>
              <a:rPr sz="1800" spc="-15">
                <a:latin typeface="Calibri"/>
                <a:cs typeface="Calibri"/>
              </a:rPr>
              <a:t> </a:t>
            </a:r>
            <a:r>
              <a:rPr sz="1800" spc="-20">
                <a:latin typeface="Calibri"/>
                <a:cs typeface="Calibri"/>
              </a:rPr>
              <a:t>Costs</a:t>
            </a:r>
            <a:endParaRPr sz="1800">
              <a:latin typeface="Calibri"/>
              <a:cs typeface="Calibri"/>
            </a:endParaRPr>
          </a:p>
          <a:p>
            <a:pPr marL="12700">
              <a:lnSpc>
                <a:spcPct val="100000"/>
              </a:lnSpc>
            </a:pPr>
            <a:r>
              <a:rPr sz="1800" b="1">
                <a:latin typeface="Calibri"/>
                <a:cs typeface="Calibri"/>
              </a:rPr>
              <a:t>must</a:t>
            </a:r>
            <a:r>
              <a:rPr sz="1800" b="1" spc="-30">
                <a:latin typeface="Calibri"/>
                <a:cs typeface="Calibri"/>
              </a:rPr>
              <a:t> </a:t>
            </a:r>
            <a:r>
              <a:rPr sz="1800" b="1">
                <a:latin typeface="Calibri"/>
                <a:cs typeface="Calibri"/>
              </a:rPr>
              <a:t>be</a:t>
            </a:r>
            <a:r>
              <a:rPr sz="1800" b="1" spc="-25">
                <a:latin typeface="Calibri"/>
                <a:cs typeface="Calibri"/>
              </a:rPr>
              <a:t> </a:t>
            </a:r>
            <a:r>
              <a:rPr sz="1800" b="1">
                <a:latin typeface="Calibri"/>
                <a:cs typeface="Calibri"/>
              </a:rPr>
              <a:t>set</a:t>
            </a:r>
            <a:r>
              <a:rPr sz="1800" b="1" spc="-25">
                <a:latin typeface="Calibri"/>
                <a:cs typeface="Calibri"/>
              </a:rPr>
              <a:t> </a:t>
            </a:r>
            <a:r>
              <a:rPr sz="1800" b="1">
                <a:latin typeface="Calibri"/>
                <a:cs typeface="Calibri"/>
              </a:rPr>
              <a:t>to</a:t>
            </a:r>
            <a:r>
              <a:rPr sz="1800" b="1" spc="-25">
                <a:latin typeface="Calibri"/>
                <a:cs typeface="Calibri"/>
              </a:rPr>
              <a:t> </a:t>
            </a:r>
            <a:r>
              <a:rPr sz="1800" b="1" spc="-20">
                <a:latin typeface="Calibri"/>
                <a:cs typeface="Calibri"/>
              </a:rPr>
              <a:t>zero</a:t>
            </a:r>
            <a:endParaRPr sz="1800">
              <a:latin typeface="Calibri"/>
              <a:cs typeface="Calibri"/>
            </a:endParaRPr>
          </a:p>
        </p:txBody>
      </p:sp>
      <p:sp>
        <p:nvSpPr>
          <p:cNvPr id="155" name="object 15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56" name="object 156"/>
          <p:cNvSpPr txBox="1"/>
          <p:nvPr/>
        </p:nvSpPr>
        <p:spPr>
          <a:xfrm>
            <a:off x="11886692" y="6479006"/>
            <a:ext cx="229870" cy="228600"/>
          </a:xfrm>
          <a:prstGeom prst="rect">
            <a:avLst/>
          </a:prstGeom>
        </p:spPr>
        <p:txBody>
          <a:bodyPr vert="horz" wrap="square" lIns="0" tIns="0" rIns="0" bIns="0" rtlCol="0">
            <a:spAutoFit/>
          </a:bodyPr>
          <a:lstStyle/>
          <a:p>
            <a:pPr marL="12700">
              <a:lnSpc>
                <a:spcPts val="1614"/>
              </a:lnSpc>
            </a:pPr>
            <a:r>
              <a:rPr sz="1600" b="1" spc="-25">
                <a:latin typeface="Calibri"/>
                <a:cs typeface="Calibri"/>
              </a:rPr>
              <a:t>61</a:t>
            </a:r>
            <a:endParaRPr sz="1600">
              <a:latin typeface="Calibri"/>
              <a:cs typeface="Calibri"/>
            </a:endParaRPr>
          </a:p>
        </p:txBody>
      </p:sp>
      <p:pic>
        <p:nvPicPr>
          <p:cNvPr id="157" name="Picture 156">
            <a:extLst>
              <a:ext uri="{FF2B5EF4-FFF2-40B4-BE49-F238E27FC236}">
                <a16:creationId xmlns:a16="http://schemas.microsoft.com/office/drawing/2014/main" id="{70149424-D604-DC02-E560-34BD44A8B269}"/>
              </a:ext>
            </a:extLst>
          </p:cNvPr>
          <p:cNvPicPr>
            <a:picLocks noChangeAspect="1"/>
          </p:cNvPicPr>
          <p:nvPr/>
        </p:nvPicPr>
        <p:blipFill>
          <a:blip r:embed="rId14"/>
          <a:stretch>
            <a:fillRect/>
          </a:stretch>
        </p:blipFill>
        <p:spPr>
          <a:xfrm>
            <a:off x="3706288" y="1360667"/>
            <a:ext cx="371364" cy="214006"/>
          </a:xfrm>
          <a:prstGeom prst="rect">
            <a:avLst/>
          </a:prstGeom>
        </p:spPr>
      </p:pic>
      <p:cxnSp>
        <p:nvCxnSpPr>
          <p:cNvPr id="158" name="Straight Connector 157">
            <a:extLst>
              <a:ext uri="{FF2B5EF4-FFF2-40B4-BE49-F238E27FC236}">
                <a16:creationId xmlns:a16="http://schemas.microsoft.com/office/drawing/2014/main" id="{831F80F5-649C-1769-7AFD-3E2AF69EFC54}"/>
              </a:ext>
            </a:extLst>
          </p:cNvPr>
          <p:cNvCxnSpPr/>
          <p:nvPr/>
        </p:nvCxnSpPr>
        <p:spPr>
          <a:xfrm>
            <a:off x="3710066" y="1370364"/>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175A1093-B9F9-0160-2122-B3CB5A401DF3}"/>
              </a:ext>
            </a:extLst>
          </p:cNvPr>
          <p:cNvSpPr/>
          <p:nvPr/>
        </p:nvSpPr>
        <p:spPr>
          <a:xfrm>
            <a:off x="100253" y="6018448"/>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60" name="Important symbol" descr="caution.png">
            <a:extLst>
              <a:ext uri="{FF2B5EF4-FFF2-40B4-BE49-F238E27FC236}">
                <a16:creationId xmlns:a16="http://schemas.microsoft.com/office/drawing/2014/main" id="{A473A724-3B79-CE09-DD53-C678655A6B36}"/>
              </a:ext>
            </a:extLst>
          </p:cNvPr>
          <p:cNvPicPr>
            <a:picLocks noChangeAspect="1"/>
          </p:cNvPicPr>
          <p:nvPr>
            <p:custDataLst>
              <p:tags r:id="rId2"/>
            </p:custDataLst>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48094" y="6067957"/>
            <a:ext cx="305438" cy="310389"/>
          </a:xfrm>
          <a:prstGeom prst="rect">
            <a:avLst/>
          </a:prstGeom>
          <a:solidFill>
            <a:schemeClr val="bg1"/>
          </a:solidFill>
          <a:ln w="19050">
            <a:noFill/>
          </a:ln>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7016115" cy="798830"/>
          </a:xfrm>
          <a:prstGeom prst="rect">
            <a:avLst/>
          </a:prstGeom>
        </p:spPr>
        <p:txBody>
          <a:bodyPr vert="horz" wrap="square" lIns="0" tIns="36195" rIns="0" bIns="0" rtlCol="0">
            <a:spAutoFit/>
          </a:bodyPr>
          <a:lstStyle/>
          <a:p>
            <a:pPr marL="12700">
              <a:lnSpc>
                <a:spcPct val="100000"/>
              </a:lnSpc>
              <a:spcBef>
                <a:spcPts val="285"/>
              </a:spcBef>
            </a:pPr>
            <a:r>
              <a:rPr spc="-10"/>
              <a:t>Generation</a:t>
            </a:r>
            <a:r>
              <a:rPr spc="-75"/>
              <a:t> </a:t>
            </a:r>
            <a:r>
              <a:rPr spc="-40"/>
              <a:t>Tab:</a:t>
            </a:r>
            <a:r>
              <a:rPr spc="-95"/>
              <a:t> </a:t>
            </a:r>
            <a:r>
              <a:rPr>
                <a:solidFill>
                  <a:srgbClr val="FAB82E"/>
                </a:solidFill>
              </a:rPr>
              <a:t>Schedule</a:t>
            </a:r>
            <a:r>
              <a:rPr spc="-100">
                <a:solidFill>
                  <a:srgbClr val="FAB82E"/>
                </a:solidFill>
              </a:rPr>
              <a:t> </a:t>
            </a:r>
            <a:r>
              <a:rPr>
                <a:solidFill>
                  <a:srgbClr val="FAB82E"/>
                </a:solidFill>
              </a:rPr>
              <a:t>Offer</a:t>
            </a:r>
            <a:r>
              <a:rPr spc="-110">
                <a:solidFill>
                  <a:srgbClr val="FAB82E"/>
                </a:solidFill>
              </a:rPr>
              <a:t> </a:t>
            </a:r>
            <a:r>
              <a:rPr>
                <a:solidFill>
                  <a:srgbClr val="FAB82E"/>
                </a:solidFill>
              </a:rPr>
              <a:t>Hourly</a:t>
            </a:r>
            <a:r>
              <a:rPr spc="-95">
                <a:solidFill>
                  <a:srgbClr val="FAB82E"/>
                </a:solidFill>
              </a:rPr>
              <a:t> </a:t>
            </a:r>
            <a:r>
              <a:rPr spc="-10">
                <a:solidFill>
                  <a:srgbClr val="FAB82E"/>
                </a:solidFill>
              </a:rPr>
              <a:t>Updates</a:t>
            </a:r>
          </a:p>
          <a:p>
            <a:pPr marL="12700">
              <a:lnSpc>
                <a:spcPct val="100000"/>
              </a:lnSpc>
              <a:spcBef>
                <a:spcPts val="140"/>
              </a:spcBef>
            </a:pPr>
            <a:r>
              <a:rPr sz="2000" b="0" i="1">
                <a:latin typeface="Calibri"/>
                <a:cs typeface="Calibri"/>
              </a:rPr>
              <a:t>Offers</a:t>
            </a:r>
            <a:r>
              <a:rPr sz="2000" b="0" i="1" spc="-30">
                <a:latin typeface="Calibri"/>
                <a:cs typeface="Calibri"/>
              </a:rPr>
              <a:t> </a:t>
            </a:r>
            <a:r>
              <a:rPr sz="2000" b="0" i="1">
                <a:latin typeface="Calibri"/>
                <a:cs typeface="Calibri"/>
              </a:rPr>
              <a:t>Can</a:t>
            </a:r>
            <a:r>
              <a:rPr sz="2000" b="0" i="1" spc="-25">
                <a:latin typeface="Calibri"/>
                <a:cs typeface="Calibri"/>
              </a:rPr>
              <a:t> </a:t>
            </a:r>
            <a:r>
              <a:rPr sz="2000" b="0" i="1">
                <a:latin typeface="Calibri"/>
                <a:cs typeface="Calibri"/>
              </a:rPr>
              <a:t>Be</a:t>
            </a:r>
            <a:r>
              <a:rPr sz="2000" b="0" i="1" spc="-50">
                <a:latin typeface="Calibri"/>
                <a:cs typeface="Calibri"/>
              </a:rPr>
              <a:t> </a:t>
            </a:r>
            <a:r>
              <a:rPr sz="2000" b="0" i="1">
                <a:latin typeface="Calibri"/>
                <a:cs typeface="Calibri"/>
              </a:rPr>
              <a:t>Set</a:t>
            </a:r>
            <a:r>
              <a:rPr sz="2000" b="0" i="1" spc="-45">
                <a:latin typeface="Calibri"/>
                <a:cs typeface="Calibri"/>
              </a:rPr>
              <a:t> </a:t>
            </a:r>
            <a:r>
              <a:rPr sz="2000" b="0" i="1">
                <a:latin typeface="Calibri"/>
                <a:cs typeface="Calibri"/>
              </a:rPr>
              <a:t>on</a:t>
            </a:r>
            <a:r>
              <a:rPr sz="2000" b="0" i="1" spc="-45">
                <a:latin typeface="Calibri"/>
                <a:cs typeface="Calibri"/>
              </a:rPr>
              <a:t> </a:t>
            </a:r>
            <a:r>
              <a:rPr sz="2000" b="0" i="1">
                <a:latin typeface="Calibri"/>
                <a:cs typeface="Calibri"/>
              </a:rPr>
              <a:t>an</a:t>
            </a:r>
            <a:r>
              <a:rPr sz="2000" b="0" i="1" spc="-25">
                <a:latin typeface="Calibri"/>
                <a:cs typeface="Calibri"/>
              </a:rPr>
              <a:t> </a:t>
            </a:r>
            <a:r>
              <a:rPr sz="2000" b="0" i="1">
                <a:latin typeface="Calibri"/>
                <a:cs typeface="Calibri"/>
              </a:rPr>
              <a:t>Hourly</a:t>
            </a:r>
            <a:r>
              <a:rPr sz="2000" b="0" i="1" spc="-25">
                <a:latin typeface="Calibri"/>
                <a:cs typeface="Calibri"/>
              </a:rPr>
              <a:t> </a:t>
            </a:r>
            <a:r>
              <a:rPr sz="2000" b="0" i="1">
                <a:latin typeface="Calibri"/>
                <a:cs typeface="Calibri"/>
              </a:rPr>
              <a:t>Basis</a:t>
            </a:r>
            <a:r>
              <a:rPr sz="2000" b="0" i="1" spc="-55">
                <a:latin typeface="Calibri"/>
                <a:cs typeface="Calibri"/>
              </a:rPr>
              <a:t> </a:t>
            </a:r>
            <a:r>
              <a:rPr sz="2000" b="0" i="1">
                <a:latin typeface="Calibri"/>
                <a:cs typeface="Calibri"/>
              </a:rPr>
              <a:t>to</a:t>
            </a:r>
            <a:r>
              <a:rPr sz="2000" b="0" i="1" spc="-25">
                <a:latin typeface="Calibri"/>
                <a:cs typeface="Calibri"/>
              </a:rPr>
              <a:t> </a:t>
            </a:r>
            <a:r>
              <a:rPr sz="2000" b="0" i="1">
                <a:latin typeface="Calibri"/>
                <a:cs typeface="Calibri"/>
              </a:rPr>
              <a:t>Override</a:t>
            </a:r>
            <a:r>
              <a:rPr sz="2000" b="0" i="1" spc="-25">
                <a:latin typeface="Calibri"/>
                <a:cs typeface="Calibri"/>
              </a:rPr>
              <a:t> </a:t>
            </a:r>
            <a:r>
              <a:rPr sz="2000" b="0" i="1">
                <a:latin typeface="Calibri"/>
                <a:cs typeface="Calibri"/>
              </a:rPr>
              <a:t>Default</a:t>
            </a:r>
            <a:r>
              <a:rPr sz="2000" b="0" i="1" spc="-60">
                <a:latin typeface="Calibri"/>
                <a:cs typeface="Calibri"/>
              </a:rPr>
              <a:t> </a:t>
            </a:r>
            <a:r>
              <a:rPr sz="2000" b="0" i="1" spc="-10">
                <a:latin typeface="Calibri"/>
                <a:cs typeface="Calibri"/>
              </a:rPr>
              <a:t>Values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1752600" y="1225295"/>
            <a:ext cx="8458200" cy="4573905"/>
            <a:chOff x="1752600" y="1225295"/>
            <a:chExt cx="8458200" cy="4573905"/>
          </a:xfrm>
        </p:grpSpPr>
        <p:pic>
          <p:nvPicPr>
            <p:cNvPr id="5" name="object 5"/>
            <p:cNvPicPr/>
            <p:nvPr/>
          </p:nvPicPr>
          <p:blipFill>
            <a:blip r:embed="rId4" cstate="print"/>
            <a:stretch>
              <a:fillRect/>
            </a:stretch>
          </p:blipFill>
          <p:spPr>
            <a:xfrm>
              <a:off x="1752600" y="1225295"/>
              <a:ext cx="8458200" cy="4573524"/>
            </a:xfrm>
            <a:prstGeom prst="rect">
              <a:avLst/>
            </a:prstGeom>
          </p:spPr>
        </p:pic>
        <p:pic>
          <p:nvPicPr>
            <p:cNvPr id="6" name="object 6"/>
            <p:cNvPicPr/>
            <p:nvPr/>
          </p:nvPicPr>
          <p:blipFill>
            <a:blip r:embed="rId5" cstate="print"/>
            <a:stretch>
              <a:fillRect/>
            </a:stretch>
          </p:blipFill>
          <p:spPr>
            <a:xfrm>
              <a:off x="6922008" y="1459991"/>
              <a:ext cx="926592" cy="374903"/>
            </a:xfrm>
            <a:prstGeom prst="rect">
              <a:avLst/>
            </a:prstGeom>
          </p:spPr>
        </p:pic>
        <p:sp>
          <p:nvSpPr>
            <p:cNvPr id="7" name="object 7"/>
            <p:cNvSpPr/>
            <p:nvPr/>
          </p:nvSpPr>
          <p:spPr>
            <a:xfrm>
              <a:off x="7895844" y="1487423"/>
              <a:ext cx="896619" cy="363220"/>
            </a:xfrm>
            <a:custGeom>
              <a:avLst/>
              <a:gdLst/>
              <a:ahLst/>
              <a:cxnLst/>
              <a:rect l="l" t="t" r="r" b="b"/>
              <a:pathLst>
                <a:path w="896620" h="363219">
                  <a:moveTo>
                    <a:pt x="835659" y="0"/>
                  </a:moveTo>
                  <a:lnTo>
                    <a:pt x="60451" y="0"/>
                  </a:lnTo>
                  <a:lnTo>
                    <a:pt x="36915" y="4748"/>
                  </a:lnTo>
                  <a:lnTo>
                    <a:pt x="17700" y="17700"/>
                  </a:lnTo>
                  <a:lnTo>
                    <a:pt x="4748" y="36915"/>
                  </a:lnTo>
                  <a:lnTo>
                    <a:pt x="0" y="60451"/>
                  </a:lnTo>
                  <a:lnTo>
                    <a:pt x="0" y="302260"/>
                  </a:lnTo>
                  <a:lnTo>
                    <a:pt x="4748" y="325796"/>
                  </a:lnTo>
                  <a:lnTo>
                    <a:pt x="17700" y="345011"/>
                  </a:lnTo>
                  <a:lnTo>
                    <a:pt x="36915" y="357963"/>
                  </a:lnTo>
                  <a:lnTo>
                    <a:pt x="60451" y="362712"/>
                  </a:lnTo>
                  <a:lnTo>
                    <a:pt x="835659" y="362712"/>
                  </a:lnTo>
                  <a:lnTo>
                    <a:pt x="859196" y="357963"/>
                  </a:lnTo>
                  <a:lnTo>
                    <a:pt x="878411" y="345011"/>
                  </a:lnTo>
                  <a:lnTo>
                    <a:pt x="891363" y="325796"/>
                  </a:lnTo>
                  <a:lnTo>
                    <a:pt x="896111" y="302260"/>
                  </a:lnTo>
                  <a:lnTo>
                    <a:pt x="896111" y="60451"/>
                  </a:lnTo>
                  <a:lnTo>
                    <a:pt x="891363" y="36915"/>
                  </a:lnTo>
                  <a:lnTo>
                    <a:pt x="878411" y="17700"/>
                  </a:lnTo>
                  <a:lnTo>
                    <a:pt x="859196" y="4748"/>
                  </a:lnTo>
                  <a:lnTo>
                    <a:pt x="835659" y="0"/>
                  </a:lnTo>
                  <a:close/>
                </a:path>
              </a:pathLst>
            </a:custGeom>
            <a:solidFill>
              <a:srgbClr val="DFE8F6"/>
            </a:solidFill>
          </p:spPr>
          <p:txBody>
            <a:bodyPr wrap="square" lIns="0" tIns="0" rIns="0" bIns="0" rtlCol="0"/>
            <a:lstStyle/>
            <a:p>
              <a:endParaRPr/>
            </a:p>
          </p:txBody>
        </p:sp>
      </p:grpSp>
      <p:sp>
        <p:nvSpPr>
          <p:cNvPr id="8" name="object 8"/>
          <p:cNvSpPr txBox="1"/>
          <p:nvPr/>
        </p:nvSpPr>
        <p:spPr>
          <a:xfrm>
            <a:off x="7849361" y="1459230"/>
            <a:ext cx="1066800" cy="358140"/>
          </a:xfrm>
          <a:prstGeom prst="rect">
            <a:avLst/>
          </a:prstGeom>
          <a:ln w="25907">
            <a:solidFill>
              <a:srgbClr val="FAB82E"/>
            </a:solidFill>
          </a:ln>
        </p:spPr>
        <p:txBody>
          <a:bodyPr vert="horz" wrap="square" lIns="0" tIns="38735" rIns="0" bIns="0" rtlCol="0">
            <a:spAutoFit/>
          </a:bodyPr>
          <a:lstStyle/>
          <a:p>
            <a:pPr marL="65405" marR="165100">
              <a:lnSpc>
                <a:spcPct val="100000"/>
              </a:lnSpc>
              <a:spcBef>
                <a:spcPts val="305"/>
              </a:spcBef>
            </a:pPr>
            <a:r>
              <a:rPr sz="1000" b="1">
                <a:solidFill>
                  <a:srgbClr val="205C94"/>
                </a:solidFill>
                <a:latin typeface="Calibri"/>
                <a:cs typeface="Calibri"/>
              </a:rPr>
              <a:t>Schedule</a:t>
            </a:r>
            <a:r>
              <a:rPr sz="1000" b="1" spc="-45">
                <a:solidFill>
                  <a:srgbClr val="205C94"/>
                </a:solidFill>
                <a:latin typeface="Calibri"/>
                <a:cs typeface="Calibri"/>
              </a:rPr>
              <a:t> </a:t>
            </a:r>
            <a:r>
              <a:rPr sz="1000" b="1" spc="-10">
                <a:solidFill>
                  <a:srgbClr val="205C94"/>
                </a:solidFill>
                <a:latin typeface="Calibri"/>
                <a:cs typeface="Calibri"/>
              </a:rPr>
              <a:t>Offers </a:t>
            </a:r>
            <a:r>
              <a:rPr sz="1000" b="1">
                <a:solidFill>
                  <a:srgbClr val="205C94"/>
                </a:solidFill>
                <a:latin typeface="Calibri"/>
                <a:cs typeface="Calibri"/>
              </a:rPr>
              <a:t>Hourly</a:t>
            </a:r>
            <a:r>
              <a:rPr sz="1000" b="1" spc="-35">
                <a:solidFill>
                  <a:srgbClr val="205C94"/>
                </a:solidFill>
                <a:latin typeface="Calibri"/>
                <a:cs typeface="Calibri"/>
              </a:rPr>
              <a:t> </a:t>
            </a:r>
            <a:r>
              <a:rPr sz="1000" b="1" spc="-10">
                <a:solidFill>
                  <a:srgbClr val="205C94"/>
                </a:solidFill>
                <a:latin typeface="Calibri"/>
                <a:cs typeface="Calibri"/>
              </a:rPr>
              <a:t>Updates</a:t>
            </a:r>
            <a:endParaRPr sz="1000">
              <a:latin typeface="Calibri"/>
              <a:cs typeface="Calibri"/>
            </a:endParaRPr>
          </a:p>
        </p:txBody>
      </p:sp>
      <p:grpSp>
        <p:nvGrpSpPr>
          <p:cNvPr id="9" name="object 9"/>
          <p:cNvGrpSpPr/>
          <p:nvPr/>
        </p:nvGrpSpPr>
        <p:grpSpPr>
          <a:xfrm>
            <a:off x="1714500" y="1876044"/>
            <a:ext cx="8467725" cy="4067810"/>
            <a:chOff x="1714500" y="1876044"/>
            <a:chExt cx="8467725" cy="4067810"/>
          </a:xfrm>
        </p:grpSpPr>
        <p:pic>
          <p:nvPicPr>
            <p:cNvPr id="10" name="object 10"/>
            <p:cNvPicPr/>
            <p:nvPr/>
          </p:nvPicPr>
          <p:blipFill>
            <a:blip r:embed="rId6" cstate="print"/>
            <a:stretch>
              <a:fillRect/>
            </a:stretch>
          </p:blipFill>
          <p:spPr>
            <a:xfrm>
              <a:off x="1714500" y="1876044"/>
              <a:ext cx="8467344" cy="4067555"/>
            </a:xfrm>
            <a:prstGeom prst="rect">
              <a:avLst/>
            </a:prstGeom>
          </p:spPr>
        </p:pic>
        <p:sp>
          <p:nvSpPr>
            <p:cNvPr id="11" name="object 11"/>
            <p:cNvSpPr/>
            <p:nvPr/>
          </p:nvSpPr>
          <p:spPr>
            <a:xfrm>
              <a:off x="7786878" y="2433066"/>
              <a:ext cx="381000" cy="228600"/>
            </a:xfrm>
            <a:custGeom>
              <a:avLst/>
              <a:gdLst/>
              <a:ahLst/>
              <a:cxnLst/>
              <a:rect l="l" t="t" r="r" b="b"/>
              <a:pathLst>
                <a:path w="381000" h="228600">
                  <a:moveTo>
                    <a:pt x="0" y="228600"/>
                  </a:moveTo>
                  <a:lnTo>
                    <a:pt x="381000" y="228600"/>
                  </a:lnTo>
                  <a:lnTo>
                    <a:pt x="381000" y="0"/>
                  </a:lnTo>
                  <a:lnTo>
                    <a:pt x="0" y="0"/>
                  </a:lnTo>
                  <a:lnTo>
                    <a:pt x="0" y="228600"/>
                  </a:lnTo>
                  <a:close/>
                </a:path>
              </a:pathLst>
            </a:custGeom>
            <a:ln w="25908">
              <a:solidFill>
                <a:srgbClr val="FAB82E"/>
              </a:solidFill>
            </a:ln>
          </p:spPr>
          <p:txBody>
            <a:bodyPr wrap="square" lIns="0" tIns="0" rIns="0" bIns="0" rtlCol="0"/>
            <a:lstStyle/>
            <a:p>
              <a:endParaRPr/>
            </a:p>
          </p:txBody>
        </p:sp>
      </p:grpSp>
      <p:sp>
        <p:nvSpPr>
          <p:cNvPr id="12" name="object 12"/>
          <p:cNvSpPr txBox="1"/>
          <p:nvPr/>
        </p:nvSpPr>
        <p:spPr>
          <a:xfrm>
            <a:off x="2628900" y="3017520"/>
            <a:ext cx="1874520" cy="210820"/>
          </a:xfrm>
          <a:prstGeom prst="rect">
            <a:avLst/>
          </a:prstGeom>
          <a:solidFill>
            <a:srgbClr val="FFFFFF"/>
          </a:solidFill>
          <a:ln w="12192">
            <a:solidFill>
              <a:srgbClr val="B5B8C7"/>
            </a:solidFill>
          </a:ln>
        </p:spPr>
        <p:txBody>
          <a:bodyPr vert="horz" wrap="square" lIns="0" tIns="0" rIns="0" bIns="0" rtlCol="0">
            <a:spAutoFit/>
          </a:bodyPr>
          <a:lstStyle/>
          <a:p>
            <a:pPr marL="45720">
              <a:lnSpc>
                <a:spcPts val="1380"/>
              </a:lnSpc>
            </a:pPr>
            <a:r>
              <a:rPr sz="1200" spc="-10">
                <a:latin typeface="Calibri"/>
                <a:cs typeface="Calibri"/>
              </a:rPr>
              <a:t>MyFacility_GEN</a:t>
            </a:r>
            <a:endParaRPr sz="1200">
              <a:latin typeface="Calibri"/>
              <a:cs typeface="Calibri"/>
            </a:endParaRPr>
          </a:p>
        </p:txBody>
      </p:sp>
      <p:sp>
        <p:nvSpPr>
          <p:cNvPr id="13" name="object 13"/>
          <p:cNvSpPr txBox="1"/>
          <p:nvPr/>
        </p:nvSpPr>
        <p:spPr>
          <a:xfrm>
            <a:off x="5843015" y="2199132"/>
            <a:ext cx="4389120" cy="175260"/>
          </a:xfrm>
          <a:prstGeom prst="rect">
            <a:avLst/>
          </a:prstGeom>
          <a:solidFill>
            <a:srgbClr val="D6E6F6"/>
          </a:solidFill>
        </p:spPr>
        <p:txBody>
          <a:bodyPr vert="horz" wrap="square" lIns="0" tIns="3810" rIns="0" bIns="0" rtlCol="0">
            <a:spAutoFit/>
          </a:bodyPr>
          <a:lstStyle/>
          <a:p>
            <a:pPr marL="46355">
              <a:lnSpc>
                <a:spcPct val="100000"/>
              </a:lnSpc>
              <a:spcBef>
                <a:spcPts val="30"/>
              </a:spcBef>
            </a:pPr>
            <a:r>
              <a:rPr sz="1000" b="1" spc="-10">
                <a:solidFill>
                  <a:srgbClr val="0F3B85"/>
                </a:solidFill>
                <a:latin typeface="Calibri"/>
                <a:cs typeface="Calibri"/>
              </a:rPr>
              <a:t>MyFacility_GEN</a:t>
            </a:r>
            <a:r>
              <a:rPr sz="1000" b="1" spc="40">
                <a:solidFill>
                  <a:srgbClr val="0F3B85"/>
                </a:solidFill>
                <a:latin typeface="Calibri"/>
                <a:cs typeface="Calibri"/>
              </a:rPr>
              <a:t> </a:t>
            </a:r>
            <a:r>
              <a:rPr sz="1000" b="1">
                <a:solidFill>
                  <a:srgbClr val="0F3B85"/>
                </a:solidFill>
                <a:latin typeface="Calibri"/>
                <a:cs typeface="Calibri"/>
              </a:rPr>
              <a:t>(12345)</a:t>
            </a:r>
            <a:r>
              <a:rPr sz="1000" b="1" spc="20">
                <a:solidFill>
                  <a:srgbClr val="0F3B85"/>
                </a:solidFill>
                <a:latin typeface="Calibri"/>
                <a:cs typeface="Calibri"/>
              </a:rPr>
              <a:t> </a:t>
            </a:r>
            <a:r>
              <a:rPr sz="1000" b="1">
                <a:solidFill>
                  <a:srgbClr val="0F3B85"/>
                </a:solidFill>
                <a:latin typeface="Calibri"/>
                <a:cs typeface="Calibri"/>
              </a:rPr>
              <a:t>–</a:t>
            </a:r>
            <a:r>
              <a:rPr sz="1000" b="1" spc="-15">
                <a:solidFill>
                  <a:srgbClr val="0F3B85"/>
                </a:solidFill>
                <a:latin typeface="Calibri"/>
                <a:cs typeface="Calibri"/>
              </a:rPr>
              <a:t> </a:t>
            </a:r>
            <a:r>
              <a:rPr sz="1000" b="1">
                <a:solidFill>
                  <a:srgbClr val="0F3B85"/>
                </a:solidFill>
                <a:latin typeface="Calibri"/>
                <a:cs typeface="Calibri"/>
              </a:rPr>
              <a:t>DFLPRICE</a:t>
            </a:r>
            <a:r>
              <a:rPr sz="1000" b="1" spc="-5">
                <a:solidFill>
                  <a:srgbClr val="0F3B85"/>
                </a:solidFill>
                <a:latin typeface="Calibri"/>
                <a:cs typeface="Calibri"/>
              </a:rPr>
              <a:t> </a:t>
            </a:r>
            <a:r>
              <a:rPr sz="1000" b="1">
                <a:solidFill>
                  <a:srgbClr val="0F3B85"/>
                </a:solidFill>
                <a:latin typeface="Calibri"/>
                <a:cs typeface="Calibri"/>
              </a:rPr>
              <a:t>(1234501</a:t>
            </a:r>
            <a:r>
              <a:rPr sz="1000" b="1" spc="40">
                <a:solidFill>
                  <a:srgbClr val="0F3B85"/>
                </a:solidFill>
                <a:latin typeface="Calibri"/>
                <a:cs typeface="Calibri"/>
              </a:rPr>
              <a:t> </a:t>
            </a:r>
            <a:r>
              <a:rPr sz="1000" b="1" spc="-10">
                <a:solidFill>
                  <a:srgbClr val="0F3B85"/>
                </a:solidFill>
                <a:latin typeface="Calibri"/>
                <a:cs typeface="Calibri"/>
              </a:rPr>
              <a:t>Price-</a:t>
            </a:r>
            <a:r>
              <a:rPr sz="1000" b="1">
                <a:solidFill>
                  <a:srgbClr val="0F3B85"/>
                </a:solidFill>
                <a:latin typeface="Calibri"/>
                <a:cs typeface="Calibri"/>
              </a:rPr>
              <a:t>based)</a:t>
            </a:r>
            <a:r>
              <a:rPr sz="1000" b="1" spc="-25">
                <a:solidFill>
                  <a:srgbClr val="0F3B85"/>
                </a:solidFill>
                <a:latin typeface="Calibri"/>
                <a:cs typeface="Calibri"/>
              </a:rPr>
              <a:t> </a:t>
            </a:r>
            <a:r>
              <a:rPr sz="1000" b="1">
                <a:solidFill>
                  <a:srgbClr val="0F3B85"/>
                </a:solidFill>
                <a:latin typeface="Calibri"/>
                <a:cs typeface="Calibri"/>
              </a:rPr>
              <a:t>on</a:t>
            </a:r>
            <a:r>
              <a:rPr sz="1000" b="1" spc="-25">
                <a:solidFill>
                  <a:srgbClr val="0F3B85"/>
                </a:solidFill>
                <a:latin typeface="Calibri"/>
                <a:cs typeface="Calibri"/>
              </a:rPr>
              <a:t> </a:t>
            </a:r>
            <a:r>
              <a:rPr sz="1000" b="1" spc="-10">
                <a:solidFill>
                  <a:srgbClr val="0F3B85"/>
                </a:solidFill>
                <a:latin typeface="Calibri"/>
                <a:cs typeface="Calibri"/>
              </a:rPr>
              <a:t>29-Dec-</a:t>
            </a:r>
            <a:r>
              <a:rPr sz="1000" b="1" spc="-20">
                <a:solidFill>
                  <a:srgbClr val="0F3B85"/>
                </a:solidFill>
                <a:latin typeface="Calibri"/>
                <a:cs typeface="Calibri"/>
              </a:rPr>
              <a:t>2018</a:t>
            </a:r>
            <a:endParaRPr sz="1000">
              <a:latin typeface="Calibri"/>
              <a:cs typeface="Calibri"/>
            </a:endParaRPr>
          </a:p>
        </p:txBody>
      </p:sp>
      <p:sp>
        <p:nvSpPr>
          <p:cNvPr id="14" name="object 14"/>
          <p:cNvSpPr txBox="1"/>
          <p:nvPr/>
        </p:nvSpPr>
        <p:spPr>
          <a:xfrm>
            <a:off x="2628900" y="2761488"/>
            <a:ext cx="1874520" cy="196850"/>
          </a:xfrm>
          <a:prstGeom prst="rect">
            <a:avLst/>
          </a:prstGeom>
          <a:solidFill>
            <a:srgbClr val="FFFFFF"/>
          </a:solidFill>
          <a:ln w="12192">
            <a:solidFill>
              <a:srgbClr val="B5B8C7"/>
            </a:solidFill>
          </a:ln>
        </p:spPr>
        <p:txBody>
          <a:bodyPr vert="horz" wrap="square" lIns="0" tIns="0" rIns="0" bIns="0" rtlCol="0">
            <a:spAutoFit/>
          </a:bodyPr>
          <a:lstStyle/>
          <a:p>
            <a:pPr marL="45720">
              <a:lnSpc>
                <a:spcPts val="1320"/>
              </a:lnSpc>
            </a:pPr>
            <a:r>
              <a:rPr sz="1200" spc="-10">
                <a:latin typeface="Calibri"/>
                <a:cs typeface="Calibri"/>
              </a:rPr>
              <a:t>My_CSF_GEN</a:t>
            </a:r>
            <a:endParaRPr sz="1200">
              <a:latin typeface="Calibri"/>
              <a:cs typeface="Calibri"/>
            </a:endParaRPr>
          </a:p>
        </p:txBody>
      </p:sp>
      <p:grpSp>
        <p:nvGrpSpPr>
          <p:cNvPr id="15" name="object 15"/>
          <p:cNvGrpSpPr/>
          <p:nvPr/>
        </p:nvGrpSpPr>
        <p:grpSpPr>
          <a:xfrm>
            <a:off x="4978844" y="3273488"/>
            <a:ext cx="6146800" cy="925194"/>
            <a:chOff x="4978844" y="3273488"/>
            <a:chExt cx="6146800" cy="925194"/>
          </a:xfrm>
        </p:grpSpPr>
        <p:sp>
          <p:nvSpPr>
            <p:cNvPr id="16" name="object 16"/>
            <p:cNvSpPr/>
            <p:nvPr/>
          </p:nvSpPr>
          <p:spPr>
            <a:xfrm>
              <a:off x="4991862" y="3286506"/>
              <a:ext cx="2743200" cy="899160"/>
            </a:xfrm>
            <a:custGeom>
              <a:avLst/>
              <a:gdLst/>
              <a:ahLst/>
              <a:cxnLst/>
              <a:rect l="l" t="t" r="r" b="b"/>
              <a:pathLst>
                <a:path w="2743200" h="899160">
                  <a:moveTo>
                    <a:pt x="0" y="899159"/>
                  </a:moveTo>
                  <a:lnTo>
                    <a:pt x="2743199" y="899159"/>
                  </a:lnTo>
                  <a:lnTo>
                    <a:pt x="2743199" y="0"/>
                  </a:lnTo>
                  <a:lnTo>
                    <a:pt x="0" y="0"/>
                  </a:lnTo>
                  <a:lnTo>
                    <a:pt x="0" y="899159"/>
                  </a:lnTo>
                  <a:close/>
                </a:path>
              </a:pathLst>
            </a:custGeom>
            <a:ln w="25908">
              <a:solidFill>
                <a:srgbClr val="FAB82E"/>
              </a:solidFill>
            </a:ln>
          </p:spPr>
          <p:txBody>
            <a:bodyPr wrap="square" lIns="0" tIns="0" rIns="0" bIns="0" rtlCol="0"/>
            <a:lstStyle/>
            <a:p>
              <a:endParaRPr/>
            </a:p>
          </p:txBody>
        </p:sp>
        <p:sp>
          <p:nvSpPr>
            <p:cNvPr id="17" name="object 17"/>
            <p:cNvSpPr/>
            <p:nvPr/>
          </p:nvSpPr>
          <p:spPr>
            <a:xfrm>
              <a:off x="7599426" y="3346704"/>
              <a:ext cx="3526154" cy="716280"/>
            </a:xfrm>
            <a:custGeom>
              <a:avLst/>
              <a:gdLst/>
              <a:ahLst/>
              <a:cxnLst/>
              <a:rect l="l" t="t" r="r" b="b"/>
              <a:pathLst>
                <a:path w="3526154" h="716279">
                  <a:moveTo>
                    <a:pt x="3406394" y="0"/>
                  </a:moveTo>
                  <a:lnTo>
                    <a:pt x="940053" y="0"/>
                  </a:lnTo>
                  <a:lnTo>
                    <a:pt x="893593" y="9384"/>
                  </a:lnTo>
                  <a:lnTo>
                    <a:pt x="855646" y="34972"/>
                  </a:lnTo>
                  <a:lnTo>
                    <a:pt x="830058" y="72919"/>
                  </a:lnTo>
                  <a:lnTo>
                    <a:pt x="820674" y="119380"/>
                  </a:lnTo>
                  <a:lnTo>
                    <a:pt x="0" y="175260"/>
                  </a:lnTo>
                  <a:lnTo>
                    <a:pt x="820674" y="298450"/>
                  </a:lnTo>
                  <a:lnTo>
                    <a:pt x="820674" y="596900"/>
                  </a:lnTo>
                  <a:lnTo>
                    <a:pt x="830058" y="643360"/>
                  </a:lnTo>
                  <a:lnTo>
                    <a:pt x="855646" y="681307"/>
                  </a:lnTo>
                  <a:lnTo>
                    <a:pt x="893593" y="706895"/>
                  </a:lnTo>
                  <a:lnTo>
                    <a:pt x="940053" y="716280"/>
                  </a:lnTo>
                  <a:lnTo>
                    <a:pt x="3406394" y="716280"/>
                  </a:lnTo>
                  <a:lnTo>
                    <a:pt x="3452854" y="706895"/>
                  </a:lnTo>
                  <a:lnTo>
                    <a:pt x="3490801" y="681307"/>
                  </a:lnTo>
                  <a:lnTo>
                    <a:pt x="3516389" y="643360"/>
                  </a:lnTo>
                  <a:lnTo>
                    <a:pt x="3525774" y="596900"/>
                  </a:lnTo>
                  <a:lnTo>
                    <a:pt x="3525774" y="119380"/>
                  </a:lnTo>
                  <a:lnTo>
                    <a:pt x="3516389" y="72919"/>
                  </a:lnTo>
                  <a:lnTo>
                    <a:pt x="3490801" y="34972"/>
                  </a:lnTo>
                  <a:lnTo>
                    <a:pt x="3452854" y="9384"/>
                  </a:lnTo>
                  <a:lnTo>
                    <a:pt x="3406394" y="0"/>
                  </a:lnTo>
                  <a:close/>
                </a:path>
              </a:pathLst>
            </a:custGeom>
            <a:solidFill>
              <a:srgbClr val="FCE2AC"/>
            </a:solidFill>
          </p:spPr>
          <p:txBody>
            <a:bodyPr wrap="square" lIns="0" tIns="0" rIns="0" bIns="0" rtlCol="0"/>
            <a:lstStyle/>
            <a:p>
              <a:endParaRPr/>
            </a:p>
          </p:txBody>
        </p:sp>
      </p:grpSp>
      <p:sp>
        <p:nvSpPr>
          <p:cNvPr id="18" name="object 18"/>
          <p:cNvSpPr txBox="1"/>
          <p:nvPr/>
        </p:nvSpPr>
        <p:spPr>
          <a:xfrm>
            <a:off x="8534781" y="3400805"/>
            <a:ext cx="2379980" cy="574675"/>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Start</a:t>
            </a:r>
            <a:r>
              <a:rPr sz="1800" spc="-35">
                <a:latin typeface="Calibri"/>
                <a:cs typeface="Calibri"/>
              </a:rPr>
              <a:t> </a:t>
            </a:r>
            <a:r>
              <a:rPr sz="1800">
                <a:latin typeface="Calibri"/>
                <a:cs typeface="Calibri"/>
              </a:rPr>
              <a:t>Up</a:t>
            </a:r>
            <a:r>
              <a:rPr sz="1800" spc="-15">
                <a:latin typeface="Calibri"/>
                <a:cs typeface="Calibri"/>
              </a:rPr>
              <a:t> </a:t>
            </a:r>
            <a:r>
              <a:rPr sz="1800">
                <a:latin typeface="Calibri"/>
                <a:cs typeface="Calibri"/>
              </a:rPr>
              <a:t>and</a:t>
            </a:r>
            <a:r>
              <a:rPr sz="1800" spc="-25">
                <a:latin typeface="Calibri"/>
                <a:cs typeface="Calibri"/>
              </a:rPr>
              <a:t> </a:t>
            </a:r>
            <a:r>
              <a:rPr sz="1800">
                <a:latin typeface="Calibri"/>
                <a:cs typeface="Calibri"/>
              </a:rPr>
              <a:t>No</a:t>
            </a:r>
            <a:r>
              <a:rPr sz="1800" spc="-15">
                <a:latin typeface="Calibri"/>
                <a:cs typeface="Calibri"/>
              </a:rPr>
              <a:t> </a:t>
            </a:r>
            <a:r>
              <a:rPr sz="1800" spc="-20">
                <a:latin typeface="Calibri"/>
                <a:cs typeface="Calibri"/>
              </a:rPr>
              <a:t>Load</a:t>
            </a:r>
            <a:endParaRPr sz="1800">
              <a:latin typeface="Calibri"/>
              <a:cs typeface="Calibri"/>
            </a:endParaRPr>
          </a:p>
          <a:p>
            <a:pPr marL="12700">
              <a:lnSpc>
                <a:spcPct val="100000"/>
              </a:lnSpc>
            </a:pPr>
            <a:r>
              <a:rPr sz="1800">
                <a:latin typeface="Calibri"/>
                <a:cs typeface="Calibri"/>
              </a:rPr>
              <a:t>Costs</a:t>
            </a:r>
            <a:r>
              <a:rPr sz="1800" spc="-25">
                <a:latin typeface="Calibri"/>
                <a:cs typeface="Calibri"/>
              </a:rPr>
              <a:t> </a:t>
            </a:r>
            <a:r>
              <a:rPr sz="1800" b="1">
                <a:latin typeface="Calibri"/>
                <a:cs typeface="Calibri"/>
              </a:rPr>
              <a:t>must</a:t>
            </a:r>
            <a:r>
              <a:rPr sz="1800" b="1" spc="-40">
                <a:latin typeface="Calibri"/>
                <a:cs typeface="Calibri"/>
              </a:rPr>
              <a:t> </a:t>
            </a:r>
            <a:r>
              <a:rPr sz="1800" b="1">
                <a:latin typeface="Calibri"/>
                <a:cs typeface="Calibri"/>
              </a:rPr>
              <a:t>be</a:t>
            </a:r>
            <a:r>
              <a:rPr sz="1800" b="1" spc="-25">
                <a:latin typeface="Calibri"/>
                <a:cs typeface="Calibri"/>
              </a:rPr>
              <a:t> </a:t>
            </a:r>
            <a:r>
              <a:rPr sz="1800" b="1">
                <a:latin typeface="Calibri"/>
                <a:cs typeface="Calibri"/>
              </a:rPr>
              <a:t>set</a:t>
            </a:r>
            <a:r>
              <a:rPr sz="1800" b="1" spc="-45">
                <a:latin typeface="Calibri"/>
                <a:cs typeface="Calibri"/>
              </a:rPr>
              <a:t> </a:t>
            </a:r>
            <a:r>
              <a:rPr sz="1800" b="1">
                <a:latin typeface="Calibri"/>
                <a:cs typeface="Calibri"/>
              </a:rPr>
              <a:t>to</a:t>
            </a:r>
            <a:r>
              <a:rPr sz="1800" b="1" spc="-20">
                <a:latin typeface="Calibri"/>
                <a:cs typeface="Calibri"/>
              </a:rPr>
              <a:t> zero</a:t>
            </a:r>
            <a:endParaRPr sz="1800">
              <a:latin typeface="Calibri"/>
              <a:cs typeface="Calibri"/>
            </a:endParaRPr>
          </a:p>
        </p:txBody>
      </p:sp>
      <p:sp>
        <p:nvSpPr>
          <p:cNvPr id="19" name="object 19"/>
          <p:cNvSpPr/>
          <p:nvPr/>
        </p:nvSpPr>
        <p:spPr>
          <a:xfrm>
            <a:off x="2286761" y="1232153"/>
            <a:ext cx="716280" cy="224154"/>
          </a:xfrm>
          <a:custGeom>
            <a:avLst/>
            <a:gdLst/>
            <a:ahLst/>
            <a:cxnLst/>
            <a:rect l="l" t="t" r="r" b="b"/>
            <a:pathLst>
              <a:path w="716280" h="224155">
                <a:moveTo>
                  <a:pt x="0" y="224027"/>
                </a:moveTo>
                <a:lnTo>
                  <a:pt x="716280" y="224027"/>
                </a:lnTo>
                <a:lnTo>
                  <a:pt x="716280" y="0"/>
                </a:lnTo>
                <a:lnTo>
                  <a:pt x="0" y="0"/>
                </a:lnTo>
                <a:lnTo>
                  <a:pt x="0" y="224027"/>
                </a:lnTo>
                <a:close/>
              </a:path>
            </a:pathLst>
          </a:custGeom>
          <a:ln w="25907">
            <a:solidFill>
              <a:srgbClr val="FAB82E"/>
            </a:solidFill>
          </a:ln>
        </p:spPr>
        <p:txBody>
          <a:bodyPr wrap="square" lIns="0" tIns="0" rIns="0" bIns="0" rtlCol="0"/>
          <a:lstStyle/>
          <a:p>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64</a:t>
            </a:fld>
            <a:endParaRPr spc="-25"/>
          </a:p>
        </p:txBody>
      </p:sp>
      <p:pic>
        <p:nvPicPr>
          <p:cNvPr id="22" name="Picture 21">
            <a:extLst>
              <a:ext uri="{FF2B5EF4-FFF2-40B4-BE49-F238E27FC236}">
                <a16:creationId xmlns:a16="http://schemas.microsoft.com/office/drawing/2014/main" id="{71BFBCDF-0C1D-2EFD-CC23-00D69C27603D}"/>
              </a:ext>
            </a:extLst>
          </p:cNvPr>
          <p:cNvPicPr>
            <a:picLocks noChangeAspect="1"/>
          </p:cNvPicPr>
          <p:nvPr/>
        </p:nvPicPr>
        <p:blipFill>
          <a:blip r:embed="rId7"/>
          <a:stretch>
            <a:fillRect/>
          </a:stretch>
        </p:blipFill>
        <p:spPr>
          <a:xfrm>
            <a:off x="5179854" y="1205981"/>
            <a:ext cx="371364" cy="214006"/>
          </a:xfrm>
          <a:prstGeom prst="rect">
            <a:avLst/>
          </a:prstGeom>
        </p:spPr>
      </p:pic>
      <p:cxnSp>
        <p:nvCxnSpPr>
          <p:cNvPr id="23" name="Straight Connector 22">
            <a:extLst>
              <a:ext uri="{FF2B5EF4-FFF2-40B4-BE49-F238E27FC236}">
                <a16:creationId xmlns:a16="http://schemas.microsoft.com/office/drawing/2014/main" id="{96ACE0E7-6A69-B9D4-D9D4-C02828B8E812}"/>
              </a:ext>
            </a:extLst>
          </p:cNvPr>
          <p:cNvCxnSpPr/>
          <p:nvPr/>
        </p:nvCxnSpPr>
        <p:spPr>
          <a:xfrm>
            <a:off x="5183632" y="1215678"/>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9DE43E-96AB-BAD3-0BA8-EEFA09E6EDC5}"/>
              </a:ext>
            </a:extLst>
          </p:cNvPr>
          <p:cNvSpPr/>
          <p:nvPr/>
        </p:nvSpPr>
        <p:spPr>
          <a:xfrm>
            <a:off x="91957" y="6020747"/>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5" name="Important symbol" descr="caution.png">
            <a:extLst>
              <a:ext uri="{FF2B5EF4-FFF2-40B4-BE49-F238E27FC236}">
                <a16:creationId xmlns:a16="http://schemas.microsoft.com/office/drawing/2014/main" id="{476243F1-80C6-2D95-BBFE-7B5FCE2F6AA2}"/>
              </a:ext>
            </a:extLst>
          </p:cNvPr>
          <p:cNvPicPr>
            <a:picLocks noChangeAspect="1"/>
          </p:cNvPicPr>
          <p:nvPr>
            <p:custDataLst>
              <p:tags r:id="rId2"/>
            </p:custDataLst>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39798" y="6070256"/>
            <a:ext cx="305438" cy="310389"/>
          </a:xfrm>
          <a:prstGeom prst="rect">
            <a:avLst/>
          </a:prstGeom>
          <a:solidFill>
            <a:schemeClr val="bg1"/>
          </a:solidFill>
          <a:ln w="19050">
            <a:noFill/>
          </a:ln>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11490325" cy="798830"/>
          </a:xfrm>
          <a:prstGeom prst="rect">
            <a:avLst/>
          </a:prstGeom>
        </p:spPr>
        <p:txBody>
          <a:bodyPr vert="horz" wrap="square" lIns="0" tIns="36195" rIns="0" bIns="0" rtlCol="0">
            <a:spAutoFit/>
          </a:bodyPr>
          <a:lstStyle/>
          <a:p>
            <a:pPr marL="12700">
              <a:lnSpc>
                <a:spcPct val="100000"/>
              </a:lnSpc>
              <a:spcBef>
                <a:spcPts val="285"/>
              </a:spcBef>
            </a:pPr>
            <a:r>
              <a:rPr spc="-10"/>
              <a:t>Generation</a:t>
            </a:r>
            <a:r>
              <a:rPr spc="-65"/>
              <a:t> </a:t>
            </a:r>
            <a:r>
              <a:rPr spc="-40"/>
              <a:t>Tab:</a:t>
            </a:r>
            <a:r>
              <a:rPr spc="-85"/>
              <a:t> </a:t>
            </a:r>
            <a:r>
              <a:rPr spc="-10">
                <a:solidFill>
                  <a:srgbClr val="FAB82E"/>
                </a:solidFill>
              </a:rPr>
              <a:t>Generation</a:t>
            </a:r>
            <a:r>
              <a:rPr spc="-60">
                <a:solidFill>
                  <a:srgbClr val="FAB82E"/>
                </a:solidFill>
              </a:rPr>
              <a:t> </a:t>
            </a:r>
            <a:r>
              <a:rPr>
                <a:solidFill>
                  <a:srgbClr val="FAB82E"/>
                </a:solidFill>
              </a:rPr>
              <a:t>by</a:t>
            </a:r>
            <a:r>
              <a:rPr spc="-105">
                <a:solidFill>
                  <a:srgbClr val="FAB82E"/>
                </a:solidFill>
              </a:rPr>
              <a:t> </a:t>
            </a:r>
            <a:r>
              <a:rPr spc="-10">
                <a:solidFill>
                  <a:srgbClr val="FAB82E"/>
                </a:solidFill>
              </a:rPr>
              <a:t>Portfolio</a:t>
            </a:r>
          </a:p>
          <a:p>
            <a:pPr marL="12700">
              <a:lnSpc>
                <a:spcPct val="100000"/>
              </a:lnSpc>
              <a:spcBef>
                <a:spcPts val="140"/>
              </a:spcBef>
            </a:pPr>
            <a:r>
              <a:rPr sz="2000" b="0" i="1" spc="-10">
                <a:latin typeface="Calibri"/>
                <a:cs typeface="Calibri"/>
              </a:rPr>
              <a:t>Portfolio</a:t>
            </a:r>
            <a:r>
              <a:rPr sz="2000" b="0" i="1" spc="-40">
                <a:latin typeface="Calibri"/>
                <a:cs typeface="Calibri"/>
              </a:rPr>
              <a:t> </a:t>
            </a:r>
            <a:r>
              <a:rPr sz="2000" b="0" i="1">
                <a:latin typeface="Calibri"/>
                <a:cs typeface="Calibri"/>
              </a:rPr>
              <a:t>Clearing</a:t>
            </a:r>
            <a:r>
              <a:rPr sz="2000" b="0" i="1" spc="-35">
                <a:latin typeface="Calibri"/>
                <a:cs typeface="Calibri"/>
              </a:rPr>
              <a:t> </a:t>
            </a:r>
            <a:r>
              <a:rPr sz="2000" b="0" i="1">
                <a:latin typeface="Calibri"/>
                <a:cs typeface="Calibri"/>
              </a:rPr>
              <a:t>Results</a:t>
            </a:r>
            <a:r>
              <a:rPr sz="2000" b="0" i="1" spc="-50">
                <a:latin typeface="Calibri"/>
                <a:cs typeface="Calibri"/>
              </a:rPr>
              <a:t> </a:t>
            </a:r>
            <a:r>
              <a:rPr sz="2000" b="0" i="1">
                <a:latin typeface="Calibri"/>
                <a:cs typeface="Calibri"/>
              </a:rPr>
              <a:t>in</a:t>
            </a:r>
            <a:r>
              <a:rPr sz="2000" b="0" i="1" spc="-25">
                <a:latin typeface="Calibri"/>
                <a:cs typeface="Calibri"/>
              </a:rPr>
              <a:t> </a:t>
            </a:r>
            <a:r>
              <a:rPr sz="2000" b="0" i="1">
                <a:latin typeface="Calibri"/>
                <a:cs typeface="Calibri"/>
              </a:rPr>
              <a:t>Day-ahead</a:t>
            </a:r>
            <a:r>
              <a:rPr sz="2000" b="0" i="1" spc="-70">
                <a:latin typeface="Calibri"/>
                <a:cs typeface="Calibri"/>
              </a:rPr>
              <a:t> </a:t>
            </a:r>
            <a:r>
              <a:rPr sz="2000" b="0" i="1">
                <a:latin typeface="Calibri"/>
                <a:cs typeface="Calibri"/>
              </a:rPr>
              <a:t>Energy</a:t>
            </a:r>
            <a:r>
              <a:rPr sz="2000" b="0" i="1" spc="-65">
                <a:latin typeface="Calibri"/>
                <a:cs typeface="Calibri"/>
              </a:rPr>
              <a:t> </a:t>
            </a:r>
            <a:r>
              <a:rPr sz="2000" b="0" i="1">
                <a:latin typeface="Calibri"/>
                <a:cs typeface="Calibri"/>
              </a:rPr>
              <a:t>Market</a:t>
            </a:r>
            <a:r>
              <a:rPr sz="2000" b="0" i="1" spc="-35">
                <a:latin typeface="Calibri"/>
                <a:cs typeface="Calibri"/>
              </a:rPr>
              <a:t> </a:t>
            </a:r>
            <a:r>
              <a:rPr sz="2000" b="0" i="1">
                <a:latin typeface="Calibri"/>
                <a:cs typeface="Calibri"/>
              </a:rPr>
              <a:t>Based</a:t>
            </a:r>
            <a:r>
              <a:rPr sz="2000" b="0" i="1" spc="-55">
                <a:latin typeface="Calibri"/>
                <a:cs typeface="Calibri"/>
              </a:rPr>
              <a:t> </a:t>
            </a:r>
            <a:r>
              <a:rPr sz="2000" b="0" i="1">
                <a:latin typeface="Calibri"/>
                <a:cs typeface="Calibri"/>
              </a:rPr>
              <a:t>on</a:t>
            </a:r>
            <a:r>
              <a:rPr sz="2000" b="0" i="1" spc="-45">
                <a:latin typeface="Calibri"/>
                <a:cs typeface="Calibri"/>
              </a:rPr>
              <a:t> </a:t>
            </a:r>
            <a:r>
              <a:rPr sz="2000" b="0" i="1" spc="-10">
                <a:latin typeface="Calibri"/>
                <a:cs typeface="Calibri"/>
              </a:rPr>
              <a:t>Economics</a:t>
            </a:r>
            <a:r>
              <a:rPr sz="2000" b="0" i="1" spc="-40">
                <a:latin typeface="Calibri"/>
                <a:cs typeface="Calibri"/>
              </a:rPr>
              <a:t> </a:t>
            </a:r>
            <a:r>
              <a:rPr sz="2000" b="0" i="1">
                <a:latin typeface="Calibri"/>
                <a:cs typeface="Calibri"/>
              </a:rPr>
              <a:t>and</a:t>
            </a:r>
            <a:r>
              <a:rPr sz="2000" b="0" i="1" spc="-50">
                <a:latin typeface="Calibri"/>
                <a:cs typeface="Calibri"/>
              </a:rPr>
              <a:t> </a:t>
            </a:r>
            <a:r>
              <a:rPr sz="2000" b="0" i="1">
                <a:latin typeface="Calibri"/>
                <a:cs typeface="Calibri"/>
              </a:rPr>
              <a:t>CSF</a:t>
            </a:r>
            <a:r>
              <a:rPr sz="2000" b="0" i="1" spc="-30">
                <a:latin typeface="Calibri"/>
                <a:cs typeface="Calibri"/>
              </a:rPr>
              <a:t> </a:t>
            </a:r>
            <a:r>
              <a:rPr sz="2000" b="0" i="1">
                <a:latin typeface="Calibri"/>
                <a:cs typeface="Calibri"/>
              </a:rPr>
              <a:t>Generator</a:t>
            </a:r>
            <a:r>
              <a:rPr sz="2000" b="0" i="1" spc="-60">
                <a:latin typeface="Calibri"/>
                <a:cs typeface="Calibri"/>
              </a:rPr>
              <a:t> </a:t>
            </a:r>
            <a:r>
              <a:rPr sz="2000" b="0" i="1">
                <a:latin typeface="Calibri"/>
                <a:cs typeface="Calibri"/>
              </a:rPr>
              <a:t>Asset</a:t>
            </a:r>
            <a:r>
              <a:rPr sz="2000" b="0" i="1" spc="-55">
                <a:latin typeface="Calibri"/>
                <a:cs typeface="Calibri"/>
              </a:rPr>
              <a:t> </a:t>
            </a:r>
            <a:r>
              <a:rPr sz="2000" b="0" i="1" spc="-10">
                <a:latin typeface="Calibri"/>
                <a:cs typeface="Calibri"/>
              </a:rPr>
              <a:t>Availability</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356615" y="1833372"/>
            <a:ext cx="11478895" cy="3191510"/>
            <a:chOff x="356615" y="1833372"/>
            <a:chExt cx="11478895" cy="3191510"/>
          </a:xfrm>
        </p:grpSpPr>
        <p:pic>
          <p:nvPicPr>
            <p:cNvPr id="5" name="object 5"/>
            <p:cNvPicPr/>
            <p:nvPr/>
          </p:nvPicPr>
          <p:blipFill>
            <a:blip r:embed="rId4" cstate="print"/>
            <a:stretch>
              <a:fillRect/>
            </a:stretch>
          </p:blipFill>
          <p:spPr>
            <a:xfrm>
              <a:off x="356615" y="1833372"/>
              <a:ext cx="11478768" cy="3191255"/>
            </a:xfrm>
            <a:prstGeom prst="rect">
              <a:avLst/>
            </a:prstGeom>
          </p:spPr>
        </p:pic>
        <p:sp>
          <p:nvSpPr>
            <p:cNvPr id="6" name="object 6"/>
            <p:cNvSpPr/>
            <p:nvPr/>
          </p:nvSpPr>
          <p:spPr>
            <a:xfrm>
              <a:off x="825246" y="1847850"/>
              <a:ext cx="10287000" cy="609600"/>
            </a:xfrm>
            <a:custGeom>
              <a:avLst/>
              <a:gdLst/>
              <a:ahLst/>
              <a:cxnLst/>
              <a:rect l="l" t="t" r="r" b="b"/>
              <a:pathLst>
                <a:path w="10287000" h="609600">
                  <a:moveTo>
                    <a:pt x="9448800" y="609600"/>
                  </a:moveTo>
                  <a:lnTo>
                    <a:pt x="10287000" y="609600"/>
                  </a:lnTo>
                  <a:lnTo>
                    <a:pt x="10287000" y="228600"/>
                  </a:lnTo>
                  <a:lnTo>
                    <a:pt x="9448800" y="228600"/>
                  </a:lnTo>
                  <a:lnTo>
                    <a:pt x="9448800" y="609600"/>
                  </a:lnTo>
                  <a:close/>
                </a:path>
                <a:path w="10287000" h="609600">
                  <a:moveTo>
                    <a:pt x="0" y="228600"/>
                  </a:moveTo>
                  <a:lnTo>
                    <a:pt x="838200" y="228600"/>
                  </a:lnTo>
                  <a:lnTo>
                    <a:pt x="838200" y="0"/>
                  </a:lnTo>
                  <a:lnTo>
                    <a:pt x="0" y="0"/>
                  </a:lnTo>
                  <a:lnTo>
                    <a:pt x="0" y="228600"/>
                  </a:lnTo>
                  <a:close/>
                </a:path>
              </a:pathLst>
            </a:custGeom>
            <a:ln w="25908">
              <a:solidFill>
                <a:srgbClr val="FAB82E"/>
              </a:solidFill>
            </a:ln>
          </p:spPr>
          <p:txBody>
            <a:bodyPr wrap="square" lIns="0" tIns="0" rIns="0" bIns="0" rtlCol="0"/>
            <a:lstStyle/>
            <a:p>
              <a:endParaRPr/>
            </a:p>
          </p:txBody>
        </p:sp>
      </p:grpSp>
      <p:sp>
        <p:nvSpPr>
          <p:cNvPr id="7" name="object 7"/>
          <p:cNvSpPr txBox="1"/>
          <p:nvPr/>
        </p:nvSpPr>
        <p:spPr>
          <a:xfrm>
            <a:off x="1129283" y="3447288"/>
            <a:ext cx="2057400" cy="210820"/>
          </a:xfrm>
          <a:prstGeom prst="rect">
            <a:avLst/>
          </a:prstGeom>
          <a:solidFill>
            <a:srgbClr val="FFFFFF"/>
          </a:solidFill>
          <a:ln w="12191">
            <a:solidFill>
              <a:srgbClr val="B5B8C7"/>
            </a:solidFill>
          </a:ln>
        </p:spPr>
        <p:txBody>
          <a:bodyPr vert="horz" wrap="square" lIns="0" tIns="0" rIns="0" bIns="0" rtlCol="0">
            <a:spAutoFit/>
          </a:bodyPr>
          <a:lstStyle/>
          <a:p>
            <a:pPr marL="45720">
              <a:lnSpc>
                <a:spcPts val="1370"/>
              </a:lnSpc>
            </a:pPr>
            <a:r>
              <a:rPr sz="1200" spc="-10">
                <a:latin typeface="Calibri"/>
                <a:cs typeface="Calibri"/>
              </a:rPr>
              <a:t>My_CSF_GEN</a:t>
            </a:r>
            <a:endParaRPr sz="12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65</a:t>
            </a:fld>
            <a:endParaRPr spc="-25"/>
          </a:p>
        </p:txBody>
      </p:sp>
      <p:sp>
        <p:nvSpPr>
          <p:cNvPr id="8" name="object 8"/>
          <p:cNvSpPr txBox="1"/>
          <p:nvPr/>
        </p:nvSpPr>
        <p:spPr>
          <a:xfrm>
            <a:off x="4588764" y="2891027"/>
            <a:ext cx="2194560" cy="175260"/>
          </a:xfrm>
          <a:prstGeom prst="rect">
            <a:avLst/>
          </a:prstGeom>
          <a:solidFill>
            <a:srgbClr val="D6E6F6"/>
          </a:solidFill>
        </p:spPr>
        <p:txBody>
          <a:bodyPr vert="horz" wrap="square" lIns="0" tIns="3810" rIns="0" bIns="0" rtlCol="0">
            <a:spAutoFit/>
          </a:bodyPr>
          <a:lstStyle/>
          <a:p>
            <a:pPr marL="46355">
              <a:lnSpc>
                <a:spcPct val="100000"/>
              </a:lnSpc>
              <a:spcBef>
                <a:spcPts val="30"/>
              </a:spcBef>
            </a:pPr>
            <a:r>
              <a:rPr sz="1000" b="1" spc="-10">
                <a:solidFill>
                  <a:srgbClr val="0F3B85"/>
                </a:solidFill>
                <a:latin typeface="Calibri"/>
                <a:cs typeface="Calibri"/>
              </a:rPr>
              <a:t>MyFacility_GEN</a:t>
            </a:r>
            <a:r>
              <a:rPr sz="1000" b="1" spc="100">
                <a:solidFill>
                  <a:srgbClr val="0F3B85"/>
                </a:solidFill>
                <a:latin typeface="Calibri"/>
                <a:cs typeface="Calibri"/>
              </a:rPr>
              <a:t> </a:t>
            </a:r>
            <a:r>
              <a:rPr sz="1000" b="1">
                <a:solidFill>
                  <a:srgbClr val="0F3B85"/>
                </a:solidFill>
                <a:latin typeface="Calibri"/>
                <a:cs typeface="Calibri"/>
              </a:rPr>
              <a:t>on</a:t>
            </a:r>
            <a:r>
              <a:rPr sz="1000" b="1" spc="20">
                <a:solidFill>
                  <a:srgbClr val="0F3B85"/>
                </a:solidFill>
                <a:latin typeface="Calibri"/>
                <a:cs typeface="Calibri"/>
              </a:rPr>
              <a:t> </a:t>
            </a:r>
            <a:r>
              <a:rPr sz="1000" b="1" spc="-10">
                <a:solidFill>
                  <a:srgbClr val="0F3B85"/>
                </a:solidFill>
                <a:latin typeface="Calibri"/>
                <a:cs typeface="Calibri"/>
              </a:rPr>
              <a:t>25-Jan-</a:t>
            </a:r>
            <a:r>
              <a:rPr sz="1000" b="1" spc="-20">
                <a:solidFill>
                  <a:srgbClr val="0F3B85"/>
                </a:solidFill>
                <a:latin typeface="Calibri"/>
                <a:cs typeface="Calibri"/>
              </a:rPr>
              <a:t>2019</a:t>
            </a:r>
            <a:endParaRPr sz="1000">
              <a:latin typeface="Calibri"/>
              <a:cs typeface="Calibri"/>
            </a:endParaRPr>
          </a:p>
        </p:txBody>
      </p:sp>
      <p:sp>
        <p:nvSpPr>
          <p:cNvPr id="9" name="object 9"/>
          <p:cNvSpPr txBox="1"/>
          <p:nvPr/>
        </p:nvSpPr>
        <p:spPr>
          <a:xfrm>
            <a:off x="3506723" y="3328415"/>
            <a:ext cx="1280160" cy="173990"/>
          </a:xfrm>
          <a:prstGeom prst="rect">
            <a:avLst/>
          </a:prstGeom>
          <a:solidFill>
            <a:srgbClr val="1F2567"/>
          </a:solidFill>
        </p:spPr>
        <p:txBody>
          <a:bodyPr vert="horz" wrap="square" lIns="0" tIns="3175" rIns="0" bIns="0" rtlCol="0">
            <a:spAutoFit/>
          </a:bodyPr>
          <a:lstStyle/>
          <a:p>
            <a:pPr marL="45720">
              <a:lnSpc>
                <a:spcPct val="100000"/>
              </a:lnSpc>
              <a:spcBef>
                <a:spcPts val="25"/>
              </a:spcBef>
            </a:pPr>
            <a:r>
              <a:rPr sz="1000" b="1" spc="-10">
                <a:solidFill>
                  <a:srgbClr val="FFFFFF"/>
                </a:solidFill>
                <a:latin typeface="Calibri"/>
                <a:cs typeface="Calibri"/>
              </a:rPr>
              <a:t>MyFacility_GEN</a:t>
            </a:r>
            <a:endParaRPr sz="1000">
              <a:latin typeface="Calibri"/>
              <a:cs typeface="Calibri"/>
            </a:endParaRPr>
          </a:p>
        </p:txBody>
      </p:sp>
      <p:pic>
        <p:nvPicPr>
          <p:cNvPr id="12" name="Picture 11">
            <a:extLst>
              <a:ext uri="{FF2B5EF4-FFF2-40B4-BE49-F238E27FC236}">
                <a16:creationId xmlns:a16="http://schemas.microsoft.com/office/drawing/2014/main" id="{36BA9DF3-79A7-F6A9-6D10-AC533E1DA5A4}"/>
              </a:ext>
            </a:extLst>
          </p:cNvPr>
          <p:cNvPicPr>
            <a:picLocks noChangeAspect="1"/>
          </p:cNvPicPr>
          <p:nvPr/>
        </p:nvPicPr>
        <p:blipFill>
          <a:blip r:embed="rId5"/>
          <a:stretch>
            <a:fillRect/>
          </a:stretch>
        </p:blipFill>
        <p:spPr>
          <a:xfrm>
            <a:off x="3775439" y="1833372"/>
            <a:ext cx="371364" cy="214006"/>
          </a:xfrm>
          <a:prstGeom prst="rect">
            <a:avLst/>
          </a:prstGeom>
        </p:spPr>
      </p:pic>
      <p:sp>
        <p:nvSpPr>
          <p:cNvPr id="13" name="Rectangle 12">
            <a:extLst>
              <a:ext uri="{FF2B5EF4-FFF2-40B4-BE49-F238E27FC236}">
                <a16:creationId xmlns:a16="http://schemas.microsoft.com/office/drawing/2014/main" id="{1E7C411B-8A01-A741-FFBD-B11AD4FFA8FD}"/>
              </a:ext>
            </a:extLst>
          </p:cNvPr>
          <p:cNvSpPr/>
          <p:nvPr/>
        </p:nvSpPr>
        <p:spPr>
          <a:xfrm>
            <a:off x="115811" y="6014465"/>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4" name="Important symbol" descr="caution.png">
            <a:extLst>
              <a:ext uri="{FF2B5EF4-FFF2-40B4-BE49-F238E27FC236}">
                <a16:creationId xmlns:a16="http://schemas.microsoft.com/office/drawing/2014/main" id="{E3D76482-5882-383E-462F-E476BBFF8414}"/>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63652" y="6063974"/>
            <a:ext cx="305438" cy="310389"/>
          </a:xfrm>
          <a:prstGeom prst="rect">
            <a:avLst/>
          </a:prstGeom>
          <a:solidFill>
            <a:schemeClr val="bg1"/>
          </a:solidFill>
          <a:ln w="19050">
            <a:noFill/>
          </a:ln>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66</a:t>
            </a:fld>
            <a:endParaRPr spc="-25"/>
          </a:p>
        </p:txBody>
      </p:sp>
      <p:sp>
        <p:nvSpPr>
          <p:cNvPr id="114" name="object 114"/>
          <p:cNvSpPr txBox="1"/>
          <p:nvPr/>
        </p:nvSpPr>
        <p:spPr>
          <a:xfrm>
            <a:off x="383540" y="4034993"/>
            <a:ext cx="5243195" cy="139827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eMarket</a:t>
            </a:r>
            <a:r>
              <a:rPr sz="1800" i="1" spc="-35">
                <a:latin typeface="Calibri"/>
                <a:cs typeface="Calibri"/>
              </a:rPr>
              <a:t> </a:t>
            </a:r>
            <a:r>
              <a:rPr sz="1800" i="1" spc="-10">
                <a:latin typeface="Calibri"/>
                <a:cs typeface="Calibri"/>
              </a:rPr>
              <a:t>Requirements</a:t>
            </a:r>
            <a:r>
              <a:rPr sz="1800" i="1" spc="-30">
                <a:latin typeface="Calibri"/>
                <a:cs typeface="Calibri"/>
              </a:rPr>
              <a:t> </a:t>
            </a:r>
            <a:r>
              <a:rPr sz="1800" i="1">
                <a:latin typeface="Calibri"/>
                <a:cs typeface="Calibri"/>
              </a:rPr>
              <a:t>for</a:t>
            </a:r>
            <a:r>
              <a:rPr sz="1800" i="1" spc="-25">
                <a:latin typeface="Calibri"/>
                <a:cs typeface="Calibri"/>
              </a:rPr>
              <a:t> </a:t>
            </a:r>
            <a:r>
              <a:rPr sz="1800" i="1">
                <a:latin typeface="Calibri"/>
                <a:cs typeface="Calibri"/>
              </a:rPr>
              <a:t>CSF</a:t>
            </a:r>
            <a:r>
              <a:rPr sz="1800" i="1" spc="-35">
                <a:latin typeface="Calibri"/>
                <a:cs typeface="Calibri"/>
              </a:rPr>
              <a:t> </a:t>
            </a:r>
            <a:r>
              <a:rPr sz="1800" i="1">
                <a:latin typeface="Calibri"/>
                <a:cs typeface="Calibri"/>
              </a:rPr>
              <a:t>DARDs</a:t>
            </a:r>
            <a:r>
              <a:rPr sz="1800" i="1" spc="-25">
                <a:latin typeface="Calibri"/>
                <a:cs typeface="Calibri"/>
              </a:rPr>
              <a:t> </a:t>
            </a:r>
            <a:r>
              <a:rPr sz="1800" i="1">
                <a:latin typeface="Calibri"/>
                <a:cs typeface="Calibri"/>
              </a:rPr>
              <a:t>and</a:t>
            </a:r>
            <a:r>
              <a:rPr sz="1800" i="1" spc="-25">
                <a:latin typeface="Calibri"/>
                <a:cs typeface="Calibri"/>
              </a:rPr>
              <a:t> </a:t>
            </a:r>
            <a:r>
              <a:rPr sz="1800" i="1">
                <a:latin typeface="Calibri"/>
                <a:cs typeface="Calibri"/>
              </a:rPr>
              <a:t>CSF</a:t>
            </a:r>
            <a:r>
              <a:rPr sz="1800" i="1" spc="-35">
                <a:latin typeface="Calibri"/>
                <a:cs typeface="Calibri"/>
              </a:rPr>
              <a:t> </a:t>
            </a:r>
            <a:r>
              <a:rPr sz="1800" i="1" spc="-10">
                <a:latin typeface="Calibri"/>
                <a:cs typeface="Calibri"/>
              </a:rPr>
              <a:t>ATRRs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F6DB5F"/>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DB9504"/>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DB9504"/>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DB9504"/>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DB9504"/>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DB9504"/>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DB9504"/>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DB9504"/>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DB9504"/>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DB9504"/>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DB9504"/>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DB9504"/>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DB9504"/>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DB9504"/>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DB9504"/>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DB9504"/>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DB9504"/>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DB9504"/>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DB9504"/>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DB9504"/>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666555"/>
            <a:ext cx="5827395" cy="1212215"/>
          </a:xfrm>
          <a:prstGeom prst="rect">
            <a:avLst/>
          </a:prstGeom>
        </p:spPr>
        <p:txBody>
          <a:bodyPr vert="horz" wrap="square" lIns="0" tIns="175895" rIns="0" bIns="0" rtlCol="0">
            <a:spAutoFit/>
          </a:bodyPr>
          <a:lstStyle/>
          <a:p>
            <a:pPr marL="12700">
              <a:lnSpc>
                <a:spcPct val="100000"/>
              </a:lnSpc>
              <a:spcBef>
                <a:spcPts val="1385"/>
              </a:spcBef>
            </a:pPr>
            <a:r>
              <a:rPr sz="3600">
                <a:solidFill>
                  <a:srgbClr val="FAB82E"/>
                </a:solidFill>
              </a:rPr>
              <a:t>CSF</a:t>
            </a:r>
            <a:r>
              <a:rPr sz="3600" spc="-105">
                <a:solidFill>
                  <a:srgbClr val="FAB82E"/>
                </a:solidFill>
              </a:rPr>
              <a:t> </a:t>
            </a:r>
            <a:r>
              <a:rPr sz="3600">
                <a:solidFill>
                  <a:srgbClr val="FAB82E"/>
                </a:solidFill>
              </a:rPr>
              <a:t>DARD</a:t>
            </a:r>
            <a:r>
              <a:rPr sz="3600" spc="-85">
                <a:solidFill>
                  <a:srgbClr val="FAB82E"/>
                </a:solidFill>
              </a:rPr>
              <a:t> </a:t>
            </a:r>
            <a:r>
              <a:rPr sz="3600" spc="-10">
                <a:solidFill>
                  <a:srgbClr val="FAB82E"/>
                </a:solidFill>
              </a:rPr>
              <a:t>Asset</a:t>
            </a:r>
            <a:endParaRPr sz="3600"/>
          </a:p>
          <a:p>
            <a:pPr marL="12700">
              <a:lnSpc>
                <a:spcPct val="100000"/>
              </a:lnSpc>
              <a:spcBef>
                <a:spcPts val="855"/>
              </a:spcBef>
            </a:pPr>
            <a:r>
              <a:rPr sz="2400" b="0" i="1" spc="-10">
                <a:latin typeface="Calibri"/>
                <a:cs typeface="Calibri"/>
              </a:rPr>
              <a:t>eMarket</a:t>
            </a:r>
            <a:r>
              <a:rPr sz="2400" b="0" i="1" spc="-90">
                <a:latin typeface="Calibri"/>
                <a:cs typeface="Calibri"/>
              </a:rPr>
              <a:t> </a:t>
            </a:r>
            <a:r>
              <a:rPr sz="2400" b="0" i="1">
                <a:latin typeface="Calibri"/>
                <a:cs typeface="Calibri"/>
              </a:rPr>
              <a:t>Rules</a:t>
            </a:r>
            <a:r>
              <a:rPr sz="2400" b="0" i="1" spc="-75">
                <a:latin typeface="Calibri"/>
                <a:cs typeface="Calibri"/>
              </a:rPr>
              <a:t> </a:t>
            </a:r>
            <a:r>
              <a:rPr sz="2400" b="0" i="1">
                <a:latin typeface="Calibri"/>
                <a:cs typeface="Calibri"/>
              </a:rPr>
              <a:t>for</a:t>
            </a:r>
            <a:r>
              <a:rPr sz="2400" b="0" i="1" spc="-75">
                <a:latin typeface="Calibri"/>
                <a:cs typeface="Calibri"/>
              </a:rPr>
              <a:t> </a:t>
            </a:r>
            <a:r>
              <a:rPr sz="2400" b="0" i="1" spc="-10">
                <a:latin typeface="Calibri"/>
                <a:cs typeface="Calibri"/>
              </a:rPr>
              <a:t>Continuous</a:t>
            </a:r>
            <a:r>
              <a:rPr sz="2400" b="0" i="1" spc="-70">
                <a:latin typeface="Calibri"/>
                <a:cs typeface="Calibri"/>
              </a:rPr>
              <a:t> </a:t>
            </a:r>
            <a:r>
              <a:rPr sz="2400" b="0" i="1">
                <a:latin typeface="Calibri"/>
                <a:cs typeface="Calibri"/>
              </a:rPr>
              <a:t>Storage</a:t>
            </a:r>
            <a:r>
              <a:rPr sz="2400" b="0" i="1" spc="-75">
                <a:latin typeface="Calibri"/>
                <a:cs typeface="Calibri"/>
              </a:rPr>
              <a:t> </a:t>
            </a:r>
            <a:r>
              <a:rPr sz="2400" b="0" i="1" spc="-10">
                <a:latin typeface="Calibri"/>
                <a:cs typeface="Calibri"/>
              </a:rPr>
              <a:t>Facilities</a:t>
            </a:r>
            <a:endParaRPr sz="2400">
              <a:latin typeface="Calibri"/>
              <a:cs typeface="Calibri"/>
            </a:endParaRPr>
          </a:p>
        </p:txBody>
      </p:sp>
      <p:sp>
        <p:nvSpPr>
          <p:cNvPr id="62" name="object 6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3" name="object 6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67</a:t>
            </a:fld>
            <a:endParaRPr spc="-25"/>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5004435" cy="798830"/>
          </a:xfrm>
          <a:prstGeom prst="rect">
            <a:avLst/>
          </a:prstGeom>
        </p:spPr>
        <p:txBody>
          <a:bodyPr vert="horz" wrap="square" lIns="0" tIns="36195" rIns="0" bIns="0" rtlCol="0">
            <a:spAutoFit/>
          </a:bodyPr>
          <a:lstStyle/>
          <a:p>
            <a:pPr marL="12700">
              <a:lnSpc>
                <a:spcPct val="100000"/>
              </a:lnSpc>
              <a:spcBef>
                <a:spcPts val="285"/>
              </a:spcBef>
            </a:pPr>
            <a:r>
              <a:t>ARD</a:t>
            </a:r>
            <a:r>
              <a:rPr spc="-105"/>
              <a:t> </a:t>
            </a:r>
            <a:r>
              <a:rPr spc="-30"/>
              <a:t>Tab:</a:t>
            </a:r>
            <a:r>
              <a:rPr spc="-85"/>
              <a:t> </a:t>
            </a:r>
            <a:r>
              <a:rPr>
                <a:solidFill>
                  <a:srgbClr val="FAB82E"/>
                </a:solidFill>
              </a:rPr>
              <a:t>ARD</a:t>
            </a:r>
            <a:r>
              <a:rPr spc="-105">
                <a:solidFill>
                  <a:srgbClr val="FAB82E"/>
                </a:solidFill>
              </a:rPr>
              <a:t> </a:t>
            </a:r>
            <a:r>
              <a:rPr>
                <a:solidFill>
                  <a:srgbClr val="FAB82E"/>
                </a:solidFill>
              </a:rPr>
              <a:t>Default</a:t>
            </a:r>
            <a:r>
              <a:rPr spc="-85">
                <a:solidFill>
                  <a:srgbClr val="FAB82E"/>
                </a:solidFill>
              </a:rPr>
              <a:t> </a:t>
            </a:r>
            <a:r>
              <a:rPr spc="-10">
                <a:solidFill>
                  <a:srgbClr val="FAB82E"/>
                </a:solidFill>
              </a:rPr>
              <a:t>Parameters</a:t>
            </a:r>
          </a:p>
          <a:p>
            <a:pPr marL="12700">
              <a:lnSpc>
                <a:spcPct val="100000"/>
              </a:lnSpc>
              <a:spcBef>
                <a:spcPts val="140"/>
              </a:spcBef>
            </a:pPr>
            <a:r>
              <a:rPr sz="2000" b="0" i="1">
                <a:latin typeface="Calibri"/>
                <a:cs typeface="Calibri"/>
              </a:rPr>
              <a:t>Inputs</a:t>
            </a:r>
            <a:r>
              <a:rPr sz="2000" b="0" i="1" spc="-45">
                <a:latin typeface="Calibri"/>
                <a:cs typeface="Calibri"/>
              </a:rPr>
              <a:t> </a:t>
            </a:r>
            <a:r>
              <a:rPr sz="2000" b="0" i="1">
                <a:latin typeface="Calibri"/>
                <a:cs typeface="Calibri"/>
              </a:rPr>
              <a:t>Here</a:t>
            </a:r>
            <a:r>
              <a:rPr sz="2000" b="0" i="1" spc="-20">
                <a:latin typeface="Calibri"/>
                <a:cs typeface="Calibri"/>
              </a:rPr>
              <a:t> </a:t>
            </a:r>
            <a:r>
              <a:rPr sz="2000" b="0" i="1" spc="-10">
                <a:latin typeface="Calibri"/>
                <a:cs typeface="Calibri"/>
              </a:rPr>
              <a:t>Establish</a:t>
            </a:r>
            <a:r>
              <a:rPr sz="2000" b="0" i="1" spc="-55">
                <a:latin typeface="Calibri"/>
                <a:cs typeface="Calibri"/>
              </a:rPr>
              <a:t> </a:t>
            </a:r>
            <a:r>
              <a:rPr sz="2000" b="0" i="1">
                <a:latin typeface="Calibri"/>
                <a:cs typeface="Calibri"/>
              </a:rPr>
              <a:t>Default</a:t>
            </a:r>
            <a:r>
              <a:rPr sz="2000" b="0" i="1" spc="-45">
                <a:latin typeface="Calibri"/>
                <a:cs typeface="Calibri"/>
              </a:rPr>
              <a:t> </a:t>
            </a:r>
            <a:r>
              <a:rPr sz="2000" b="0" i="1" spc="-10">
                <a:latin typeface="Calibri"/>
                <a:cs typeface="Calibri"/>
              </a:rPr>
              <a:t>Values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304800" y="1417319"/>
            <a:ext cx="11582400" cy="4391025"/>
            <a:chOff x="304800" y="1417319"/>
            <a:chExt cx="11582400" cy="4391025"/>
          </a:xfrm>
        </p:grpSpPr>
        <p:pic>
          <p:nvPicPr>
            <p:cNvPr id="5" name="object 5"/>
            <p:cNvPicPr/>
            <p:nvPr/>
          </p:nvPicPr>
          <p:blipFill>
            <a:blip r:embed="rId4" cstate="print"/>
            <a:stretch>
              <a:fillRect/>
            </a:stretch>
          </p:blipFill>
          <p:spPr>
            <a:xfrm>
              <a:off x="304800" y="1417319"/>
              <a:ext cx="11582400" cy="4390644"/>
            </a:xfrm>
            <a:prstGeom prst="rect">
              <a:avLst/>
            </a:prstGeom>
          </p:spPr>
        </p:pic>
        <p:pic>
          <p:nvPicPr>
            <p:cNvPr id="6" name="object 6"/>
            <p:cNvPicPr/>
            <p:nvPr/>
          </p:nvPicPr>
          <p:blipFill>
            <a:blip r:embed="rId5" cstate="print"/>
            <a:stretch>
              <a:fillRect/>
            </a:stretch>
          </p:blipFill>
          <p:spPr>
            <a:xfrm>
              <a:off x="5097779" y="3988308"/>
              <a:ext cx="1929383" cy="152400"/>
            </a:xfrm>
            <a:prstGeom prst="rect">
              <a:avLst/>
            </a:prstGeom>
          </p:spPr>
        </p:pic>
        <p:pic>
          <p:nvPicPr>
            <p:cNvPr id="7" name="object 7"/>
            <p:cNvPicPr/>
            <p:nvPr/>
          </p:nvPicPr>
          <p:blipFill>
            <a:blip r:embed="rId6" cstate="print"/>
            <a:stretch>
              <a:fillRect/>
            </a:stretch>
          </p:blipFill>
          <p:spPr>
            <a:xfrm>
              <a:off x="5097779" y="3738371"/>
              <a:ext cx="1524000" cy="144780"/>
            </a:xfrm>
            <a:prstGeom prst="rect">
              <a:avLst/>
            </a:prstGeom>
          </p:spPr>
        </p:pic>
        <p:sp>
          <p:nvSpPr>
            <p:cNvPr id="8" name="object 8"/>
            <p:cNvSpPr/>
            <p:nvPr/>
          </p:nvSpPr>
          <p:spPr>
            <a:xfrm>
              <a:off x="4987290" y="4223765"/>
              <a:ext cx="6495415" cy="1481455"/>
            </a:xfrm>
            <a:custGeom>
              <a:avLst/>
              <a:gdLst/>
              <a:ahLst/>
              <a:cxnLst/>
              <a:rect l="l" t="t" r="r" b="b"/>
              <a:pathLst>
                <a:path w="6495415" h="1481454">
                  <a:moveTo>
                    <a:pt x="3040380" y="1481328"/>
                  </a:moveTo>
                  <a:lnTo>
                    <a:pt x="6495288" y="1481328"/>
                  </a:lnTo>
                  <a:lnTo>
                    <a:pt x="6495288" y="0"/>
                  </a:lnTo>
                  <a:lnTo>
                    <a:pt x="3040380" y="0"/>
                  </a:lnTo>
                  <a:lnTo>
                    <a:pt x="3040380" y="1481328"/>
                  </a:lnTo>
                  <a:close/>
                </a:path>
                <a:path w="6495415" h="1481454">
                  <a:moveTo>
                    <a:pt x="0" y="1481328"/>
                  </a:moveTo>
                  <a:lnTo>
                    <a:pt x="906780" y="1481328"/>
                  </a:lnTo>
                  <a:lnTo>
                    <a:pt x="906780" y="979932"/>
                  </a:lnTo>
                  <a:lnTo>
                    <a:pt x="0" y="979932"/>
                  </a:lnTo>
                  <a:lnTo>
                    <a:pt x="0" y="1481328"/>
                  </a:lnTo>
                  <a:close/>
                </a:path>
              </a:pathLst>
            </a:custGeom>
            <a:ln w="25908">
              <a:solidFill>
                <a:srgbClr val="FAB82E"/>
              </a:solidFill>
            </a:ln>
          </p:spPr>
          <p:txBody>
            <a:bodyPr wrap="square" lIns="0" tIns="0" rIns="0" bIns="0" rtlCol="0"/>
            <a:lstStyle/>
            <a:p>
              <a:endParaRPr/>
            </a:p>
          </p:txBody>
        </p:sp>
        <p:pic>
          <p:nvPicPr>
            <p:cNvPr id="9" name="object 9"/>
            <p:cNvPicPr/>
            <p:nvPr/>
          </p:nvPicPr>
          <p:blipFill>
            <a:blip r:embed="rId7" cstate="print"/>
            <a:stretch>
              <a:fillRect/>
            </a:stretch>
          </p:blipFill>
          <p:spPr>
            <a:xfrm>
              <a:off x="9180576" y="3226308"/>
              <a:ext cx="1524000" cy="126491"/>
            </a:xfrm>
            <a:prstGeom prst="rect">
              <a:avLst/>
            </a:prstGeom>
          </p:spPr>
        </p:pic>
      </p:grpSp>
      <p:sp>
        <p:nvSpPr>
          <p:cNvPr id="10" name="object 10"/>
          <p:cNvSpPr txBox="1"/>
          <p:nvPr/>
        </p:nvSpPr>
        <p:spPr>
          <a:xfrm>
            <a:off x="4434840" y="2491739"/>
            <a:ext cx="2936875" cy="175260"/>
          </a:xfrm>
          <a:prstGeom prst="rect">
            <a:avLst/>
          </a:prstGeom>
          <a:solidFill>
            <a:srgbClr val="D6E6F6"/>
          </a:solidFill>
        </p:spPr>
        <p:txBody>
          <a:bodyPr vert="horz" wrap="square" lIns="0" tIns="4445" rIns="0" bIns="0" rtlCol="0">
            <a:spAutoFit/>
          </a:bodyPr>
          <a:lstStyle/>
          <a:p>
            <a:pPr marL="46355">
              <a:lnSpc>
                <a:spcPct val="100000"/>
              </a:lnSpc>
              <a:spcBef>
                <a:spcPts val="35"/>
              </a:spcBef>
            </a:pPr>
            <a:r>
              <a:rPr sz="1000" b="1">
                <a:solidFill>
                  <a:srgbClr val="0F3B85"/>
                </a:solidFill>
                <a:latin typeface="Calibri"/>
                <a:cs typeface="Calibri"/>
              </a:rPr>
              <a:t>MyFacility_ARD (12345)</a:t>
            </a:r>
            <a:r>
              <a:rPr sz="1000" b="1" spc="-5">
                <a:solidFill>
                  <a:srgbClr val="0F3B85"/>
                </a:solidFill>
                <a:latin typeface="Calibri"/>
                <a:cs typeface="Calibri"/>
              </a:rPr>
              <a:t> </a:t>
            </a:r>
            <a:r>
              <a:rPr sz="1000" b="1">
                <a:solidFill>
                  <a:srgbClr val="0F3B85"/>
                </a:solidFill>
                <a:latin typeface="Calibri"/>
                <a:cs typeface="Calibri"/>
              </a:rPr>
              <a:t>on</a:t>
            </a:r>
            <a:r>
              <a:rPr sz="1000" b="1" spc="-45">
                <a:solidFill>
                  <a:srgbClr val="0F3B85"/>
                </a:solidFill>
                <a:latin typeface="Calibri"/>
                <a:cs typeface="Calibri"/>
              </a:rPr>
              <a:t> </a:t>
            </a:r>
            <a:r>
              <a:rPr sz="1000" b="1" spc="-10">
                <a:solidFill>
                  <a:srgbClr val="0F3B85"/>
                </a:solidFill>
                <a:latin typeface="Calibri"/>
                <a:cs typeface="Calibri"/>
              </a:rPr>
              <a:t>29-Dec-</a:t>
            </a:r>
            <a:r>
              <a:rPr sz="1000" b="1" spc="-20">
                <a:solidFill>
                  <a:srgbClr val="0F3B85"/>
                </a:solidFill>
                <a:latin typeface="Calibri"/>
                <a:cs typeface="Calibri"/>
              </a:rPr>
              <a:t>2018</a:t>
            </a:r>
            <a:endParaRPr sz="1000">
              <a:latin typeface="Calibri"/>
              <a:cs typeface="Calibri"/>
            </a:endParaRPr>
          </a:p>
        </p:txBody>
      </p:sp>
      <p:sp>
        <p:nvSpPr>
          <p:cNvPr id="11" name="object 11"/>
          <p:cNvSpPr/>
          <p:nvPr/>
        </p:nvSpPr>
        <p:spPr>
          <a:xfrm>
            <a:off x="5065776" y="3176016"/>
            <a:ext cx="2345690" cy="210820"/>
          </a:xfrm>
          <a:custGeom>
            <a:avLst/>
            <a:gdLst/>
            <a:ahLst/>
            <a:cxnLst/>
            <a:rect l="l" t="t" r="r" b="b"/>
            <a:pathLst>
              <a:path w="2345690" h="210820">
                <a:moveTo>
                  <a:pt x="0" y="210312"/>
                </a:moveTo>
                <a:lnTo>
                  <a:pt x="2345435" y="210312"/>
                </a:lnTo>
                <a:lnTo>
                  <a:pt x="2345435" y="0"/>
                </a:lnTo>
                <a:lnTo>
                  <a:pt x="0" y="0"/>
                </a:lnTo>
                <a:lnTo>
                  <a:pt x="0" y="210312"/>
                </a:lnTo>
                <a:close/>
              </a:path>
            </a:pathLst>
          </a:custGeom>
          <a:ln w="12192">
            <a:solidFill>
              <a:srgbClr val="B5B8C7"/>
            </a:solidFill>
          </a:ln>
        </p:spPr>
        <p:txBody>
          <a:bodyPr wrap="square" lIns="0" tIns="0" rIns="0" bIns="0" rtlCol="0"/>
          <a:lstStyle/>
          <a:p>
            <a:endParaRPr/>
          </a:p>
        </p:txBody>
      </p:sp>
      <p:sp>
        <p:nvSpPr>
          <p:cNvPr id="12" name="object 12"/>
          <p:cNvSpPr txBox="1"/>
          <p:nvPr/>
        </p:nvSpPr>
        <p:spPr>
          <a:xfrm>
            <a:off x="5065776" y="3176016"/>
            <a:ext cx="2345690" cy="210820"/>
          </a:xfrm>
          <a:prstGeom prst="rect">
            <a:avLst/>
          </a:prstGeom>
          <a:solidFill>
            <a:srgbClr val="DFE8F6"/>
          </a:solidFill>
        </p:spPr>
        <p:txBody>
          <a:bodyPr vert="horz" wrap="square" lIns="0" tIns="0" rIns="0" bIns="0" rtlCol="0">
            <a:spAutoFit/>
          </a:bodyPr>
          <a:lstStyle/>
          <a:p>
            <a:pPr marL="46355">
              <a:lnSpc>
                <a:spcPts val="1375"/>
              </a:lnSpc>
            </a:pPr>
            <a:r>
              <a:rPr sz="1200" spc="-10">
                <a:latin typeface="Calibri"/>
                <a:cs typeface="Calibri"/>
              </a:rPr>
              <a:t>12345</a:t>
            </a:r>
            <a:endParaRPr sz="1200">
              <a:latin typeface="Calibri"/>
              <a:cs typeface="Calibri"/>
            </a:endParaRPr>
          </a:p>
        </p:txBody>
      </p:sp>
      <p:sp>
        <p:nvSpPr>
          <p:cNvPr id="13" name="object 13"/>
          <p:cNvSpPr/>
          <p:nvPr/>
        </p:nvSpPr>
        <p:spPr>
          <a:xfrm>
            <a:off x="5065776" y="3430523"/>
            <a:ext cx="2345690" cy="210820"/>
          </a:xfrm>
          <a:custGeom>
            <a:avLst/>
            <a:gdLst/>
            <a:ahLst/>
            <a:cxnLst/>
            <a:rect l="l" t="t" r="r" b="b"/>
            <a:pathLst>
              <a:path w="2345690" h="210820">
                <a:moveTo>
                  <a:pt x="0" y="210312"/>
                </a:moveTo>
                <a:lnTo>
                  <a:pt x="2345435" y="210312"/>
                </a:lnTo>
                <a:lnTo>
                  <a:pt x="2345435" y="0"/>
                </a:lnTo>
                <a:lnTo>
                  <a:pt x="0" y="0"/>
                </a:lnTo>
                <a:lnTo>
                  <a:pt x="0" y="210312"/>
                </a:lnTo>
                <a:close/>
              </a:path>
            </a:pathLst>
          </a:custGeom>
          <a:ln w="12192">
            <a:solidFill>
              <a:srgbClr val="B5B8C7"/>
            </a:solidFill>
          </a:ln>
        </p:spPr>
        <p:txBody>
          <a:bodyPr wrap="square" lIns="0" tIns="0" rIns="0" bIns="0" rtlCol="0"/>
          <a:lstStyle/>
          <a:p>
            <a:endParaRPr/>
          </a:p>
        </p:txBody>
      </p:sp>
      <p:sp>
        <p:nvSpPr>
          <p:cNvPr id="14" name="object 14"/>
          <p:cNvSpPr txBox="1"/>
          <p:nvPr/>
        </p:nvSpPr>
        <p:spPr>
          <a:xfrm>
            <a:off x="5071871" y="3414521"/>
            <a:ext cx="2333625" cy="220345"/>
          </a:xfrm>
          <a:prstGeom prst="rect">
            <a:avLst/>
          </a:prstGeom>
          <a:solidFill>
            <a:srgbClr val="DFE8F6"/>
          </a:solidFill>
        </p:spPr>
        <p:txBody>
          <a:bodyPr vert="horz" wrap="square" lIns="0" tIns="8255" rIns="0" bIns="0" rtlCol="0">
            <a:spAutoFit/>
          </a:bodyPr>
          <a:lstStyle/>
          <a:p>
            <a:pPr marL="40640">
              <a:lnSpc>
                <a:spcPct val="100000"/>
              </a:lnSpc>
              <a:spcBef>
                <a:spcPts val="65"/>
              </a:spcBef>
            </a:pPr>
            <a:r>
              <a:rPr sz="1200" spc="-10">
                <a:latin typeface="Calibri"/>
                <a:cs typeface="Calibri"/>
              </a:rPr>
              <a:t>MyFacility_ARD</a:t>
            </a:r>
            <a:endParaRPr sz="1200">
              <a:latin typeface="Calibri"/>
              <a:cs typeface="Calibri"/>
            </a:endParaRPr>
          </a:p>
        </p:txBody>
      </p:sp>
      <p:grpSp>
        <p:nvGrpSpPr>
          <p:cNvPr id="15" name="object 15"/>
          <p:cNvGrpSpPr/>
          <p:nvPr/>
        </p:nvGrpSpPr>
        <p:grpSpPr>
          <a:xfrm>
            <a:off x="9143745" y="2907538"/>
            <a:ext cx="2344420" cy="223520"/>
            <a:chOff x="9143745" y="2907538"/>
            <a:chExt cx="2344420" cy="223520"/>
          </a:xfrm>
        </p:grpSpPr>
        <p:sp>
          <p:nvSpPr>
            <p:cNvPr id="16" name="object 16"/>
            <p:cNvSpPr/>
            <p:nvPr/>
          </p:nvSpPr>
          <p:spPr>
            <a:xfrm>
              <a:off x="9150095" y="2913888"/>
              <a:ext cx="2331720" cy="210820"/>
            </a:xfrm>
            <a:custGeom>
              <a:avLst/>
              <a:gdLst/>
              <a:ahLst/>
              <a:cxnLst/>
              <a:rect l="l" t="t" r="r" b="b"/>
              <a:pathLst>
                <a:path w="2331720" h="210819">
                  <a:moveTo>
                    <a:pt x="2331720" y="0"/>
                  </a:moveTo>
                  <a:lnTo>
                    <a:pt x="0" y="0"/>
                  </a:lnTo>
                  <a:lnTo>
                    <a:pt x="0" y="210312"/>
                  </a:lnTo>
                  <a:lnTo>
                    <a:pt x="2331720" y="210312"/>
                  </a:lnTo>
                  <a:lnTo>
                    <a:pt x="2331720" y="0"/>
                  </a:lnTo>
                  <a:close/>
                </a:path>
              </a:pathLst>
            </a:custGeom>
            <a:solidFill>
              <a:srgbClr val="DFE8F6"/>
            </a:solidFill>
          </p:spPr>
          <p:txBody>
            <a:bodyPr wrap="square" lIns="0" tIns="0" rIns="0" bIns="0" rtlCol="0"/>
            <a:lstStyle/>
            <a:p>
              <a:endParaRPr/>
            </a:p>
          </p:txBody>
        </p:sp>
        <p:sp>
          <p:nvSpPr>
            <p:cNvPr id="17" name="object 17"/>
            <p:cNvSpPr/>
            <p:nvPr/>
          </p:nvSpPr>
          <p:spPr>
            <a:xfrm>
              <a:off x="9150095" y="2913888"/>
              <a:ext cx="2331720" cy="210820"/>
            </a:xfrm>
            <a:custGeom>
              <a:avLst/>
              <a:gdLst/>
              <a:ahLst/>
              <a:cxnLst/>
              <a:rect l="l" t="t" r="r" b="b"/>
              <a:pathLst>
                <a:path w="2331720" h="210819">
                  <a:moveTo>
                    <a:pt x="0" y="210312"/>
                  </a:moveTo>
                  <a:lnTo>
                    <a:pt x="2331720" y="210312"/>
                  </a:lnTo>
                  <a:lnTo>
                    <a:pt x="2331720" y="0"/>
                  </a:lnTo>
                  <a:lnTo>
                    <a:pt x="0" y="0"/>
                  </a:lnTo>
                  <a:lnTo>
                    <a:pt x="0" y="210312"/>
                  </a:lnTo>
                  <a:close/>
                </a:path>
              </a:pathLst>
            </a:custGeom>
            <a:ln w="12192">
              <a:solidFill>
                <a:srgbClr val="B5B8C7"/>
              </a:solidFill>
            </a:ln>
          </p:spPr>
          <p:txBody>
            <a:bodyPr wrap="square" lIns="0" tIns="0" rIns="0" bIns="0" rtlCol="0"/>
            <a:lstStyle/>
            <a:p>
              <a:endParaRPr/>
            </a:p>
          </p:txBody>
        </p:sp>
      </p:grpSp>
      <p:sp>
        <p:nvSpPr>
          <p:cNvPr id="18" name="object 18"/>
          <p:cNvSpPr txBox="1"/>
          <p:nvPr/>
        </p:nvSpPr>
        <p:spPr>
          <a:xfrm>
            <a:off x="9184640" y="2892297"/>
            <a:ext cx="58737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Calibri"/>
                <a:cs typeface="Calibri"/>
              </a:rPr>
              <a:t>CSF_ARD</a:t>
            </a:r>
            <a:endParaRPr sz="1200">
              <a:latin typeface="Calibri"/>
              <a:cs typeface="Calibri"/>
            </a:endParaRPr>
          </a:p>
        </p:txBody>
      </p:sp>
      <p:grpSp>
        <p:nvGrpSpPr>
          <p:cNvPr id="19" name="object 19"/>
          <p:cNvGrpSpPr/>
          <p:nvPr/>
        </p:nvGrpSpPr>
        <p:grpSpPr>
          <a:xfrm>
            <a:off x="685800" y="1409636"/>
            <a:ext cx="2286000" cy="2969260"/>
            <a:chOff x="685800" y="1409636"/>
            <a:chExt cx="2286000" cy="2969260"/>
          </a:xfrm>
        </p:grpSpPr>
        <p:sp>
          <p:nvSpPr>
            <p:cNvPr id="20" name="object 20"/>
            <p:cNvSpPr/>
            <p:nvPr/>
          </p:nvSpPr>
          <p:spPr>
            <a:xfrm>
              <a:off x="991361" y="1422654"/>
              <a:ext cx="1591310" cy="711835"/>
            </a:xfrm>
            <a:custGeom>
              <a:avLst/>
              <a:gdLst/>
              <a:ahLst/>
              <a:cxnLst/>
              <a:rect l="l" t="t" r="r" b="b"/>
              <a:pathLst>
                <a:path w="1591310" h="711835">
                  <a:moveTo>
                    <a:pt x="0" y="711707"/>
                  </a:moveTo>
                  <a:lnTo>
                    <a:pt x="905256" y="711707"/>
                  </a:lnTo>
                  <a:lnTo>
                    <a:pt x="905256" y="210311"/>
                  </a:lnTo>
                  <a:lnTo>
                    <a:pt x="0" y="210311"/>
                  </a:lnTo>
                  <a:lnTo>
                    <a:pt x="0" y="711707"/>
                  </a:lnTo>
                  <a:close/>
                </a:path>
                <a:path w="1591310" h="711835">
                  <a:moveTo>
                    <a:pt x="1188720" y="224027"/>
                  </a:moveTo>
                  <a:lnTo>
                    <a:pt x="1591056" y="224027"/>
                  </a:lnTo>
                  <a:lnTo>
                    <a:pt x="1591056" y="0"/>
                  </a:lnTo>
                  <a:lnTo>
                    <a:pt x="1188720" y="0"/>
                  </a:lnTo>
                  <a:lnTo>
                    <a:pt x="1188720" y="224027"/>
                  </a:lnTo>
                  <a:close/>
                </a:path>
              </a:pathLst>
            </a:custGeom>
            <a:ln w="25908">
              <a:solidFill>
                <a:srgbClr val="FAB82E"/>
              </a:solidFill>
            </a:ln>
          </p:spPr>
          <p:txBody>
            <a:bodyPr wrap="square" lIns="0" tIns="0" rIns="0" bIns="0" rtlCol="0"/>
            <a:lstStyle/>
            <a:p>
              <a:endParaRPr/>
            </a:p>
          </p:txBody>
        </p:sp>
        <p:sp>
          <p:nvSpPr>
            <p:cNvPr id="21" name="object 21"/>
            <p:cNvSpPr/>
            <p:nvPr/>
          </p:nvSpPr>
          <p:spPr>
            <a:xfrm>
              <a:off x="685800" y="3510280"/>
              <a:ext cx="2286000" cy="868680"/>
            </a:xfrm>
            <a:custGeom>
              <a:avLst/>
              <a:gdLst/>
              <a:ahLst/>
              <a:cxnLst/>
              <a:rect l="l" t="t" r="r" b="b"/>
              <a:pathLst>
                <a:path w="2286000" h="868679">
                  <a:moveTo>
                    <a:pt x="2166874" y="153416"/>
                  </a:moveTo>
                  <a:lnTo>
                    <a:pt x="119126" y="153416"/>
                  </a:lnTo>
                  <a:lnTo>
                    <a:pt x="72759" y="162778"/>
                  </a:lnTo>
                  <a:lnTo>
                    <a:pt x="34893" y="188309"/>
                  </a:lnTo>
                  <a:lnTo>
                    <a:pt x="9362" y="226175"/>
                  </a:lnTo>
                  <a:lnTo>
                    <a:pt x="0" y="272542"/>
                  </a:lnTo>
                  <a:lnTo>
                    <a:pt x="0" y="749046"/>
                  </a:lnTo>
                  <a:lnTo>
                    <a:pt x="9362" y="795412"/>
                  </a:lnTo>
                  <a:lnTo>
                    <a:pt x="34893" y="833278"/>
                  </a:lnTo>
                  <a:lnTo>
                    <a:pt x="72759" y="858809"/>
                  </a:lnTo>
                  <a:lnTo>
                    <a:pt x="119126" y="868172"/>
                  </a:lnTo>
                  <a:lnTo>
                    <a:pt x="2166874" y="868172"/>
                  </a:lnTo>
                  <a:lnTo>
                    <a:pt x="2213240" y="858809"/>
                  </a:lnTo>
                  <a:lnTo>
                    <a:pt x="2251106" y="833278"/>
                  </a:lnTo>
                  <a:lnTo>
                    <a:pt x="2276637" y="795412"/>
                  </a:lnTo>
                  <a:lnTo>
                    <a:pt x="2286000" y="749046"/>
                  </a:lnTo>
                  <a:lnTo>
                    <a:pt x="2286000" y="272542"/>
                  </a:lnTo>
                  <a:lnTo>
                    <a:pt x="2276637" y="226175"/>
                  </a:lnTo>
                  <a:lnTo>
                    <a:pt x="2251106" y="188309"/>
                  </a:lnTo>
                  <a:lnTo>
                    <a:pt x="2213240" y="162778"/>
                  </a:lnTo>
                  <a:lnTo>
                    <a:pt x="2166874" y="153416"/>
                  </a:lnTo>
                  <a:close/>
                </a:path>
                <a:path w="2286000" h="868679">
                  <a:moveTo>
                    <a:pt x="1097407" y="0"/>
                  </a:moveTo>
                  <a:lnTo>
                    <a:pt x="381000" y="153416"/>
                  </a:lnTo>
                  <a:lnTo>
                    <a:pt x="952500" y="153416"/>
                  </a:lnTo>
                  <a:lnTo>
                    <a:pt x="1097407" y="0"/>
                  </a:lnTo>
                  <a:close/>
                </a:path>
              </a:pathLst>
            </a:custGeom>
            <a:solidFill>
              <a:srgbClr val="FCE2AC"/>
            </a:solidFill>
          </p:spPr>
          <p:txBody>
            <a:bodyPr wrap="square" lIns="0" tIns="0" rIns="0" bIns="0" rtlCol="0"/>
            <a:lstStyle/>
            <a:p>
              <a:endParaRPr/>
            </a:p>
          </p:txBody>
        </p:sp>
      </p:grpSp>
      <p:sp>
        <p:nvSpPr>
          <p:cNvPr id="22" name="object 22"/>
          <p:cNvSpPr txBox="1"/>
          <p:nvPr/>
        </p:nvSpPr>
        <p:spPr>
          <a:xfrm>
            <a:off x="1084580" y="3717112"/>
            <a:ext cx="1475105" cy="300355"/>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CSF</a:t>
            </a:r>
            <a:r>
              <a:rPr sz="1800" spc="-45">
                <a:latin typeface="Calibri"/>
                <a:cs typeface="Calibri"/>
              </a:rPr>
              <a:t> </a:t>
            </a:r>
            <a:r>
              <a:rPr sz="1800">
                <a:latin typeface="Calibri"/>
                <a:cs typeface="Calibri"/>
              </a:rPr>
              <a:t>DARD</a:t>
            </a:r>
            <a:r>
              <a:rPr sz="1800" spc="-30">
                <a:latin typeface="Calibri"/>
                <a:cs typeface="Calibri"/>
              </a:rPr>
              <a:t> </a:t>
            </a:r>
            <a:r>
              <a:rPr sz="1800" spc="-20">
                <a:latin typeface="Calibri"/>
                <a:cs typeface="Calibri"/>
              </a:rPr>
              <a:t>asset</a:t>
            </a:r>
            <a:endParaRPr sz="1800">
              <a:latin typeface="Calibri"/>
              <a:cs typeface="Calibri"/>
            </a:endParaRPr>
          </a:p>
        </p:txBody>
      </p:sp>
      <p:sp>
        <p:nvSpPr>
          <p:cNvPr id="23" name="object 23"/>
          <p:cNvSpPr txBox="1"/>
          <p:nvPr/>
        </p:nvSpPr>
        <p:spPr>
          <a:xfrm>
            <a:off x="799591" y="3992117"/>
            <a:ext cx="1604645"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must</a:t>
            </a:r>
            <a:r>
              <a:rPr sz="1800" spc="-30">
                <a:latin typeface="Calibri"/>
                <a:cs typeface="Calibri"/>
              </a:rPr>
              <a:t> </a:t>
            </a:r>
            <a:r>
              <a:rPr sz="1800">
                <a:latin typeface="Calibri"/>
                <a:cs typeface="Calibri"/>
              </a:rPr>
              <a:t>be</a:t>
            </a:r>
            <a:r>
              <a:rPr sz="1800" spc="-5">
                <a:latin typeface="Calibri"/>
                <a:cs typeface="Calibri"/>
              </a:rPr>
              <a:t> </a:t>
            </a:r>
            <a:r>
              <a:rPr sz="1800" spc="-10">
                <a:latin typeface="Calibri"/>
                <a:cs typeface="Calibri"/>
              </a:rPr>
              <a:t>selected</a:t>
            </a:r>
            <a:endParaRPr sz="1800">
              <a:latin typeface="Calibri"/>
              <a:cs typeface="Calibri"/>
            </a:endParaRPr>
          </a:p>
        </p:txBody>
      </p:sp>
      <p:grpSp>
        <p:nvGrpSpPr>
          <p:cNvPr id="24" name="object 24"/>
          <p:cNvGrpSpPr/>
          <p:nvPr/>
        </p:nvGrpSpPr>
        <p:grpSpPr>
          <a:xfrm>
            <a:off x="729995" y="3703320"/>
            <a:ext cx="312420" cy="312420"/>
            <a:chOff x="729995" y="3703320"/>
            <a:chExt cx="312420" cy="312420"/>
          </a:xfrm>
        </p:grpSpPr>
        <p:sp>
          <p:nvSpPr>
            <p:cNvPr id="25" name="object 25"/>
            <p:cNvSpPr/>
            <p:nvPr/>
          </p:nvSpPr>
          <p:spPr>
            <a:xfrm>
              <a:off x="749045" y="3722370"/>
              <a:ext cx="274320" cy="274320"/>
            </a:xfrm>
            <a:custGeom>
              <a:avLst/>
              <a:gdLst/>
              <a:ahLst/>
              <a:cxnLst/>
              <a:rect l="l" t="t" r="r" b="b"/>
              <a:pathLst>
                <a:path w="274319" h="274320">
                  <a:moveTo>
                    <a:pt x="137160" y="0"/>
                  </a:moveTo>
                  <a:lnTo>
                    <a:pt x="93805" y="6998"/>
                  </a:lnTo>
                  <a:lnTo>
                    <a:pt x="56153" y="26481"/>
                  </a:lnTo>
                  <a:lnTo>
                    <a:pt x="26462" y="56180"/>
                  </a:lnTo>
                  <a:lnTo>
                    <a:pt x="6992" y="93829"/>
                  </a:lnTo>
                  <a:lnTo>
                    <a:pt x="0" y="137159"/>
                  </a:lnTo>
                  <a:lnTo>
                    <a:pt x="6992" y="180490"/>
                  </a:lnTo>
                  <a:lnTo>
                    <a:pt x="26462" y="218139"/>
                  </a:lnTo>
                  <a:lnTo>
                    <a:pt x="56153" y="247838"/>
                  </a:lnTo>
                  <a:lnTo>
                    <a:pt x="93805" y="267321"/>
                  </a:lnTo>
                  <a:lnTo>
                    <a:pt x="137160" y="274319"/>
                  </a:lnTo>
                  <a:lnTo>
                    <a:pt x="180514" y="267321"/>
                  </a:lnTo>
                  <a:lnTo>
                    <a:pt x="218166" y="247838"/>
                  </a:lnTo>
                  <a:lnTo>
                    <a:pt x="247857" y="218139"/>
                  </a:lnTo>
                  <a:lnTo>
                    <a:pt x="267327" y="180490"/>
                  </a:lnTo>
                  <a:lnTo>
                    <a:pt x="274320" y="137159"/>
                  </a:lnTo>
                  <a:lnTo>
                    <a:pt x="267327" y="93829"/>
                  </a:lnTo>
                  <a:lnTo>
                    <a:pt x="247857" y="56180"/>
                  </a:lnTo>
                  <a:lnTo>
                    <a:pt x="218166" y="26481"/>
                  </a:lnTo>
                  <a:lnTo>
                    <a:pt x="180514" y="6998"/>
                  </a:lnTo>
                  <a:lnTo>
                    <a:pt x="137160" y="0"/>
                  </a:lnTo>
                  <a:close/>
                </a:path>
              </a:pathLst>
            </a:custGeom>
            <a:solidFill>
              <a:srgbClr val="FFFFFF"/>
            </a:solidFill>
          </p:spPr>
          <p:txBody>
            <a:bodyPr wrap="square" lIns="0" tIns="0" rIns="0" bIns="0" rtlCol="0"/>
            <a:lstStyle/>
            <a:p>
              <a:endParaRPr/>
            </a:p>
          </p:txBody>
        </p:sp>
        <p:sp>
          <p:nvSpPr>
            <p:cNvPr id="26" name="object 26"/>
            <p:cNvSpPr/>
            <p:nvPr/>
          </p:nvSpPr>
          <p:spPr>
            <a:xfrm>
              <a:off x="749045" y="3722370"/>
              <a:ext cx="274320" cy="274320"/>
            </a:xfrm>
            <a:custGeom>
              <a:avLst/>
              <a:gdLst/>
              <a:ahLst/>
              <a:cxnLst/>
              <a:rect l="l" t="t" r="r" b="b"/>
              <a:pathLst>
                <a:path w="274319" h="274320">
                  <a:moveTo>
                    <a:pt x="0" y="137159"/>
                  </a:moveTo>
                  <a:lnTo>
                    <a:pt x="6992" y="93829"/>
                  </a:lnTo>
                  <a:lnTo>
                    <a:pt x="26462" y="56180"/>
                  </a:lnTo>
                  <a:lnTo>
                    <a:pt x="56153" y="26481"/>
                  </a:lnTo>
                  <a:lnTo>
                    <a:pt x="93805" y="6998"/>
                  </a:lnTo>
                  <a:lnTo>
                    <a:pt x="137160" y="0"/>
                  </a:lnTo>
                  <a:lnTo>
                    <a:pt x="180514" y="6998"/>
                  </a:lnTo>
                  <a:lnTo>
                    <a:pt x="218166" y="26481"/>
                  </a:lnTo>
                  <a:lnTo>
                    <a:pt x="247857" y="56180"/>
                  </a:lnTo>
                  <a:lnTo>
                    <a:pt x="267327" y="93829"/>
                  </a:lnTo>
                  <a:lnTo>
                    <a:pt x="274320" y="137159"/>
                  </a:lnTo>
                  <a:lnTo>
                    <a:pt x="267327" y="180490"/>
                  </a:lnTo>
                  <a:lnTo>
                    <a:pt x="247857" y="218139"/>
                  </a:lnTo>
                  <a:lnTo>
                    <a:pt x="218166" y="247838"/>
                  </a:lnTo>
                  <a:lnTo>
                    <a:pt x="180514" y="267321"/>
                  </a:lnTo>
                  <a:lnTo>
                    <a:pt x="137160" y="274319"/>
                  </a:lnTo>
                  <a:lnTo>
                    <a:pt x="93805" y="267321"/>
                  </a:lnTo>
                  <a:lnTo>
                    <a:pt x="56153" y="247838"/>
                  </a:lnTo>
                  <a:lnTo>
                    <a:pt x="26462" y="218139"/>
                  </a:lnTo>
                  <a:lnTo>
                    <a:pt x="6992" y="180490"/>
                  </a:lnTo>
                  <a:lnTo>
                    <a:pt x="0" y="137159"/>
                  </a:lnTo>
                  <a:close/>
                </a:path>
              </a:pathLst>
            </a:custGeom>
            <a:ln w="38100">
              <a:solidFill>
                <a:srgbClr val="FCE2AC"/>
              </a:solidFill>
            </a:ln>
          </p:spPr>
          <p:txBody>
            <a:bodyPr wrap="square" lIns="0" tIns="0" rIns="0" bIns="0" rtlCol="0"/>
            <a:lstStyle/>
            <a:p>
              <a:endParaRPr/>
            </a:p>
          </p:txBody>
        </p:sp>
      </p:grpSp>
      <p:sp>
        <p:nvSpPr>
          <p:cNvPr id="27" name="object 27"/>
          <p:cNvSpPr txBox="1"/>
          <p:nvPr/>
        </p:nvSpPr>
        <p:spPr>
          <a:xfrm>
            <a:off x="808126" y="3677869"/>
            <a:ext cx="154940" cy="331470"/>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28" name="object 28"/>
          <p:cNvSpPr/>
          <p:nvPr/>
        </p:nvSpPr>
        <p:spPr>
          <a:xfrm>
            <a:off x="685800" y="4771644"/>
            <a:ext cx="4336415" cy="831850"/>
          </a:xfrm>
          <a:custGeom>
            <a:avLst/>
            <a:gdLst/>
            <a:ahLst/>
            <a:cxnLst/>
            <a:rect l="l" t="t" r="r" b="b"/>
            <a:pathLst>
              <a:path w="4336415" h="831850">
                <a:moveTo>
                  <a:pt x="3603589" y="595629"/>
                </a:moveTo>
                <a:lnTo>
                  <a:pt x="3048000" y="595629"/>
                </a:lnTo>
                <a:lnTo>
                  <a:pt x="4336161" y="831240"/>
                </a:lnTo>
                <a:lnTo>
                  <a:pt x="3603589" y="595629"/>
                </a:lnTo>
                <a:close/>
              </a:path>
              <a:path w="4336415" h="831850">
                <a:moveTo>
                  <a:pt x="2928874" y="0"/>
                </a:moveTo>
                <a:lnTo>
                  <a:pt x="119126" y="0"/>
                </a:lnTo>
                <a:lnTo>
                  <a:pt x="72759" y="9362"/>
                </a:lnTo>
                <a:lnTo>
                  <a:pt x="34893" y="34893"/>
                </a:lnTo>
                <a:lnTo>
                  <a:pt x="9362" y="72759"/>
                </a:lnTo>
                <a:lnTo>
                  <a:pt x="0" y="119125"/>
                </a:lnTo>
                <a:lnTo>
                  <a:pt x="0" y="595629"/>
                </a:lnTo>
                <a:lnTo>
                  <a:pt x="9362" y="641996"/>
                </a:lnTo>
                <a:lnTo>
                  <a:pt x="34893" y="679862"/>
                </a:lnTo>
                <a:lnTo>
                  <a:pt x="72759" y="705393"/>
                </a:lnTo>
                <a:lnTo>
                  <a:pt x="119126" y="714755"/>
                </a:lnTo>
                <a:lnTo>
                  <a:pt x="2928874" y="714755"/>
                </a:lnTo>
                <a:lnTo>
                  <a:pt x="2975240" y="705393"/>
                </a:lnTo>
                <a:lnTo>
                  <a:pt x="3013106" y="679862"/>
                </a:lnTo>
                <a:lnTo>
                  <a:pt x="3038637" y="641996"/>
                </a:lnTo>
                <a:lnTo>
                  <a:pt x="3048000" y="595629"/>
                </a:lnTo>
                <a:lnTo>
                  <a:pt x="3603589" y="595629"/>
                </a:lnTo>
                <a:lnTo>
                  <a:pt x="3048000" y="416940"/>
                </a:lnTo>
                <a:lnTo>
                  <a:pt x="3048000" y="119125"/>
                </a:lnTo>
                <a:lnTo>
                  <a:pt x="3038637" y="72759"/>
                </a:lnTo>
                <a:lnTo>
                  <a:pt x="3013106" y="34893"/>
                </a:lnTo>
                <a:lnTo>
                  <a:pt x="2975240" y="9362"/>
                </a:lnTo>
                <a:lnTo>
                  <a:pt x="2928874" y="0"/>
                </a:lnTo>
                <a:close/>
              </a:path>
            </a:pathLst>
          </a:custGeom>
          <a:solidFill>
            <a:srgbClr val="FCE2AC"/>
          </a:solidFill>
        </p:spPr>
        <p:txBody>
          <a:bodyPr wrap="square" lIns="0" tIns="0" rIns="0" bIns="0" rtlCol="0"/>
          <a:lstStyle/>
          <a:p>
            <a:endParaRPr/>
          </a:p>
        </p:txBody>
      </p:sp>
      <p:sp>
        <p:nvSpPr>
          <p:cNvPr id="29" name="object 29"/>
          <p:cNvSpPr txBox="1"/>
          <p:nvPr/>
        </p:nvSpPr>
        <p:spPr>
          <a:xfrm>
            <a:off x="1084580" y="4825110"/>
            <a:ext cx="2419350"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Must</a:t>
            </a:r>
            <a:r>
              <a:rPr sz="1800" b="1" spc="-20">
                <a:latin typeface="Calibri"/>
                <a:cs typeface="Calibri"/>
              </a:rPr>
              <a:t> </a:t>
            </a:r>
            <a:r>
              <a:rPr sz="1800" b="1">
                <a:latin typeface="Calibri"/>
                <a:cs typeface="Calibri"/>
              </a:rPr>
              <a:t>be</a:t>
            </a:r>
            <a:r>
              <a:rPr sz="1800" b="1" spc="-30">
                <a:latin typeface="Calibri"/>
                <a:cs typeface="Calibri"/>
              </a:rPr>
              <a:t> </a:t>
            </a:r>
            <a:r>
              <a:rPr sz="1800" b="1">
                <a:latin typeface="Calibri"/>
                <a:cs typeface="Calibri"/>
              </a:rPr>
              <a:t>set</a:t>
            </a:r>
            <a:r>
              <a:rPr sz="1800" b="1" spc="-30">
                <a:latin typeface="Calibri"/>
                <a:cs typeface="Calibri"/>
              </a:rPr>
              <a:t> </a:t>
            </a:r>
            <a:r>
              <a:rPr sz="1800" b="1">
                <a:latin typeface="Calibri"/>
                <a:cs typeface="Calibri"/>
              </a:rPr>
              <a:t>to</a:t>
            </a:r>
            <a:r>
              <a:rPr sz="1800" b="1" spc="-25">
                <a:latin typeface="Calibri"/>
                <a:cs typeface="Calibri"/>
              </a:rPr>
              <a:t> </a:t>
            </a:r>
            <a:r>
              <a:rPr sz="1800" b="1">
                <a:latin typeface="Calibri"/>
                <a:cs typeface="Calibri"/>
              </a:rPr>
              <a:t>Must</a:t>
            </a:r>
            <a:r>
              <a:rPr sz="1800" b="1" spc="-15">
                <a:latin typeface="Calibri"/>
                <a:cs typeface="Calibri"/>
              </a:rPr>
              <a:t> </a:t>
            </a:r>
            <a:r>
              <a:rPr sz="1800" b="1" spc="-20">
                <a:latin typeface="Calibri"/>
                <a:cs typeface="Calibri"/>
              </a:rPr>
              <a:t>Run,</a:t>
            </a:r>
            <a:endParaRPr sz="1800">
              <a:latin typeface="Calibri"/>
              <a:cs typeface="Calibri"/>
            </a:endParaRPr>
          </a:p>
        </p:txBody>
      </p:sp>
      <p:sp>
        <p:nvSpPr>
          <p:cNvPr id="30" name="object 30"/>
          <p:cNvSpPr txBox="1"/>
          <p:nvPr/>
        </p:nvSpPr>
        <p:spPr>
          <a:xfrm>
            <a:off x="799591" y="5099430"/>
            <a:ext cx="172085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unless</a:t>
            </a:r>
            <a:r>
              <a:rPr sz="1800" spc="-45">
                <a:latin typeface="Calibri"/>
                <a:cs typeface="Calibri"/>
              </a:rPr>
              <a:t> </a:t>
            </a:r>
            <a:r>
              <a:rPr sz="1800" spc="-10">
                <a:latin typeface="Calibri"/>
                <a:cs typeface="Calibri"/>
              </a:rPr>
              <a:t>unavailable</a:t>
            </a:r>
            <a:endParaRPr sz="1800">
              <a:latin typeface="Calibri"/>
              <a:cs typeface="Calibri"/>
            </a:endParaRPr>
          </a:p>
        </p:txBody>
      </p:sp>
      <p:grpSp>
        <p:nvGrpSpPr>
          <p:cNvPr id="31" name="object 31"/>
          <p:cNvGrpSpPr/>
          <p:nvPr/>
        </p:nvGrpSpPr>
        <p:grpSpPr>
          <a:xfrm>
            <a:off x="667512" y="4786884"/>
            <a:ext cx="312420" cy="312420"/>
            <a:chOff x="667512" y="4786884"/>
            <a:chExt cx="312420" cy="312420"/>
          </a:xfrm>
        </p:grpSpPr>
        <p:sp>
          <p:nvSpPr>
            <p:cNvPr id="32" name="object 32"/>
            <p:cNvSpPr/>
            <p:nvPr/>
          </p:nvSpPr>
          <p:spPr>
            <a:xfrm>
              <a:off x="686562" y="4805934"/>
              <a:ext cx="274320" cy="274320"/>
            </a:xfrm>
            <a:custGeom>
              <a:avLst/>
              <a:gdLst/>
              <a:ahLst/>
              <a:cxnLst/>
              <a:rect l="l" t="t" r="r" b="b"/>
              <a:pathLst>
                <a:path w="274319" h="274320">
                  <a:moveTo>
                    <a:pt x="137159" y="0"/>
                  </a:moveTo>
                  <a:lnTo>
                    <a:pt x="93805" y="6998"/>
                  </a:lnTo>
                  <a:lnTo>
                    <a:pt x="56153" y="26481"/>
                  </a:lnTo>
                  <a:lnTo>
                    <a:pt x="26462" y="56180"/>
                  </a:lnTo>
                  <a:lnTo>
                    <a:pt x="6992" y="93829"/>
                  </a:lnTo>
                  <a:lnTo>
                    <a:pt x="0" y="137160"/>
                  </a:lnTo>
                  <a:lnTo>
                    <a:pt x="6992" y="180490"/>
                  </a:lnTo>
                  <a:lnTo>
                    <a:pt x="26462" y="218139"/>
                  </a:lnTo>
                  <a:lnTo>
                    <a:pt x="56153" y="247838"/>
                  </a:lnTo>
                  <a:lnTo>
                    <a:pt x="93805" y="267321"/>
                  </a:lnTo>
                  <a:lnTo>
                    <a:pt x="137159" y="274320"/>
                  </a:lnTo>
                  <a:lnTo>
                    <a:pt x="180514" y="267321"/>
                  </a:lnTo>
                  <a:lnTo>
                    <a:pt x="218166" y="247838"/>
                  </a:lnTo>
                  <a:lnTo>
                    <a:pt x="247857" y="218139"/>
                  </a:lnTo>
                  <a:lnTo>
                    <a:pt x="267327" y="180490"/>
                  </a:lnTo>
                  <a:lnTo>
                    <a:pt x="274319" y="137160"/>
                  </a:lnTo>
                  <a:lnTo>
                    <a:pt x="267327" y="93829"/>
                  </a:lnTo>
                  <a:lnTo>
                    <a:pt x="247857" y="56180"/>
                  </a:lnTo>
                  <a:lnTo>
                    <a:pt x="218166" y="26481"/>
                  </a:lnTo>
                  <a:lnTo>
                    <a:pt x="180514" y="6998"/>
                  </a:lnTo>
                  <a:lnTo>
                    <a:pt x="137159" y="0"/>
                  </a:lnTo>
                  <a:close/>
                </a:path>
              </a:pathLst>
            </a:custGeom>
            <a:solidFill>
              <a:srgbClr val="FFFFFF"/>
            </a:solidFill>
          </p:spPr>
          <p:txBody>
            <a:bodyPr wrap="square" lIns="0" tIns="0" rIns="0" bIns="0" rtlCol="0"/>
            <a:lstStyle/>
            <a:p>
              <a:endParaRPr/>
            </a:p>
          </p:txBody>
        </p:sp>
        <p:sp>
          <p:nvSpPr>
            <p:cNvPr id="33" name="object 33"/>
            <p:cNvSpPr/>
            <p:nvPr/>
          </p:nvSpPr>
          <p:spPr>
            <a:xfrm>
              <a:off x="686562" y="4805934"/>
              <a:ext cx="274320" cy="274320"/>
            </a:xfrm>
            <a:custGeom>
              <a:avLst/>
              <a:gdLst/>
              <a:ahLst/>
              <a:cxnLst/>
              <a:rect l="l" t="t" r="r" b="b"/>
              <a:pathLst>
                <a:path w="274319" h="274320">
                  <a:moveTo>
                    <a:pt x="0" y="137160"/>
                  </a:moveTo>
                  <a:lnTo>
                    <a:pt x="6992" y="93829"/>
                  </a:lnTo>
                  <a:lnTo>
                    <a:pt x="26462" y="56180"/>
                  </a:lnTo>
                  <a:lnTo>
                    <a:pt x="56153" y="26481"/>
                  </a:lnTo>
                  <a:lnTo>
                    <a:pt x="93805" y="6998"/>
                  </a:lnTo>
                  <a:lnTo>
                    <a:pt x="137159" y="0"/>
                  </a:lnTo>
                  <a:lnTo>
                    <a:pt x="180514" y="6998"/>
                  </a:lnTo>
                  <a:lnTo>
                    <a:pt x="218166" y="26481"/>
                  </a:lnTo>
                  <a:lnTo>
                    <a:pt x="247857" y="56180"/>
                  </a:lnTo>
                  <a:lnTo>
                    <a:pt x="267327" y="93829"/>
                  </a:lnTo>
                  <a:lnTo>
                    <a:pt x="274319" y="137160"/>
                  </a:lnTo>
                  <a:lnTo>
                    <a:pt x="267327" y="180490"/>
                  </a:lnTo>
                  <a:lnTo>
                    <a:pt x="247857" y="218139"/>
                  </a:lnTo>
                  <a:lnTo>
                    <a:pt x="218166" y="247838"/>
                  </a:lnTo>
                  <a:lnTo>
                    <a:pt x="180514" y="267321"/>
                  </a:lnTo>
                  <a:lnTo>
                    <a:pt x="137159" y="274320"/>
                  </a:lnTo>
                  <a:lnTo>
                    <a:pt x="93805" y="267321"/>
                  </a:lnTo>
                  <a:lnTo>
                    <a:pt x="56153" y="247838"/>
                  </a:lnTo>
                  <a:lnTo>
                    <a:pt x="26462" y="218139"/>
                  </a:lnTo>
                  <a:lnTo>
                    <a:pt x="6992" y="180490"/>
                  </a:lnTo>
                  <a:lnTo>
                    <a:pt x="0" y="137160"/>
                  </a:lnTo>
                  <a:close/>
                </a:path>
              </a:pathLst>
            </a:custGeom>
            <a:ln w="38099">
              <a:solidFill>
                <a:srgbClr val="FCE2AC"/>
              </a:solidFill>
            </a:ln>
          </p:spPr>
          <p:txBody>
            <a:bodyPr wrap="square" lIns="0" tIns="0" rIns="0" bIns="0" rtlCol="0"/>
            <a:lstStyle/>
            <a:p>
              <a:endParaRPr/>
            </a:p>
          </p:txBody>
        </p:sp>
      </p:grpSp>
      <p:sp>
        <p:nvSpPr>
          <p:cNvPr id="34" name="object 34"/>
          <p:cNvSpPr txBox="1"/>
          <p:nvPr/>
        </p:nvSpPr>
        <p:spPr>
          <a:xfrm>
            <a:off x="745947" y="4761738"/>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2</a:t>
            </a:r>
            <a:endParaRPr sz="2000">
              <a:latin typeface="Calibri"/>
              <a:cs typeface="Calibri"/>
            </a:endParaRPr>
          </a:p>
        </p:txBody>
      </p:sp>
      <p:graphicFrame>
        <p:nvGraphicFramePr>
          <p:cNvPr id="35" name="object 35"/>
          <p:cNvGraphicFramePr>
            <a:graphicFrameLocks noGrp="1"/>
          </p:cNvGraphicFramePr>
          <p:nvPr/>
        </p:nvGraphicFramePr>
        <p:xfrm>
          <a:off x="1082039" y="3066288"/>
          <a:ext cx="2213610" cy="450850"/>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tblGrid>
              <a:tr h="218440">
                <a:tc gridSpan="3">
                  <a:txBody>
                    <a:bodyPr/>
                    <a:lstStyle/>
                    <a:p>
                      <a:pPr marL="54610">
                        <a:lnSpc>
                          <a:spcPts val="1320"/>
                        </a:lnSpc>
                      </a:pPr>
                      <a:r>
                        <a:rPr sz="1200" spc="-10">
                          <a:latin typeface="Calibri"/>
                          <a:cs typeface="Calibri"/>
                        </a:rPr>
                        <a:t>My_CSF_ARD</a:t>
                      </a:r>
                      <a:endParaRPr sz="1200">
                        <a:latin typeface="Calibri"/>
                        <a:cs typeface="Calibri"/>
                      </a:endParaRPr>
                    </a:p>
                  </a:txBody>
                  <a:tcPr marL="0" marR="0" marT="0" marB="0">
                    <a:lnL w="12700">
                      <a:solidFill>
                        <a:srgbClr val="B5B8C7"/>
                      </a:solidFill>
                      <a:prstDash val="solid"/>
                    </a:lnL>
                    <a:lnR w="12700">
                      <a:solidFill>
                        <a:srgbClr val="B5B8C7"/>
                      </a:solidFill>
                      <a:prstDash val="solid"/>
                    </a:lnR>
                    <a:lnT w="12700">
                      <a:solidFill>
                        <a:srgbClr val="B5B8C7"/>
                      </a:solidFill>
                      <a:prstDash val="solid"/>
                    </a:lnT>
                    <a:lnB w="28575">
                      <a:solidFill>
                        <a:srgbClr val="FAB82E"/>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2410">
                <a:tc>
                  <a:txBody>
                    <a:bodyPr/>
                    <a:lstStyle/>
                    <a:p>
                      <a:pPr marL="36830">
                        <a:lnSpc>
                          <a:spcPct val="100000"/>
                        </a:lnSpc>
                        <a:spcBef>
                          <a:spcPts val="105"/>
                        </a:spcBef>
                      </a:pPr>
                      <a:r>
                        <a:rPr sz="1200" spc="-10">
                          <a:latin typeface="Calibri"/>
                          <a:cs typeface="Calibri"/>
                        </a:rPr>
                        <a:t>MyFacility_</a:t>
                      </a:r>
                      <a:endParaRPr sz="1200">
                        <a:latin typeface="Calibri"/>
                        <a:cs typeface="Calibri"/>
                      </a:endParaRPr>
                    </a:p>
                  </a:txBody>
                  <a:tcPr marL="0" marR="0" marT="13335" marB="0">
                    <a:lnL w="12700">
                      <a:solidFill>
                        <a:srgbClr val="B5B8C7"/>
                      </a:solidFill>
                      <a:prstDash val="solid"/>
                    </a:lnL>
                    <a:lnR w="28575">
                      <a:solidFill>
                        <a:srgbClr val="FAB82E"/>
                      </a:solidFill>
                      <a:prstDash val="solid"/>
                    </a:lnR>
                    <a:lnT w="28575" cap="flat" cmpd="sng" algn="ctr">
                      <a:solidFill>
                        <a:srgbClr val="FAB82E"/>
                      </a:solidFill>
                      <a:prstDash val="solid"/>
                      <a:round/>
                      <a:headEnd type="none" w="med" len="med"/>
                      <a:tailEnd type="none" w="med" len="med"/>
                    </a:lnT>
                    <a:lnB w="12700">
                      <a:solidFill>
                        <a:srgbClr val="B5B8C7"/>
                      </a:solidFill>
                      <a:prstDash val="solid"/>
                    </a:lnB>
                    <a:solidFill>
                      <a:srgbClr val="FFFFFF"/>
                    </a:solidFill>
                  </a:tcPr>
                </a:tc>
                <a:tc>
                  <a:txBody>
                    <a:bodyPr/>
                    <a:lstStyle/>
                    <a:p>
                      <a:pPr marL="74930">
                        <a:lnSpc>
                          <a:spcPct val="100000"/>
                        </a:lnSpc>
                        <a:spcBef>
                          <a:spcPts val="105"/>
                        </a:spcBef>
                      </a:pPr>
                      <a:r>
                        <a:rPr sz="1200" spc="-25">
                          <a:latin typeface="Calibri"/>
                          <a:cs typeface="Calibri"/>
                        </a:rPr>
                        <a:t>ARD</a:t>
                      </a:r>
                      <a:endParaRPr sz="1200">
                        <a:latin typeface="Calibri"/>
                        <a:cs typeface="Calibri"/>
                      </a:endParaRPr>
                    </a:p>
                  </a:txBody>
                  <a:tcPr marL="0" marR="0" marT="13335" marB="0">
                    <a:lnL w="28575">
                      <a:solidFill>
                        <a:srgbClr val="FAB82E"/>
                      </a:solidFill>
                      <a:prstDash val="solid"/>
                    </a:lnL>
                    <a:lnR w="28575">
                      <a:solidFill>
                        <a:srgbClr val="FAB82E"/>
                      </a:solidFill>
                      <a:prstDash val="solid"/>
                    </a:lnR>
                    <a:lnT w="28575">
                      <a:solidFill>
                        <a:srgbClr val="FAB82E"/>
                      </a:solidFill>
                      <a:prstDash val="solid"/>
                    </a:lnT>
                    <a:lnB w="12700">
                      <a:solidFill>
                        <a:srgbClr val="B5B8C7"/>
                      </a:solidFill>
                      <a:prstDash val="solid"/>
                    </a:lnB>
                    <a:solidFill>
                      <a:srgbClr val="FFFFFF"/>
                    </a:solidFill>
                  </a:tcPr>
                </a:tc>
                <a:tc>
                  <a:txBody>
                    <a:bodyPr/>
                    <a:lstStyle/>
                    <a:p>
                      <a:pPr>
                        <a:lnSpc>
                          <a:spcPct val="100000"/>
                        </a:lnSpc>
                      </a:pPr>
                      <a:endParaRPr sz="1400">
                        <a:latin typeface="Times New Roman"/>
                        <a:cs typeface="Times New Roman"/>
                      </a:endParaRPr>
                    </a:p>
                  </a:txBody>
                  <a:tcPr marL="0" marR="0" marT="0" marB="0">
                    <a:lnL w="28575">
                      <a:solidFill>
                        <a:srgbClr val="FAB82E"/>
                      </a:solidFill>
                      <a:prstDash val="solid"/>
                    </a:lnL>
                    <a:lnR w="12700">
                      <a:solidFill>
                        <a:srgbClr val="B5B8C7"/>
                      </a:solidFill>
                      <a:prstDash val="solid"/>
                    </a:lnR>
                    <a:lnT w="12700">
                      <a:solidFill>
                        <a:srgbClr val="B5B8C7"/>
                      </a:solidFill>
                      <a:prstDash val="solid"/>
                    </a:lnT>
                    <a:lnB w="12700">
                      <a:solidFill>
                        <a:srgbClr val="B5B8C7"/>
                      </a:solidFill>
                      <a:prstDash val="solid"/>
                    </a:lnB>
                    <a:solidFill>
                      <a:srgbClr val="FFFFFF"/>
                    </a:solidFill>
                  </a:tcPr>
                </a:tc>
                <a:extLst>
                  <a:ext uri="{0D108BD9-81ED-4DB2-BD59-A6C34878D82A}">
                    <a16:rowId xmlns:a16="http://schemas.microsoft.com/office/drawing/2014/main" val="10001"/>
                  </a:ext>
                </a:extLst>
              </a:tr>
            </a:tbl>
          </a:graphicData>
        </a:graphic>
      </p:graphicFrame>
      <p:grpSp>
        <p:nvGrpSpPr>
          <p:cNvPr id="36" name="object 36"/>
          <p:cNvGrpSpPr/>
          <p:nvPr/>
        </p:nvGrpSpPr>
        <p:grpSpPr>
          <a:xfrm>
            <a:off x="9143745" y="3680205"/>
            <a:ext cx="2353945" cy="223520"/>
            <a:chOff x="9143745" y="3680205"/>
            <a:chExt cx="2353945" cy="223520"/>
          </a:xfrm>
        </p:grpSpPr>
        <p:sp>
          <p:nvSpPr>
            <p:cNvPr id="37" name="object 37"/>
            <p:cNvSpPr/>
            <p:nvPr/>
          </p:nvSpPr>
          <p:spPr>
            <a:xfrm>
              <a:off x="9150095" y="3686555"/>
              <a:ext cx="2341245" cy="210820"/>
            </a:xfrm>
            <a:custGeom>
              <a:avLst/>
              <a:gdLst/>
              <a:ahLst/>
              <a:cxnLst/>
              <a:rect l="l" t="t" r="r" b="b"/>
              <a:pathLst>
                <a:path w="2341245" h="210820">
                  <a:moveTo>
                    <a:pt x="2340863" y="0"/>
                  </a:moveTo>
                  <a:lnTo>
                    <a:pt x="0" y="0"/>
                  </a:lnTo>
                  <a:lnTo>
                    <a:pt x="0" y="210312"/>
                  </a:lnTo>
                  <a:lnTo>
                    <a:pt x="2340863" y="210312"/>
                  </a:lnTo>
                  <a:lnTo>
                    <a:pt x="2340863" y="0"/>
                  </a:lnTo>
                  <a:close/>
                </a:path>
              </a:pathLst>
            </a:custGeom>
            <a:solidFill>
              <a:srgbClr val="FFFFFF"/>
            </a:solidFill>
          </p:spPr>
          <p:txBody>
            <a:bodyPr wrap="square" lIns="0" tIns="0" rIns="0" bIns="0" rtlCol="0"/>
            <a:lstStyle/>
            <a:p>
              <a:endParaRPr/>
            </a:p>
          </p:txBody>
        </p:sp>
        <p:sp>
          <p:nvSpPr>
            <p:cNvPr id="38" name="object 38"/>
            <p:cNvSpPr/>
            <p:nvPr/>
          </p:nvSpPr>
          <p:spPr>
            <a:xfrm>
              <a:off x="9150095" y="3686555"/>
              <a:ext cx="2341245" cy="210820"/>
            </a:xfrm>
            <a:custGeom>
              <a:avLst/>
              <a:gdLst/>
              <a:ahLst/>
              <a:cxnLst/>
              <a:rect l="l" t="t" r="r" b="b"/>
              <a:pathLst>
                <a:path w="2341245" h="210820">
                  <a:moveTo>
                    <a:pt x="0" y="210312"/>
                  </a:moveTo>
                  <a:lnTo>
                    <a:pt x="2340863" y="210312"/>
                  </a:lnTo>
                  <a:lnTo>
                    <a:pt x="2340863" y="0"/>
                  </a:lnTo>
                  <a:lnTo>
                    <a:pt x="0" y="0"/>
                  </a:lnTo>
                  <a:lnTo>
                    <a:pt x="0" y="210312"/>
                  </a:lnTo>
                  <a:close/>
                </a:path>
              </a:pathLst>
            </a:custGeom>
            <a:ln w="12192">
              <a:solidFill>
                <a:srgbClr val="B5B8C7"/>
              </a:solidFill>
            </a:ln>
          </p:spPr>
          <p:txBody>
            <a:bodyPr wrap="square" lIns="0" tIns="0" rIns="0" bIns="0" rtlCol="0"/>
            <a:lstStyle/>
            <a:p>
              <a:endParaRPr/>
            </a:p>
          </p:txBody>
        </p:sp>
      </p:grpSp>
      <p:sp>
        <p:nvSpPr>
          <p:cNvPr id="39" name="object 39"/>
          <p:cNvSpPr txBox="1"/>
          <p:nvPr/>
        </p:nvSpPr>
        <p:spPr>
          <a:xfrm>
            <a:off x="9184640" y="3664966"/>
            <a:ext cx="37401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Calibri"/>
                <a:cs typeface="Calibri"/>
              </a:rPr>
              <a:t>100.0</a:t>
            </a:r>
            <a:endParaRPr sz="1200">
              <a:latin typeface="Calibri"/>
              <a:cs typeface="Calibri"/>
            </a:endParaRPr>
          </a:p>
        </p:txBody>
      </p:sp>
      <p:sp>
        <p:nvSpPr>
          <p:cNvPr id="40" name="object 40"/>
          <p:cNvSpPr/>
          <p:nvPr/>
        </p:nvSpPr>
        <p:spPr>
          <a:xfrm>
            <a:off x="9829800" y="1981200"/>
            <a:ext cx="2252980" cy="2273935"/>
          </a:xfrm>
          <a:custGeom>
            <a:avLst/>
            <a:gdLst/>
            <a:ahLst/>
            <a:cxnLst/>
            <a:rect l="l" t="t" r="r" b="b"/>
            <a:pathLst>
              <a:path w="2252979" h="2273935">
                <a:moveTo>
                  <a:pt x="938529" y="1327403"/>
                </a:moveTo>
                <a:lnTo>
                  <a:pt x="375411" y="1327403"/>
                </a:lnTo>
                <a:lnTo>
                  <a:pt x="466978" y="2273935"/>
                </a:lnTo>
                <a:lnTo>
                  <a:pt x="938529" y="1327403"/>
                </a:lnTo>
                <a:close/>
              </a:path>
              <a:path w="2252979" h="2273935">
                <a:moveTo>
                  <a:pt x="2031238" y="0"/>
                </a:moveTo>
                <a:lnTo>
                  <a:pt x="221233" y="0"/>
                </a:lnTo>
                <a:lnTo>
                  <a:pt x="176650" y="4495"/>
                </a:lnTo>
                <a:lnTo>
                  <a:pt x="135124" y="17387"/>
                </a:lnTo>
                <a:lnTo>
                  <a:pt x="97544" y="37785"/>
                </a:lnTo>
                <a:lnTo>
                  <a:pt x="64801" y="64801"/>
                </a:lnTo>
                <a:lnTo>
                  <a:pt x="37785" y="97544"/>
                </a:lnTo>
                <a:lnTo>
                  <a:pt x="17387" y="135124"/>
                </a:lnTo>
                <a:lnTo>
                  <a:pt x="4495" y="176650"/>
                </a:lnTo>
                <a:lnTo>
                  <a:pt x="0" y="221234"/>
                </a:lnTo>
                <a:lnTo>
                  <a:pt x="0" y="1106170"/>
                </a:lnTo>
                <a:lnTo>
                  <a:pt x="4495" y="1150753"/>
                </a:lnTo>
                <a:lnTo>
                  <a:pt x="17387" y="1192279"/>
                </a:lnTo>
                <a:lnTo>
                  <a:pt x="37785" y="1229859"/>
                </a:lnTo>
                <a:lnTo>
                  <a:pt x="64801" y="1262602"/>
                </a:lnTo>
                <a:lnTo>
                  <a:pt x="97544" y="1289618"/>
                </a:lnTo>
                <a:lnTo>
                  <a:pt x="135124" y="1310016"/>
                </a:lnTo>
                <a:lnTo>
                  <a:pt x="176650" y="1322908"/>
                </a:lnTo>
                <a:lnTo>
                  <a:pt x="221233" y="1327403"/>
                </a:lnTo>
                <a:lnTo>
                  <a:pt x="2031238" y="1327403"/>
                </a:lnTo>
                <a:lnTo>
                  <a:pt x="2075821" y="1322908"/>
                </a:lnTo>
                <a:lnTo>
                  <a:pt x="2117347" y="1310016"/>
                </a:lnTo>
                <a:lnTo>
                  <a:pt x="2154927" y="1289618"/>
                </a:lnTo>
                <a:lnTo>
                  <a:pt x="2187670" y="1262602"/>
                </a:lnTo>
                <a:lnTo>
                  <a:pt x="2214686" y="1229859"/>
                </a:lnTo>
                <a:lnTo>
                  <a:pt x="2235084" y="1192279"/>
                </a:lnTo>
                <a:lnTo>
                  <a:pt x="2247976" y="1150753"/>
                </a:lnTo>
                <a:lnTo>
                  <a:pt x="2252472" y="1106170"/>
                </a:lnTo>
                <a:lnTo>
                  <a:pt x="2252472" y="221234"/>
                </a:lnTo>
                <a:lnTo>
                  <a:pt x="2247976" y="176650"/>
                </a:lnTo>
                <a:lnTo>
                  <a:pt x="2235084" y="135124"/>
                </a:lnTo>
                <a:lnTo>
                  <a:pt x="2214686" y="97544"/>
                </a:lnTo>
                <a:lnTo>
                  <a:pt x="2187670" y="64801"/>
                </a:lnTo>
                <a:lnTo>
                  <a:pt x="2154927" y="37785"/>
                </a:lnTo>
                <a:lnTo>
                  <a:pt x="2117347" y="17387"/>
                </a:lnTo>
                <a:lnTo>
                  <a:pt x="2075821" y="4495"/>
                </a:lnTo>
                <a:lnTo>
                  <a:pt x="2031238" y="0"/>
                </a:lnTo>
                <a:close/>
              </a:path>
            </a:pathLst>
          </a:custGeom>
          <a:solidFill>
            <a:srgbClr val="FCE2AC"/>
          </a:solidFill>
        </p:spPr>
        <p:txBody>
          <a:bodyPr wrap="square" lIns="0" tIns="0" rIns="0" bIns="0" rtlCol="0"/>
          <a:lstStyle/>
          <a:p>
            <a:endParaRPr/>
          </a:p>
        </p:txBody>
      </p:sp>
      <p:sp>
        <p:nvSpPr>
          <p:cNvPr id="41" name="object 41"/>
          <p:cNvSpPr txBox="1"/>
          <p:nvPr/>
        </p:nvSpPr>
        <p:spPr>
          <a:xfrm>
            <a:off x="10259694" y="2064258"/>
            <a:ext cx="156337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Unchangeable—</a:t>
            </a:r>
            <a:endParaRPr sz="1800">
              <a:latin typeface="Calibri"/>
              <a:cs typeface="Calibri"/>
            </a:endParaRPr>
          </a:p>
        </p:txBody>
      </p:sp>
      <p:sp>
        <p:nvSpPr>
          <p:cNvPr id="42" name="object 42"/>
          <p:cNvSpPr txBox="1"/>
          <p:nvPr/>
        </p:nvSpPr>
        <p:spPr>
          <a:xfrm>
            <a:off x="9974706" y="2338832"/>
            <a:ext cx="1652905" cy="574040"/>
          </a:xfrm>
          <a:prstGeom prst="rect">
            <a:avLst/>
          </a:prstGeom>
        </p:spPr>
        <p:txBody>
          <a:bodyPr vert="horz" wrap="square" lIns="0" tIns="12700" rIns="0" bIns="0" rtlCol="0">
            <a:spAutoFit/>
          </a:bodyPr>
          <a:lstStyle/>
          <a:p>
            <a:pPr marL="12700" marR="5080">
              <a:lnSpc>
                <a:spcPct val="100000"/>
              </a:lnSpc>
              <a:spcBef>
                <a:spcPts val="100"/>
              </a:spcBef>
            </a:pPr>
            <a:r>
              <a:rPr sz="1800">
                <a:latin typeface="Calibri"/>
                <a:cs typeface="Calibri"/>
              </a:rPr>
              <a:t>CSFs</a:t>
            </a:r>
            <a:r>
              <a:rPr sz="1800" spc="-50">
                <a:latin typeface="Calibri"/>
                <a:cs typeface="Calibri"/>
              </a:rPr>
              <a:t> </a:t>
            </a:r>
            <a:r>
              <a:rPr sz="1800">
                <a:latin typeface="Calibri"/>
                <a:cs typeface="Calibri"/>
              </a:rPr>
              <a:t>ineligible</a:t>
            </a:r>
            <a:r>
              <a:rPr sz="1800" spc="-35">
                <a:latin typeface="Calibri"/>
                <a:cs typeface="Calibri"/>
              </a:rPr>
              <a:t> </a:t>
            </a:r>
            <a:r>
              <a:rPr sz="1800" spc="-25">
                <a:latin typeface="Calibri"/>
                <a:cs typeface="Calibri"/>
              </a:rPr>
              <a:t>for </a:t>
            </a:r>
            <a:r>
              <a:rPr sz="1800">
                <a:latin typeface="Calibri"/>
                <a:cs typeface="Calibri"/>
              </a:rPr>
              <a:t>offline</a:t>
            </a:r>
            <a:r>
              <a:rPr sz="1800" spc="-45">
                <a:latin typeface="Calibri"/>
                <a:cs typeface="Calibri"/>
              </a:rPr>
              <a:t> </a:t>
            </a:r>
            <a:r>
              <a:rPr sz="1800" spc="-10">
                <a:latin typeface="Calibri"/>
                <a:cs typeface="Calibri"/>
              </a:rPr>
              <a:t>reserves</a:t>
            </a:r>
            <a:endParaRPr sz="1800">
              <a:latin typeface="Calibri"/>
              <a:cs typeface="Calibri"/>
            </a:endParaRPr>
          </a:p>
        </p:txBody>
      </p:sp>
      <p:sp>
        <p:nvSpPr>
          <p:cNvPr id="43" name="object 43"/>
          <p:cNvSpPr txBox="1"/>
          <p:nvPr/>
        </p:nvSpPr>
        <p:spPr>
          <a:xfrm>
            <a:off x="9974706" y="2887471"/>
            <a:ext cx="1812925"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(“UD”</a:t>
            </a:r>
            <a:r>
              <a:rPr sz="1800" spc="-10">
                <a:latin typeface="Calibri"/>
                <a:cs typeface="Calibri"/>
              </a:rPr>
              <a:t> </a:t>
            </a:r>
            <a:r>
              <a:rPr sz="1800">
                <a:latin typeface="Calibri"/>
                <a:cs typeface="Calibri"/>
              </a:rPr>
              <a:t>=</a:t>
            </a:r>
            <a:r>
              <a:rPr sz="1800" spc="-25">
                <a:latin typeface="Calibri"/>
                <a:cs typeface="Calibri"/>
              </a:rPr>
              <a:t> </a:t>
            </a:r>
            <a:r>
              <a:rPr sz="1800" spc="-10">
                <a:latin typeface="Calibri"/>
                <a:cs typeface="Calibri"/>
              </a:rPr>
              <a:t>undefined)</a:t>
            </a:r>
            <a:endParaRPr sz="1800">
              <a:latin typeface="Calibri"/>
              <a:cs typeface="Calibri"/>
            </a:endParaRPr>
          </a:p>
        </p:txBody>
      </p:sp>
      <p:grpSp>
        <p:nvGrpSpPr>
          <p:cNvPr id="44" name="object 44"/>
          <p:cNvGrpSpPr/>
          <p:nvPr/>
        </p:nvGrpSpPr>
        <p:grpSpPr>
          <a:xfrm>
            <a:off x="9887711" y="2045207"/>
            <a:ext cx="312420" cy="312420"/>
            <a:chOff x="9887711" y="2045207"/>
            <a:chExt cx="312420" cy="312420"/>
          </a:xfrm>
        </p:grpSpPr>
        <p:sp>
          <p:nvSpPr>
            <p:cNvPr id="45" name="object 45"/>
            <p:cNvSpPr/>
            <p:nvPr/>
          </p:nvSpPr>
          <p:spPr>
            <a:xfrm>
              <a:off x="9906761" y="2064257"/>
              <a:ext cx="274320" cy="274320"/>
            </a:xfrm>
            <a:custGeom>
              <a:avLst/>
              <a:gdLst/>
              <a:ahLst/>
              <a:cxnLst/>
              <a:rect l="l" t="t" r="r" b="b"/>
              <a:pathLst>
                <a:path w="274320" h="274319">
                  <a:moveTo>
                    <a:pt x="137160"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46" name="object 46"/>
            <p:cNvSpPr/>
            <p:nvPr/>
          </p:nvSpPr>
          <p:spPr>
            <a:xfrm>
              <a:off x="9906761" y="2064257"/>
              <a:ext cx="274320" cy="274320"/>
            </a:xfrm>
            <a:custGeom>
              <a:avLst/>
              <a:gdLst/>
              <a:ahLst/>
              <a:cxnLst/>
              <a:rect l="l" t="t" r="r" b="b"/>
              <a:pathLst>
                <a:path w="274320" h="274319">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38100">
              <a:solidFill>
                <a:srgbClr val="FCE2AC"/>
              </a:solidFill>
            </a:ln>
          </p:spPr>
          <p:txBody>
            <a:bodyPr wrap="square" lIns="0" tIns="0" rIns="0" bIns="0" rtlCol="0"/>
            <a:lstStyle/>
            <a:p>
              <a:endParaRPr/>
            </a:p>
          </p:txBody>
        </p:sp>
      </p:grpSp>
      <p:sp>
        <p:nvSpPr>
          <p:cNvPr id="47" name="object 47"/>
          <p:cNvSpPr txBox="1"/>
          <p:nvPr/>
        </p:nvSpPr>
        <p:spPr>
          <a:xfrm>
            <a:off x="9967341" y="2019045"/>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3</a:t>
            </a:r>
            <a:endParaRPr sz="2000">
              <a:latin typeface="Calibri"/>
              <a:cs typeface="Calibri"/>
            </a:endParaRPr>
          </a:p>
        </p:txBody>
      </p:sp>
      <p:sp>
        <p:nvSpPr>
          <p:cNvPr id="48" name="object 48"/>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68</a:t>
            </a:fld>
            <a:endParaRPr spc="-25"/>
          </a:p>
        </p:txBody>
      </p:sp>
      <p:pic>
        <p:nvPicPr>
          <p:cNvPr id="50" name="Picture 49">
            <a:extLst>
              <a:ext uri="{FF2B5EF4-FFF2-40B4-BE49-F238E27FC236}">
                <a16:creationId xmlns:a16="http://schemas.microsoft.com/office/drawing/2014/main" id="{44482ABF-38E5-CA10-C3B7-A1BF39993F83}"/>
              </a:ext>
            </a:extLst>
          </p:cNvPr>
          <p:cNvPicPr>
            <a:picLocks noChangeAspect="1"/>
          </p:cNvPicPr>
          <p:nvPr/>
        </p:nvPicPr>
        <p:blipFill>
          <a:blip r:embed="rId8"/>
          <a:stretch>
            <a:fillRect/>
          </a:stretch>
        </p:blipFill>
        <p:spPr>
          <a:xfrm>
            <a:off x="3778651" y="1404892"/>
            <a:ext cx="371364" cy="214006"/>
          </a:xfrm>
          <a:prstGeom prst="rect">
            <a:avLst/>
          </a:prstGeom>
        </p:spPr>
      </p:pic>
      <p:cxnSp>
        <p:nvCxnSpPr>
          <p:cNvPr id="51" name="Straight Connector 50">
            <a:extLst>
              <a:ext uri="{FF2B5EF4-FFF2-40B4-BE49-F238E27FC236}">
                <a16:creationId xmlns:a16="http://schemas.microsoft.com/office/drawing/2014/main" id="{A1E79AF1-BF0F-C26F-ED2D-BF27DCD1B72F}"/>
              </a:ext>
            </a:extLst>
          </p:cNvPr>
          <p:cNvCxnSpPr/>
          <p:nvPr/>
        </p:nvCxnSpPr>
        <p:spPr>
          <a:xfrm>
            <a:off x="3782429" y="1414589"/>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2812863-61A5-F637-51B8-7C95074079F3}"/>
              </a:ext>
            </a:extLst>
          </p:cNvPr>
          <p:cNvSpPr/>
          <p:nvPr/>
        </p:nvSpPr>
        <p:spPr>
          <a:xfrm>
            <a:off x="82041" y="6007937"/>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53" name="Important symbol" descr="caution.png">
            <a:extLst>
              <a:ext uri="{FF2B5EF4-FFF2-40B4-BE49-F238E27FC236}">
                <a16:creationId xmlns:a16="http://schemas.microsoft.com/office/drawing/2014/main" id="{123A710C-55A7-735A-9DB4-4B5E7F32F585}"/>
              </a:ext>
            </a:extLst>
          </p:cNvPr>
          <p:cNvPicPr>
            <a:picLocks noChangeAspect="1"/>
          </p:cNvPicPr>
          <p:nvPr>
            <p:custDataLst>
              <p:tags r:id="rId2"/>
            </p:custDataLst>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29882" y="6057446"/>
            <a:ext cx="305438" cy="310389"/>
          </a:xfrm>
          <a:prstGeom prst="rect">
            <a:avLst/>
          </a:prstGeom>
          <a:solidFill>
            <a:schemeClr val="bg1"/>
          </a:solidFill>
          <a:ln w="19050">
            <a:noFill/>
          </a:ln>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5033010" cy="798830"/>
          </a:xfrm>
          <a:prstGeom prst="rect">
            <a:avLst/>
          </a:prstGeom>
        </p:spPr>
        <p:txBody>
          <a:bodyPr vert="horz" wrap="square" lIns="0" tIns="36195" rIns="0" bIns="0" rtlCol="0">
            <a:spAutoFit/>
          </a:bodyPr>
          <a:lstStyle/>
          <a:p>
            <a:pPr marL="12700">
              <a:lnSpc>
                <a:spcPct val="100000"/>
              </a:lnSpc>
              <a:spcBef>
                <a:spcPts val="285"/>
              </a:spcBef>
            </a:pPr>
            <a:r>
              <a:t>ARD</a:t>
            </a:r>
            <a:r>
              <a:rPr spc="-114"/>
              <a:t> </a:t>
            </a:r>
            <a:r>
              <a:rPr spc="-30"/>
              <a:t>Tab:</a:t>
            </a:r>
            <a:r>
              <a:rPr spc="-95"/>
              <a:t> </a:t>
            </a:r>
            <a:r>
              <a:rPr>
                <a:solidFill>
                  <a:srgbClr val="FAB82E"/>
                </a:solidFill>
              </a:rPr>
              <a:t>Schedule</a:t>
            </a:r>
            <a:r>
              <a:rPr spc="-110">
                <a:solidFill>
                  <a:srgbClr val="FAB82E"/>
                </a:solidFill>
              </a:rPr>
              <a:t> </a:t>
            </a:r>
            <a:r>
              <a:rPr>
                <a:solidFill>
                  <a:srgbClr val="FAB82E"/>
                </a:solidFill>
              </a:rPr>
              <a:t>Detail</a:t>
            </a:r>
            <a:r>
              <a:rPr spc="-100">
                <a:solidFill>
                  <a:srgbClr val="FAB82E"/>
                </a:solidFill>
              </a:rPr>
              <a:t> </a:t>
            </a:r>
            <a:r>
              <a:rPr spc="-10">
                <a:solidFill>
                  <a:srgbClr val="FAB82E"/>
                </a:solidFill>
              </a:rPr>
              <a:t>Defaults</a:t>
            </a:r>
          </a:p>
          <a:p>
            <a:pPr marL="12700">
              <a:lnSpc>
                <a:spcPct val="100000"/>
              </a:lnSpc>
              <a:spcBef>
                <a:spcPts val="140"/>
              </a:spcBef>
            </a:pPr>
            <a:r>
              <a:rPr sz="2000" b="0" i="1">
                <a:latin typeface="Calibri"/>
                <a:cs typeface="Calibri"/>
              </a:rPr>
              <a:t>Inputs</a:t>
            </a:r>
            <a:r>
              <a:rPr sz="2000" b="0" i="1" spc="-45">
                <a:latin typeface="Calibri"/>
                <a:cs typeface="Calibri"/>
              </a:rPr>
              <a:t> </a:t>
            </a:r>
            <a:r>
              <a:rPr sz="2000" b="0" i="1">
                <a:latin typeface="Calibri"/>
                <a:cs typeface="Calibri"/>
              </a:rPr>
              <a:t>Here</a:t>
            </a:r>
            <a:r>
              <a:rPr sz="2000" b="0" i="1" spc="-20">
                <a:latin typeface="Calibri"/>
                <a:cs typeface="Calibri"/>
              </a:rPr>
              <a:t> </a:t>
            </a:r>
            <a:r>
              <a:rPr sz="2000" b="0" i="1" spc="-10">
                <a:latin typeface="Calibri"/>
                <a:cs typeface="Calibri"/>
              </a:rPr>
              <a:t>Establish</a:t>
            </a:r>
            <a:r>
              <a:rPr sz="2000" b="0" i="1" spc="-55">
                <a:latin typeface="Calibri"/>
                <a:cs typeface="Calibri"/>
              </a:rPr>
              <a:t> </a:t>
            </a:r>
            <a:r>
              <a:rPr sz="2000" b="0" i="1">
                <a:latin typeface="Calibri"/>
                <a:cs typeface="Calibri"/>
              </a:rPr>
              <a:t>Default</a:t>
            </a:r>
            <a:r>
              <a:rPr sz="2000" b="0" i="1" spc="-45">
                <a:latin typeface="Calibri"/>
                <a:cs typeface="Calibri"/>
              </a:rPr>
              <a:t> </a:t>
            </a:r>
            <a:r>
              <a:rPr sz="2000" b="0" i="1" spc="-10">
                <a:latin typeface="Calibri"/>
                <a:cs typeface="Calibri"/>
              </a:rPr>
              <a:t>Values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391668" y="1412747"/>
            <a:ext cx="11409045" cy="3386454"/>
            <a:chOff x="391668" y="1412747"/>
            <a:chExt cx="11409045" cy="3386454"/>
          </a:xfrm>
        </p:grpSpPr>
        <p:pic>
          <p:nvPicPr>
            <p:cNvPr id="5" name="object 5"/>
            <p:cNvPicPr/>
            <p:nvPr/>
          </p:nvPicPr>
          <p:blipFill>
            <a:blip r:embed="rId4" cstate="print"/>
            <a:stretch>
              <a:fillRect/>
            </a:stretch>
          </p:blipFill>
          <p:spPr>
            <a:xfrm>
              <a:off x="391668" y="1412747"/>
              <a:ext cx="11408664" cy="3386328"/>
            </a:xfrm>
            <a:prstGeom prst="rect">
              <a:avLst/>
            </a:prstGeom>
          </p:spPr>
        </p:pic>
        <p:sp>
          <p:nvSpPr>
            <p:cNvPr id="6" name="object 6"/>
            <p:cNvSpPr/>
            <p:nvPr/>
          </p:nvSpPr>
          <p:spPr>
            <a:xfrm>
              <a:off x="8001761" y="3132581"/>
              <a:ext cx="3413760" cy="215265"/>
            </a:xfrm>
            <a:custGeom>
              <a:avLst/>
              <a:gdLst/>
              <a:ahLst/>
              <a:cxnLst/>
              <a:rect l="l" t="t" r="r" b="b"/>
              <a:pathLst>
                <a:path w="3413759" h="215264">
                  <a:moveTo>
                    <a:pt x="0" y="214884"/>
                  </a:moveTo>
                  <a:lnTo>
                    <a:pt x="3413759" y="214884"/>
                  </a:lnTo>
                  <a:lnTo>
                    <a:pt x="3413759" y="0"/>
                  </a:lnTo>
                  <a:lnTo>
                    <a:pt x="0" y="0"/>
                  </a:lnTo>
                  <a:lnTo>
                    <a:pt x="0" y="214884"/>
                  </a:lnTo>
                  <a:close/>
                </a:path>
              </a:pathLst>
            </a:custGeom>
            <a:ln w="25908">
              <a:solidFill>
                <a:srgbClr val="FAB82E"/>
              </a:solidFill>
            </a:ln>
          </p:spPr>
          <p:txBody>
            <a:bodyPr wrap="square" lIns="0" tIns="0" rIns="0" bIns="0" rtlCol="0"/>
            <a:lstStyle/>
            <a:p>
              <a:endParaRPr/>
            </a:p>
          </p:txBody>
        </p:sp>
        <p:sp>
          <p:nvSpPr>
            <p:cNvPr id="7" name="object 7"/>
            <p:cNvSpPr/>
            <p:nvPr/>
          </p:nvSpPr>
          <p:spPr>
            <a:xfrm>
              <a:off x="1161287" y="3291840"/>
              <a:ext cx="2103120" cy="210820"/>
            </a:xfrm>
            <a:custGeom>
              <a:avLst/>
              <a:gdLst/>
              <a:ahLst/>
              <a:cxnLst/>
              <a:rect l="l" t="t" r="r" b="b"/>
              <a:pathLst>
                <a:path w="2103120" h="210820">
                  <a:moveTo>
                    <a:pt x="0" y="210312"/>
                  </a:moveTo>
                  <a:lnTo>
                    <a:pt x="2103119" y="210312"/>
                  </a:lnTo>
                  <a:lnTo>
                    <a:pt x="2103119" y="0"/>
                  </a:lnTo>
                  <a:lnTo>
                    <a:pt x="0" y="0"/>
                  </a:lnTo>
                  <a:lnTo>
                    <a:pt x="0" y="210312"/>
                  </a:lnTo>
                  <a:close/>
                </a:path>
              </a:pathLst>
            </a:custGeom>
            <a:ln w="12192">
              <a:solidFill>
                <a:srgbClr val="B5B8C7"/>
              </a:solidFill>
            </a:ln>
          </p:spPr>
          <p:txBody>
            <a:bodyPr wrap="square" lIns="0" tIns="0" rIns="0" bIns="0" rtlCol="0"/>
            <a:lstStyle/>
            <a:p>
              <a:endParaRPr/>
            </a:p>
          </p:txBody>
        </p:sp>
      </p:grpSp>
      <p:sp>
        <p:nvSpPr>
          <p:cNvPr id="8" name="object 8"/>
          <p:cNvSpPr txBox="1"/>
          <p:nvPr/>
        </p:nvSpPr>
        <p:spPr>
          <a:xfrm>
            <a:off x="1167383" y="3275838"/>
            <a:ext cx="2091055" cy="220345"/>
          </a:xfrm>
          <a:prstGeom prst="rect">
            <a:avLst/>
          </a:prstGeom>
          <a:solidFill>
            <a:srgbClr val="FFFFFF"/>
          </a:solidFill>
        </p:spPr>
        <p:txBody>
          <a:bodyPr vert="horz" wrap="square" lIns="0" tIns="6985" rIns="0" bIns="0" rtlCol="0">
            <a:spAutoFit/>
          </a:bodyPr>
          <a:lstStyle/>
          <a:p>
            <a:pPr marL="39370">
              <a:lnSpc>
                <a:spcPct val="100000"/>
              </a:lnSpc>
              <a:spcBef>
                <a:spcPts val="55"/>
              </a:spcBef>
            </a:pPr>
            <a:r>
              <a:rPr sz="1200" spc="-10">
                <a:latin typeface="Calibri"/>
                <a:cs typeface="Calibri"/>
              </a:rPr>
              <a:t>MyFacility_ARD</a:t>
            </a:r>
            <a:endParaRPr sz="1200">
              <a:latin typeface="Calibri"/>
              <a:cs typeface="Calibri"/>
            </a:endParaRPr>
          </a:p>
        </p:txBody>
      </p:sp>
      <p:sp>
        <p:nvSpPr>
          <p:cNvPr id="9" name="object 9"/>
          <p:cNvSpPr/>
          <p:nvPr/>
        </p:nvSpPr>
        <p:spPr>
          <a:xfrm>
            <a:off x="4724400" y="2487167"/>
            <a:ext cx="4572000" cy="175260"/>
          </a:xfrm>
          <a:custGeom>
            <a:avLst/>
            <a:gdLst/>
            <a:ahLst/>
            <a:cxnLst/>
            <a:rect l="l" t="t" r="r" b="b"/>
            <a:pathLst>
              <a:path w="4572000" h="175260">
                <a:moveTo>
                  <a:pt x="4572000" y="0"/>
                </a:moveTo>
                <a:lnTo>
                  <a:pt x="0" y="0"/>
                </a:lnTo>
                <a:lnTo>
                  <a:pt x="0" y="175260"/>
                </a:lnTo>
                <a:lnTo>
                  <a:pt x="4572000" y="175260"/>
                </a:lnTo>
                <a:lnTo>
                  <a:pt x="4572000" y="0"/>
                </a:lnTo>
                <a:close/>
              </a:path>
            </a:pathLst>
          </a:custGeom>
          <a:solidFill>
            <a:srgbClr val="D6E6F6"/>
          </a:solidFill>
        </p:spPr>
        <p:txBody>
          <a:bodyPr wrap="square" lIns="0" tIns="0" rIns="0" bIns="0" rtlCol="0"/>
          <a:lstStyle/>
          <a:p>
            <a:endParaRPr/>
          </a:p>
        </p:txBody>
      </p:sp>
      <p:sp>
        <p:nvSpPr>
          <p:cNvPr id="10" name="object 10"/>
          <p:cNvSpPr txBox="1"/>
          <p:nvPr/>
        </p:nvSpPr>
        <p:spPr>
          <a:xfrm>
            <a:off x="4758054" y="2478404"/>
            <a:ext cx="3963035" cy="177800"/>
          </a:xfrm>
          <a:prstGeom prst="rect">
            <a:avLst/>
          </a:prstGeom>
        </p:spPr>
        <p:txBody>
          <a:bodyPr vert="horz" wrap="square" lIns="0" tIns="12065" rIns="0" bIns="0" rtlCol="0">
            <a:spAutoFit/>
          </a:bodyPr>
          <a:lstStyle/>
          <a:p>
            <a:pPr marL="12700">
              <a:lnSpc>
                <a:spcPct val="100000"/>
              </a:lnSpc>
              <a:spcBef>
                <a:spcPts val="95"/>
              </a:spcBef>
            </a:pPr>
            <a:r>
              <a:rPr sz="1000" b="1">
                <a:solidFill>
                  <a:srgbClr val="0F3B85"/>
                </a:solidFill>
                <a:latin typeface="Calibri"/>
                <a:cs typeface="Calibri"/>
              </a:rPr>
              <a:t>MyFacility_ARD</a:t>
            </a:r>
            <a:r>
              <a:rPr sz="1000" b="1" spc="5">
                <a:solidFill>
                  <a:srgbClr val="0F3B85"/>
                </a:solidFill>
                <a:latin typeface="Calibri"/>
                <a:cs typeface="Calibri"/>
              </a:rPr>
              <a:t> </a:t>
            </a:r>
            <a:r>
              <a:rPr sz="1000" b="1">
                <a:solidFill>
                  <a:srgbClr val="0F3B85"/>
                </a:solidFill>
                <a:latin typeface="Calibri"/>
                <a:cs typeface="Calibri"/>
              </a:rPr>
              <a:t>(12345)</a:t>
            </a:r>
            <a:r>
              <a:rPr sz="1000" b="1" spc="5">
                <a:solidFill>
                  <a:srgbClr val="0F3B85"/>
                </a:solidFill>
                <a:latin typeface="Calibri"/>
                <a:cs typeface="Calibri"/>
              </a:rPr>
              <a:t> </a:t>
            </a:r>
            <a:r>
              <a:rPr sz="1000" b="1">
                <a:solidFill>
                  <a:srgbClr val="0F3B85"/>
                </a:solidFill>
                <a:latin typeface="Calibri"/>
                <a:cs typeface="Calibri"/>
              </a:rPr>
              <a:t>–</a:t>
            </a:r>
            <a:r>
              <a:rPr sz="1000" b="1" spc="-35">
                <a:solidFill>
                  <a:srgbClr val="0F3B85"/>
                </a:solidFill>
                <a:latin typeface="Calibri"/>
                <a:cs typeface="Calibri"/>
              </a:rPr>
              <a:t> </a:t>
            </a:r>
            <a:r>
              <a:rPr sz="1000" b="1">
                <a:solidFill>
                  <a:srgbClr val="0F3B85"/>
                </a:solidFill>
                <a:latin typeface="Calibri"/>
                <a:cs typeface="Calibri"/>
              </a:rPr>
              <a:t>DFLPRICE</a:t>
            </a:r>
            <a:r>
              <a:rPr sz="1000" b="1" spc="-20">
                <a:solidFill>
                  <a:srgbClr val="0F3B85"/>
                </a:solidFill>
                <a:latin typeface="Calibri"/>
                <a:cs typeface="Calibri"/>
              </a:rPr>
              <a:t> </a:t>
            </a:r>
            <a:r>
              <a:rPr sz="1000" b="1">
                <a:solidFill>
                  <a:srgbClr val="0F3B85"/>
                </a:solidFill>
                <a:latin typeface="Calibri"/>
                <a:cs typeface="Calibri"/>
              </a:rPr>
              <a:t>(1234501</a:t>
            </a:r>
            <a:r>
              <a:rPr sz="1000" b="1" spc="15">
                <a:solidFill>
                  <a:srgbClr val="0F3B85"/>
                </a:solidFill>
                <a:latin typeface="Calibri"/>
                <a:cs typeface="Calibri"/>
              </a:rPr>
              <a:t> </a:t>
            </a:r>
            <a:r>
              <a:rPr sz="1000" b="1" spc="-10">
                <a:solidFill>
                  <a:srgbClr val="0F3B85"/>
                </a:solidFill>
                <a:latin typeface="Calibri"/>
                <a:cs typeface="Calibri"/>
              </a:rPr>
              <a:t>Price-</a:t>
            </a:r>
            <a:r>
              <a:rPr sz="1000" b="1">
                <a:solidFill>
                  <a:srgbClr val="0F3B85"/>
                </a:solidFill>
                <a:latin typeface="Calibri"/>
                <a:cs typeface="Calibri"/>
              </a:rPr>
              <a:t>based)</a:t>
            </a:r>
            <a:r>
              <a:rPr sz="1000" b="1" spc="-40">
                <a:solidFill>
                  <a:srgbClr val="0F3B85"/>
                </a:solidFill>
                <a:latin typeface="Calibri"/>
                <a:cs typeface="Calibri"/>
              </a:rPr>
              <a:t> </a:t>
            </a:r>
            <a:r>
              <a:rPr sz="1000" b="1">
                <a:solidFill>
                  <a:srgbClr val="0F3B85"/>
                </a:solidFill>
                <a:latin typeface="Calibri"/>
                <a:cs typeface="Calibri"/>
              </a:rPr>
              <a:t>on</a:t>
            </a:r>
            <a:r>
              <a:rPr sz="1000" b="1" spc="-40">
                <a:solidFill>
                  <a:srgbClr val="0F3B85"/>
                </a:solidFill>
                <a:latin typeface="Calibri"/>
                <a:cs typeface="Calibri"/>
              </a:rPr>
              <a:t> </a:t>
            </a:r>
            <a:r>
              <a:rPr sz="1000" b="1" spc="-10">
                <a:solidFill>
                  <a:srgbClr val="0F3B85"/>
                </a:solidFill>
                <a:latin typeface="Calibri"/>
                <a:cs typeface="Calibri"/>
              </a:rPr>
              <a:t>29-Dec-</a:t>
            </a:r>
            <a:r>
              <a:rPr sz="1000" b="1" spc="-20">
                <a:solidFill>
                  <a:srgbClr val="0F3B85"/>
                </a:solidFill>
                <a:latin typeface="Calibri"/>
                <a:cs typeface="Calibri"/>
              </a:rPr>
              <a:t>2018</a:t>
            </a:r>
            <a:endParaRPr sz="1000">
              <a:latin typeface="Calibri"/>
              <a:cs typeface="Calibri"/>
            </a:endParaRPr>
          </a:p>
        </p:txBody>
      </p:sp>
      <p:grpSp>
        <p:nvGrpSpPr>
          <p:cNvPr id="11" name="object 11"/>
          <p:cNvGrpSpPr/>
          <p:nvPr/>
        </p:nvGrpSpPr>
        <p:grpSpPr>
          <a:xfrm>
            <a:off x="2200592" y="609600"/>
            <a:ext cx="9228455" cy="3811904"/>
            <a:chOff x="2200592" y="609600"/>
            <a:chExt cx="9228455" cy="3811904"/>
          </a:xfrm>
        </p:grpSpPr>
        <p:sp>
          <p:nvSpPr>
            <p:cNvPr id="12" name="object 12"/>
            <p:cNvSpPr/>
            <p:nvPr/>
          </p:nvSpPr>
          <p:spPr>
            <a:xfrm>
              <a:off x="2213609" y="1422653"/>
              <a:ext cx="9202420" cy="2985770"/>
            </a:xfrm>
            <a:custGeom>
              <a:avLst/>
              <a:gdLst/>
              <a:ahLst/>
              <a:cxnLst/>
              <a:rect l="l" t="t" r="r" b="b"/>
              <a:pathLst>
                <a:path w="9202420" h="2985770">
                  <a:moveTo>
                    <a:pt x="2549652" y="583691"/>
                  </a:moveTo>
                  <a:lnTo>
                    <a:pt x="3578352" y="583691"/>
                  </a:lnTo>
                  <a:lnTo>
                    <a:pt x="3578352" y="224027"/>
                  </a:lnTo>
                  <a:lnTo>
                    <a:pt x="2549652" y="224027"/>
                  </a:lnTo>
                  <a:lnTo>
                    <a:pt x="2549652" y="583691"/>
                  </a:lnTo>
                  <a:close/>
                </a:path>
                <a:path w="9202420" h="2985770">
                  <a:moveTo>
                    <a:pt x="6092951" y="2985515"/>
                  </a:moveTo>
                  <a:lnTo>
                    <a:pt x="9201912" y="2985515"/>
                  </a:lnTo>
                  <a:lnTo>
                    <a:pt x="9201912" y="2747771"/>
                  </a:lnTo>
                  <a:lnTo>
                    <a:pt x="6092951" y="2747771"/>
                  </a:lnTo>
                  <a:lnTo>
                    <a:pt x="6092951" y="2985515"/>
                  </a:lnTo>
                  <a:close/>
                </a:path>
                <a:path w="9202420" h="2985770">
                  <a:moveTo>
                    <a:pt x="0" y="222503"/>
                  </a:moveTo>
                  <a:lnTo>
                    <a:pt x="454151" y="222503"/>
                  </a:lnTo>
                  <a:lnTo>
                    <a:pt x="454151" y="0"/>
                  </a:lnTo>
                  <a:lnTo>
                    <a:pt x="0" y="0"/>
                  </a:lnTo>
                  <a:lnTo>
                    <a:pt x="0" y="222503"/>
                  </a:lnTo>
                  <a:close/>
                </a:path>
              </a:pathLst>
            </a:custGeom>
            <a:ln w="25908">
              <a:solidFill>
                <a:srgbClr val="FAB82E"/>
              </a:solidFill>
            </a:ln>
          </p:spPr>
          <p:txBody>
            <a:bodyPr wrap="square" lIns="0" tIns="0" rIns="0" bIns="0" rtlCol="0"/>
            <a:lstStyle/>
            <a:p>
              <a:endParaRPr/>
            </a:p>
          </p:txBody>
        </p:sp>
        <p:sp>
          <p:nvSpPr>
            <p:cNvPr id="13" name="object 13"/>
            <p:cNvSpPr/>
            <p:nvPr/>
          </p:nvSpPr>
          <p:spPr>
            <a:xfrm>
              <a:off x="6781800" y="609600"/>
              <a:ext cx="3782695" cy="2585720"/>
            </a:xfrm>
            <a:custGeom>
              <a:avLst/>
              <a:gdLst/>
              <a:ahLst/>
              <a:cxnLst/>
              <a:rect l="l" t="t" r="r" b="b"/>
              <a:pathLst>
                <a:path w="3782695" h="2585720">
                  <a:moveTo>
                    <a:pt x="1576070" y="714755"/>
                  </a:moveTo>
                  <a:lnTo>
                    <a:pt x="630427" y="714755"/>
                  </a:lnTo>
                  <a:lnTo>
                    <a:pt x="1277493" y="2585466"/>
                  </a:lnTo>
                  <a:lnTo>
                    <a:pt x="1576070" y="714755"/>
                  </a:lnTo>
                  <a:close/>
                </a:path>
                <a:path w="3782695" h="2585720">
                  <a:moveTo>
                    <a:pt x="3663442"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5"/>
                  </a:lnTo>
                  <a:lnTo>
                    <a:pt x="3663442" y="714755"/>
                  </a:lnTo>
                  <a:lnTo>
                    <a:pt x="3709808" y="705393"/>
                  </a:lnTo>
                  <a:lnTo>
                    <a:pt x="3747674" y="679862"/>
                  </a:lnTo>
                  <a:lnTo>
                    <a:pt x="3773205" y="641996"/>
                  </a:lnTo>
                  <a:lnTo>
                    <a:pt x="3782568" y="595629"/>
                  </a:lnTo>
                  <a:lnTo>
                    <a:pt x="3782568" y="119125"/>
                  </a:lnTo>
                  <a:lnTo>
                    <a:pt x="3773205" y="72759"/>
                  </a:lnTo>
                  <a:lnTo>
                    <a:pt x="3747674" y="34893"/>
                  </a:lnTo>
                  <a:lnTo>
                    <a:pt x="3709808" y="9362"/>
                  </a:lnTo>
                  <a:lnTo>
                    <a:pt x="3663442" y="0"/>
                  </a:lnTo>
                  <a:close/>
                </a:path>
              </a:pathLst>
            </a:custGeom>
            <a:solidFill>
              <a:srgbClr val="FCE2AC"/>
            </a:solidFill>
          </p:spPr>
          <p:txBody>
            <a:bodyPr wrap="square" lIns="0" tIns="0" rIns="0" bIns="0" rtlCol="0"/>
            <a:lstStyle/>
            <a:p>
              <a:endParaRPr/>
            </a:p>
          </p:txBody>
        </p:sp>
      </p:grpSp>
      <p:sp>
        <p:nvSpPr>
          <p:cNvPr id="14" name="object 14"/>
          <p:cNvSpPr txBox="1"/>
          <p:nvPr/>
        </p:nvSpPr>
        <p:spPr>
          <a:xfrm>
            <a:off x="7181468" y="662432"/>
            <a:ext cx="288925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Specify</a:t>
            </a:r>
            <a:r>
              <a:rPr sz="1800" spc="-50">
                <a:latin typeface="Calibri"/>
                <a:cs typeface="Calibri"/>
              </a:rPr>
              <a:t> </a:t>
            </a:r>
            <a:r>
              <a:rPr sz="1800">
                <a:latin typeface="Calibri"/>
                <a:cs typeface="Calibri"/>
              </a:rPr>
              <a:t>maximum</a:t>
            </a:r>
            <a:r>
              <a:rPr sz="1800" spc="-45">
                <a:latin typeface="Calibri"/>
                <a:cs typeface="Calibri"/>
              </a:rPr>
              <a:t> </a:t>
            </a:r>
            <a:r>
              <a:rPr sz="1800">
                <a:latin typeface="Calibri"/>
                <a:cs typeface="Calibri"/>
              </a:rPr>
              <a:t>energy</a:t>
            </a:r>
            <a:r>
              <a:rPr sz="1800" spc="-50">
                <a:latin typeface="Calibri"/>
                <a:cs typeface="Calibri"/>
              </a:rPr>
              <a:t> </a:t>
            </a:r>
            <a:r>
              <a:rPr sz="1800">
                <a:latin typeface="Calibri"/>
                <a:cs typeface="Calibri"/>
              </a:rPr>
              <a:t>to</a:t>
            </a:r>
            <a:r>
              <a:rPr sz="1800" spc="-55">
                <a:latin typeface="Calibri"/>
                <a:cs typeface="Calibri"/>
              </a:rPr>
              <a:t> </a:t>
            </a:r>
            <a:r>
              <a:rPr sz="1800" spc="-25">
                <a:latin typeface="Calibri"/>
                <a:cs typeface="Calibri"/>
              </a:rPr>
              <a:t>be</a:t>
            </a:r>
            <a:endParaRPr sz="1800">
              <a:latin typeface="Calibri"/>
              <a:cs typeface="Calibri"/>
            </a:endParaRPr>
          </a:p>
        </p:txBody>
      </p:sp>
      <p:sp>
        <p:nvSpPr>
          <p:cNvPr id="15" name="object 15"/>
          <p:cNvSpPr txBox="1"/>
          <p:nvPr/>
        </p:nvSpPr>
        <p:spPr>
          <a:xfrm>
            <a:off x="6896481" y="936447"/>
            <a:ext cx="2950210" cy="300355"/>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consumed</a:t>
            </a:r>
            <a:r>
              <a:rPr sz="1800" spc="-50">
                <a:latin typeface="Calibri"/>
                <a:cs typeface="Calibri"/>
              </a:rPr>
              <a:t> </a:t>
            </a:r>
            <a:r>
              <a:rPr sz="1800">
                <a:latin typeface="Calibri"/>
                <a:cs typeface="Calibri"/>
              </a:rPr>
              <a:t>in</a:t>
            </a:r>
            <a:r>
              <a:rPr sz="1800" spc="-35">
                <a:latin typeface="Calibri"/>
                <a:cs typeface="Calibri"/>
              </a:rPr>
              <a:t> </a:t>
            </a:r>
            <a:r>
              <a:rPr sz="1800" spc="-20">
                <a:latin typeface="Calibri"/>
                <a:cs typeface="Calibri"/>
              </a:rPr>
              <a:t>day-</a:t>
            </a:r>
            <a:r>
              <a:rPr sz="1800">
                <a:latin typeface="Calibri"/>
                <a:cs typeface="Calibri"/>
              </a:rPr>
              <a:t>ahead</a:t>
            </a:r>
            <a:r>
              <a:rPr sz="1800" spc="-30">
                <a:latin typeface="Calibri"/>
                <a:cs typeface="Calibri"/>
              </a:rPr>
              <a:t> </a:t>
            </a:r>
            <a:r>
              <a:rPr sz="1800" spc="-10">
                <a:latin typeface="Calibri"/>
                <a:cs typeface="Calibri"/>
              </a:rPr>
              <a:t>market</a:t>
            </a:r>
            <a:endParaRPr sz="1800">
              <a:latin typeface="Calibri"/>
              <a:cs typeface="Calibri"/>
            </a:endParaRPr>
          </a:p>
        </p:txBody>
      </p:sp>
      <p:grpSp>
        <p:nvGrpSpPr>
          <p:cNvPr id="16" name="object 16"/>
          <p:cNvGrpSpPr/>
          <p:nvPr/>
        </p:nvGrpSpPr>
        <p:grpSpPr>
          <a:xfrm>
            <a:off x="6793992" y="627887"/>
            <a:ext cx="312420" cy="312420"/>
            <a:chOff x="6793992" y="627887"/>
            <a:chExt cx="312420" cy="312420"/>
          </a:xfrm>
        </p:grpSpPr>
        <p:sp>
          <p:nvSpPr>
            <p:cNvPr id="17" name="object 17"/>
            <p:cNvSpPr/>
            <p:nvPr/>
          </p:nvSpPr>
          <p:spPr>
            <a:xfrm>
              <a:off x="6813042" y="646937"/>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19"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18" name="object 18"/>
            <p:cNvSpPr/>
            <p:nvPr/>
          </p:nvSpPr>
          <p:spPr>
            <a:xfrm>
              <a:off x="6813042" y="646937"/>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19" name="object 19"/>
          <p:cNvSpPr txBox="1"/>
          <p:nvPr/>
        </p:nvSpPr>
        <p:spPr>
          <a:xfrm>
            <a:off x="6872731" y="601471"/>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20" name="object 20"/>
          <p:cNvSpPr/>
          <p:nvPr/>
        </p:nvSpPr>
        <p:spPr>
          <a:xfrm>
            <a:off x="9677400" y="4314571"/>
            <a:ext cx="1981200" cy="1276985"/>
          </a:xfrm>
          <a:custGeom>
            <a:avLst/>
            <a:gdLst/>
            <a:ahLst/>
            <a:cxnLst/>
            <a:rect l="l" t="t" r="r" b="b"/>
            <a:pathLst>
              <a:path w="1981200" h="1276985">
                <a:moveTo>
                  <a:pt x="1862074" y="562228"/>
                </a:moveTo>
                <a:lnTo>
                  <a:pt x="119125" y="562228"/>
                </a:lnTo>
                <a:lnTo>
                  <a:pt x="72759" y="571591"/>
                </a:lnTo>
                <a:lnTo>
                  <a:pt x="34893" y="597122"/>
                </a:lnTo>
                <a:lnTo>
                  <a:pt x="9362" y="634988"/>
                </a:lnTo>
                <a:lnTo>
                  <a:pt x="0" y="681354"/>
                </a:lnTo>
                <a:lnTo>
                  <a:pt x="0" y="1157858"/>
                </a:lnTo>
                <a:lnTo>
                  <a:pt x="9362" y="1204225"/>
                </a:lnTo>
                <a:lnTo>
                  <a:pt x="34893" y="1242091"/>
                </a:lnTo>
                <a:lnTo>
                  <a:pt x="72759" y="1267622"/>
                </a:lnTo>
                <a:lnTo>
                  <a:pt x="119125" y="1276984"/>
                </a:lnTo>
                <a:lnTo>
                  <a:pt x="1862074" y="1276984"/>
                </a:lnTo>
                <a:lnTo>
                  <a:pt x="1908440" y="1267622"/>
                </a:lnTo>
                <a:lnTo>
                  <a:pt x="1946306" y="1242091"/>
                </a:lnTo>
                <a:lnTo>
                  <a:pt x="1971837" y="1204225"/>
                </a:lnTo>
                <a:lnTo>
                  <a:pt x="1981200" y="1157858"/>
                </a:lnTo>
                <a:lnTo>
                  <a:pt x="1981200" y="681354"/>
                </a:lnTo>
                <a:lnTo>
                  <a:pt x="1971837" y="634988"/>
                </a:lnTo>
                <a:lnTo>
                  <a:pt x="1946306" y="597122"/>
                </a:lnTo>
                <a:lnTo>
                  <a:pt x="1908440" y="571591"/>
                </a:lnTo>
                <a:lnTo>
                  <a:pt x="1862074" y="562228"/>
                </a:lnTo>
                <a:close/>
              </a:path>
              <a:path w="1981200" h="1276985">
                <a:moveTo>
                  <a:pt x="332231" y="0"/>
                </a:moveTo>
                <a:lnTo>
                  <a:pt x="330200" y="562228"/>
                </a:lnTo>
                <a:lnTo>
                  <a:pt x="825500" y="562228"/>
                </a:lnTo>
                <a:lnTo>
                  <a:pt x="332231" y="0"/>
                </a:lnTo>
                <a:close/>
              </a:path>
            </a:pathLst>
          </a:custGeom>
          <a:solidFill>
            <a:srgbClr val="FCE2AC"/>
          </a:solidFill>
        </p:spPr>
        <p:txBody>
          <a:bodyPr wrap="square" lIns="0" tIns="0" rIns="0" bIns="0" rtlCol="0"/>
          <a:lstStyle/>
          <a:p>
            <a:endParaRPr/>
          </a:p>
        </p:txBody>
      </p:sp>
      <p:sp>
        <p:nvSpPr>
          <p:cNvPr id="21" name="object 21"/>
          <p:cNvSpPr txBox="1"/>
          <p:nvPr/>
        </p:nvSpPr>
        <p:spPr>
          <a:xfrm>
            <a:off x="10077450" y="4930520"/>
            <a:ext cx="1141095"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Must</a:t>
            </a:r>
            <a:r>
              <a:rPr sz="1800" b="1" spc="-30">
                <a:latin typeface="Calibri"/>
                <a:cs typeface="Calibri"/>
              </a:rPr>
              <a:t> </a:t>
            </a:r>
            <a:r>
              <a:rPr sz="1800" b="1">
                <a:latin typeface="Calibri"/>
                <a:cs typeface="Calibri"/>
              </a:rPr>
              <a:t>be</a:t>
            </a:r>
            <a:r>
              <a:rPr sz="1800" b="1" spc="-45">
                <a:latin typeface="Calibri"/>
                <a:cs typeface="Calibri"/>
              </a:rPr>
              <a:t> </a:t>
            </a:r>
            <a:r>
              <a:rPr sz="1800" b="1" spc="-25">
                <a:latin typeface="Calibri"/>
                <a:cs typeface="Calibri"/>
              </a:rPr>
              <a:t>set</a:t>
            </a:r>
            <a:endParaRPr sz="1800">
              <a:latin typeface="Calibri"/>
              <a:cs typeface="Calibri"/>
            </a:endParaRPr>
          </a:p>
        </p:txBody>
      </p:sp>
      <p:sp>
        <p:nvSpPr>
          <p:cNvPr id="22" name="object 22"/>
          <p:cNvSpPr txBox="1"/>
          <p:nvPr/>
        </p:nvSpPr>
        <p:spPr>
          <a:xfrm>
            <a:off x="9792461" y="5204841"/>
            <a:ext cx="680085"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to</a:t>
            </a:r>
            <a:r>
              <a:rPr sz="1800" b="1" spc="-35">
                <a:latin typeface="Calibri"/>
                <a:cs typeface="Calibri"/>
              </a:rPr>
              <a:t> </a:t>
            </a:r>
            <a:r>
              <a:rPr sz="1800" b="1" spc="-20">
                <a:latin typeface="Calibri"/>
                <a:cs typeface="Calibri"/>
              </a:rPr>
              <a:t>zero</a:t>
            </a:r>
            <a:endParaRPr sz="1800">
              <a:latin typeface="Calibri"/>
              <a:cs typeface="Calibri"/>
            </a:endParaRPr>
          </a:p>
        </p:txBody>
      </p:sp>
      <p:grpSp>
        <p:nvGrpSpPr>
          <p:cNvPr id="23" name="object 23"/>
          <p:cNvGrpSpPr/>
          <p:nvPr/>
        </p:nvGrpSpPr>
        <p:grpSpPr>
          <a:xfrm>
            <a:off x="9724643" y="4911852"/>
            <a:ext cx="314325" cy="312420"/>
            <a:chOff x="9724643" y="4911852"/>
            <a:chExt cx="314325" cy="312420"/>
          </a:xfrm>
        </p:grpSpPr>
        <p:sp>
          <p:nvSpPr>
            <p:cNvPr id="24" name="object 24"/>
            <p:cNvSpPr/>
            <p:nvPr/>
          </p:nvSpPr>
          <p:spPr>
            <a:xfrm>
              <a:off x="9743693" y="4930902"/>
              <a:ext cx="276225" cy="274320"/>
            </a:xfrm>
            <a:custGeom>
              <a:avLst/>
              <a:gdLst/>
              <a:ahLst/>
              <a:cxnLst/>
              <a:rect l="l" t="t" r="r" b="b"/>
              <a:pathLst>
                <a:path w="276225" h="274320">
                  <a:moveTo>
                    <a:pt x="137922" y="0"/>
                  </a:moveTo>
                  <a:lnTo>
                    <a:pt x="94317" y="6998"/>
                  </a:lnTo>
                  <a:lnTo>
                    <a:pt x="56455" y="26481"/>
                  </a:lnTo>
                  <a:lnTo>
                    <a:pt x="26602" y="56180"/>
                  </a:lnTo>
                  <a:lnTo>
                    <a:pt x="7028" y="93829"/>
                  </a:lnTo>
                  <a:lnTo>
                    <a:pt x="0" y="137160"/>
                  </a:lnTo>
                  <a:lnTo>
                    <a:pt x="7028" y="180490"/>
                  </a:lnTo>
                  <a:lnTo>
                    <a:pt x="26602" y="218139"/>
                  </a:lnTo>
                  <a:lnTo>
                    <a:pt x="56455" y="247838"/>
                  </a:lnTo>
                  <a:lnTo>
                    <a:pt x="94317" y="267321"/>
                  </a:lnTo>
                  <a:lnTo>
                    <a:pt x="137922" y="274320"/>
                  </a:lnTo>
                  <a:lnTo>
                    <a:pt x="181526" y="267321"/>
                  </a:lnTo>
                  <a:lnTo>
                    <a:pt x="219388" y="247838"/>
                  </a:lnTo>
                  <a:lnTo>
                    <a:pt x="249241" y="218139"/>
                  </a:lnTo>
                  <a:lnTo>
                    <a:pt x="268815" y="180490"/>
                  </a:lnTo>
                  <a:lnTo>
                    <a:pt x="275844" y="137160"/>
                  </a:lnTo>
                  <a:lnTo>
                    <a:pt x="268815" y="93829"/>
                  </a:lnTo>
                  <a:lnTo>
                    <a:pt x="249241" y="56180"/>
                  </a:lnTo>
                  <a:lnTo>
                    <a:pt x="219388" y="26481"/>
                  </a:lnTo>
                  <a:lnTo>
                    <a:pt x="181526" y="6998"/>
                  </a:lnTo>
                  <a:lnTo>
                    <a:pt x="137922" y="0"/>
                  </a:lnTo>
                  <a:close/>
                </a:path>
              </a:pathLst>
            </a:custGeom>
            <a:solidFill>
              <a:srgbClr val="FFFFFF"/>
            </a:solidFill>
          </p:spPr>
          <p:txBody>
            <a:bodyPr wrap="square" lIns="0" tIns="0" rIns="0" bIns="0" rtlCol="0"/>
            <a:lstStyle/>
            <a:p>
              <a:endParaRPr/>
            </a:p>
          </p:txBody>
        </p:sp>
        <p:sp>
          <p:nvSpPr>
            <p:cNvPr id="25" name="object 25"/>
            <p:cNvSpPr/>
            <p:nvPr/>
          </p:nvSpPr>
          <p:spPr>
            <a:xfrm>
              <a:off x="9743693" y="4930902"/>
              <a:ext cx="276225" cy="274320"/>
            </a:xfrm>
            <a:custGeom>
              <a:avLst/>
              <a:gdLst/>
              <a:ahLst/>
              <a:cxnLst/>
              <a:rect l="l" t="t" r="r" b="b"/>
              <a:pathLst>
                <a:path w="276225" h="274320">
                  <a:moveTo>
                    <a:pt x="0" y="137160"/>
                  </a:moveTo>
                  <a:lnTo>
                    <a:pt x="7028" y="93829"/>
                  </a:lnTo>
                  <a:lnTo>
                    <a:pt x="26602" y="56180"/>
                  </a:lnTo>
                  <a:lnTo>
                    <a:pt x="56455" y="26481"/>
                  </a:lnTo>
                  <a:lnTo>
                    <a:pt x="94317" y="6998"/>
                  </a:lnTo>
                  <a:lnTo>
                    <a:pt x="137922" y="0"/>
                  </a:lnTo>
                  <a:lnTo>
                    <a:pt x="181526" y="6998"/>
                  </a:lnTo>
                  <a:lnTo>
                    <a:pt x="219388" y="26481"/>
                  </a:lnTo>
                  <a:lnTo>
                    <a:pt x="249241" y="56180"/>
                  </a:lnTo>
                  <a:lnTo>
                    <a:pt x="268815" y="93829"/>
                  </a:lnTo>
                  <a:lnTo>
                    <a:pt x="275844" y="137160"/>
                  </a:lnTo>
                  <a:lnTo>
                    <a:pt x="268815" y="180490"/>
                  </a:lnTo>
                  <a:lnTo>
                    <a:pt x="249241" y="218139"/>
                  </a:lnTo>
                  <a:lnTo>
                    <a:pt x="219388" y="247838"/>
                  </a:lnTo>
                  <a:lnTo>
                    <a:pt x="181526" y="267321"/>
                  </a:lnTo>
                  <a:lnTo>
                    <a:pt x="137922" y="274320"/>
                  </a:lnTo>
                  <a:lnTo>
                    <a:pt x="94317" y="267321"/>
                  </a:lnTo>
                  <a:lnTo>
                    <a:pt x="56455" y="247838"/>
                  </a:lnTo>
                  <a:lnTo>
                    <a:pt x="26602" y="218139"/>
                  </a:lnTo>
                  <a:lnTo>
                    <a:pt x="7028" y="180490"/>
                  </a:lnTo>
                  <a:lnTo>
                    <a:pt x="0" y="137160"/>
                  </a:lnTo>
                  <a:close/>
                </a:path>
              </a:pathLst>
            </a:custGeom>
            <a:ln w="38100">
              <a:solidFill>
                <a:srgbClr val="FCE2AC"/>
              </a:solidFill>
            </a:ln>
          </p:spPr>
          <p:txBody>
            <a:bodyPr wrap="square" lIns="0" tIns="0" rIns="0" bIns="0" rtlCol="0"/>
            <a:lstStyle/>
            <a:p>
              <a:endParaRPr/>
            </a:p>
          </p:txBody>
        </p:sp>
      </p:grpSp>
      <p:sp>
        <p:nvSpPr>
          <p:cNvPr id="26" name="object 26"/>
          <p:cNvSpPr txBox="1"/>
          <p:nvPr/>
        </p:nvSpPr>
        <p:spPr>
          <a:xfrm>
            <a:off x="9804654" y="4886959"/>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2</a:t>
            </a:r>
            <a:endParaRPr sz="2000">
              <a:latin typeface="Calibri"/>
              <a:cs typeface="Calibri"/>
            </a:endParaRPr>
          </a:p>
        </p:txBody>
      </p:sp>
      <p:sp>
        <p:nvSpPr>
          <p:cNvPr id="27" name="object 27"/>
          <p:cNvSpPr/>
          <p:nvPr/>
        </p:nvSpPr>
        <p:spPr>
          <a:xfrm>
            <a:off x="1161288" y="3051048"/>
            <a:ext cx="2103120" cy="196850"/>
          </a:xfrm>
          <a:custGeom>
            <a:avLst/>
            <a:gdLst/>
            <a:ahLst/>
            <a:cxnLst/>
            <a:rect l="l" t="t" r="r" b="b"/>
            <a:pathLst>
              <a:path w="2103120" h="196850">
                <a:moveTo>
                  <a:pt x="0" y="196596"/>
                </a:moveTo>
                <a:lnTo>
                  <a:pt x="2103119" y="196596"/>
                </a:lnTo>
                <a:lnTo>
                  <a:pt x="2103119" y="0"/>
                </a:lnTo>
                <a:lnTo>
                  <a:pt x="0" y="0"/>
                </a:lnTo>
                <a:lnTo>
                  <a:pt x="0" y="196596"/>
                </a:lnTo>
                <a:close/>
              </a:path>
            </a:pathLst>
          </a:custGeom>
          <a:ln w="12192">
            <a:solidFill>
              <a:srgbClr val="B5B8C7"/>
            </a:solidFill>
          </a:ln>
        </p:spPr>
        <p:txBody>
          <a:bodyPr wrap="square" lIns="0" tIns="0" rIns="0" bIns="0" rtlCol="0"/>
          <a:lstStyle/>
          <a:p>
            <a:endParaRPr/>
          </a:p>
        </p:txBody>
      </p:sp>
      <p:sp>
        <p:nvSpPr>
          <p:cNvPr id="28" name="object 28"/>
          <p:cNvSpPr txBox="1"/>
          <p:nvPr/>
        </p:nvSpPr>
        <p:spPr>
          <a:xfrm>
            <a:off x="1161288" y="3051048"/>
            <a:ext cx="2103120" cy="196850"/>
          </a:xfrm>
          <a:prstGeom prst="rect">
            <a:avLst/>
          </a:prstGeom>
          <a:solidFill>
            <a:srgbClr val="FFFFFF"/>
          </a:solidFill>
        </p:spPr>
        <p:txBody>
          <a:bodyPr vert="horz" wrap="square" lIns="0" tIns="0" rIns="0" bIns="0" rtlCol="0">
            <a:spAutoFit/>
          </a:bodyPr>
          <a:lstStyle/>
          <a:p>
            <a:pPr marL="45720">
              <a:lnSpc>
                <a:spcPts val="1320"/>
              </a:lnSpc>
            </a:pPr>
            <a:r>
              <a:rPr sz="1200" spc="-10">
                <a:latin typeface="Calibri"/>
                <a:cs typeface="Calibri"/>
              </a:rPr>
              <a:t>My_CSF_ARD</a:t>
            </a:r>
            <a:endParaRPr sz="1200">
              <a:latin typeface="Calibri"/>
              <a:cs typeface="Calibri"/>
            </a:endParaRPr>
          </a:p>
        </p:txBody>
      </p:sp>
      <p:grpSp>
        <p:nvGrpSpPr>
          <p:cNvPr id="29" name="object 29"/>
          <p:cNvGrpSpPr/>
          <p:nvPr/>
        </p:nvGrpSpPr>
        <p:grpSpPr>
          <a:xfrm>
            <a:off x="9759695" y="2892551"/>
            <a:ext cx="1630680" cy="208915"/>
            <a:chOff x="9759695" y="2892551"/>
            <a:chExt cx="1630680" cy="208915"/>
          </a:xfrm>
        </p:grpSpPr>
        <p:sp>
          <p:nvSpPr>
            <p:cNvPr id="30" name="object 30"/>
            <p:cNvSpPr/>
            <p:nvPr/>
          </p:nvSpPr>
          <p:spPr>
            <a:xfrm>
              <a:off x="9765791" y="2898647"/>
              <a:ext cx="1618615" cy="196850"/>
            </a:xfrm>
            <a:custGeom>
              <a:avLst/>
              <a:gdLst/>
              <a:ahLst/>
              <a:cxnLst/>
              <a:rect l="l" t="t" r="r" b="b"/>
              <a:pathLst>
                <a:path w="1618615" h="196850">
                  <a:moveTo>
                    <a:pt x="1618488" y="0"/>
                  </a:moveTo>
                  <a:lnTo>
                    <a:pt x="0" y="0"/>
                  </a:lnTo>
                  <a:lnTo>
                    <a:pt x="0" y="196596"/>
                  </a:lnTo>
                  <a:lnTo>
                    <a:pt x="1618488" y="196596"/>
                  </a:lnTo>
                  <a:lnTo>
                    <a:pt x="1618488" y="0"/>
                  </a:lnTo>
                  <a:close/>
                </a:path>
              </a:pathLst>
            </a:custGeom>
            <a:solidFill>
              <a:srgbClr val="FFFFFF"/>
            </a:solidFill>
          </p:spPr>
          <p:txBody>
            <a:bodyPr wrap="square" lIns="0" tIns="0" rIns="0" bIns="0" rtlCol="0"/>
            <a:lstStyle/>
            <a:p>
              <a:endParaRPr/>
            </a:p>
          </p:txBody>
        </p:sp>
        <p:sp>
          <p:nvSpPr>
            <p:cNvPr id="31" name="object 31"/>
            <p:cNvSpPr/>
            <p:nvPr/>
          </p:nvSpPr>
          <p:spPr>
            <a:xfrm>
              <a:off x="9765791" y="2898647"/>
              <a:ext cx="1618615" cy="196850"/>
            </a:xfrm>
            <a:custGeom>
              <a:avLst/>
              <a:gdLst/>
              <a:ahLst/>
              <a:cxnLst/>
              <a:rect l="l" t="t" r="r" b="b"/>
              <a:pathLst>
                <a:path w="1618615" h="196850">
                  <a:moveTo>
                    <a:pt x="0" y="196596"/>
                  </a:moveTo>
                  <a:lnTo>
                    <a:pt x="1618488" y="196596"/>
                  </a:lnTo>
                  <a:lnTo>
                    <a:pt x="1618488" y="0"/>
                  </a:lnTo>
                  <a:lnTo>
                    <a:pt x="0" y="0"/>
                  </a:lnTo>
                  <a:lnTo>
                    <a:pt x="0" y="196596"/>
                  </a:lnTo>
                  <a:close/>
                </a:path>
              </a:pathLst>
            </a:custGeom>
            <a:ln w="12192">
              <a:solidFill>
                <a:srgbClr val="B5B8C7"/>
              </a:solidFill>
            </a:ln>
          </p:spPr>
          <p:txBody>
            <a:bodyPr wrap="square" lIns="0" tIns="0" rIns="0" bIns="0" rtlCol="0"/>
            <a:lstStyle/>
            <a:p>
              <a:endParaRPr/>
            </a:p>
          </p:txBody>
        </p:sp>
      </p:gr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69</a:t>
            </a:fld>
            <a:endParaRPr spc="-25"/>
          </a:p>
        </p:txBody>
      </p:sp>
      <p:pic>
        <p:nvPicPr>
          <p:cNvPr id="34" name="Picture 33">
            <a:extLst>
              <a:ext uri="{FF2B5EF4-FFF2-40B4-BE49-F238E27FC236}">
                <a16:creationId xmlns:a16="http://schemas.microsoft.com/office/drawing/2014/main" id="{996BD543-FBC6-7452-2B2F-B2C688D97DD5}"/>
              </a:ext>
            </a:extLst>
          </p:cNvPr>
          <p:cNvPicPr>
            <a:picLocks noChangeAspect="1"/>
          </p:cNvPicPr>
          <p:nvPr/>
        </p:nvPicPr>
        <p:blipFill>
          <a:blip r:embed="rId5"/>
          <a:stretch>
            <a:fillRect/>
          </a:stretch>
        </p:blipFill>
        <p:spPr>
          <a:xfrm>
            <a:off x="3804965" y="1422653"/>
            <a:ext cx="371364" cy="214006"/>
          </a:xfrm>
          <a:prstGeom prst="rect">
            <a:avLst/>
          </a:prstGeom>
        </p:spPr>
      </p:pic>
      <p:cxnSp>
        <p:nvCxnSpPr>
          <p:cNvPr id="35" name="Straight Connector 34">
            <a:extLst>
              <a:ext uri="{FF2B5EF4-FFF2-40B4-BE49-F238E27FC236}">
                <a16:creationId xmlns:a16="http://schemas.microsoft.com/office/drawing/2014/main" id="{8323868A-261C-72F0-4F3E-4BA4272DC312}"/>
              </a:ext>
            </a:extLst>
          </p:cNvPr>
          <p:cNvCxnSpPr/>
          <p:nvPr/>
        </p:nvCxnSpPr>
        <p:spPr>
          <a:xfrm>
            <a:off x="3804965" y="1397845"/>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FC38A44-2D98-5F1A-52F0-EE3434D03CF5}"/>
              </a:ext>
            </a:extLst>
          </p:cNvPr>
          <p:cNvSpPr/>
          <p:nvPr/>
        </p:nvSpPr>
        <p:spPr>
          <a:xfrm>
            <a:off x="84006" y="603185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37" name="Important symbol" descr="caution.png">
            <a:extLst>
              <a:ext uri="{FF2B5EF4-FFF2-40B4-BE49-F238E27FC236}">
                <a16:creationId xmlns:a16="http://schemas.microsoft.com/office/drawing/2014/main" id="{D7338844-CFE6-564C-3F79-C629E028C762}"/>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31847" y="6081361"/>
            <a:ext cx="305438" cy="310389"/>
          </a:xfrm>
          <a:prstGeom prst="rect">
            <a:avLst/>
          </a:prstGeom>
          <a:solidFill>
            <a:schemeClr val="bg1"/>
          </a:solidFill>
          <a:ln w="19050">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14186" y="6712711"/>
            <a:ext cx="563245" cy="132080"/>
          </a:xfrm>
          <a:prstGeom prst="rect">
            <a:avLst/>
          </a:prstGeom>
        </p:spPr>
        <p:txBody>
          <a:bodyPr vert="horz" wrap="square" lIns="0" tIns="12065" rIns="0" bIns="0" rtlCol="0">
            <a:spAutoFit/>
          </a:bodyPr>
          <a:lstStyle/>
          <a:p>
            <a:pPr marL="12700">
              <a:lnSpc>
                <a:spcPct val="100000"/>
              </a:lnSpc>
              <a:spcBef>
                <a:spcPts val="95"/>
              </a:spcBef>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graphicFrame>
        <p:nvGraphicFramePr>
          <p:cNvPr id="3" name="object 3"/>
          <p:cNvGraphicFramePr>
            <a:graphicFrameLocks noGrp="1"/>
          </p:cNvGraphicFramePr>
          <p:nvPr/>
        </p:nvGraphicFramePr>
        <p:xfrm>
          <a:off x="217487" y="690626"/>
          <a:ext cx="11572239" cy="5880735"/>
        </p:xfrm>
        <a:graphic>
          <a:graphicData uri="http://schemas.openxmlformats.org/drawingml/2006/table">
            <a:tbl>
              <a:tblPr firstRow="1" bandRow="1">
                <a:tableStyleId>{2D5ABB26-0587-4C30-8999-92F81FD0307C}</a:tableStyleId>
              </a:tblPr>
              <a:tblGrid>
                <a:gridCol w="1071880">
                  <a:extLst>
                    <a:ext uri="{9D8B030D-6E8A-4147-A177-3AD203B41FA5}">
                      <a16:colId xmlns:a16="http://schemas.microsoft.com/office/drawing/2014/main" val="20000"/>
                    </a:ext>
                  </a:extLst>
                </a:gridCol>
                <a:gridCol w="4572635">
                  <a:extLst>
                    <a:ext uri="{9D8B030D-6E8A-4147-A177-3AD203B41FA5}">
                      <a16:colId xmlns:a16="http://schemas.microsoft.com/office/drawing/2014/main" val="20001"/>
                    </a:ext>
                  </a:extLst>
                </a:gridCol>
                <a:gridCol w="305435">
                  <a:extLst>
                    <a:ext uri="{9D8B030D-6E8A-4147-A177-3AD203B41FA5}">
                      <a16:colId xmlns:a16="http://schemas.microsoft.com/office/drawing/2014/main" val="20002"/>
                    </a:ext>
                  </a:extLst>
                </a:gridCol>
                <a:gridCol w="1829435">
                  <a:extLst>
                    <a:ext uri="{9D8B030D-6E8A-4147-A177-3AD203B41FA5}">
                      <a16:colId xmlns:a16="http://schemas.microsoft.com/office/drawing/2014/main" val="20003"/>
                    </a:ext>
                  </a:extLst>
                </a:gridCol>
                <a:gridCol w="3792854">
                  <a:extLst>
                    <a:ext uri="{9D8B030D-6E8A-4147-A177-3AD203B41FA5}">
                      <a16:colId xmlns:a16="http://schemas.microsoft.com/office/drawing/2014/main" val="20004"/>
                    </a:ext>
                  </a:extLst>
                </a:gridCol>
              </a:tblGrid>
              <a:tr h="280035">
                <a:tc>
                  <a:txBody>
                    <a:bodyPr/>
                    <a:lstStyle/>
                    <a:p>
                      <a:pPr marL="68580">
                        <a:lnSpc>
                          <a:spcPct val="100000"/>
                        </a:lnSpc>
                        <a:spcBef>
                          <a:spcPts val="55"/>
                        </a:spcBef>
                      </a:pPr>
                      <a:r>
                        <a:rPr sz="1600" b="1" spc="-25">
                          <a:latin typeface="Calibri"/>
                          <a:cs typeface="Calibri"/>
                        </a:rPr>
                        <a:t>AGC</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55"/>
                        </a:spcBef>
                      </a:pPr>
                      <a:r>
                        <a:rPr sz="1600" spc="-10">
                          <a:latin typeface="Calibri"/>
                          <a:cs typeface="Calibri"/>
                        </a:rPr>
                        <a:t>automatic</a:t>
                      </a:r>
                      <a:r>
                        <a:rPr sz="1600" spc="-25">
                          <a:latin typeface="Calibri"/>
                          <a:cs typeface="Calibri"/>
                        </a:rPr>
                        <a:t> </a:t>
                      </a:r>
                      <a:r>
                        <a:rPr sz="1600" spc="-10">
                          <a:latin typeface="Calibri"/>
                          <a:cs typeface="Calibri"/>
                        </a:rPr>
                        <a:t>generation</a:t>
                      </a:r>
                      <a:r>
                        <a:rPr sz="1600" spc="-5">
                          <a:latin typeface="Calibri"/>
                          <a:cs typeface="Calibri"/>
                        </a:rPr>
                        <a:t> </a:t>
                      </a:r>
                      <a:r>
                        <a:rPr sz="1600" spc="-10">
                          <a:latin typeface="Calibri"/>
                          <a:cs typeface="Calibri"/>
                        </a:rPr>
                        <a:t>control</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55"/>
                        </a:spcBef>
                      </a:pPr>
                      <a:r>
                        <a:rPr sz="1600" b="1" spc="-25">
                          <a:latin typeface="Calibri"/>
                          <a:cs typeface="Calibri"/>
                        </a:rPr>
                        <a:t>MR1</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55"/>
                        </a:spcBef>
                      </a:pPr>
                      <a:r>
                        <a:rPr sz="1600">
                          <a:latin typeface="Calibri"/>
                          <a:cs typeface="Calibri"/>
                        </a:rPr>
                        <a:t>Market</a:t>
                      </a:r>
                      <a:r>
                        <a:rPr sz="1600" spc="-25">
                          <a:latin typeface="Calibri"/>
                          <a:cs typeface="Calibri"/>
                        </a:rPr>
                        <a:t> </a:t>
                      </a:r>
                      <a:r>
                        <a:rPr sz="1600">
                          <a:latin typeface="Calibri"/>
                          <a:cs typeface="Calibri"/>
                        </a:rPr>
                        <a:t>Rule</a:t>
                      </a:r>
                      <a:r>
                        <a:rPr sz="1600" spc="-20">
                          <a:latin typeface="Calibri"/>
                          <a:cs typeface="Calibri"/>
                        </a:rPr>
                        <a:t> </a:t>
                      </a:r>
                      <a:r>
                        <a:rPr sz="1600">
                          <a:latin typeface="Calibri"/>
                          <a:cs typeface="Calibri"/>
                        </a:rPr>
                        <a:t>1</a:t>
                      </a:r>
                      <a:r>
                        <a:rPr sz="1600" spc="-35">
                          <a:latin typeface="Calibri"/>
                          <a:cs typeface="Calibri"/>
                        </a:rPr>
                        <a:t> </a:t>
                      </a:r>
                      <a:r>
                        <a:rPr sz="1600">
                          <a:latin typeface="Calibri"/>
                          <a:cs typeface="Calibri"/>
                        </a:rPr>
                        <a:t>(Section</a:t>
                      </a:r>
                      <a:r>
                        <a:rPr sz="1600" spc="-10">
                          <a:latin typeface="Calibri"/>
                          <a:cs typeface="Calibri"/>
                        </a:rPr>
                        <a:t> </a:t>
                      </a:r>
                      <a:r>
                        <a:rPr sz="1600">
                          <a:latin typeface="Calibri"/>
                          <a:cs typeface="Calibri"/>
                        </a:rPr>
                        <a:t>III</a:t>
                      </a:r>
                      <a:r>
                        <a:rPr sz="1600" spc="-55">
                          <a:latin typeface="Calibri"/>
                          <a:cs typeface="Calibri"/>
                        </a:rPr>
                        <a:t> </a:t>
                      </a:r>
                      <a:r>
                        <a:rPr sz="1600">
                          <a:latin typeface="Calibri"/>
                          <a:cs typeface="Calibri"/>
                        </a:rPr>
                        <a:t>of</a:t>
                      </a:r>
                      <a:r>
                        <a:rPr sz="1600" spc="-35">
                          <a:latin typeface="Calibri"/>
                          <a:cs typeface="Calibri"/>
                        </a:rPr>
                        <a:t> </a:t>
                      </a:r>
                      <a:r>
                        <a:rPr sz="1600">
                          <a:latin typeface="Calibri"/>
                          <a:cs typeface="Calibri"/>
                        </a:rPr>
                        <a:t>ISO</a:t>
                      </a:r>
                      <a:r>
                        <a:rPr sz="1600" spc="-25">
                          <a:latin typeface="Calibri"/>
                          <a:cs typeface="Calibri"/>
                        </a:rPr>
                        <a:t> </a:t>
                      </a:r>
                      <a:r>
                        <a:rPr sz="1600" spc="-10">
                          <a:latin typeface="Calibri"/>
                          <a:cs typeface="Calibri"/>
                        </a:rPr>
                        <a:t>Tariff)</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00"/>
                  </a:ext>
                </a:extLst>
              </a:tr>
              <a:tr h="280035">
                <a:tc>
                  <a:txBody>
                    <a:bodyPr/>
                    <a:lstStyle/>
                    <a:p>
                      <a:pPr marL="68580">
                        <a:lnSpc>
                          <a:spcPct val="100000"/>
                        </a:lnSpc>
                        <a:spcBef>
                          <a:spcPts val="55"/>
                        </a:spcBef>
                      </a:pPr>
                      <a:r>
                        <a:rPr sz="1600" b="1" spc="-25">
                          <a:latin typeface="Calibri"/>
                          <a:cs typeface="Calibri"/>
                        </a:rPr>
                        <a:t>ARD</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55"/>
                        </a:spcBef>
                      </a:pPr>
                      <a:r>
                        <a:rPr sz="1600" spc="-10">
                          <a:latin typeface="Calibri"/>
                          <a:cs typeface="Calibri"/>
                        </a:rPr>
                        <a:t>asset-related</a:t>
                      </a:r>
                      <a:r>
                        <a:rPr sz="1600" spc="-35">
                          <a:latin typeface="Calibri"/>
                          <a:cs typeface="Calibri"/>
                        </a:rPr>
                        <a:t> </a:t>
                      </a:r>
                      <a:r>
                        <a:rPr sz="1600" spc="-10">
                          <a:latin typeface="Calibri"/>
                          <a:cs typeface="Calibri"/>
                        </a:rPr>
                        <a:t>demand</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55"/>
                        </a:spcBef>
                      </a:pPr>
                      <a:r>
                        <a:rPr sz="1600" b="1" spc="-25">
                          <a:latin typeface="Calibri"/>
                          <a:cs typeface="Calibri"/>
                        </a:rPr>
                        <a:t>MW</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55"/>
                        </a:spcBef>
                      </a:pPr>
                      <a:r>
                        <a:rPr sz="1600" spc="-10">
                          <a:latin typeface="Calibri"/>
                          <a:cs typeface="Calibri"/>
                        </a:rPr>
                        <a:t>megawatt</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1"/>
                  </a:ext>
                </a:extLst>
              </a:tr>
              <a:tr h="280035">
                <a:tc>
                  <a:txBody>
                    <a:bodyPr/>
                    <a:lstStyle/>
                    <a:p>
                      <a:pPr marL="68580">
                        <a:lnSpc>
                          <a:spcPct val="100000"/>
                        </a:lnSpc>
                        <a:spcBef>
                          <a:spcPts val="60"/>
                        </a:spcBef>
                      </a:pPr>
                      <a:r>
                        <a:rPr sz="1600" b="1" spc="-20">
                          <a:latin typeface="Calibri"/>
                          <a:cs typeface="Calibri"/>
                        </a:rPr>
                        <a:t>ATRR</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spc="-10">
                          <a:latin typeface="Calibri"/>
                          <a:cs typeface="Calibri"/>
                        </a:rPr>
                        <a:t>alternative</a:t>
                      </a:r>
                      <a:r>
                        <a:rPr sz="1600" spc="-60">
                          <a:latin typeface="Calibri"/>
                          <a:cs typeface="Calibri"/>
                        </a:rPr>
                        <a:t> </a:t>
                      </a:r>
                      <a:r>
                        <a:rPr sz="1600">
                          <a:latin typeface="Calibri"/>
                          <a:cs typeface="Calibri"/>
                        </a:rPr>
                        <a:t>technology</a:t>
                      </a:r>
                      <a:r>
                        <a:rPr sz="1600" spc="-40">
                          <a:latin typeface="Calibri"/>
                          <a:cs typeface="Calibri"/>
                        </a:rPr>
                        <a:t> </a:t>
                      </a:r>
                      <a:r>
                        <a:rPr sz="1600">
                          <a:latin typeface="Calibri"/>
                          <a:cs typeface="Calibri"/>
                        </a:rPr>
                        <a:t>regulation</a:t>
                      </a:r>
                      <a:r>
                        <a:rPr sz="1600" spc="-55">
                          <a:latin typeface="Calibri"/>
                          <a:cs typeface="Calibri"/>
                        </a:rPr>
                        <a:t> </a:t>
                      </a:r>
                      <a:r>
                        <a:rPr sz="1600" spc="-10">
                          <a:latin typeface="Calibri"/>
                          <a:cs typeface="Calibri"/>
                        </a:rPr>
                        <a:t>resource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5">
                          <a:latin typeface="Calibri"/>
                          <a:cs typeface="Calibri"/>
                        </a:rPr>
                        <a:t>MWh</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spc="-20">
                          <a:latin typeface="Calibri"/>
                          <a:cs typeface="Calibri"/>
                        </a:rPr>
                        <a:t>Megawatt-hour</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02"/>
                  </a:ext>
                </a:extLst>
              </a:tr>
              <a:tr h="280035">
                <a:tc>
                  <a:txBody>
                    <a:bodyPr/>
                    <a:lstStyle/>
                    <a:p>
                      <a:pPr marL="68580">
                        <a:lnSpc>
                          <a:spcPct val="100000"/>
                        </a:lnSpc>
                        <a:spcBef>
                          <a:spcPts val="55"/>
                        </a:spcBef>
                      </a:pPr>
                      <a:r>
                        <a:rPr sz="1600" b="1" spc="-10">
                          <a:latin typeface="Calibri"/>
                          <a:cs typeface="Calibri"/>
                        </a:rPr>
                        <a:t>CLAIM10</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55"/>
                        </a:spcBef>
                      </a:pPr>
                      <a:r>
                        <a:rPr sz="1600">
                          <a:latin typeface="Calibri"/>
                          <a:cs typeface="Calibri"/>
                        </a:rPr>
                        <a:t>offline</a:t>
                      </a:r>
                      <a:r>
                        <a:rPr sz="1600" spc="-55">
                          <a:latin typeface="Calibri"/>
                          <a:cs typeface="Calibri"/>
                        </a:rPr>
                        <a:t> </a:t>
                      </a:r>
                      <a:r>
                        <a:rPr sz="1600" spc="-10">
                          <a:latin typeface="Calibri"/>
                          <a:cs typeface="Calibri"/>
                        </a:rPr>
                        <a:t>10-</a:t>
                      </a:r>
                      <a:r>
                        <a:rPr sz="1600">
                          <a:latin typeface="Calibri"/>
                          <a:cs typeface="Calibri"/>
                        </a:rPr>
                        <a:t>minute</a:t>
                      </a:r>
                      <a:r>
                        <a:rPr sz="1600" spc="-40">
                          <a:latin typeface="Calibri"/>
                          <a:cs typeface="Calibri"/>
                        </a:rPr>
                        <a:t> </a:t>
                      </a:r>
                      <a:r>
                        <a:rPr sz="1600">
                          <a:latin typeface="Calibri"/>
                          <a:cs typeface="Calibri"/>
                        </a:rPr>
                        <a:t>nonspinning</a:t>
                      </a:r>
                      <a:r>
                        <a:rPr sz="1600" spc="-60">
                          <a:latin typeface="Calibri"/>
                          <a:cs typeface="Calibri"/>
                        </a:rPr>
                        <a:t> </a:t>
                      </a:r>
                      <a:r>
                        <a:rPr sz="1600" spc="-10">
                          <a:latin typeface="Calibri"/>
                          <a:cs typeface="Calibri"/>
                        </a:rPr>
                        <a:t>reserves</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55"/>
                        </a:spcBef>
                      </a:pPr>
                      <a:r>
                        <a:rPr sz="1600" b="1" i="1" spc="-10">
                          <a:latin typeface="Calibri"/>
                          <a:cs typeface="Calibri"/>
                        </a:rPr>
                        <a:t>MyFacility</a:t>
                      </a:r>
                      <a:r>
                        <a:rPr sz="1600" b="1" spc="-10">
                          <a:latin typeface="Calibri"/>
                          <a:cs typeface="Calibri"/>
                        </a:rPr>
                        <a:t>_ARD</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55"/>
                        </a:spcBef>
                      </a:pPr>
                      <a:r>
                        <a:rPr sz="1600" spc="-10">
                          <a:latin typeface="Calibri"/>
                          <a:cs typeface="Calibri"/>
                        </a:rPr>
                        <a:t>CSF’s</a:t>
                      </a:r>
                      <a:r>
                        <a:rPr sz="1600" spc="-80">
                          <a:latin typeface="Calibri"/>
                          <a:cs typeface="Calibri"/>
                        </a:rPr>
                        <a:t> </a:t>
                      </a:r>
                      <a:r>
                        <a:rPr sz="1600" spc="-20">
                          <a:latin typeface="Calibri"/>
                          <a:cs typeface="Calibri"/>
                        </a:rPr>
                        <a:t>DARD</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3"/>
                  </a:ext>
                </a:extLst>
              </a:tr>
              <a:tr h="280035">
                <a:tc>
                  <a:txBody>
                    <a:bodyPr/>
                    <a:lstStyle/>
                    <a:p>
                      <a:pPr marL="68580">
                        <a:lnSpc>
                          <a:spcPct val="100000"/>
                        </a:lnSpc>
                        <a:spcBef>
                          <a:spcPts val="60"/>
                        </a:spcBef>
                      </a:pPr>
                      <a:r>
                        <a:rPr sz="1600" b="1" spc="-10">
                          <a:latin typeface="Calibri"/>
                          <a:cs typeface="Calibri"/>
                        </a:rPr>
                        <a:t>CLAIM30</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a:latin typeface="Calibri"/>
                          <a:cs typeface="Calibri"/>
                        </a:rPr>
                        <a:t>offline</a:t>
                      </a:r>
                      <a:r>
                        <a:rPr sz="1600" spc="-45">
                          <a:latin typeface="Calibri"/>
                          <a:cs typeface="Calibri"/>
                        </a:rPr>
                        <a:t> </a:t>
                      </a:r>
                      <a:r>
                        <a:rPr sz="1600" spc="-10">
                          <a:latin typeface="Calibri"/>
                          <a:cs typeface="Calibri"/>
                        </a:rPr>
                        <a:t>30-</a:t>
                      </a:r>
                      <a:r>
                        <a:rPr sz="1600">
                          <a:latin typeface="Calibri"/>
                          <a:cs typeface="Calibri"/>
                        </a:rPr>
                        <a:t>minute</a:t>
                      </a:r>
                      <a:r>
                        <a:rPr sz="1600" spc="-35">
                          <a:latin typeface="Calibri"/>
                          <a:cs typeface="Calibri"/>
                        </a:rPr>
                        <a:t> </a:t>
                      </a:r>
                      <a:r>
                        <a:rPr sz="1600" spc="-10">
                          <a:latin typeface="Calibri"/>
                          <a:cs typeface="Calibri"/>
                        </a:rPr>
                        <a:t>operating</a:t>
                      </a:r>
                      <a:r>
                        <a:rPr sz="1600" spc="-25">
                          <a:latin typeface="Calibri"/>
                          <a:cs typeface="Calibri"/>
                        </a:rPr>
                        <a:t> </a:t>
                      </a:r>
                      <a:r>
                        <a:rPr sz="1600" spc="-10">
                          <a:latin typeface="Calibri"/>
                          <a:cs typeface="Calibri"/>
                        </a:rPr>
                        <a:t>reserve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i="1" spc="-10">
                          <a:latin typeface="Calibri"/>
                          <a:cs typeface="Calibri"/>
                        </a:rPr>
                        <a:t>MyFacility</a:t>
                      </a:r>
                      <a:r>
                        <a:rPr sz="1600" b="1" spc="-10">
                          <a:latin typeface="Calibri"/>
                          <a:cs typeface="Calibri"/>
                        </a:rPr>
                        <a:t>_ATRR</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spc="-10">
                          <a:latin typeface="Calibri"/>
                          <a:cs typeface="Calibri"/>
                        </a:rPr>
                        <a:t>CSF’s</a:t>
                      </a:r>
                      <a:r>
                        <a:rPr sz="1600" spc="-80">
                          <a:latin typeface="Calibri"/>
                          <a:cs typeface="Calibri"/>
                        </a:rPr>
                        <a:t> </a:t>
                      </a:r>
                      <a:r>
                        <a:rPr sz="1600" spc="-20">
                          <a:latin typeface="Calibri"/>
                          <a:cs typeface="Calibri"/>
                        </a:rPr>
                        <a:t>ATRR</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04"/>
                  </a:ext>
                </a:extLst>
              </a:tr>
              <a:tr h="280035">
                <a:tc>
                  <a:txBody>
                    <a:bodyPr/>
                    <a:lstStyle/>
                    <a:p>
                      <a:pPr marL="68580">
                        <a:lnSpc>
                          <a:spcPct val="100000"/>
                        </a:lnSpc>
                        <a:spcBef>
                          <a:spcPts val="55"/>
                        </a:spcBef>
                      </a:pPr>
                      <a:r>
                        <a:rPr sz="1600" b="1" spc="-20">
                          <a:latin typeface="Calibri"/>
                          <a:cs typeface="Calibri"/>
                        </a:rPr>
                        <a:t>CROW</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55"/>
                        </a:spcBef>
                      </a:pPr>
                      <a:r>
                        <a:rPr sz="1600" spc="-10">
                          <a:latin typeface="Calibri"/>
                          <a:cs typeface="Calibri"/>
                        </a:rPr>
                        <a:t>Control</a:t>
                      </a:r>
                      <a:r>
                        <a:rPr sz="1600" spc="-50">
                          <a:latin typeface="Calibri"/>
                          <a:cs typeface="Calibri"/>
                        </a:rPr>
                        <a:t> </a:t>
                      </a:r>
                      <a:r>
                        <a:rPr sz="1600">
                          <a:latin typeface="Calibri"/>
                          <a:cs typeface="Calibri"/>
                        </a:rPr>
                        <a:t>Room</a:t>
                      </a:r>
                      <a:r>
                        <a:rPr sz="1600" spc="-30">
                          <a:latin typeface="Calibri"/>
                          <a:cs typeface="Calibri"/>
                        </a:rPr>
                        <a:t> </a:t>
                      </a:r>
                      <a:r>
                        <a:rPr sz="1600" spc="-10">
                          <a:latin typeface="Calibri"/>
                          <a:cs typeface="Calibri"/>
                        </a:rPr>
                        <a:t>Operations</a:t>
                      </a:r>
                      <a:r>
                        <a:rPr sz="1600" spc="-40">
                          <a:latin typeface="Calibri"/>
                          <a:cs typeface="Calibri"/>
                        </a:rPr>
                        <a:t> </a:t>
                      </a:r>
                      <a:r>
                        <a:rPr sz="1600">
                          <a:latin typeface="Calibri"/>
                          <a:cs typeface="Calibri"/>
                        </a:rPr>
                        <a:t>Window</a:t>
                      </a:r>
                      <a:r>
                        <a:rPr sz="1600" spc="-45">
                          <a:latin typeface="Calibri"/>
                          <a:cs typeface="Calibri"/>
                        </a:rPr>
                        <a:t> </a:t>
                      </a:r>
                      <a:r>
                        <a:rPr sz="1600" spc="-10">
                          <a:latin typeface="Calibri"/>
                          <a:cs typeface="Calibri"/>
                        </a:rPr>
                        <a:t>(interface)</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55"/>
                        </a:spcBef>
                      </a:pPr>
                      <a:r>
                        <a:rPr sz="1600" b="1" i="1" spc="-10">
                          <a:latin typeface="Calibri"/>
                          <a:cs typeface="Calibri"/>
                        </a:rPr>
                        <a:t>MyFacility</a:t>
                      </a:r>
                      <a:r>
                        <a:rPr sz="1600" b="1" spc="-10">
                          <a:latin typeface="Calibri"/>
                          <a:cs typeface="Calibri"/>
                        </a:rPr>
                        <a:t>_GEN</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55"/>
                        </a:spcBef>
                      </a:pPr>
                      <a:r>
                        <a:rPr sz="1600" spc="-10">
                          <a:latin typeface="Calibri"/>
                          <a:cs typeface="Calibri"/>
                        </a:rPr>
                        <a:t>CSF’s</a:t>
                      </a:r>
                      <a:r>
                        <a:rPr sz="1600" spc="-60">
                          <a:latin typeface="Calibri"/>
                          <a:cs typeface="Calibri"/>
                        </a:rPr>
                        <a:t> </a:t>
                      </a:r>
                      <a:r>
                        <a:rPr sz="1600" spc="-10">
                          <a:latin typeface="Calibri"/>
                          <a:cs typeface="Calibri"/>
                        </a:rPr>
                        <a:t>generator</a:t>
                      </a:r>
                      <a:r>
                        <a:rPr sz="1600" spc="-45">
                          <a:latin typeface="Calibri"/>
                          <a:cs typeface="Calibri"/>
                        </a:rPr>
                        <a:t> </a:t>
                      </a:r>
                      <a:r>
                        <a:rPr sz="1600" spc="-10">
                          <a:latin typeface="Calibri"/>
                          <a:cs typeface="Calibri"/>
                        </a:rPr>
                        <a:t>asset</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5"/>
                  </a:ext>
                </a:extLst>
              </a:tr>
              <a:tr h="280035">
                <a:tc>
                  <a:txBody>
                    <a:bodyPr/>
                    <a:lstStyle/>
                    <a:p>
                      <a:pPr marL="68580">
                        <a:lnSpc>
                          <a:spcPct val="100000"/>
                        </a:lnSpc>
                        <a:spcBef>
                          <a:spcPts val="60"/>
                        </a:spcBef>
                      </a:pPr>
                      <a:r>
                        <a:rPr sz="1600" b="1" spc="-25">
                          <a:latin typeface="Calibri"/>
                          <a:cs typeface="Calibri"/>
                        </a:rPr>
                        <a:t>CSF</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spc="-10">
                          <a:latin typeface="Calibri"/>
                          <a:cs typeface="Calibri"/>
                        </a:rPr>
                        <a:t>continuous</a:t>
                      </a:r>
                      <a:r>
                        <a:rPr sz="1600" spc="-45">
                          <a:latin typeface="Calibri"/>
                          <a:cs typeface="Calibri"/>
                        </a:rPr>
                        <a:t> </a:t>
                      </a:r>
                      <a:r>
                        <a:rPr sz="1600" spc="-10">
                          <a:latin typeface="Calibri"/>
                          <a:cs typeface="Calibri"/>
                        </a:rPr>
                        <a:t>storage</a:t>
                      </a:r>
                      <a:r>
                        <a:rPr sz="1600" spc="-40">
                          <a:latin typeface="Calibri"/>
                          <a:cs typeface="Calibri"/>
                        </a:rPr>
                        <a:t> </a:t>
                      </a:r>
                      <a:r>
                        <a:rPr sz="1600" spc="-10">
                          <a:latin typeface="Calibri"/>
                          <a:cs typeface="Calibri"/>
                        </a:rPr>
                        <a:t>facility</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0">
                          <a:latin typeface="Calibri"/>
                          <a:cs typeface="Calibri"/>
                        </a:rPr>
                        <a:t>NCPC</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a:latin typeface="Calibri"/>
                          <a:cs typeface="Calibri"/>
                        </a:rPr>
                        <a:t>net</a:t>
                      </a:r>
                      <a:r>
                        <a:rPr sz="1600" spc="-35">
                          <a:latin typeface="Calibri"/>
                          <a:cs typeface="Calibri"/>
                        </a:rPr>
                        <a:t> </a:t>
                      </a:r>
                      <a:r>
                        <a:rPr sz="1600" spc="-10">
                          <a:latin typeface="Calibri"/>
                          <a:cs typeface="Calibri"/>
                        </a:rPr>
                        <a:t>commitment-</a:t>
                      </a:r>
                      <a:r>
                        <a:rPr sz="1600">
                          <a:latin typeface="Calibri"/>
                          <a:cs typeface="Calibri"/>
                        </a:rPr>
                        <a:t>period</a:t>
                      </a:r>
                      <a:r>
                        <a:rPr sz="1600" spc="-40">
                          <a:latin typeface="Calibri"/>
                          <a:cs typeface="Calibri"/>
                        </a:rPr>
                        <a:t> </a:t>
                      </a:r>
                      <a:r>
                        <a:rPr sz="1600" spc="-10">
                          <a:latin typeface="Calibri"/>
                          <a:cs typeface="Calibri"/>
                        </a:rPr>
                        <a:t>compensation</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06"/>
                  </a:ext>
                </a:extLst>
              </a:tr>
              <a:tr h="280035">
                <a:tc>
                  <a:txBody>
                    <a:bodyPr/>
                    <a:lstStyle/>
                    <a:p>
                      <a:pPr marL="68580">
                        <a:lnSpc>
                          <a:spcPct val="100000"/>
                        </a:lnSpc>
                        <a:spcBef>
                          <a:spcPts val="55"/>
                        </a:spcBef>
                      </a:pPr>
                      <a:r>
                        <a:rPr sz="1600" b="1" spc="-25">
                          <a:latin typeface="Calibri"/>
                          <a:cs typeface="Calibri"/>
                        </a:rPr>
                        <a:t>DAM</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55"/>
                        </a:spcBef>
                      </a:pPr>
                      <a:r>
                        <a:rPr sz="1600" spc="-20">
                          <a:latin typeface="Calibri"/>
                          <a:cs typeface="Calibri"/>
                        </a:rPr>
                        <a:t>Day-</a:t>
                      </a:r>
                      <a:r>
                        <a:rPr sz="1600">
                          <a:latin typeface="Calibri"/>
                          <a:cs typeface="Calibri"/>
                        </a:rPr>
                        <a:t>Ahead</a:t>
                      </a:r>
                      <a:r>
                        <a:rPr sz="1600" spc="-50">
                          <a:latin typeface="Calibri"/>
                          <a:cs typeface="Calibri"/>
                        </a:rPr>
                        <a:t> </a:t>
                      </a:r>
                      <a:r>
                        <a:rPr sz="1600">
                          <a:latin typeface="Calibri"/>
                          <a:cs typeface="Calibri"/>
                        </a:rPr>
                        <a:t>Energy </a:t>
                      </a:r>
                      <a:r>
                        <a:rPr sz="1600" spc="-10">
                          <a:latin typeface="Calibri"/>
                          <a:cs typeface="Calibri"/>
                        </a:rPr>
                        <a:t>Market</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55"/>
                        </a:spcBef>
                      </a:pPr>
                      <a:r>
                        <a:rPr sz="1600" b="1" spc="-10">
                          <a:latin typeface="Calibri"/>
                          <a:cs typeface="Calibri"/>
                        </a:rPr>
                        <a:t>NEPOOL</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55"/>
                        </a:spcBef>
                      </a:pPr>
                      <a:r>
                        <a:rPr sz="1600">
                          <a:latin typeface="Calibri"/>
                          <a:cs typeface="Calibri"/>
                        </a:rPr>
                        <a:t>New</a:t>
                      </a:r>
                      <a:r>
                        <a:rPr sz="1600" spc="-40">
                          <a:latin typeface="Calibri"/>
                          <a:cs typeface="Calibri"/>
                        </a:rPr>
                        <a:t> </a:t>
                      </a:r>
                      <a:r>
                        <a:rPr sz="1600">
                          <a:latin typeface="Calibri"/>
                          <a:cs typeface="Calibri"/>
                        </a:rPr>
                        <a:t>England</a:t>
                      </a:r>
                      <a:r>
                        <a:rPr sz="1600" spc="-60">
                          <a:latin typeface="Calibri"/>
                          <a:cs typeface="Calibri"/>
                        </a:rPr>
                        <a:t> </a:t>
                      </a:r>
                      <a:r>
                        <a:rPr sz="1600">
                          <a:latin typeface="Calibri"/>
                          <a:cs typeface="Calibri"/>
                        </a:rPr>
                        <a:t>Power</a:t>
                      </a:r>
                      <a:r>
                        <a:rPr sz="1600" spc="-20">
                          <a:latin typeface="Calibri"/>
                          <a:cs typeface="Calibri"/>
                        </a:rPr>
                        <a:t> Pool</a:t>
                      </a:r>
                      <a:endParaRPr sz="16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7"/>
                  </a:ext>
                </a:extLst>
              </a:tr>
              <a:tr h="280035">
                <a:tc>
                  <a:txBody>
                    <a:bodyPr/>
                    <a:lstStyle/>
                    <a:p>
                      <a:pPr marL="68580">
                        <a:lnSpc>
                          <a:spcPct val="100000"/>
                        </a:lnSpc>
                        <a:spcBef>
                          <a:spcPts val="60"/>
                        </a:spcBef>
                      </a:pPr>
                      <a:r>
                        <a:rPr sz="1600" b="1" spc="-20">
                          <a:latin typeface="Calibri"/>
                          <a:cs typeface="Calibri"/>
                        </a:rPr>
                        <a:t>DARD</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a:latin typeface="Calibri"/>
                          <a:cs typeface="Calibri"/>
                        </a:rPr>
                        <a:t>dispatchable</a:t>
                      </a:r>
                      <a:r>
                        <a:rPr sz="1600" spc="-60">
                          <a:latin typeface="Calibri"/>
                          <a:cs typeface="Calibri"/>
                        </a:rPr>
                        <a:t> </a:t>
                      </a:r>
                      <a:r>
                        <a:rPr sz="1600" spc="-10">
                          <a:latin typeface="Calibri"/>
                          <a:cs typeface="Calibri"/>
                        </a:rPr>
                        <a:t>asset-related</a:t>
                      </a:r>
                      <a:r>
                        <a:rPr sz="1600" spc="-35">
                          <a:latin typeface="Calibri"/>
                          <a:cs typeface="Calibri"/>
                        </a:rPr>
                        <a:t> </a:t>
                      </a:r>
                      <a:r>
                        <a:rPr sz="1600" spc="-10">
                          <a:latin typeface="Calibri"/>
                          <a:cs typeface="Calibri"/>
                        </a:rPr>
                        <a:t>demand</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0">
                          <a:latin typeface="Calibri"/>
                          <a:cs typeface="Calibri"/>
                        </a:rPr>
                        <a:t>NPCC</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a:latin typeface="Calibri"/>
                          <a:cs typeface="Calibri"/>
                        </a:rPr>
                        <a:t>Northeast</a:t>
                      </a:r>
                      <a:r>
                        <a:rPr sz="1600" spc="-80">
                          <a:latin typeface="Calibri"/>
                          <a:cs typeface="Calibri"/>
                        </a:rPr>
                        <a:t> </a:t>
                      </a:r>
                      <a:r>
                        <a:rPr sz="1600">
                          <a:latin typeface="Calibri"/>
                          <a:cs typeface="Calibri"/>
                        </a:rPr>
                        <a:t>Power</a:t>
                      </a:r>
                      <a:r>
                        <a:rPr sz="1600" spc="-65">
                          <a:latin typeface="Calibri"/>
                          <a:cs typeface="Calibri"/>
                        </a:rPr>
                        <a:t> </a:t>
                      </a:r>
                      <a:r>
                        <a:rPr sz="1600">
                          <a:latin typeface="Calibri"/>
                          <a:cs typeface="Calibri"/>
                        </a:rPr>
                        <a:t>Coordinating</a:t>
                      </a:r>
                      <a:r>
                        <a:rPr sz="1600" spc="-95">
                          <a:latin typeface="Calibri"/>
                          <a:cs typeface="Calibri"/>
                        </a:rPr>
                        <a:t> </a:t>
                      </a:r>
                      <a:r>
                        <a:rPr sz="1600" spc="-10">
                          <a:latin typeface="Calibri"/>
                          <a:cs typeface="Calibri"/>
                        </a:rPr>
                        <a:t>Council</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08"/>
                  </a:ext>
                </a:extLst>
              </a:tr>
              <a:tr h="280035">
                <a:tc>
                  <a:txBody>
                    <a:bodyPr/>
                    <a:lstStyle/>
                    <a:p>
                      <a:pPr marL="68580">
                        <a:lnSpc>
                          <a:spcPct val="100000"/>
                        </a:lnSpc>
                        <a:spcBef>
                          <a:spcPts val="60"/>
                        </a:spcBef>
                      </a:pPr>
                      <a:r>
                        <a:rPr sz="1600" b="1" spc="-25">
                          <a:latin typeface="Calibri"/>
                          <a:cs typeface="Calibri"/>
                        </a:rPr>
                        <a:t>DDP</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0"/>
                        </a:spcBef>
                      </a:pPr>
                      <a:r>
                        <a:rPr sz="1600">
                          <a:latin typeface="Calibri"/>
                          <a:cs typeface="Calibri"/>
                        </a:rPr>
                        <a:t>desired</a:t>
                      </a:r>
                      <a:r>
                        <a:rPr sz="1600" spc="-50">
                          <a:latin typeface="Calibri"/>
                          <a:cs typeface="Calibri"/>
                        </a:rPr>
                        <a:t> </a:t>
                      </a:r>
                      <a:r>
                        <a:rPr sz="1600">
                          <a:latin typeface="Calibri"/>
                          <a:cs typeface="Calibri"/>
                        </a:rPr>
                        <a:t>dispatch</a:t>
                      </a:r>
                      <a:r>
                        <a:rPr sz="1600" spc="-80">
                          <a:latin typeface="Calibri"/>
                          <a:cs typeface="Calibri"/>
                        </a:rPr>
                        <a:t> </a:t>
                      </a:r>
                      <a:r>
                        <a:rPr sz="1600" spc="-10">
                          <a:latin typeface="Calibri"/>
                          <a:cs typeface="Calibri"/>
                        </a:rPr>
                        <a:t>point</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5">
                          <a:latin typeface="Calibri"/>
                          <a:cs typeface="Calibri"/>
                        </a:rPr>
                        <a:t>OP</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0"/>
                        </a:spcBef>
                      </a:pPr>
                      <a:r>
                        <a:rPr sz="1600">
                          <a:latin typeface="Calibri"/>
                          <a:cs typeface="Calibri"/>
                        </a:rPr>
                        <a:t>operating</a:t>
                      </a:r>
                      <a:r>
                        <a:rPr sz="1600" spc="-90">
                          <a:latin typeface="Calibri"/>
                          <a:cs typeface="Calibri"/>
                        </a:rPr>
                        <a:t> </a:t>
                      </a:r>
                      <a:r>
                        <a:rPr sz="1600" spc="-10">
                          <a:latin typeface="Calibri"/>
                          <a:cs typeface="Calibri"/>
                        </a:rPr>
                        <a:t>procedure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9"/>
                  </a:ext>
                </a:extLst>
              </a:tr>
              <a:tr h="280035">
                <a:tc>
                  <a:txBody>
                    <a:bodyPr/>
                    <a:lstStyle/>
                    <a:p>
                      <a:pPr marL="68580">
                        <a:lnSpc>
                          <a:spcPct val="100000"/>
                        </a:lnSpc>
                        <a:spcBef>
                          <a:spcPts val="60"/>
                        </a:spcBef>
                      </a:pPr>
                      <a:r>
                        <a:rPr sz="1600" b="1" spc="-25">
                          <a:latin typeface="Calibri"/>
                          <a:cs typeface="Calibri"/>
                        </a:rPr>
                        <a:t>DE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spc="-10">
                          <a:latin typeface="Calibri"/>
                          <a:cs typeface="Calibri"/>
                        </a:rPr>
                        <a:t>designated entity</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5">
                          <a:latin typeface="Calibri"/>
                          <a:cs typeface="Calibri"/>
                        </a:rPr>
                        <a:t>PTF</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a:latin typeface="Calibri"/>
                          <a:cs typeface="Calibri"/>
                        </a:rPr>
                        <a:t>pool</a:t>
                      </a:r>
                      <a:r>
                        <a:rPr sz="1600" spc="-50">
                          <a:latin typeface="Calibri"/>
                          <a:cs typeface="Calibri"/>
                        </a:rPr>
                        <a:t> </a:t>
                      </a:r>
                      <a:r>
                        <a:rPr sz="1600">
                          <a:latin typeface="Calibri"/>
                          <a:cs typeface="Calibri"/>
                        </a:rPr>
                        <a:t>transmission</a:t>
                      </a:r>
                      <a:r>
                        <a:rPr sz="1600" spc="-60">
                          <a:latin typeface="Calibri"/>
                          <a:cs typeface="Calibri"/>
                        </a:rPr>
                        <a:t> </a:t>
                      </a:r>
                      <a:r>
                        <a:rPr sz="1600" spc="-10">
                          <a:latin typeface="Calibri"/>
                          <a:cs typeface="Calibri"/>
                        </a:rPr>
                        <a:t>facility</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10"/>
                  </a:ext>
                </a:extLst>
              </a:tr>
              <a:tr h="280035">
                <a:tc>
                  <a:txBody>
                    <a:bodyPr/>
                    <a:lstStyle/>
                    <a:p>
                      <a:pPr marL="68580">
                        <a:lnSpc>
                          <a:spcPct val="100000"/>
                        </a:lnSpc>
                        <a:spcBef>
                          <a:spcPts val="60"/>
                        </a:spcBef>
                      </a:pPr>
                      <a:r>
                        <a:rPr sz="1600" b="1">
                          <a:latin typeface="Calibri"/>
                          <a:cs typeface="Calibri"/>
                        </a:rPr>
                        <a:t>Eco</a:t>
                      </a:r>
                      <a:r>
                        <a:rPr sz="1600" b="1" spc="-50">
                          <a:latin typeface="Calibri"/>
                          <a:cs typeface="Calibri"/>
                        </a:rPr>
                        <a:t> </a:t>
                      </a:r>
                      <a:r>
                        <a:rPr sz="1600" b="1" spc="-25">
                          <a:latin typeface="Calibri"/>
                          <a:cs typeface="Calibri"/>
                        </a:rPr>
                        <a:t>Max</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0"/>
                        </a:spcBef>
                      </a:pPr>
                      <a:r>
                        <a:rPr sz="1600">
                          <a:latin typeface="Calibri"/>
                          <a:cs typeface="Calibri"/>
                        </a:rPr>
                        <a:t>economic</a:t>
                      </a:r>
                      <a:r>
                        <a:rPr sz="1600" spc="-30">
                          <a:latin typeface="Calibri"/>
                          <a:cs typeface="Calibri"/>
                        </a:rPr>
                        <a:t> </a:t>
                      </a:r>
                      <a:r>
                        <a:rPr sz="1600">
                          <a:latin typeface="Calibri"/>
                          <a:cs typeface="Calibri"/>
                        </a:rPr>
                        <a:t>maximum</a:t>
                      </a:r>
                      <a:r>
                        <a:rPr sz="1600" spc="-65">
                          <a:latin typeface="Calibri"/>
                          <a:cs typeface="Calibri"/>
                        </a:rPr>
                        <a:t> </a:t>
                      </a:r>
                      <a:r>
                        <a:rPr sz="1600" spc="-20">
                          <a:latin typeface="Calibri"/>
                          <a:cs typeface="Calibri"/>
                        </a:rPr>
                        <a:t>value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10">
                          <a:latin typeface="Calibri"/>
                          <a:cs typeface="Calibri"/>
                        </a:rPr>
                        <a:t>PURPA</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0"/>
                        </a:spcBef>
                      </a:pPr>
                      <a:r>
                        <a:rPr sz="1600">
                          <a:latin typeface="Calibri"/>
                          <a:cs typeface="Calibri"/>
                        </a:rPr>
                        <a:t>Public</a:t>
                      </a:r>
                      <a:r>
                        <a:rPr sz="1600" spc="-60">
                          <a:latin typeface="Calibri"/>
                          <a:cs typeface="Calibri"/>
                        </a:rPr>
                        <a:t> </a:t>
                      </a:r>
                      <a:r>
                        <a:rPr sz="1600">
                          <a:latin typeface="Calibri"/>
                          <a:cs typeface="Calibri"/>
                        </a:rPr>
                        <a:t>Utility</a:t>
                      </a:r>
                      <a:r>
                        <a:rPr sz="1600" spc="-55">
                          <a:latin typeface="Calibri"/>
                          <a:cs typeface="Calibri"/>
                        </a:rPr>
                        <a:t> </a:t>
                      </a:r>
                      <a:r>
                        <a:rPr sz="1600">
                          <a:latin typeface="Calibri"/>
                          <a:cs typeface="Calibri"/>
                        </a:rPr>
                        <a:t>Regulatory</a:t>
                      </a:r>
                      <a:r>
                        <a:rPr sz="1600" spc="-20">
                          <a:latin typeface="Calibri"/>
                          <a:cs typeface="Calibri"/>
                        </a:rPr>
                        <a:t> </a:t>
                      </a:r>
                      <a:r>
                        <a:rPr sz="1600" spc="-10">
                          <a:latin typeface="Calibri"/>
                          <a:cs typeface="Calibri"/>
                        </a:rPr>
                        <a:t>Policies</a:t>
                      </a:r>
                      <a:r>
                        <a:rPr sz="1600" spc="-35">
                          <a:latin typeface="Calibri"/>
                          <a:cs typeface="Calibri"/>
                        </a:rPr>
                        <a:t> </a:t>
                      </a:r>
                      <a:r>
                        <a:rPr sz="1600" spc="-25">
                          <a:latin typeface="Calibri"/>
                          <a:cs typeface="Calibri"/>
                        </a:rPr>
                        <a:t>Act</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11"/>
                  </a:ext>
                </a:extLst>
              </a:tr>
              <a:tr h="280035">
                <a:tc>
                  <a:txBody>
                    <a:bodyPr/>
                    <a:lstStyle/>
                    <a:p>
                      <a:pPr marL="68580">
                        <a:lnSpc>
                          <a:spcPct val="100000"/>
                        </a:lnSpc>
                        <a:spcBef>
                          <a:spcPts val="60"/>
                        </a:spcBef>
                      </a:pPr>
                      <a:r>
                        <a:rPr sz="1600" b="1">
                          <a:latin typeface="Calibri"/>
                          <a:cs typeface="Calibri"/>
                        </a:rPr>
                        <a:t>Eco</a:t>
                      </a:r>
                      <a:r>
                        <a:rPr sz="1600" b="1" spc="-45">
                          <a:latin typeface="Calibri"/>
                          <a:cs typeface="Calibri"/>
                        </a:rPr>
                        <a:t> </a:t>
                      </a:r>
                      <a:r>
                        <a:rPr sz="1600" b="1" spc="-25">
                          <a:latin typeface="Calibri"/>
                          <a:cs typeface="Calibri"/>
                        </a:rPr>
                        <a:t>Min</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0"/>
                        </a:spcBef>
                      </a:pPr>
                      <a:r>
                        <a:rPr sz="1600">
                          <a:latin typeface="Calibri"/>
                          <a:cs typeface="Calibri"/>
                        </a:rPr>
                        <a:t>economic</a:t>
                      </a:r>
                      <a:r>
                        <a:rPr sz="1600" spc="-35">
                          <a:latin typeface="Calibri"/>
                          <a:cs typeface="Calibri"/>
                        </a:rPr>
                        <a:t> </a:t>
                      </a:r>
                      <a:r>
                        <a:rPr sz="1600">
                          <a:latin typeface="Calibri"/>
                          <a:cs typeface="Calibri"/>
                        </a:rPr>
                        <a:t>minimum</a:t>
                      </a:r>
                      <a:r>
                        <a:rPr sz="1600" spc="-65">
                          <a:latin typeface="Calibri"/>
                          <a:cs typeface="Calibri"/>
                        </a:rPr>
                        <a:t> </a:t>
                      </a:r>
                      <a:r>
                        <a:rPr sz="1600" spc="-20">
                          <a:latin typeface="Calibri"/>
                          <a:cs typeface="Calibri"/>
                        </a:rPr>
                        <a:t>value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a:latin typeface="Calibri"/>
                          <a:cs typeface="Calibri"/>
                        </a:rPr>
                        <a:t>Reg</a:t>
                      </a:r>
                      <a:r>
                        <a:rPr sz="1600" b="1" spc="-45">
                          <a:latin typeface="Calibri"/>
                          <a:cs typeface="Calibri"/>
                        </a:rPr>
                        <a:t> </a:t>
                      </a:r>
                      <a:r>
                        <a:rPr sz="1600" b="1" spc="-20">
                          <a:latin typeface="Calibri"/>
                          <a:cs typeface="Calibri"/>
                        </a:rPr>
                        <a:t>High</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0"/>
                        </a:spcBef>
                      </a:pPr>
                      <a:r>
                        <a:rPr sz="1600">
                          <a:latin typeface="Calibri"/>
                          <a:cs typeface="Calibri"/>
                        </a:rPr>
                        <a:t>regulation</a:t>
                      </a:r>
                      <a:r>
                        <a:rPr sz="1600" spc="-55">
                          <a:latin typeface="Calibri"/>
                          <a:cs typeface="Calibri"/>
                        </a:rPr>
                        <a:t> </a:t>
                      </a:r>
                      <a:r>
                        <a:rPr sz="1600">
                          <a:latin typeface="Calibri"/>
                          <a:cs typeface="Calibri"/>
                        </a:rPr>
                        <a:t>high</a:t>
                      </a:r>
                      <a:r>
                        <a:rPr sz="1600" spc="-45">
                          <a:latin typeface="Calibri"/>
                          <a:cs typeface="Calibri"/>
                        </a:rPr>
                        <a:t> </a:t>
                      </a:r>
                      <a:r>
                        <a:rPr sz="1600" spc="-20">
                          <a:latin typeface="Calibri"/>
                          <a:cs typeface="Calibri"/>
                        </a:rPr>
                        <a:t>value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12"/>
                  </a:ext>
                </a:extLst>
              </a:tr>
              <a:tr h="280035">
                <a:tc>
                  <a:txBody>
                    <a:bodyPr/>
                    <a:lstStyle/>
                    <a:p>
                      <a:pPr marL="68580">
                        <a:lnSpc>
                          <a:spcPct val="100000"/>
                        </a:lnSpc>
                        <a:spcBef>
                          <a:spcPts val="60"/>
                        </a:spcBef>
                      </a:pPr>
                      <a:r>
                        <a:rPr sz="1600" b="1" spc="-25">
                          <a:latin typeface="Calibri"/>
                          <a:cs typeface="Calibri"/>
                        </a:rPr>
                        <a:t>ESD</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0"/>
                        </a:spcBef>
                      </a:pPr>
                      <a:r>
                        <a:rPr sz="1600">
                          <a:latin typeface="Calibri"/>
                          <a:cs typeface="Calibri"/>
                        </a:rPr>
                        <a:t>energy</a:t>
                      </a:r>
                      <a:r>
                        <a:rPr sz="1600" spc="-55">
                          <a:latin typeface="Calibri"/>
                          <a:cs typeface="Calibri"/>
                        </a:rPr>
                        <a:t> </a:t>
                      </a:r>
                      <a:r>
                        <a:rPr sz="1600" spc="-10">
                          <a:latin typeface="Calibri"/>
                          <a:cs typeface="Calibri"/>
                        </a:rPr>
                        <a:t>storage</a:t>
                      </a:r>
                      <a:r>
                        <a:rPr sz="1600" spc="-70">
                          <a:latin typeface="Calibri"/>
                          <a:cs typeface="Calibri"/>
                        </a:rPr>
                        <a:t> </a:t>
                      </a:r>
                      <a:r>
                        <a:rPr sz="1600" spc="-10">
                          <a:latin typeface="Calibri"/>
                          <a:cs typeface="Calibri"/>
                        </a:rPr>
                        <a:t>device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a:latin typeface="Calibri"/>
                          <a:cs typeface="Calibri"/>
                        </a:rPr>
                        <a:t>Reg</a:t>
                      </a:r>
                      <a:r>
                        <a:rPr sz="1600" b="1" spc="-60">
                          <a:latin typeface="Calibri"/>
                          <a:cs typeface="Calibri"/>
                        </a:rPr>
                        <a:t> </a:t>
                      </a:r>
                      <a:r>
                        <a:rPr sz="1600" b="1" spc="-25">
                          <a:latin typeface="Calibri"/>
                          <a:cs typeface="Calibri"/>
                        </a:rPr>
                        <a:t>Low</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0"/>
                        </a:spcBef>
                      </a:pPr>
                      <a:r>
                        <a:rPr sz="1600">
                          <a:latin typeface="Calibri"/>
                          <a:cs typeface="Calibri"/>
                        </a:rPr>
                        <a:t>regulation</a:t>
                      </a:r>
                      <a:r>
                        <a:rPr sz="1600" spc="-65">
                          <a:latin typeface="Calibri"/>
                          <a:cs typeface="Calibri"/>
                        </a:rPr>
                        <a:t> </a:t>
                      </a:r>
                      <a:r>
                        <a:rPr sz="1600">
                          <a:latin typeface="Calibri"/>
                          <a:cs typeface="Calibri"/>
                        </a:rPr>
                        <a:t>low</a:t>
                      </a:r>
                      <a:r>
                        <a:rPr sz="1600" spc="-35">
                          <a:latin typeface="Calibri"/>
                          <a:cs typeface="Calibri"/>
                        </a:rPr>
                        <a:t> </a:t>
                      </a:r>
                      <a:r>
                        <a:rPr sz="1600" spc="-20">
                          <a:latin typeface="Calibri"/>
                          <a:cs typeface="Calibri"/>
                        </a:rPr>
                        <a:t>value</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13"/>
                  </a:ext>
                </a:extLst>
              </a:tr>
              <a:tr h="280035">
                <a:tc>
                  <a:txBody>
                    <a:bodyPr/>
                    <a:lstStyle/>
                    <a:p>
                      <a:pPr marL="68580">
                        <a:lnSpc>
                          <a:spcPct val="100000"/>
                        </a:lnSpc>
                        <a:spcBef>
                          <a:spcPts val="65"/>
                        </a:spcBef>
                      </a:pPr>
                      <a:r>
                        <a:rPr sz="1600" b="1" spc="-25">
                          <a:latin typeface="Calibri"/>
                          <a:cs typeface="Calibri"/>
                        </a:rPr>
                        <a:t>FCM</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5"/>
                        </a:spcBef>
                      </a:pPr>
                      <a:r>
                        <a:rPr sz="1600">
                          <a:latin typeface="Calibri"/>
                          <a:cs typeface="Calibri"/>
                        </a:rPr>
                        <a:t>Forward</a:t>
                      </a:r>
                      <a:r>
                        <a:rPr sz="1600" spc="-40">
                          <a:latin typeface="Calibri"/>
                          <a:cs typeface="Calibri"/>
                        </a:rPr>
                        <a:t> </a:t>
                      </a:r>
                      <a:r>
                        <a:rPr sz="1600">
                          <a:latin typeface="Calibri"/>
                          <a:cs typeface="Calibri"/>
                        </a:rPr>
                        <a:t>Capacity</a:t>
                      </a:r>
                      <a:r>
                        <a:rPr sz="1600" spc="-80">
                          <a:latin typeface="Calibri"/>
                          <a:cs typeface="Calibri"/>
                        </a:rPr>
                        <a:t> </a:t>
                      </a:r>
                      <a:r>
                        <a:rPr sz="1600" spc="-10">
                          <a:latin typeface="Calibri"/>
                          <a:cs typeface="Calibri"/>
                        </a:rPr>
                        <a:t>Market</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25">
                          <a:latin typeface="Calibri"/>
                          <a:cs typeface="Calibri"/>
                        </a:rPr>
                        <a:t>RQM</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5"/>
                        </a:spcBef>
                      </a:pPr>
                      <a:r>
                        <a:rPr sz="1600">
                          <a:latin typeface="Calibri"/>
                          <a:cs typeface="Calibri"/>
                        </a:rPr>
                        <a:t>revenue</a:t>
                      </a:r>
                      <a:r>
                        <a:rPr sz="1600" spc="-35">
                          <a:latin typeface="Calibri"/>
                          <a:cs typeface="Calibri"/>
                        </a:rPr>
                        <a:t> </a:t>
                      </a:r>
                      <a:r>
                        <a:rPr sz="1600">
                          <a:latin typeface="Calibri"/>
                          <a:cs typeface="Calibri"/>
                        </a:rPr>
                        <a:t>quality</a:t>
                      </a:r>
                      <a:r>
                        <a:rPr sz="1600" spc="-85">
                          <a:latin typeface="Calibri"/>
                          <a:cs typeface="Calibri"/>
                        </a:rPr>
                        <a:t> </a:t>
                      </a:r>
                      <a:r>
                        <a:rPr sz="1600" spc="-20">
                          <a:latin typeface="Calibri"/>
                          <a:cs typeface="Calibri"/>
                        </a:rPr>
                        <a:t>meter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14"/>
                  </a:ext>
                </a:extLst>
              </a:tr>
              <a:tr h="280035">
                <a:tc>
                  <a:txBody>
                    <a:bodyPr/>
                    <a:lstStyle/>
                    <a:p>
                      <a:pPr marL="68580">
                        <a:lnSpc>
                          <a:spcPct val="100000"/>
                        </a:lnSpc>
                        <a:spcBef>
                          <a:spcPts val="65"/>
                        </a:spcBef>
                      </a:pPr>
                      <a:r>
                        <a:rPr sz="1600" b="1" spc="-20">
                          <a:latin typeface="Calibri"/>
                          <a:cs typeface="Calibri"/>
                        </a:rPr>
                        <a:t>FCTS</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5"/>
                        </a:spcBef>
                      </a:pPr>
                      <a:r>
                        <a:rPr sz="1600">
                          <a:latin typeface="Calibri"/>
                          <a:cs typeface="Calibri"/>
                        </a:rPr>
                        <a:t>Forward</a:t>
                      </a:r>
                      <a:r>
                        <a:rPr sz="1600" spc="-20">
                          <a:latin typeface="Calibri"/>
                          <a:cs typeface="Calibri"/>
                        </a:rPr>
                        <a:t> </a:t>
                      </a:r>
                      <a:r>
                        <a:rPr sz="1600">
                          <a:latin typeface="Calibri"/>
                          <a:cs typeface="Calibri"/>
                        </a:rPr>
                        <a:t>Capacity</a:t>
                      </a:r>
                      <a:r>
                        <a:rPr sz="1600" spc="-55">
                          <a:latin typeface="Calibri"/>
                          <a:cs typeface="Calibri"/>
                        </a:rPr>
                        <a:t> </a:t>
                      </a:r>
                      <a:r>
                        <a:rPr sz="1600" spc="-20">
                          <a:latin typeface="Calibri"/>
                          <a:cs typeface="Calibri"/>
                        </a:rPr>
                        <a:t>Tracking</a:t>
                      </a:r>
                      <a:r>
                        <a:rPr sz="1600" spc="-55">
                          <a:latin typeface="Calibri"/>
                          <a:cs typeface="Calibri"/>
                        </a:rPr>
                        <a:t> </a:t>
                      </a:r>
                      <a:r>
                        <a:rPr sz="1600" spc="-10">
                          <a:latin typeface="Calibri"/>
                          <a:cs typeface="Calibri"/>
                        </a:rPr>
                        <a:t>System</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25">
                          <a:latin typeface="Calibri"/>
                          <a:cs typeface="Calibri"/>
                        </a:rPr>
                        <a:t>RTM</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5"/>
                        </a:spcBef>
                      </a:pPr>
                      <a:r>
                        <a:rPr sz="1600" spc="-20">
                          <a:latin typeface="Calibri"/>
                          <a:cs typeface="Calibri"/>
                        </a:rPr>
                        <a:t>Real-</a:t>
                      </a:r>
                      <a:r>
                        <a:rPr sz="1600">
                          <a:latin typeface="Calibri"/>
                          <a:cs typeface="Calibri"/>
                        </a:rPr>
                        <a:t>Time</a:t>
                      </a:r>
                      <a:r>
                        <a:rPr sz="1600" spc="-35">
                          <a:latin typeface="Calibri"/>
                          <a:cs typeface="Calibri"/>
                        </a:rPr>
                        <a:t> </a:t>
                      </a:r>
                      <a:r>
                        <a:rPr sz="1600">
                          <a:latin typeface="Calibri"/>
                          <a:cs typeface="Calibri"/>
                        </a:rPr>
                        <a:t>Energy </a:t>
                      </a:r>
                      <a:r>
                        <a:rPr sz="1600" spc="-10">
                          <a:latin typeface="Calibri"/>
                          <a:cs typeface="Calibri"/>
                        </a:rPr>
                        <a:t>Market</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15"/>
                  </a:ext>
                </a:extLst>
              </a:tr>
              <a:tr h="280035">
                <a:tc>
                  <a:txBody>
                    <a:bodyPr/>
                    <a:lstStyle/>
                    <a:p>
                      <a:pPr marL="68580">
                        <a:lnSpc>
                          <a:spcPct val="100000"/>
                        </a:lnSpc>
                        <a:spcBef>
                          <a:spcPts val="65"/>
                        </a:spcBef>
                      </a:pPr>
                      <a:r>
                        <a:rPr sz="1600" b="1" spc="-20">
                          <a:latin typeface="Calibri"/>
                          <a:cs typeface="Calibri"/>
                        </a:rPr>
                        <a:t>FERC</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5"/>
                        </a:spcBef>
                      </a:pPr>
                      <a:r>
                        <a:rPr sz="1600">
                          <a:latin typeface="Calibri"/>
                          <a:cs typeface="Calibri"/>
                        </a:rPr>
                        <a:t>Federal</a:t>
                      </a:r>
                      <a:r>
                        <a:rPr sz="1600" spc="-70">
                          <a:latin typeface="Calibri"/>
                          <a:cs typeface="Calibri"/>
                        </a:rPr>
                        <a:t> </a:t>
                      </a:r>
                      <a:r>
                        <a:rPr sz="1600">
                          <a:latin typeface="Calibri"/>
                          <a:cs typeface="Calibri"/>
                        </a:rPr>
                        <a:t>Energy</a:t>
                      </a:r>
                      <a:r>
                        <a:rPr sz="1600" spc="-70">
                          <a:latin typeface="Calibri"/>
                          <a:cs typeface="Calibri"/>
                        </a:rPr>
                        <a:t> </a:t>
                      </a:r>
                      <a:r>
                        <a:rPr sz="1600">
                          <a:latin typeface="Calibri"/>
                          <a:cs typeface="Calibri"/>
                        </a:rPr>
                        <a:t>Regulatory</a:t>
                      </a:r>
                      <a:r>
                        <a:rPr sz="1600" spc="-85">
                          <a:latin typeface="Calibri"/>
                          <a:cs typeface="Calibri"/>
                        </a:rPr>
                        <a:t> </a:t>
                      </a:r>
                      <a:r>
                        <a:rPr sz="1600" spc="-10">
                          <a:latin typeface="Calibri"/>
                          <a:cs typeface="Calibri"/>
                        </a:rPr>
                        <a:t>Commission</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25">
                          <a:latin typeface="Calibri"/>
                          <a:cs typeface="Calibri"/>
                        </a:rPr>
                        <a:t>RTU</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5"/>
                        </a:spcBef>
                      </a:pPr>
                      <a:r>
                        <a:rPr sz="1600">
                          <a:latin typeface="Calibri"/>
                          <a:cs typeface="Calibri"/>
                        </a:rPr>
                        <a:t>remote</a:t>
                      </a:r>
                      <a:r>
                        <a:rPr sz="1600" spc="-45">
                          <a:latin typeface="Calibri"/>
                          <a:cs typeface="Calibri"/>
                        </a:rPr>
                        <a:t> </a:t>
                      </a:r>
                      <a:r>
                        <a:rPr sz="1600">
                          <a:latin typeface="Calibri"/>
                          <a:cs typeface="Calibri"/>
                        </a:rPr>
                        <a:t>terminal</a:t>
                      </a:r>
                      <a:r>
                        <a:rPr sz="1600" spc="-70">
                          <a:latin typeface="Calibri"/>
                          <a:cs typeface="Calibri"/>
                        </a:rPr>
                        <a:t> </a:t>
                      </a:r>
                      <a:r>
                        <a:rPr sz="1600" spc="-20">
                          <a:latin typeface="Calibri"/>
                          <a:cs typeface="Calibri"/>
                        </a:rPr>
                        <a:t>unit</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16"/>
                  </a:ext>
                </a:extLst>
              </a:tr>
              <a:tr h="280035">
                <a:tc>
                  <a:txBody>
                    <a:bodyPr/>
                    <a:lstStyle/>
                    <a:p>
                      <a:pPr marL="68580">
                        <a:lnSpc>
                          <a:spcPct val="100000"/>
                        </a:lnSpc>
                        <a:spcBef>
                          <a:spcPts val="60"/>
                        </a:spcBef>
                      </a:pPr>
                      <a:r>
                        <a:rPr sz="1600" b="1" spc="-10">
                          <a:latin typeface="Calibri"/>
                          <a:cs typeface="Calibri"/>
                        </a:rPr>
                        <a:t>ISO-</a:t>
                      </a:r>
                      <a:r>
                        <a:rPr sz="1600" b="1" spc="-25">
                          <a:latin typeface="Calibri"/>
                          <a:cs typeface="Calibri"/>
                        </a:rPr>
                        <a:t>TEN</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0"/>
                        </a:spcBef>
                      </a:pPr>
                      <a:r>
                        <a:rPr sz="1600">
                          <a:latin typeface="Calibri"/>
                          <a:cs typeface="Calibri"/>
                        </a:rPr>
                        <a:t>ISO</a:t>
                      </a:r>
                      <a:r>
                        <a:rPr sz="1600" spc="-20">
                          <a:latin typeface="Calibri"/>
                          <a:cs typeface="Calibri"/>
                        </a:rPr>
                        <a:t> Training</a:t>
                      </a:r>
                      <a:r>
                        <a:rPr sz="1600" spc="-50">
                          <a:latin typeface="Calibri"/>
                          <a:cs typeface="Calibri"/>
                        </a:rPr>
                        <a:t> </a:t>
                      </a:r>
                      <a:r>
                        <a:rPr sz="1600">
                          <a:latin typeface="Calibri"/>
                          <a:cs typeface="Calibri"/>
                        </a:rPr>
                        <a:t>&amp;</a:t>
                      </a:r>
                      <a:r>
                        <a:rPr sz="1600" spc="-20">
                          <a:latin typeface="Calibri"/>
                          <a:cs typeface="Calibri"/>
                        </a:rPr>
                        <a:t> </a:t>
                      </a:r>
                      <a:r>
                        <a:rPr sz="1600" spc="-10">
                          <a:latin typeface="Calibri"/>
                          <a:cs typeface="Calibri"/>
                        </a:rPr>
                        <a:t>Events Network</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0"/>
                        </a:spcBef>
                      </a:pPr>
                      <a:r>
                        <a:rPr sz="1600" b="1" spc="-25">
                          <a:latin typeface="Calibri"/>
                          <a:cs typeface="Calibri"/>
                        </a:rPr>
                        <a:t>SOG</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0"/>
                        </a:spcBef>
                      </a:pPr>
                      <a:r>
                        <a:rPr sz="1600" spc="-20">
                          <a:latin typeface="Calibri"/>
                          <a:cs typeface="Calibri"/>
                        </a:rPr>
                        <a:t>settlement-</a:t>
                      </a:r>
                      <a:r>
                        <a:rPr sz="1600">
                          <a:latin typeface="Calibri"/>
                          <a:cs typeface="Calibri"/>
                        </a:rPr>
                        <a:t>only</a:t>
                      </a:r>
                      <a:r>
                        <a:rPr sz="1600" spc="75">
                          <a:latin typeface="Calibri"/>
                          <a:cs typeface="Calibri"/>
                        </a:rPr>
                        <a:t> </a:t>
                      </a:r>
                      <a:r>
                        <a:rPr sz="1600" spc="-10">
                          <a:latin typeface="Calibri"/>
                          <a:cs typeface="Calibri"/>
                        </a:rPr>
                        <a:t>generator</a:t>
                      </a:r>
                      <a:endParaRPr sz="160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17"/>
                  </a:ext>
                </a:extLst>
              </a:tr>
              <a:tr h="280035">
                <a:tc>
                  <a:txBody>
                    <a:bodyPr/>
                    <a:lstStyle/>
                    <a:p>
                      <a:pPr marL="68580">
                        <a:lnSpc>
                          <a:spcPct val="100000"/>
                        </a:lnSpc>
                        <a:spcBef>
                          <a:spcPts val="65"/>
                        </a:spcBef>
                      </a:pPr>
                      <a:r>
                        <a:rPr sz="1600" b="1" spc="-25">
                          <a:latin typeface="Calibri"/>
                          <a:cs typeface="Calibri"/>
                        </a:rPr>
                        <a:t>LEG</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5"/>
                        </a:spcBef>
                      </a:pPr>
                      <a:r>
                        <a:rPr sz="1600" spc="-10">
                          <a:latin typeface="Calibri"/>
                          <a:cs typeface="Calibri"/>
                        </a:rPr>
                        <a:t>limited-</a:t>
                      </a:r>
                      <a:r>
                        <a:rPr sz="1600">
                          <a:latin typeface="Calibri"/>
                          <a:cs typeface="Calibri"/>
                        </a:rPr>
                        <a:t>energy</a:t>
                      </a:r>
                      <a:r>
                        <a:rPr sz="1600" spc="-25">
                          <a:latin typeface="Calibri"/>
                          <a:cs typeface="Calibri"/>
                        </a:rPr>
                        <a:t> </a:t>
                      </a:r>
                      <a:r>
                        <a:rPr sz="1600" spc="-10">
                          <a:latin typeface="Calibri"/>
                          <a:cs typeface="Calibri"/>
                        </a:rPr>
                        <a:t>generator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10">
                          <a:latin typeface="Calibri"/>
                          <a:cs typeface="Calibri"/>
                        </a:rPr>
                        <a:t>TMNSR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5"/>
                        </a:spcBef>
                      </a:pPr>
                      <a:r>
                        <a:rPr sz="1600" spc="-10">
                          <a:latin typeface="Calibri"/>
                          <a:cs typeface="Calibri"/>
                        </a:rPr>
                        <a:t>10-</a:t>
                      </a:r>
                      <a:r>
                        <a:rPr sz="1600">
                          <a:latin typeface="Calibri"/>
                          <a:cs typeface="Calibri"/>
                        </a:rPr>
                        <a:t>minute</a:t>
                      </a:r>
                      <a:r>
                        <a:rPr sz="1600" spc="-40">
                          <a:latin typeface="Calibri"/>
                          <a:cs typeface="Calibri"/>
                        </a:rPr>
                        <a:t> </a:t>
                      </a:r>
                      <a:r>
                        <a:rPr sz="1600">
                          <a:latin typeface="Calibri"/>
                          <a:cs typeface="Calibri"/>
                        </a:rPr>
                        <a:t>nonspinning</a:t>
                      </a:r>
                      <a:r>
                        <a:rPr sz="1600" spc="-60">
                          <a:latin typeface="Calibri"/>
                          <a:cs typeface="Calibri"/>
                        </a:rPr>
                        <a:t> </a:t>
                      </a:r>
                      <a:r>
                        <a:rPr sz="1600" spc="-10">
                          <a:latin typeface="Calibri"/>
                          <a:cs typeface="Calibri"/>
                        </a:rPr>
                        <a:t>reserves</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18"/>
                  </a:ext>
                </a:extLst>
              </a:tr>
              <a:tr h="280035">
                <a:tc>
                  <a:txBody>
                    <a:bodyPr/>
                    <a:lstStyle/>
                    <a:p>
                      <a:pPr marL="68580">
                        <a:lnSpc>
                          <a:spcPct val="100000"/>
                        </a:lnSpc>
                        <a:spcBef>
                          <a:spcPts val="65"/>
                        </a:spcBef>
                      </a:pPr>
                      <a:r>
                        <a:rPr sz="1600" b="1" spc="-25">
                          <a:latin typeface="Calibri"/>
                          <a:cs typeface="Calibri"/>
                        </a:rPr>
                        <a:t>LMP</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8580">
                        <a:lnSpc>
                          <a:spcPct val="100000"/>
                        </a:lnSpc>
                        <a:spcBef>
                          <a:spcPts val="65"/>
                        </a:spcBef>
                      </a:pPr>
                      <a:r>
                        <a:rPr sz="1600" spc="-10">
                          <a:latin typeface="Calibri"/>
                          <a:cs typeface="Calibri"/>
                        </a:rPr>
                        <a:t>locational</a:t>
                      </a:r>
                      <a:r>
                        <a:rPr sz="1600" spc="-50">
                          <a:latin typeface="Calibri"/>
                          <a:cs typeface="Calibri"/>
                        </a:rPr>
                        <a:t> </a:t>
                      </a:r>
                      <a:r>
                        <a:rPr sz="1600">
                          <a:latin typeface="Calibri"/>
                          <a:cs typeface="Calibri"/>
                        </a:rPr>
                        <a:t>marginal</a:t>
                      </a:r>
                      <a:r>
                        <a:rPr sz="1600" spc="-55">
                          <a:latin typeface="Calibri"/>
                          <a:cs typeface="Calibri"/>
                        </a:rPr>
                        <a:t> </a:t>
                      </a:r>
                      <a:r>
                        <a:rPr sz="1600">
                          <a:latin typeface="Calibri"/>
                          <a:cs typeface="Calibri"/>
                        </a:rPr>
                        <a:t>price;</a:t>
                      </a:r>
                      <a:r>
                        <a:rPr sz="1600" spc="-25">
                          <a:latin typeface="Calibri"/>
                          <a:cs typeface="Calibri"/>
                        </a:rPr>
                        <a:t> </a:t>
                      </a:r>
                      <a:r>
                        <a:rPr sz="1600">
                          <a:latin typeface="Calibri"/>
                          <a:cs typeface="Calibri"/>
                        </a:rPr>
                        <a:t>lead</a:t>
                      </a:r>
                      <a:r>
                        <a:rPr sz="1600" spc="-45">
                          <a:latin typeface="Calibri"/>
                          <a:cs typeface="Calibri"/>
                        </a:rPr>
                        <a:t> </a:t>
                      </a:r>
                      <a:r>
                        <a:rPr sz="1600" spc="-10">
                          <a:latin typeface="Calibri"/>
                          <a:cs typeface="Calibri"/>
                        </a:rPr>
                        <a:t>market participant</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20">
                          <a:latin typeface="Calibri"/>
                          <a:cs typeface="Calibri"/>
                        </a:rPr>
                        <a:t>TMOR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850">
                        <a:lnSpc>
                          <a:spcPct val="100000"/>
                        </a:lnSpc>
                        <a:spcBef>
                          <a:spcPts val="65"/>
                        </a:spcBef>
                      </a:pPr>
                      <a:r>
                        <a:rPr sz="1600" spc="-10">
                          <a:latin typeface="Calibri"/>
                          <a:cs typeface="Calibri"/>
                        </a:rPr>
                        <a:t>30-</a:t>
                      </a:r>
                      <a:r>
                        <a:rPr sz="1600">
                          <a:latin typeface="Calibri"/>
                          <a:cs typeface="Calibri"/>
                        </a:rPr>
                        <a:t>minute</a:t>
                      </a:r>
                      <a:r>
                        <a:rPr sz="1600" spc="-70">
                          <a:latin typeface="Calibri"/>
                          <a:cs typeface="Calibri"/>
                        </a:rPr>
                        <a:t> </a:t>
                      </a:r>
                      <a:r>
                        <a:rPr sz="1600">
                          <a:latin typeface="Calibri"/>
                          <a:cs typeface="Calibri"/>
                        </a:rPr>
                        <a:t>operating</a:t>
                      </a:r>
                      <a:r>
                        <a:rPr sz="1600" spc="-50">
                          <a:latin typeface="Calibri"/>
                          <a:cs typeface="Calibri"/>
                        </a:rPr>
                        <a:t> </a:t>
                      </a:r>
                      <a:r>
                        <a:rPr sz="1600" spc="-10">
                          <a:latin typeface="Calibri"/>
                          <a:cs typeface="Calibri"/>
                        </a:rPr>
                        <a:t>reserves</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19"/>
                  </a:ext>
                </a:extLst>
              </a:tr>
              <a:tr h="280035">
                <a:tc>
                  <a:txBody>
                    <a:bodyPr/>
                    <a:lstStyle/>
                    <a:p>
                      <a:pPr marL="68580">
                        <a:lnSpc>
                          <a:spcPct val="100000"/>
                        </a:lnSpc>
                        <a:spcBef>
                          <a:spcPts val="65"/>
                        </a:spcBef>
                      </a:pPr>
                      <a:r>
                        <a:rPr sz="1600" b="1" spc="-25">
                          <a:latin typeface="Calibri"/>
                          <a:cs typeface="Calibri"/>
                        </a:rPr>
                        <a:t>MIS</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8580">
                        <a:lnSpc>
                          <a:spcPct val="100000"/>
                        </a:lnSpc>
                        <a:spcBef>
                          <a:spcPts val="65"/>
                        </a:spcBef>
                      </a:pPr>
                      <a:r>
                        <a:rPr sz="1600" spc="-10">
                          <a:latin typeface="Calibri"/>
                          <a:cs typeface="Calibri"/>
                        </a:rPr>
                        <a:t>market</a:t>
                      </a:r>
                      <a:r>
                        <a:rPr sz="1600" spc="-25">
                          <a:latin typeface="Calibri"/>
                          <a:cs typeface="Calibri"/>
                        </a:rPr>
                        <a:t> </a:t>
                      </a:r>
                      <a:r>
                        <a:rPr sz="1600" spc="-10">
                          <a:latin typeface="Calibri"/>
                          <a:cs typeface="Calibri"/>
                        </a:rPr>
                        <a:t>information</a:t>
                      </a:r>
                      <a:r>
                        <a:rPr sz="1600" spc="-40">
                          <a:latin typeface="Calibri"/>
                          <a:cs typeface="Calibri"/>
                        </a:rPr>
                        <a:t> </a:t>
                      </a:r>
                      <a:r>
                        <a:rPr sz="1600" spc="-10">
                          <a:latin typeface="Calibri"/>
                          <a:cs typeface="Calibri"/>
                        </a:rPr>
                        <a:t>server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9215">
                        <a:lnSpc>
                          <a:spcPct val="100000"/>
                        </a:lnSpc>
                        <a:spcBef>
                          <a:spcPts val="65"/>
                        </a:spcBef>
                      </a:pPr>
                      <a:r>
                        <a:rPr sz="1600" b="1" spc="-20">
                          <a:latin typeface="Calibri"/>
                          <a:cs typeface="Calibri"/>
                        </a:rPr>
                        <a:t>TMSR</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tc>
                  <a:txBody>
                    <a:bodyPr/>
                    <a:lstStyle/>
                    <a:p>
                      <a:pPr marL="69850">
                        <a:lnSpc>
                          <a:spcPct val="100000"/>
                        </a:lnSpc>
                        <a:spcBef>
                          <a:spcPts val="65"/>
                        </a:spcBef>
                      </a:pPr>
                      <a:r>
                        <a:rPr sz="1600" spc="-10">
                          <a:latin typeface="Calibri"/>
                          <a:cs typeface="Calibri"/>
                        </a:rPr>
                        <a:t>10-</a:t>
                      </a:r>
                      <a:r>
                        <a:rPr sz="1600">
                          <a:latin typeface="Calibri"/>
                          <a:cs typeface="Calibri"/>
                        </a:rPr>
                        <a:t>minute</a:t>
                      </a:r>
                      <a:r>
                        <a:rPr sz="1600" spc="-30">
                          <a:latin typeface="Calibri"/>
                          <a:cs typeface="Calibri"/>
                        </a:rPr>
                        <a:t> </a:t>
                      </a:r>
                      <a:r>
                        <a:rPr sz="1600">
                          <a:latin typeface="Calibri"/>
                          <a:cs typeface="Calibri"/>
                        </a:rPr>
                        <a:t>spinning</a:t>
                      </a:r>
                      <a:r>
                        <a:rPr sz="1600" spc="-35">
                          <a:latin typeface="Calibri"/>
                          <a:cs typeface="Calibri"/>
                        </a:rPr>
                        <a:t> </a:t>
                      </a:r>
                      <a:r>
                        <a:rPr sz="1600" spc="-10">
                          <a:latin typeface="Calibri"/>
                          <a:cs typeface="Calibri"/>
                        </a:rPr>
                        <a:t>reserves</a:t>
                      </a:r>
                      <a:endParaRPr sz="160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1CF"/>
                    </a:solidFill>
                  </a:tcPr>
                </a:tc>
                <a:extLst>
                  <a:ext uri="{0D108BD9-81ED-4DB2-BD59-A6C34878D82A}">
                    <a16:rowId xmlns:a16="http://schemas.microsoft.com/office/drawing/2014/main" val="10020"/>
                  </a:ext>
                </a:extLst>
              </a:tr>
            </a:tbl>
          </a:graphicData>
        </a:graphic>
      </p:graphicFrame>
      <p:sp>
        <p:nvSpPr>
          <p:cNvPr id="4" name="object 4"/>
          <p:cNvSpPr txBox="1">
            <a:spLocks noGrp="1"/>
          </p:cNvSpPr>
          <p:nvPr>
            <p:ph type="title"/>
          </p:nvPr>
        </p:nvSpPr>
        <p:spPr>
          <a:xfrm>
            <a:off x="302768" y="82423"/>
            <a:ext cx="1485265" cy="452120"/>
          </a:xfrm>
          <a:prstGeom prst="rect">
            <a:avLst/>
          </a:prstGeom>
        </p:spPr>
        <p:txBody>
          <a:bodyPr vert="horz" wrap="square" lIns="0" tIns="12065" rIns="0" bIns="0" rtlCol="0">
            <a:spAutoFit/>
          </a:bodyPr>
          <a:lstStyle/>
          <a:p>
            <a:pPr marL="12700">
              <a:lnSpc>
                <a:spcPct val="100000"/>
              </a:lnSpc>
              <a:spcBef>
                <a:spcPts val="95"/>
              </a:spcBef>
            </a:pPr>
            <a:r>
              <a:rPr spc="-10"/>
              <a:t>Acronyms</a:t>
            </a: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txBox="1"/>
          <p:nvPr/>
        </p:nvSpPr>
        <p:spPr>
          <a:xfrm>
            <a:off x="11756517" y="6428638"/>
            <a:ext cx="128270" cy="269240"/>
          </a:xfrm>
          <a:prstGeom prst="rect">
            <a:avLst/>
          </a:prstGeom>
        </p:spPr>
        <p:txBody>
          <a:bodyPr vert="horz" wrap="square" lIns="0" tIns="12065" rIns="0" bIns="0" rtlCol="0">
            <a:spAutoFit/>
          </a:bodyPr>
          <a:lstStyle/>
          <a:p>
            <a:pPr marL="12700">
              <a:lnSpc>
                <a:spcPct val="100000"/>
              </a:lnSpc>
              <a:spcBef>
                <a:spcPts val="95"/>
              </a:spcBef>
            </a:pPr>
            <a:r>
              <a:rPr sz="1600" b="1" spc="-50">
                <a:latin typeface="Calibri"/>
                <a:cs typeface="Calibri"/>
              </a:rPr>
              <a:t>7</a:t>
            </a:r>
            <a:endParaRPr sz="1600">
              <a:latin typeface="Calibri"/>
              <a:cs typeface="Calibri"/>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82423"/>
            <a:ext cx="4072890" cy="452120"/>
          </a:xfrm>
          <a:prstGeom prst="rect">
            <a:avLst/>
          </a:prstGeom>
        </p:spPr>
        <p:txBody>
          <a:bodyPr vert="horz" wrap="square" lIns="0" tIns="12065" rIns="0" bIns="0" rtlCol="0">
            <a:spAutoFit/>
          </a:bodyPr>
          <a:lstStyle/>
          <a:p>
            <a:pPr marL="12700">
              <a:lnSpc>
                <a:spcPct val="100000"/>
              </a:lnSpc>
              <a:spcBef>
                <a:spcPts val="95"/>
              </a:spcBef>
            </a:pPr>
            <a:r>
              <a:rPr spc="-20"/>
              <a:t>Effective</a:t>
            </a:r>
            <a:r>
              <a:rPr spc="-105"/>
              <a:t> </a:t>
            </a:r>
            <a:r>
              <a:t>Consumption</a:t>
            </a:r>
            <a:r>
              <a:rPr spc="-105"/>
              <a:t> </a:t>
            </a:r>
            <a:r>
              <a:rPr spc="-25"/>
              <a:t>Max</a:t>
            </a:r>
          </a:p>
        </p:txBody>
      </p:sp>
      <p:sp>
        <p:nvSpPr>
          <p:cNvPr id="3" name="object 3"/>
          <p:cNvSpPr txBox="1"/>
          <p:nvPr/>
        </p:nvSpPr>
        <p:spPr>
          <a:xfrm>
            <a:off x="302768" y="525907"/>
            <a:ext cx="11532870" cy="3763010"/>
          </a:xfrm>
          <a:prstGeom prst="rect">
            <a:avLst/>
          </a:prstGeom>
        </p:spPr>
        <p:txBody>
          <a:bodyPr vert="horz" wrap="square" lIns="0" tIns="13335" rIns="0" bIns="0" rtlCol="0">
            <a:spAutoFit/>
          </a:bodyPr>
          <a:lstStyle/>
          <a:p>
            <a:pPr marL="12700">
              <a:lnSpc>
                <a:spcPct val="100000"/>
              </a:lnSpc>
              <a:spcBef>
                <a:spcPts val="105"/>
              </a:spcBef>
            </a:pPr>
            <a:r>
              <a:rPr sz="2000" i="1">
                <a:latin typeface="Calibri"/>
                <a:cs typeface="Calibri"/>
              </a:rPr>
              <a:t>Similar</a:t>
            </a:r>
            <a:r>
              <a:rPr sz="2000" i="1" spc="-40">
                <a:latin typeface="Calibri"/>
                <a:cs typeface="Calibri"/>
              </a:rPr>
              <a:t> </a:t>
            </a:r>
            <a:r>
              <a:rPr sz="2000" i="1">
                <a:latin typeface="Calibri"/>
                <a:cs typeface="Calibri"/>
              </a:rPr>
              <a:t>to</a:t>
            </a:r>
            <a:r>
              <a:rPr sz="2000" i="1" spc="-35">
                <a:latin typeface="Calibri"/>
                <a:cs typeface="Calibri"/>
              </a:rPr>
              <a:t> </a:t>
            </a:r>
            <a:r>
              <a:rPr sz="2000" i="1" spc="-10">
                <a:latin typeface="Calibri"/>
                <a:cs typeface="Calibri"/>
              </a:rPr>
              <a:t>Effective</a:t>
            </a:r>
            <a:r>
              <a:rPr sz="2000" i="1" spc="-35">
                <a:latin typeface="Calibri"/>
                <a:cs typeface="Calibri"/>
              </a:rPr>
              <a:t> </a:t>
            </a:r>
            <a:r>
              <a:rPr sz="2000" i="1" spc="-10">
                <a:latin typeface="Calibri"/>
                <a:cs typeface="Calibri"/>
              </a:rPr>
              <a:t>Economic</a:t>
            </a:r>
            <a:r>
              <a:rPr sz="2000" i="1" spc="-55">
                <a:latin typeface="Calibri"/>
                <a:cs typeface="Calibri"/>
              </a:rPr>
              <a:t> </a:t>
            </a:r>
            <a:r>
              <a:rPr sz="2000" i="1">
                <a:latin typeface="Calibri"/>
                <a:cs typeface="Calibri"/>
              </a:rPr>
              <a:t>Max</a:t>
            </a:r>
            <a:r>
              <a:rPr sz="2000" i="1" spc="-45">
                <a:latin typeface="Calibri"/>
                <a:cs typeface="Calibri"/>
              </a:rPr>
              <a:t> </a:t>
            </a:r>
            <a:r>
              <a:rPr sz="2000" i="1">
                <a:latin typeface="Calibri"/>
                <a:cs typeface="Calibri"/>
              </a:rPr>
              <a:t>Discussed</a:t>
            </a:r>
            <a:r>
              <a:rPr sz="2000" i="1" spc="-70">
                <a:latin typeface="Calibri"/>
                <a:cs typeface="Calibri"/>
              </a:rPr>
              <a:t> </a:t>
            </a:r>
            <a:r>
              <a:rPr sz="2000" i="1">
                <a:latin typeface="Calibri"/>
                <a:cs typeface="Calibri"/>
              </a:rPr>
              <a:t>Previously</a:t>
            </a:r>
            <a:r>
              <a:rPr sz="2000" i="1" spc="-45">
                <a:latin typeface="Calibri"/>
                <a:cs typeface="Calibri"/>
              </a:rPr>
              <a:t> </a:t>
            </a:r>
            <a:r>
              <a:rPr sz="2000" i="1">
                <a:latin typeface="Calibri"/>
                <a:cs typeface="Calibri"/>
              </a:rPr>
              <a:t>for</a:t>
            </a:r>
            <a:r>
              <a:rPr sz="2000" i="1" spc="-40">
                <a:latin typeface="Calibri"/>
                <a:cs typeface="Calibri"/>
              </a:rPr>
              <a:t> </a:t>
            </a:r>
            <a:r>
              <a:rPr sz="2000" i="1">
                <a:latin typeface="Calibri"/>
                <a:cs typeface="Calibri"/>
              </a:rPr>
              <a:t>CSF</a:t>
            </a:r>
            <a:r>
              <a:rPr sz="2000" i="1" spc="-40">
                <a:latin typeface="Calibri"/>
                <a:cs typeface="Calibri"/>
              </a:rPr>
              <a:t> </a:t>
            </a:r>
            <a:r>
              <a:rPr sz="2000" i="1">
                <a:latin typeface="Calibri"/>
                <a:cs typeface="Calibri"/>
              </a:rPr>
              <a:t>Generator</a:t>
            </a:r>
            <a:r>
              <a:rPr sz="2000" i="1" spc="-70">
                <a:latin typeface="Calibri"/>
                <a:cs typeface="Calibri"/>
              </a:rPr>
              <a:t> </a:t>
            </a:r>
            <a:r>
              <a:rPr sz="2000" i="1" spc="-10">
                <a:latin typeface="Calibri"/>
                <a:cs typeface="Calibri"/>
              </a:rPr>
              <a:t>Asset</a:t>
            </a:r>
            <a:endParaRPr sz="2000">
              <a:latin typeface="Calibri"/>
              <a:cs typeface="Calibri"/>
            </a:endParaRPr>
          </a:p>
          <a:p>
            <a:pPr marL="295275" indent="-216535">
              <a:lnSpc>
                <a:spcPct val="100000"/>
              </a:lnSpc>
              <a:spcBef>
                <a:spcPts val="2150"/>
              </a:spcBef>
              <a:buFont typeface="Arial"/>
              <a:buChar char="•"/>
              <a:tabLst>
                <a:tab pos="295275" algn="l"/>
              </a:tabLst>
            </a:pPr>
            <a:r>
              <a:rPr sz="2400" spc="-10">
                <a:latin typeface="Calibri"/>
                <a:cs typeface="Calibri"/>
              </a:rPr>
              <a:t>Participant</a:t>
            </a:r>
            <a:r>
              <a:rPr sz="2400" spc="-85">
                <a:latin typeface="Calibri"/>
                <a:cs typeface="Calibri"/>
              </a:rPr>
              <a:t> </a:t>
            </a:r>
            <a:r>
              <a:rPr sz="2400">
                <a:latin typeface="Calibri"/>
                <a:cs typeface="Calibri"/>
              </a:rPr>
              <a:t>can</a:t>
            </a:r>
            <a:r>
              <a:rPr sz="2400" spc="-50">
                <a:latin typeface="Calibri"/>
                <a:cs typeface="Calibri"/>
              </a:rPr>
              <a:t> </a:t>
            </a:r>
            <a:r>
              <a:rPr sz="2400" spc="-10">
                <a:latin typeface="Calibri"/>
                <a:cs typeface="Calibri"/>
              </a:rPr>
              <a:t>offer</a:t>
            </a:r>
            <a:r>
              <a:rPr sz="2400" spc="-50">
                <a:latin typeface="Calibri"/>
                <a:cs typeface="Calibri"/>
              </a:rPr>
              <a:t> </a:t>
            </a:r>
            <a:r>
              <a:rPr sz="2400">
                <a:latin typeface="Calibri"/>
                <a:cs typeface="Calibri"/>
              </a:rPr>
              <a:t>max</a:t>
            </a:r>
            <a:r>
              <a:rPr sz="2400" spc="-60">
                <a:latin typeface="Calibri"/>
                <a:cs typeface="Calibri"/>
              </a:rPr>
              <a:t> </a:t>
            </a:r>
            <a:r>
              <a:rPr sz="2400">
                <a:latin typeface="Calibri"/>
                <a:cs typeface="Calibri"/>
              </a:rPr>
              <a:t>consumption</a:t>
            </a:r>
            <a:r>
              <a:rPr sz="2400" spc="-70">
                <a:latin typeface="Calibri"/>
                <a:cs typeface="Calibri"/>
              </a:rPr>
              <a:t> </a:t>
            </a:r>
            <a:r>
              <a:rPr sz="2400">
                <a:latin typeface="Calibri"/>
                <a:cs typeface="Calibri"/>
              </a:rPr>
              <a:t>in</a:t>
            </a:r>
            <a:r>
              <a:rPr sz="2400" spc="-60">
                <a:latin typeface="Calibri"/>
                <a:cs typeface="Calibri"/>
              </a:rPr>
              <a:t> </a:t>
            </a:r>
            <a:r>
              <a:rPr sz="2400">
                <a:latin typeface="Calibri"/>
                <a:cs typeface="Calibri"/>
              </a:rPr>
              <a:t>eMarket</a:t>
            </a:r>
            <a:r>
              <a:rPr sz="2400" spc="-85">
                <a:latin typeface="Calibri"/>
                <a:cs typeface="Calibri"/>
              </a:rPr>
              <a:t> </a:t>
            </a:r>
            <a:r>
              <a:rPr sz="2400">
                <a:latin typeface="Calibri"/>
                <a:cs typeface="Calibri"/>
              </a:rPr>
              <a:t>using</a:t>
            </a:r>
            <a:r>
              <a:rPr sz="2400" spc="-55">
                <a:latin typeface="Calibri"/>
                <a:cs typeface="Calibri"/>
              </a:rPr>
              <a:t> </a:t>
            </a:r>
            <a:r>
              <a:rPr sz="2400">
                <a:latin typeface="Calibri"/>
                <a:cs typeface="Calibri"/>
              </a:rPr>
              <a:t>daily</a:t>
            </a:r>
            <a:r>
              <a:rPr sz="2400" spc="-60">
                <a:latin typeface="Calibri"/>
                <a:cs typeface="Calibri"/>
              </a:rPr>
              <a:t> </a:t>
            </a:r>
            <a:r>
              <a:rPr sz="2400">
                <a:latin typeface="Calibri"/>
                <a:cs typeface="Calibri"/>
              </a:rPr>
              <a:t>default</a:t>
            </a:r>
            <a:r>
              <a:rPr sz="2400" spc="-60">
                <a:latin typeface="Calibri"/>
                <a:cs typeface="Calibri"/>
              </a:rPr>
              <a:t> </a:t>
            </a:r>
            <a:r>
              <a:rPr sz="2400">
                <a:latin typeface="Calibri"/>
                <a:cs typeface="Calibri"/>
              </a:rPr>
              <a:t>with</a:t>
            </a:r>
            <a:r>
              <a:rPr sz="2400" spc="-70">
                <a:latin typeface="Calibri"/>
                <a:cs typeface="Calibri"/>
              </a:rPr>
              <a:t> </a:t>
            </a:r>
            <a:r>
              <a:rPr sz="2400">
                <a:latin typeface="Calibri"/>
                <a:cs typeface="Calibri"/>
              </a:rPr>
              <a:t>hourly</a:t>
            </a:r>
            <a:r>
              <a:rPr sz="2400" spc="-50">
                <a:latin typeface="Calibri"/>
                <a:cs typeface="Calibri"/>
              </a:rPr>
              <a:t> </a:t>
            </a:r>
            <a:r>
              <a:rPr sz="2400" spc="-10">
                <a:latin typeface="Calibri"/>
                <a:cs typeface="Calibri"/>
              </a:rPr>
              <a:t>overrides</a:t>
            </a:r>
            <a:endParaRPr sz="2400">
              <a:latin typeface="Calibri"/>
              <a:cs typeface="Calibri"/>
            </a:endParaRPr>
          </a:p>
          <a:p>
            <a:pPr marL="359410">
              <a:lnSpc>
                <a:spcPct val="100000"/>
              </a:lnSpc>
              <a:spcBef>
                <a:spcPts val="545"/>
              </a:spcBef>
            </a:pPr>
            <a:r>
              <a:rPr sz="2000">
                <a:latin typeface="Calibri"/>
                <a:cs typeface="Calibri"/>
              </a:rPr>
              <a:t>‒</a:t>
            </a:r>
            <a:r>
              <a:rPr sz="2000" spc="229">
                <a:latin typeface="Calibri"/>
                <a:cs typeface="Calibri"/>
              </a:rPr>
              <a:t> </a:t>
            </a:r>
            <a:r>
              <a:rPr sz="2000" spc="-10">
                <a:latin typeface="Calibri"/>
                <a:cs typeface="Calibri"/>
              </a:rPr>
              <a:t>Illustrated </a:t>
            </a:r>
            <a:r>
              <a:rPr sz="2000">
                <a:latin typeface="Calibri"/>
                <a:cs typeface="Calibri"/>
              </a:rPr>
              <a:t>on</a:t>
            </a:r>
            <a:r>
              <a:rPr sz="2000" spc="-55">
                <a:latin typeface="Calibri"/>
                <a:cs typeface="Calibri"/>
              </a:rPr>
              <a:t> </a:t>
            </a:r>
            <a:r>
              <a:rPr sz="2000">
                <a:latin typeface="Calibri"/>
                <a:cs typeface="Calibri"/>
              </a:rPr>
              <a:t>Schedule</a:t>
            </a:r>
            <a:r>
              <a:rPr sz="2000" spc="-45">
                <a:latin typeface="Calibri"/>
                <a:cs typeface="Calibri"/>
              </a:rPr>
              <a:t> </a:t>
            </a:r>
            <a:r>
              <a:rPr sz="2000">
                <a:latin typeface="Calibri"/>
                <a:cs typeface="Calibri"/>
              </a:rPr>
              <a:t>Detail</a:t>
            </a:r>
            <a:r>
              <a:rPr sz="2000" spc="-30">
                <a:latin typeface="Calibri"/>
                <a:cs typeface="Calibri"/>
              </a:rPr>
              <a:t> </a:t>
            </a:r>
            <a:r>
              <a:rPr sz="2000" spc="-10">
                <a:latin typeface="Calibri"/>
                <a:cs typeface="Calibri"/>
              </a:rPr>
              <a:t>Defaults</a:t>
            </a:r>
            <a:r>
              <a:rPr sz="2000" spc="-50">
                <a:latin typeface="Calibri"/>
                <a:cs typeface="Calibri"/>
              </a:rPr>
              <a:t> </a:t>
            </a:r>
            <a:r>
              <a:rPr sz="2000" spc="-10">
                <a:latin typeface="Calibri"/>
                <a:cs typeface="Calibri"/>
              </a:rPr>
              <a:t>screenshot</a:t>
            </a:r>
            <a:endParaRPr sz="2000">
              <a:latin typeface="Calibri"/>
              <a:cs typeface="Calibri"/>
            </a:endParaRPr>
          </a:p>
          <a:p>
            <a:pPr marL="294640" marR="931544" indent="-216535">
              <a:lnSpc>
                <a:spcPct val="120000"/>
              </a:lnSpc>
              <a:spcBef>
                <a:spcPts val="1140"/>
              </a:spcBef>
              <a:buFont typeface="Arial"/>
              <a:buChar char="•"/>
              <a:tabLst>
                <a:tab pos="296545" algn="l"/>
              </a:tabLst>
            </a:pPr>
            <a:r>
              <a:rPr sz="2400">
                <a:latin typeface="Calibri"/>
                <a:cs typeface="Calibri"/>
              </a:rPr>
              <a:t>But</a:t>
            </a:r>
            <a:r>
              <a:rPr sz="2400" spc="-75">
                <a:latin typeface="Calibri"/>
                <a:cs typeface="Calibri"/>
              </a:rPr>
              <a:t> </a:t>
            </a:r>
            <a:r>
              <a:rPr sz="2400" i="1">
                <a:latin typeface="Calibri"/>
                <a:cs typeface="Calibri"/>
              </a:rPr>
              <a:t>effective</a:t>
            </a:r>
            <a:r>
              <a:rPr sz="2400" i="1" spc="-55">
                <a:latin typeface="Calibri"/>
                <a:cs typeface="Calibri"/>
              </a:rPr>
              <a:t> </a:t>
            </a:r>
            <a:r>
              <a:rPr sz="2400">
                <a:latin typeface="Calibri"/>
                <a:cs typeface="Calibri"/>
              </a:rPr>
              <a:t>max</a:t>
            </a:r>
            <a:r>
              <a:rPr sz="2400" spc="-85">
                <a:latin typeface="Calibri"/>
                <a:cs typeface="Calibri"/>
              </a:rPr>
              <a:t> </a:t>
            </a:r>
            <a:r>
              <a:rPr sz="2400">
                <a:latin typeface="Calibri"/>
                <a:cs typeface="Calibri"/>
              </a:rPr>
              <a:t>consumption</a:t>
            </a:r>
            <a:r>
              <a:rPr sz="2400" spc="-65">
                <a:latin typeface="Calibri"/>
                <a:cs typeface="Calibri"/>
              </a:rPr>
              <a:t> </a:t>
            </a:r>
            <a:r>
              <a:rPr sz="2400">
                <a:latin typeface="Calibri"/>
                <a:cs typeface="Calibri"/>
              </a:rPr>
              <a:t>may</a:t>
            </a:r>
            <a:r>
              <a:rPr sz="2400" spc="-70">
                <a:latin typeface="Calibri"/>
                <a:cs typeface="Calibri"/>
              </a:rPr>
              <a:t> </a:t>
            </a:r>
            <a:r>
              <a:rPr sz="2400" spc="-10">
                <a:latin typeface="Calibri"/>
                <a:cs typeface="Calibri"/>
              </a:rPr>
              <a:t>differ</a:t>
            </a:r>
            <a:r>
              <a:rPr sz="2400" spc="-50">
                <a:latin typeface="Calibri"/>
                <a:cs typeface="Calibri"/>
              </a:rPr>
              <a:t> </a:t>
            </a:r>
            <a:r>
              <a:rPr sz="2400">
                <a:latin typeface="Calibri"/>
                <a:cs typeface="Calibri"/>
              </a:rPr>
              <a:t>from</a:t>
            </a:r>
            <a:r>
              <a:rPr sz="2400" spc="-75">
                <a:latin typeface="Calibri"/>
                <a:cs typeface="Calibri"/>
              </a:rPr>
              <a:t> </a:t>
            </a:r>
            <a:r>
              <a:rPr sz="2400" i="1">
                <a:latin typeface="Calibri"/>
                <a:cs typeface="Calibri"/>
              </a:rPr>
              <a:t>offered</a:t>
            </a:r>
            <a:r>
              <a:rPr sz="2400" i="1" spc="-45">
                <a:latin typeface="Calibri"/>
                <a:cs typeface="Calibri"/>
              </a:rPr>
              <a:t> </a:t>
            </a:r>
            <a:r>
              <a:rPr sz="2400">
                <a:latin typeface="Calibri"/>
                <a:cs typeface="Calibri"/>
              </a:rPr>
              <a:t>max</a:t>
            </a:r>
            <a:r>
              <a:rPr sz="2400" spc="-70">
                <a:latin typeface="Calibri"/>
                <a:cs typeface="Calibri"/>
              </a:rPr>
              <a:t> </a:t>
            </a:r>
            <a:r>
              <a:rPr sz="2400">
                <a:latin typeface="Calibri"/>
                <a:cs typeface="Calibri"/>
              </a:rPr>
              <a:t>consumption</a:t>
            </a:r>
            <a:r>
              <a:rPr sz="2400" spc="-75">
                <a:latin typeface="Calibri"/>
                <a:cs typeface="Calibri"/>
              </a:rPr>
              <a:t> </a:t>
            </a:r>
            <a:r>
              <a:rPr sz="2400">
                <a:latin typeface="Calibri"/>
                <a:cs typeface="Calibri"/>
              </a:rPr>
              <a:t>to</a:t>
            </a:r>
            <a:r>
              <a:rPr sz="2400" spc="-70">
                <a:latin typeface="Calibri"/>
                <a:cs typeface="Calibri"/>
              </a:rPr>
              <a:t> </a:t>
            </a:r>
            <a:r>
              <a:rPr sz="2400" spc="-10">
                <a:latin typeface="Calibri"/>
                <a:cs typeface="Calibri"/>
              </a:rPr>
              <a:t>ensure 	</a:t>
            </a:r>
            <a:r>
              <a:rPr sz="2400">
                <a:latin typeface="Calibri"/>
                <a:cs typeface="Calibri"/>
              </a:rPr>
              <a:t>sustainability</a:t>
            </a:r>
            <a:r>
              <a:rPr sz="2400" spc="-65">
                <a:latin typeface="Calibri"/>
                <a:cs typeface="Calibri"/>
              </a:rPr>
              <a:t> </a:t>
            </a:r>
            <a:r>
              <a:rPr sz="2400">
                <a:latin typeface="Calibri"/>
                <a:cs typeface="Calibri"/>
              </a:rPr>
              <a:t>for</a:t>
            </a:r>
            <a:r>
              <a:rPr sz="2400" spc="-40">
                <a:latin typeface="Calibri"/>
                <a:cs typeface="Calibri"/>
              </a:rPr>
              <a:t> </a:t>
            </a:r>
            <a:r>
              <a:rPr sz="2400">
                <a:latin typeface="Calibri"/>
                <a:cs typeface="Calibri"/>
              </a:rPr>
              <a:t>≥15</a:t>
            </a:r>
            <a:r>
              <a:rPr sz="2400" spc="-55">
                <a:latin typeface="Calibri"/>
                <a:cs typeface="Calibri"/>
              </a:rPr>
              <a:t> </a:t>
            </a:r>
            <a:r>
              <a:rPr sz="2400" spc="-10">
                <a:latin typeface="Calibri"/>
                <a:cs typeface="Calibri"/>
              </a:rPr>
              <a:t>minutes</a:t>
            </a:r>
            <a:endParaRPr sz="2400">
              <a:latin typeface="Calibri"/>
              <a:cs typeface="Calibri"/>
            </a:endParaRPr>
          </a:p>
          <a:p>
            <a:pPr marL="359410">
              <a:lnSpc>
                <a:spcPct val="100000"/>
              </a:lnSpc>
              <a:spcBef>
                <a:spcPts val="545"/>
              </a:spcBef>
            </a:pPr>
            <a:r>
              <a:rPr sz="2000">
                <a:latin typeface="Calibri"/>
                <a:cs typeface="Calibri"/>
              </a:rPr>
              <a:t>‒</a:t>
            </a:r>
            <a:r>
              <a:rPr sz="2000" spc="225">
                <a:latin typeface="Calibri"/>
                <a:cs typeface="Calibri"/>
              </a:rPr>
              <a:t> </a:t>
            </a:r>
            <a:r>
              <a:rPr sz="2000">
                <a:latin typeface="Calibri"/>
                <a:cs typeface="Calibri"/>
              </a:rPr>
              <a:t>Necessary</a:t>
            </a:r>
            <a:r>
              <a:rPr sz="2000" spc="-35">
                <a:latin typeface="Calibri"/>
                <a:cs typeface="Calibri"/>
              </a:rPr>
              <a:t> </a:t>
            </a:r>
            <a:r>
              <a:rPr sz="2000">
                <a:latin typeface="Calibri"/>
                <a:cs typeface="Calibri"/>
              </a:rPr>
              <a:t>to</a:t>
            </a:r>
            <a:r>
              <a:rPr sz="2000" spc="-30">
                <a:latin typeface="Calibri"/>
                <a:cs typeface="Calibri"/>
              </a:rPr>
              <a:t> </a:t>
            </a:r>
            <a:r>
              <a:rPr sz="2000">
                <a:latin typeface="Calibri"/>
                <a:cs typeface="Calibri"/>
              </a:rPr>
              <a:t>comply</a:t>
            </a:r>
            <a:r>
              <a:rPr sz="2000" spc="-65">
                <a:latin typeface="Calibri"/>
                <a:cs typeface="Calibri"/>
              </a:rPr>
              <a:t> </a:t>
            </a:r>
            <a:r>
              <a:rPr sz="2000">
                <a:latin typeface="Calibri"/>
                <a:cs typeface="Calibri"/>
              </a:rPr>
              <a:t>with</a:t>
            </a:r>
            <a:r>
              <a:rPr sz="2000" spc="-35">
                <a:latin typeface="Calibri"/>
                <a:cs typeface="Calibri"/>
              </a:rPr>
              <a:t> </a:t>
            </a:r>
            <a:r>
              <a:rPr sz="2000">
                <a:latin typeface="Calibri"/>
                <a:cs typeface="Calibri"/>
              </a:rPr>
              <a:t>economic</a:t>
            </a:r>
            <a:r>
              <a:rPr sz="2000" spc="-55">
                <a:latin typeface="Calibri"/>
                <a:cs typeface="Calibri"/>
              </a:rPr>
              <a:t> </a:t>
            </a:r>
            <a:r>
              <a:rPr sz="2000">
                <a:latin typeface="Calibri"/>
                <a:cs typeface="Calibri"/>
              </a:rPr>
              <a:t>dispatch</a:t>
            </a:r>
            <a:r>
              <a:rPr sz="2000" spc="-35">
                <a:latin typeface="Calibri"/>
                <a:cs typeface="Calibri"/>
              </a:rPr>
              <a:t> </a:t>
            </a:r>
            <a:r>
              <a:rPr sz="2000" spc="-10">
                <a:latin typeface="Calibri"/>
                <a:cs typeface="Calibri"/>
              </a:rPr>
              <a:t>period</a:t>
            </a:r>
            <a:endParaRPr sz="2000">
              <a:latin typeface="Calibri"/>
              <a:cs typeface="Calibri"/>
            </a:endParaRPr>
          </a:p>
          <a:p>
            <a:pPr marL="294640" marR="922655" indent="-216535">
              <a:lnSpc>
                <a:spcPct val="120000"/>
              </a:lnSpc>
              <a:spcBef>
                <a:spcPts val="1135"/>
              </a:spcBef>
              <a:buFont typeface="Arial"/>
              <a:buChar char="•"/>
              <a:tabLst>
                <a:tab pos="296545" algn="l"/>
              </a:tabLst>
            </a:pPr>
            <a:r>
              <a:rPr sz="2400" i="1" spc="-10">
                <a:latin typeface="Calibri"/>
                <a:cs typeface="Calibri"/>
              </a:rPr>
              <a:t>Effective</a:t>
            </a:r>
            <a:r>
              <a:rPr sz="2400" i="1" spc="-25">
                <a:latin typeface="Calibri"/>
                <a:cs typeface="Calibri"/>
              </a:rPr>
              <a:t> </a:t>
            </a:r>
            <a:r>
              <a:rPr sz="2400">
                <a:latin typeface="Calibri"/>
                <a:cs typeface="Calibri"/>
              </a:rPr>
              <a:t>max</a:t>
            </a:r>
            <a:r>
              <a:rPr sz="2400" spc="-45">
                <a:latin typeface="Calibri"/>
                <a:cs typeface="Calibri"/>
              </a:rPr>
              <a:t> </a:t>
            </a:r>
            <a:r>
              <a:rPr sz="2400">
                <a:latin typeface="Calibri"/>
                <a:cs typeface="Calibri"/>
              </a:rPr>
              <a:t>consumption</a:t>
            </a:r>
            <a:r>
              <a:rPr sz="2400" spc="-40">
                <a:latin typeface="Calibri"/>
                <a:cs typeface="Calibri"/>
              </a:rPr>
              <a:t> </a:t>
            </a:r>
            <a:r>
              <a:rPr sz="2400">
                <a:latin typeface="Calibri"/>
                <a:cs typeface="Calibri"/>
              </a:rPr>
              <a:t>is</a:t>
            </a:r>
            <a:r>
              <a:rPr sz="2400" spc="-50">
                <a:latin typeface="Calibri"/>
                <a:cs typeface="Calibri"/>
              </a:rPr>
              <a:t> </a:t>
            </a:r>
            <a:r>
              <a:rPr sz="2400" spc="-10">
                <a:latin typeface="Calibri"/>
                <a:cs typeface="Calibri"/>
              </a:rPr>
              <a:t>calculated</a:t>
            </a:r>
            <a:r>
              <a:rPr sz="2400" spc="-50">
                <a:latin typeface="Calibri"/>
                <a:cs typeface="Calibri"/>
              </a:rPr>
              <a:t> </a:t>
            </a:r>
            <a:r>
              <a:rPr sz="2400">
                <a:latin typeface="Calibri"/>
                <a:cs typeface="Calibri"/>
              </a:rPr>
              <a:t>in</a:t>
            </a:r>
            <a:r>
              <a:rPr sz="2400" spc="-40">
                <a:latin typeface="Calibri"/>
                <a:cs typeface="Calibri"/>
              </a:rPr>
              <a:t> </a:t>
            </a:r>
            <a:r>
              <a:rPr sz="2400">
                <a:latin typeface="Calibri"/>
                <a:cs typeface="Calibri"/>
              </a:rPr>
              <a:t>real</a:t>
            </a:r>
            <a:r>
              <a:rPr sz="2400" spc="-35">
                <a:latin typeface="Calibri"/>
                <a:cs typeface="Calibri"/>
              </a:rPr>
              <a:t> </a:t>
            </a:r>
            <a:r>
              <a:rPr sz="2400">
                <a:latin typeface="Calibri"/>
                <a:cs typeface="Calibri"/>
              </a:rPr>
              <a:t>time</a:t>
            </a:r>
            <a:r>
              <a:rPr sz="2400" spc="-45">
                <a:latin typeface="Calibri"/>
                <a:cs typeface="Calibri"/>
              </a:rPr>
              <a:t> </a:t>
            </a:r>
            <a:r>
              <a:rPr sz="2400">
                <a:latin typeface="Calibri"/>
                <a:cs typeface="Calibri"/>
              </a:rPr>
              <a:t>using</a:t>
            </a:r>
            <a:r>
              <a:rPr sz="2400" spc="-45">
                <a:latin typeface="Calibri"/>
                <a:cs typeface="Calibri"/>
              </a:rPr>
              <a:t> </a:t>
            </a:r>
            <a:r>
              <a:rPr sz="2400" spc="-10">
                <a:latin typeface="Calibri"/>
                <a:cs typeface="Calibri"/>
              </a:rPr>
              <a:t>participant’s</a:t>
            </a:r>
            <a:r>
              <a:rPr sz="2400" spc="-60">
                <a:latin typeface="Calibri"/>
                <a:cs typeface="Calibri"/>
              </a:rPr>
              <a:t> </a:t>
            </a:r>
            <a:r>
              <a:rPr sz="2400" spc="-10">
                <a:latin typeface="Calibri"/>
                <a:cs typeface="Calibri"/>
              </a:rPr>
              <a:t>telemetered 	available</a:t>
            </a:r>
            <a:r>
              <a:rPr sz="2400" spc="-80">
                <a:latin typeface="Calibri"/>
                <a:cs typeface="Calibri"/>
              </a:rPr>
              <a:t> </a:t>
            </a:r>
            <a:r>
              <a:rPr sz="2400" spc="-10">
                <a:latin typeface="Calibri"/>
                <a:cs typeface="Calibri"/>
              </a:rPr>
              <a:t>storage</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9852659" y="4672584"/>
            <a:ext cx="1967483" cy="1461584"/>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70</a:t>
            </a:fld>
            <a:endParaRPr spc="-25"/>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477011" y="986027"/>
            <a:ext cx="11239500" cy="5414772"/>
          </a:xfrm>
          <a:prstGeom prst="rect">
            <a:avLst/>
          </a:prstGeom>
        </p:spPr>
      </p:pic>
      <p:sp>
        <p:nvSpPr>
          <p:cNvPr id="3" name="object 3"/>
          <p:cNvSpPr txBox="1">
            <a:spLocks noGrp="1"/>
          </p:cNvSpPr>
          <p:nvPr>
            <p:ph type="title"/>
          </p:nvPr>
        </p:nvSpPr>
        <p:spPr>
          <a:xfrm>
            <a:off x="302768" y="58183"/>
            <a:ext cx="10810240" cy="798830"/>
          </a:xfrm>
          <a:prstGeom prst="rect">
            <a:avLst/>
          </a:prstGeom>
        </p:spPr>
        <p:txBody>
          <a:bodyPr vert="horz" wrap="square" lIns="0" tIns="36195" rIns="0" bIns="0" rtlCol="0">
            <a:spAutoFit/>
          </a:bodyPr>
          <a:lstStyle/>
          <a:p>
            <a:pPr marL="12700">
              <a:lnSpc>
                <a:spcPct val="100000"/>
              </a:lnSpc>
              <a:spcBef>
                <a:spcPts val="285"/>
              </a:spcBef>
            </a:pPr>
            <a:r>
              <a:t>ARD</a:t>
            </a:r>
            <a:r>
              <a:rPr spc="-95"/>
              <a:t> </a:t>
            </a:r>
            <a:r>
              <a:rPr spc="-30"/>
              <a:t>Tab:</a:t>
            </a:r>
            <a:r>
              <a:rPr spc="-70"/>
              <a:t> </a:t>
            </a:r>
            <a:r>
              <a:rPr>
                <a:solidFill>
                  <a:srgbClr val="FAB82E"/>
                </a:solidFill>
              </a:rPr>
              <a:t>Hourly</a:t>
            </a:r>
            <a:r>
              <a:rPr spc="-95">
                <a:solidFill>
                  <a:srgbClr val="FAB82E"/>
                </a:solidFill>
              </a:rPr>
              <a:t> </a:t>
            </a:r>
            <a:r>
              <a:rPr spc="-10">
                <a:solidFill>
                  <a:srgbClr val="FAB82E"/>
                </a:solidFill>
              </a:rPr>
              <a:t>Updates</a:t>
            </a:r>
          </a:p>
          <a:p>
            <a:pPr marL="12700">
              <a:lnSpc>
                <a:spcPct val="100000"/>
              </a:lnSpc>
              <a:spcBef>
                <a:spcPts val="140"/>
              </a:spcBef>
            </a:pPr>
            <a:r>
              <a:rPr sz="2000" b="0" i="1">
                <a:latin typeface="Calibri"/>
                <a:cs typeface="Calibri"/>
              </a:rPr>
              <a:t>Max</a:t>
            </a:r>
            <a:r>
              <a:rPr sz="2000" b="0" i="1" spc="-45">
                <a:latin typeface="Calibri"/>
                <a:cs typeface="Calibri"/>
              </a:rPr>
              <a:t> </a:t>
            </a:r>
            <a:r>
              <a:rPr sz="2000" b="0" i="1">
                <a:latin typeface="Calibri"/>
                <a:cs typeface="Calibri"/>
              </a:rPr>
              <a:t>Consumption</a:t>
            </a:r>
            <a:r>
              <a:rPr sz="2000" b="0" i="1" spc="-45">
                <a:latin typeface="Calibri"/>
                <a:cs typeface="Calibri"/>
              </a:rPr>
              <a:t> </a:t>
            </a:r>
            <a:r>
              <a:rPr sz="2000" b="0" i="1">
                <a:latin typeface="Calibri"/>
                <a:cs typeface="Calibri"/>
              </a:rPr>
              <a:t>and</a:t>
            </a:r>
            <a:r>
              <a:rPr sz="2000" b="0" i="1" spc="-45">
                <a:latin typeface="Calibri"/>
                <a:cs typeface="Calibri"/>
              </a:rPr>
              <a:t> </a:t>
            </a:r>
            <a:r>
              <a:rPr sz="2000" b="0" i="1" spc="-10">
                <a:latin typeface="Calibri"/>
                <a:cs typeface="Calibri"/>
              </a:rPr>
              <a:t>Availability</a:t>
            </a:r>
            <a:r>
              <a:rPr sz="2000" b="0" i="1" spc="-25">
                <a:latin typeface="Calibri"/>
                <a:cs typeface="Calibri"/>
              </a:rPr>
              <a:t> </a:t>
            </a:r>
            <a:r>
              <a:rPr sz="2000" b="0" i="1">
                <a:latin typeface="Calibri"/>
                <a:cs typeface="Calibri"/>
              </a:rPr>
              <a:t>for</a:t>
            </a:r>
            <a:r>
              <a:rPr sz="2000" b="0" i="1" spc="-25">
                <a:latin typeface="Calibri"/>
                <a:cs typeface="Calibri"/>
              </a:rPr>
              <a:t> </a:t>
            </a:r>
            <a:r>
              <a:rPr sz="2000" b="0" i="1">
                <a:latin typeface="Calibri"/>
                <a:cs typeface="Calibri"/>
              </a:rPr>
              <a:t>CSF</a:t>
            </a:r>
            <a:r>
              <a:rPr sz="2000" b="0" i="1" spc="-25">
                <a:latin typeface="Calibri"/>
                <a:cs typeface="Calibri"/>
              </a:rPr>
              <a:t> </a:t>
            </a:r>
            <a:r>
              <a:rPr sz="2000" b="0" i="1">
                <a:latin typeface="Calibri"/>
                <a:cs typeface="Calibri"/>
              </a:rPr>
              <a:t>DARD</a:t>
            </a:r>
            <a:r>
              <a:rPr sz="2000" b="0" i="1" spc="-55">
                <a:latin typeface="Calibri"/>
                <a:cs typeface="Calibri"/>
              </a:rPr>
              <a:t> </a:t>
            </a:r>
            <a:r>
              <a:rPr sz="2000" b="0" i="1">
                <a:latin typeface="Calibri"/>
                <a:cs typeface="Calibri"/>
              </a:rPr>
              <a:t>Can</a:t>
            </a:r>
            <a:r>
              <a:rPr sz="2000" b="0" i="1" spc="-35">
                <a:latin typeface="Calibri"/>
                <a:cs typeface="Calibri"/>
              </a:rPr>
              <a:t> </a:t>
            </a:r>
            <a:r>
              <a:rPr sz="2000" b="0" i="1">
                <a:latin typeface="Calibri"/>
                <a:cs typeface="Calibri"/>
              </a:rPr>
              <a:t>Be</a:t>
            </a:r>
            <a:r>
              <a:rPr sz="2000" b="0" i="1" spc="-40">
                <a:latin typeface="Calibri"/>
                <a:cs typeface="Calibri"/>
              </a:rPr>
              <a:t> </a:t>
            </a:r>
            <a:r>
              <a:rPr sz="2000" b="0" i="1">
                <a:latin typeface="Calibri"/>
                <a:cs typeface="Calibri"/>
              </a:rPr>
              <a:t>Set</a:t>
            </a:r>
            <a:r>
              <a:rPr sz="2000" b="0" i="1" spc="-40">
                <a:latin typeface="Calibri"/>
                <a:cs typeface="Calibri"/>
              </a:rPr>
              <a:t> </a:t>
            </a:r>
            <a:r>
              <a:rPr sz="2000" b="0" i="1">
                <a:latin typeface="Calibri"/>
                <a:cs typeface="Calibri"/>
              </a:rPr>
              <a:t>on</a:t>
            </a:r>
            <a:r>
              <a:rPr sz="2000" b="0" i="1" spc="-15">
                <a:latin typeface="Calibri"/>
                <a:cs typeface="Calibri"/>
              </a:rPr>
              <a:t> </a:t>
            </a:r>
            <a:r>
              <a:rPr sz="2000" b="0" i="1">
                <a:latin typeface="Calibri"/>
                <a:cs typeface="Calibri"/>
              </a:rPr>
              <a:t>an</a:t>
            </a:r>
            <a:r>
              <a:rPr sz="2000" b="0" i="1" spc="-45">
                <a:latin typeface="Calibri"/>
                <a:cs typeface="Calibri"/>
              </a:rPr>
              <a:t> </a:t>
            </a:r>
            <a:r>
              <a:rPr sz="2000" b="0" i="1">
                <a:latin typeface="Calibri"/>
                <a:cs typeface="Calibri"/>
              </a:rPr>
              <a:t>Hourly</a:t>
            </a:r>
            <a:r>
              <a:rPr sz="2000" b="0" i="1" spc="-35">
                <a:latin typeface="Calibri"/>
                <a:cs typeface="Calibri"/>
              </a:rPr>
              <a:t> </a:t>
            </a:r>
            <a:r>
              <a:rPr sz="2000" b="0" i="1">
                <a:latin typeface="Calibri"/>
                <a:cs typeface="Calibri"/>
              </a:rPr>
              <a:t>Basis</a:t>
            </a:r>
            <a:r>
              <a:rPr sz="2000" b="0" i="1" spc="-35">
                <a:latin typeface="Calibri"/>
                <a:cs typeface="Calibri"/>
              </a:rPr>
              <a:t> </a:t>
            </a:r>
            <a:r>
              <a:rPr sz="2000" b="0" i="1">
                <a:latin typeface="Calibri"/>
                <a:cs typeface="Calibri"/>
              </a:rPr>
              <a:t>to</a:t>
            </a:r>
            <a:r>
              <a:rPr sz="2000" b="0" i="1" spc="-25">
                <a:latin typeface="Calibri"/>
                <a:cs typeface="Calibri"/>
              </a:rPr>
              <a:t> </a:t>
            </a:r>
            <a:r>
              <a:rPr sz="2000" b="0" i="1">
                <a:latin typeface="Calibri"/>
                <a:cs typeface="Calibri"/>
              </a:rPr>
              <a:t>Override</a:t>
            </a:r>
            <a:r>
              <a:rPr sz="2000" b="0" i="1" spc="-25">
                <a:latin typeface="Calibri"/>
                <a:cs typeface="Calibri"/>
              </a:rPr>
              <a:t> </a:t>
            </a:r>
            <a:r>
              <a:rPr sz="2000" b="0" i="1">
                <a:latin typeface="Calibri"/>
                <a:cs typeface="Calibri"/>
              </a:rPr>
              <a:t>Default</a:t>
            </a:r>
            <a:r>
              <a:rPr sz="2000" b="0" i="1" spc="-50">
                <a:latin typeface="Calibri"/>
                <a:cs typeface="Calibri"/>
              </a:rPr>
              <a:t> </a:t>
            </a:r>
            <a:r>
              <a:rPr sz="2000" b="0" i="1" spc="-10">
                <a:latin typeface="Calibri"/>
                <a:cs typeface="Calibri"/>
              </a:rPr>
              <a:t>Values</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5" name="object 5"/>
          <p:cNvSpPr txBox="1"/>
          <p:nvPr/>
        </p:nvSpPr>
        <p:spPr>
          <a:xfrm>
            <a:off x="4315967" y="3012948"/>
            <a:ext cx="2651760" cy="175260"/>
          </a:xfrm>
          <a:prstGeom prst="rect">
            <a:avLst/>
          </a:prstGeom>
          <a:solidFill>
            <a:srgbClr val="D6E6F6"/>
          </a:solidFill>
        </p:spPr>
        <p:txBody>
          <a:bodyPr vert="horz" wrap="square" lIns="0" tIns="3810" rIns="0" bIns="0" rtlCol="0">
            <a:spAutoFit/>
          </a:bodyPr>
          <a:lstStyle/>
          <a:p>
            <a:pPr marL="46355">
              <a:lnSpc>
                <a:spcPct val="100000"/>
              </a:lnSpc>
              <a:spcBef>
                <a:spcPts val="30"/>
              </a:spcBef>
            </a:pPr>
            <a:r>
              <a:rPr sz="1000" b="1">
                <a:solidFill>
                  <a:srgbClr val="0F3B85"/>
                </a:solidFill>
                <a:latin typeface="Calibri"/>
                <a:cs typeface="Calibri"/>
              </a:rPr>
              <a:t>MyFacility_ARD</a:t>
            </a:r>
            <a:r>
              <a:rPr sz="1000" b="1" spc="-5">
                <a:solidFill>
                  <a:srgbClr val="0F3B85"/>
                </a:solidFill>
                <a:latin typeface="Calibri"/>
                <a:cs typeface="Calibri"/>
              </a:rPr>
              <a:t> </a:t>
            </a:r>
            <a:r>
              <a:rPr sz="1000" b="1">
                <a:solidFill>
                  <a:srgbClr val="0F3B85"/>
                </a:solidFill>
                <a:latin typeface="Calibri"/>
                <a:cs typeface="Calibri"/>
              </a:rPr>
              <a:t>(12345)</a:t>
            </a:r>
            <a:r>
              <a:rPr sz="1000" b="1" spc="-15">
                <a:solidFill>
                  <a:srgbClr val="0F3B85"/>
                </a:solidFill>
                <a:latin typeface="Calibri"/>
                <a:cs typeface="Calibri"/>
              </a:rPr>
              <a:t> </a:t>
            </a:r>
            <a:r>
              <a:rPr sz="1000" b="1">
                <a:solidFill>
                  <a:srgbClr val="0F3B85"/>
                </a:solidFill>
                <a:latin typeface="Calibri"/>
                <a:cs typeface="Calibri"/>
              </a:rPr>
              <a:t>on</a:t>
            </a:r>
            <a:r>
              <a:rPr sz="1000" b="1" spc="-45">
                <a:solidFill>
                  <a:srgbClr val="0F3B85"/>
                </a:solidFill>
                <a:latin typeface="Calibri"/>
                <a:cs typeface="Calibri"/>
              </a:rPr>
              <a:t> </a:t>
            </a:r>
            <a:r>
              <a:rPr sz="1000" b="1" spc="-10">
                <a:solidFill>
                  <a:srgbClr val="0F3B85"/>
                </a:solidFill>
                <a:latin typeface="Calibri"/>
                <a:cs typeface="Calibri"/>
              </a:rPr>
              <a:t>25-Jan-</a:t>
            </a:r>
            <a:r>
              <a:rPr sz="1000" b="1" spc="-20">
                <a:solidFill>
                  <a:srgbClr val="0F3B85"/>
                </a:solidFill>
                <a:latin typeface="Calibri"/>
                <a:cs typeface="Calibri"/>
              </a:rPr>
              <a:t>2019</a:t>
            </a:r>
            <a:endParaRPr sz="1000">
              <a:latin typeface="Calibri"/>
              <a:cs typeface="Calibri"/>
            </a:endParaRPr>
          </a:p>
        </p:txBody>
      </p:sp>
      <p:sp>
        <p:nvSpPr>
          <p:cNvPr id="6" name="object 6"/>
          <p:cNvSpPr/>
          <p:nvPr/>
        </p:nvSpPr>
        <p:spPr>
          <a:xfrm>
            <a:off x="1103375" y="2327148"/>
            <a:ext cx="1719580" cy="165100"/>
          </a:xfrm>
          <a:custGeom>
            <a:avLst/>
            <a:gdLst/>
            <a:ahLst/>
            <a:cxnLst/>
            <a:rect l="l" t="t" r="r" b="b"/>
            <a:pathLst>
              <a:path w="1719580" h="165100">
                <a:moveTo>
                  <a:pt x="0" y="164591"/>
                </a:moveTo>
                <a:lnTo>
                  <a:pt x="1719072" y="164591"/>
                </a:lnTo>
                <a:lnTo>
                  <a:pt x="1719072" y="0"/>
                </a:lnTo>
                <a:lnTo>
                  <a:pt x="0" y="0"/>
                </a:lnTo>
                <a:lnTo>
                  <a:pt x="0" y="164591"/>
                </a:lnTo>
                <a:close/>
              </a:path>
            </a:pathLst>
          </a:custGeom>
          <a:ln w="12192">
            <a:solidFill>
              <a:srgbClr val="B5B8C7"/>
            </a:solidFill>
          </a:ln>
        </p:spPr>
        <p:txBody>
          <a:bodyPr wrap="square" lIns="0" tIns="0" rIns="0" bIns="0" rtlCol="0"/>
          <a:lstStyle/>
          <a:p>
            <a:endParaRPr/>
          </a:p>
        </p:txBody>
      </p:sp>
      <p:sp>
        <p:nvSpPr>
          <p:cNvPr id="7" name="object 7"/>
          <p:cNvSpPr txBox="1"/>
          <p:nvPr/>
        </p:nvSpPr>
        <p:spPr>
          <a:xfrm>
            <a:off x="1103375" y="2327148"/>
            <a:ext cx="1719580" cy="165100"/>
          </a:xfrm>
          <a:prstGeom prst="rect">
            <a:avLst/>
          </a:prstGeom>
          <a:solidFill>
            <a:srgbClr val="FFFFFF"/>
          </a:solidFill>
        </p:spPr>
        <p:txBody>
          <a:bodyPr vert="horz" wrap="square" lIns="0" tIns="0" rIns="0" bIns="0" rtlCol="0">
            <a:spAutoFit/>
          </a:bodyPr>
          <a:lstStyle/>
          <a:p>
            <a:pPr marL="45720">
              <a:lnSpc>
                <a:spcPts val="1195"/>
              </a:lnSpc>
            </a:pPr>
            <a:r>
              <a:rPr sz="1200" spc="-10">
                <a:latin typeface="Calibri"/>
                <a:cs typeface="Calibri"/>
              </a:rPr>
              <a:t>My_CSF_ARD</a:t>
            </a:r>
            <a:endParaRPr sz="1200">
              <a:latin typeface="Calibri"/>
              <a:cs typeface="Calibri"/>
            </a:endParaRPr>
          </a:p>
        </p:txBody>
      </p:sp>
      <p:grpSp>
        <p:nvGrpSpPr>
          <p:cNvPr id="8" name="object 8"/>
          <p:cNvGrpSpPr/>
          <p:nvPr/>
        </p:nvGrpSpPr>
        <p:grpSpPr>
          <a:xfrm>
            <a:off x="304800" y="3188144"/>
            <a:ext cx="9356090" cy="3007360"/>
            <a:chOff x="304800" y="3188144"/>
            <a:chExt cx="9356090" cy="3007360"/>
          </a:xfrm>
        </p:grpSpPr>
        <p:sp>
          <p:nvSpPr>
            <p:cNvPr id="9" name="object 9"/>
            <p:cNvSpPr/>
            <p:nvPr/>
          </p:nvSpPr>
          <p:spPr>
            <a:xfrm>
              <a:off x="4039361" y="3201162"/>
              <a:ext cx="5608320" cy="2981325"/>
            </a:xfrm>
            <a:custGeom>
              <a:avLst/>
              <a:gdLst/>
              <a:ahLst/>
              <a:cxnLst/>
              <a:rect l="l" t="t" r="r" b="b"/>
              <a:pathLst>
                <a:path w="5608320" h="2981325">
                  <a:moveTo>
                    <a:pt x="0" y="2980944"/>
                  </a:moveTo>
                  <a:lnTo>
                    <a:pt x="1005839" y="2980944"/>
                  </a:lnTo>
                  <a:lnTo>
                    <a:pt x="1005839" y="0"/>
                  </a:lnTo>
                  <a:lnTo>
                    <a:pt x="0" y="0"/>
                  </a:lnTo>
                  <a:lnTo>
                    <a:pt x="0" y="2980944"/>
                  </a:lnTo>
                  <a:close/>
                </a:path>
                <a:path w="5608320" h="2981325">
                  <a:moveTo>
                    <a:pt x="1066800" y="2980944"/>
                  </a:moveTo>
                  <a:lnTo>
                    <a:pt x="2072639" y="2980944"/>
                  </a:lnTo>
                  <a:lnTo>
                    <a:pt x="2072639" y="0"/>
                  </a:lnTo>
                  <a:lnTo>
                    <a:pt x="1066800" y="0"/>
                  </a:lnTo>
                  <a:lnTo>
                    <a:pt x="1066800" y="2980944"/>
                  </a:lnTo>
                  <a:close/>
                </a:path>
                <a:path w="5608320" h="2981325">
                  <a:moveTo>
                    <a:pt x="3428999" y="2980944"/>
                  </a:moveTo>
                  <a:lnTo>
                    <a:pt x="4114799" y="2980944"/>
                  </a:lnTo>
                  <a:lnTo>
                    <a:pt x="4114799" y="0"/>
                  </a:lnTo>
                  <a:lnTo>
                    <a:pt x="3428999" y="0"/>
                  </a:lnTo>
                  <a:lnTo>
                    <a:pt x="3428999" y="2980944"/>
                  </a:lnTo>
                  <a:close/>
                </a:path>
                <a:path w="5608320" h="2981325">
                  <a:moveTo>
                    <a:pt x="4876799" y="2980944"/>
                  </a:moveTo>
                  <a:lnTo>
                    <a:pt x="5608320" y="2980944"/>
                  </a:lnTo>
                  <a:lnTo>
                    <a:pt x="5608320" y="0"/>
                  </a:lnTo>
                  <a:lnTo>
                    <a:pt x="4876799" y="0"/>
                  </a:lnTo>
                  <a:lnTo>
                    <a:pt x="4876799" y="2980944"/>
                  </a:lnTo>
                  <a:close/>
                </a:path>
              </a:pathLst>
            </a:custGeom>
            <a:ln w="25908">
              <a:solidFill>
                <a:srgbClr val="FAB82E"/>
              </a:solidFill>
            </a:ln>
          </p:spPr>
          <p:txBody>
            <a:bodyPr wrap="square" lIns="0" tIns="0" rIns="0" bIns="0" rtlCol="0"/>
            <a:lstStyle/>
            <a:p>
              <a:endParaRPr/>
            </a:p>
          </p:txBody>
        </p:sp>
        <p:sp>
          <p:nvSpPr>
            <p:cNvPr id="10" name="object 10"/>
            <p:cNvSpPr/>
            <p:nvPr/>
          </p:nvSpPr>
          <p:spPr>
            <a:xfrm>
              <a:off x="304800" y="4326890"/>
              <a:ext cx="3841750" cy="1083310"/>
            </a:xfrm>
            <a:custGeom>
              <a:avLst/>
              <a:gdLst/>
              <a:ahLst/>
              <a:cxnLst/>
              <a:rect l="l" t="t" r="r" b="b"/>
              <a:pathLst>
                <a:path w="3841750" h="1083310">
                  <a:moveTo>
                    <a:pt x="3386074" y="368554"/>
                  </a:moveTo>
                  <a:lnTo>
                    <a:pt x="119126" y="368554"/>
                  </a:lnTo>
                  <a:lnTo>
                    <a:pt x="72759" y="377916"/>
                  </a:lnTo>
                  <a:lnTo>
                    <a:pt x="34893" y="403447"/>
                  </a:lnTo>
                  <a:lnTo>
                    <a:pt x="9362" y="441313"/>
                  </a:lnTo>
                  <a:lnTo>
                    <a:pt x="0" y="487680"/>
                  </a:lnTo>
                  <a:lnTo>
                    <a:pt x="0" y="964184"/>
                  </a:lnTo>
                  <a:lnTo>
                    <a:pt x="9362" y="1010550"/>
                  </a:lnTo>
                  <a:lnTo>
                    <a:pt x="34893" y="1048416"/>
                  </a:lnTo>
                  <a:lnTo>
                    <a:pt x="72759" y="1073947"/>
                  </a:lnTo>
                  <a:lnTo>
                    <a:pt x="119126" y="1083310"/>
                  </a:lnTo>
                  <a:lnTo>
                    <a:pt x="3386074" y="1083310"/>
                  </a:lnTo>
                  <a:lnTo>
                    <a:pt x="3432440" y="1073947"/>
                  </a:lnTo>
                  <a:lnTo>
                    <a:pt x="3470306" y="1048416"/>
                  </a:lnTo>
                  <a:lnTo>
                    <a:pt x="3495837" y="1010550"/>
                  </a:lnTo>
                  <a:lnTo>
                    <a:pt x="3505200" y="964184"/>
                  </a:lnTo>
                  <a:lnTo>
                    <a:pt x="3505200" y="487680"/>
                  </a:lnTo>
                  <a:lnTo>
                    <a:pt x="3495837" y="441313"/>
                  </a:lnTo>
                  <a:lnTo>
                    <a:pt x="3470306" y="403447"/>
                  </a:lnTo>
                  <a:lnTo>
                    <a:pt x="3432440" y="377916"/>
                  </a:lnTo>
                  <a:lnTo>
                    <a:pt x="3386074" y="368554"/>
                  </a:lnTo>
                  <a:close/>
                </a:path>
                <a:path w="3841750" h="1083310">
                  <a:moveTo>
                    <a:pt x="3841496" y="0"/>
                  </a:moveTo>
                  <a:lnTo>
                    <a:pt x="2044700" y="368554"/>
                  </a:lnTo>
                  <a:lnTo>
                    <a:pt x="2921000" y="368554"/>
                  </a:lnTo>
                  <a:lnTo>
                    <a:pt x="3841496" y="0"/>
                  </a:lnTo>
                  <a:close/>
                </a:path>
              </a:pathLst>
            </a:custGeom>
            <a:solidFill>
              <a:srgbClr val="FCE2AC"/>
            </a:solidFill>
          </p:spPr>
          <p:txBody>
            <a:bodyPr wrap="square" lIns="0" tIns="0" rIns="0" bIns="0" rtlCol="0"/>
            <a:lstStyle/>
            <a:p>
              <a:endParaRPr/>
            </a:p>
          </p:txBody>
        </p:sp>
      </p:grpSp>
      <p:sp>
        <p:nvSpPr>
          <p:cNvPr id="11" name="object 11"/>
          <p:cNvSpPr txBox="1"/>
          <p:nvPr/>
        </p:nvSpPr>
        <p:spPr>
          <a:xfrm>
            <a:off x="3941064" y="2039111"/>
            <a:ext cx="2688590" cy="173990"/>
          </a:xfrm>
          <a:prstGeom prst="rect">
            <a:avLst/>
          </a:prstGeom>
          <a:solidFill>
            <a:srgbClr val="D6E6F6"/>
          </a:solidFill>
        </p:spPr>
        <p:txBody>
          <a:bodyPr vert="horz" wrap="square" lIns="0" tIns="3175" rIns="0" bIns="0" rtlCol="0">
            <a:spAutoFit/>
          </a:bodyPr>
          <a:lstStyle/>
          <a:p>
            <a:pPr marL="45720">
              <a:lnSpc>
                <a:spcPct val="100000"/>
              </a:lnSpc>
              <a:spcBef>
                <a:spcPts val="25"/>
              </a:spcBef>
            </a:pPr>
            <a:r>
              <a:rPr sz="1000" b="1">
                <a:solidFill>
                  <a:srgbClr val="0F3B85"/>
                </a:solidFill>
                <a:latin typeface="Calibri"/>
                <a:cs typeface="Calibri"/>
              </a:rPr>
              <a:t>MyFacility_ARD</a:t>
            </a:r>
            <a:r>
              <a:rPr sz="1000" b="1" spc="-5">
                <a:solidFill>
                  <a:srgbClr val="0F3B85"/>
                </a:solidFill>
                <a:latin typeface="Calibri"/>
                <a:cs typeface="Calibri"/>
              </a:rPr>
              <a:t> </a:t>
            </a:r>
            <a:r>
              <a:rPr sz="1000" b="1">
                <a:solidFill>
                  <a:srgbClr val="0F3B85"/>
                </a:solidFill>
                <a:latin typeface="Calibri"/>
                <a:cs typeface="Calibri"/>
              </a:rPr>
              <a:t>(12345)</a:t>
            </a:r>
            <a:r>
              <a:rPr sz="1000" b="1" spc="-15">
                <a:solidFill>
                  <a:srgbClr val="0F3B85"/>
                </a:solidFill>
                <a:latin typeface="Calibri"/>
                <a:cs typeface="Calibri"/>
              </a:rPr>
              <a:t> </a:t>
            </a:r>
            <a:r>
              <a:rPr sz="1000" b="1">
                <a:solidFill>
                  <a:srgbClr val="0F3B85"/>
                </a:solidFill>
                <a:latin typeface="Calibri"/>
                <a:cs typeface="Calibri"/>
              </a:rPr>
              <a:t>on</a:t>
            </a:r>
            <a:r>
              <a:rPr sz="1000" b="1" spc="-45">
                <a:solidFill>
                  <a:srgbClr val="0F3B85"/>
                </a:solidFill>
                <a:latin typeface="Calibri"/>
                <a:cs typeface="Calibri"/>
              </a:rPr>
              <a:t> </a:t>
            </a:r>
            <a:r>
              <a:rPr sz="1000" b="1" spc="-10">
                <a:solidFill>
                  <a:srgbClr val="0F3B85"/>
                </a:solidFill>
                <a:latin typeface="Calibri"/>
                <a:cs typeface="Calibri"/>
              </a:rPr>
              <a:t>25-Jan-</a:t>
            </a:r>
            <a:r>
              <a:rPr sz="1000" b="1" spc="-20">
                <a:solidFill>
                  <a:srgbClr val="0F3B85"/>
                </a:solidFill>
                <a:latin typeface="Calibri"/>
                <a:cs typeface="Calibri"/>
              </a:rPr>
              <a:t>2019</a:t>
            </a:r>
            <a:endParaRPr sz="1000">
              <a:latin typeface="Calibri"/>
              <a:cs typeface="Calibri"/>
            </a:endParaRPr>
          </a:p>
        </p:txBody>
      </p:sp>
      <p:sp>
        <p:nvSpPr>
          <p:cNvPr id="12" name="object 12"/>
          <p:cNvSpPr txBox="1"/>
          <p:nvPr/>
        </p:nvSpPr>
        <p:spPr>
          <a:xfrm>
            <a:off x="418591" y="4748910"/>
            <a:ext cx="3202940" cy="57404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Remember</a:t>
            </a:r>
            <a:r>
              <a:rPr sz="1800" spc="-50">
                <a:latin typeface="Calibri"/>
                <a:cs typeface="Calibri"/>
              </a:rPr>
              <a:t> </a:t>
            </a:r>
            <a:r>
              <a:rPr sz="1800">
                <a:latin typeface="Calibri"/>
                <a:cs typeface="Calibri"/>
              </a:rPr>
              <a:t>that</a:t>
            </a:r>
            <a:r>
              <a:rPr sz="1800" spc="-60">
                <a:latin typeface="Calibri"/>
                <a:cs typeface="Calibri"/>
              </a:rPr>
              <a:t> </a:t>
            </a:r>
            <a:r>
              <a:rPr sz="1800">
                <a:latin typeface="Calibri"/>
                <a:cs typeface="Calibri"/>
              </a:rPr>
              <a:t>Min</a:t>
            </a:r>
            <a:r>
              <a:rPr sz="1800" spc="-40">
                <a:latin typeface="Calibri"/>
                <a:cs typeface="Calibri"/>
              </a:rPr>
              <a:t> </a:t>
            </a:r>
            <a:r>
              <a:rPr sz="1800" spc="-10">
                <a:latin typeface="Calibri"/>
                <a:cs typeface="Calibri"/>
              </a:rPr>
              <a:t>Consumption</a:t>
            </a:r>
            <a:endParaRPr sz="1800">
              <a:latin typeface="Calibri"/>
              <a:cs typeface="Calibri"/>
            </a:endParaRPr>
          </a:p>
          <a:p>
            <a:pPr marL="12700">
              <a:lnSpc>
                <a:spcPct val="100000"/>
              </a:lnSpc>
            </a:pPr>
            <a:r>
              <a:rPr sz="1800" b="1">
                <a:latin typeface="Calibri"/>
                <a:cs typeface="Calibri"/>
              </a:rPr>
              <a:t>must</a:t>
            </a:r>
            <a:r>
              <a:rPr sz="1800" b="1" spc="-30">
                <a:latin typeface="Calibri"/>
                <a:cs typeface="Calibri"/>
              </a:rPr>
              <a:t> </a:t>
            </a:r>
            <a:r>
              <a:rPr sz="1800" b="1">
                <a:latin typeface="Calibri"/>
                <a:cs typeface="Calibri"/>
              </a:rPr>
              <a:t>be</a:t>
            </a:r>
            <a:r>
              <a:rPr sz="1800" b="1" spc="-25">
                <a:latin typeface="Calibri"/>
                <a:cs typeface="Calibri"/>
              </a:rPr>
              <a:t> </a:t>
            </a:r>
            <a:r>
              <a:rPr sz="1800" b="1">
                <a:latin typeface="Calibri"/>
                <a:cs typeface="Calibri"/>
              </a:rPr>
              <a:t>set</a:t>
            </a:r>
            <a:r>
              <a:rPr sz="1800" b="1" spc="-25">
                <a:latin typeface="Calibri"/>
                <a:cs typeface="Calibri"/>
              </a:rPr>
              <a:t> </a:t>
            </a:r>
            <a:r>
              <a:rPr sz="1800" b="1">
                <a:latin typeface="Calibri"/>
                <a:cs typeface="Calibri"/>
              </a:rPr>
              <a:t>to</a:t>
            </a:r>
            <a:r>
              <a:rPr sz="1800" b="1" spc="-25">
                <a:latin typeface="Calibri"/>
                <a:cs typeface="Calibri"/>
              </a:rPr>
              <a:t> </a:t>
            </a:r>
            <a:r>
              <a:rPr sz="1800" b="1" spc="-20">
                <a:latin typeface="Calibri"/>
                <a:cs typeface="Calibri"/>
              </a:rPr>
              <a:t>zero</a:t>
            </a:r>
            <a:endParaRPr sz="1800">
              <a:latin typeface="Calibri"/>
              <a:cs typeface="Calibri"/>
            </a:endParaRPr>
          </a:p>
        </p:txBody>
      </p:sp>
      <p:sp>
        <p:nvSpPr>
          <p:cNvPr id="13" name="object 13"/>
          <p:cNvSpPr/>
          <p:nvPr/>
        </p:nvSpPr>
        <p:spPr>
          <a:xfrm>
            <a:off x="1094232" y="2532888"/>
            <a:ext cx="1725295" cy="165100"/>
          </a:xfrm>
          <a:custGeom>
            <a:avLst/>
            <a:gdLst/>
            <a:ahLst/>
            <a:cxnLst/>
            <a:rect l="l" t="t" r="r" b="b"/>
            <a:pathLst>
              <a:path w="1725295" h="165100">
                <a:moveTo>
                  <a:pt x="0" y="164591"/>
                </a:moveTo>
                <a:lnTo>
                  <a:pt x="1725168" y="164591"/>
                </a:lnTo>
                <a:lnTo>
                  <a:pt x="1725168" y="0"/>
                </a:lnTo>
                <a:lnTo>
                  <a:pt x="0" y="0"/>
                </a:lnTo>
                <a:lnTo>
                  <a:pt x="0" y="164591"/>
                </a:lnTo>
                <a:close/>
              </a:path>
            </a:pathLst>
          </a:custGeom>
          <a:ln w="12192">
            <a:solidFill>
              <a:srgbClr val="B5B8C7"/>
            </a:solidFill>
          </a:ln>
        </p:spPr>
        <p:txBody>
          <a:bodyPr wrap="square" lIns="0" tIns="0" rIns="0" bIns="0" rtlCol="0"/>
          <a:lstStyle/>
          <a:p>
            <a:endParaRPr/>
          </a:p>
        </p:txBody>
      </p:sp>
      <p:sp>
        <p:nvSpPr>
          <p:cNvPr id="14" name="object 14"/>
          <p:cNvSpPr txBox="1"/>
          <p:nvPr/>
        </p:nvSpPr>
        <p:spPr>
          <a:xfrm>
            <a:off x="1104900" y="2518410"/>
            <a:ext cx="1710055" cy="173355"/>
          </a:xfrm>
          <a:prstGeom prst="rect">
            <a:avLst/>
          </a:prstGeom>
          <a:solidFill>
            <a:srgbClr val="FFFFFF"/>
          </a:solidFill>
        </p:spPr>
        <p:txBody>
          <a:bodyPr vert="horz" wrap="square" lIns="0" tIns="0" rIns="0" bIns="0" rtlCol="0">
            <a:spAutoFit/>
          </a:bodyPr>
          <a:lstStyle/>
          <a:p>
            <a:pPr marL="34290">
              <a:lnSpc>
                <a:spcPts val="1305"/>
              </a:lnSpc>
            </a:pPr>
            <a:r>
              <a:rPr sz="1200" spc="-10">
                <a:latin typeface="Calibri"/>
                <a:cs typeface="Calibri"/>
              </a:rPr>
              <a:t>MyFacility_ARD</a:t>
            </a:r>
            <a:endParaRPr sz="1200">
              <a:latin typeface="Calibri"/>
              <a:cs typeface="Calibri"/>
            </a:endParaRPr>
          </a:p>
        </p:txBody>
      </p:sp>
      <p:sp>
        <p:nvSpPr>
          <p:cNvPr id="15" name="object 15"/>
          <p:cNvSpPr/>
          <p:nvPr/>
        </p:nvSpPr>
        <p:spPr>
          <a:xfrm>
            <a:off x="1981961" y="991361"/>
            <a:ext cx="5410200" cy="533400"/>
          </a:xfrm>
          <a:custGeom>
            <a:avLst/>
            <a:gdLst/>
            <a:ahLst/>
            <a:cxnLst/>
            <a:rect l="l" t="t" r="r" b="b"/>
            <a:pathLst>
              <a:path w="5410200" h="533400">
                <a:moveTo>
                  <a:pt x="4838699" y="533400"/>
                </a:moveTo>
                <a:lnTo>
                  <a:pt x="5410199" y="533400"/>
                </a:lnTo>
                <a:lnTo>
                  <a:pt x="5410199" y="224027"/>
                </a:lnTo>
                <a:lnTo>
                  <a:pt x="4838699" y="224027"/>
                </a:lnTo>
                <a:lnTo>
                  <a:pt x="4838699" y="533400"/>
                </a:lnTo>
                <a:close/>
              </a:path>
              <a:path w="5410200" h="533400">
                <a:moveTo>
                  <a:pt x="0" y="224027"/>
                </a:moveTo>
                <a:lnTo>
                  <a:pt x="381000" y="224027"/>
                </a:lnTo>
                <a:lnTo>
                  <a:pt x="381000" y="0"/>
                </a:lnTo>
                <a:lnTo>
                  <a:pt x="0" y="0"/>
                </a:lnTo>
                <a:lnTo>
                  <a:pt x="0" y="224027"/>
                </a:lnTo>
                <a:close/>
              </a:path>
            </a:pathLst>
          </a:custGeom>
          <a:ln w="25908">
            <a:solidFill>
              <a:srgbClr val="FAB82E"/>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71</a:t>
            </a:fld>
            <a:endParaRPr spc="-25"/>
          </a:p>
        </p:txBody>
      </p:sp>
      <p:pic>
        <p:nvPicPr>
          <p:cNvPr id="18" name="Picture 17">
            <a:extLst>
              <a:ext uri="{FF2B5EF4-FFF2-40B4-BE49-F238E27FC236}">
                <a16:creationId xmlns:a16="http://schemas.microsoft.com/office/drawing/2014/main" id="{34949A25-379E-C0EC-D254-6A0140D2702A}"/>
              </a:ext>
            </a:extLst>
          </p:cNvPr>
          <p:cNvPicPr>
            <a:picLocks noChangeAspect="1"/>
          </p:cNvPicPr>
          <p:nvPr/>
        </p:nvPicPr>
        <p:blipFill>
          <a:blip r:embed="rId5"/>
          <a:stretch>
            <a:fillRect/>
          </a:stretch>
        </p:blipFill>
        <p:spPr>
          <a:xfrm>
            <a:off x="3232221" y="986027"/>
            <a:ext cx="325736" cy="187712"/>
          </a:xfrm>
          <a:prstGeom prst="rect">
            <a:avLst/>
          </a:prstGeom>
        </p:spPr>
      </p:pic>
      <p:sp>
        <p:nvSpPr>
          <p:cNvPr id="19" name="Rectangle 18">
            <a:extLst>
              <a:ext uri="{FF2B5EF4-FFF2-40B4-BE49-F238E27FC236}">
                <a16:creationId xmlns:a16="http://schemas.microsoft.com/office/drawing/2014/main" id="{D2B472BD-C500-1BB7-6607-FCABD4FB34E2}"/>
              </a:ext>
            </a:extLst>
          </p:cNvPr>
          <p:cNvSpPr/>
          <p:nvPr/>
        </p:nvSpPr>
        <p:spPr>
          <a:xfrm>
            <a:off x="105919" y="5984678"/>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0" name="Important symbol" descr="caution.png">
            <a:extLst>
              <a:ext uri="{FF2B5EF4-FFF2-40B4-BE49-F238E27FC236}">
                <a16:creationId xmlns:a16="http://schemas.microsoft.com/office/drawing/2014/main" id="{34DFF8E1-3518-BAB6-5372-03DC1F8B6486}"/>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53760" y="6034187"/>
            <a:ext cx="305438" cy="310389"/>
          </a:xfrm>
          <a:prstGeom prst="rect">
            <a:avLst/>
          </a:prstGeom>
          <a:solidFill>
            <a:schemeClr val="bg1"/>
          </a:solidFill>
          <a:ln w="19050">
            <a:noFill/>
          </a:ln>
        </p:spPr>
      </p:pic>
      <p:sp>
        <p:nvSpPr>
          <p:cNvPr id="23" name="Rectangle 22">
            <a:extLst>
              <a:ext uri="{FF2B5EF4-FFF2-40B4-BE49-F238E27FC236}">
                <a16:creationId xmlns:a16="http://schemas.microsoft.com/office/drawing/2014/main" id="{9B3D9461-6703-B253-1185-C821A2677796}"/>
              </a:ext>
            </a:extLst>
          </p:cNvPr>
          <p:cNvSpPr/>
          <p:nvPr/>
        </p:nvSpPr>
        <p:spPr>
          <a:xfrm>
            <a:off x="4703449" y="3600277"/>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4" name="Rectangle 23">
            <a:extLst>
              <a:ext uri="{FF2B5EF4-FFF2-40B4-BE49-F238E27FC236}">
                <a16:creationId xmlns:a16="http://schemas.microsoft.com/office/drawing/2014/main" id="{BC5A6990-3D83-DE5F-EE06-A3EE73687936}"/>
              </a:ext>
            </a:extLst>
          </p:cNvPr>
          <p:cNvSpPr/>
          <p:nvPr/>
        </p:nvSpPr>
        <p:spPr>
          <a:xfrm>
            <a:off x="4703449" y="3749651"/>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5" name="Rectangle 24">
            <a:extLst>
              <a:ext uri="{FF2B5EF4-FFF2-40B4-BE49-F238E27FC236}">
                <a16:creationId xmlns:a16="http://schemas.microsoft.com/office/drawing/2014/main" id="{52EE7764-D0CC-98A6-C0E2-AB5BBDB08C74}"/>
              </a:ext>
            </a:extLst>
          </p:cNvPr>
          <p:cNvSpPr/>
          <p:nvPr/>
        </p:nvSpPr>
        <p:spPr>
          <a:xfrm>
            <a:off x="4703448" y="3904859"/>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6" name="Rectangle 25">
            <a:extLst>
              <a:ext uri="{FF2B5EF4-FFF2-40B4-BE49-F238E27FC236}">
                <a16:creationId xmlns:a16="http://schemas.microsoft.com/office/drawing/2014/main" id="{43108A5F-CBA3-F188-99B5-CB1FF4B04E72}"/>
              </a:ext>
            </a:extLst>
          </p:cNvPr>
          <p:cNvSpPr/>
          <p:nvPr/>
        </p:nvSpPr>
        <p:spPr>
          <a:xfrm>
            <a:off x="4703448" y="4054233"/>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7" name="Rectangle 26">
            <a:extLst>
              <a:ext uri="{FF2B5EF4-FFF2-40B4-BE49-F238E27FC236}">
                <a16:creationId xmlns:a16="http://schemas.microsoft.com/office/drawing/2014/main" id="{FA7F195A-99FB-39C8-B26B-845CC054AD00}"/>
              </a:ext>
            </a:extLst>
          </p:cNvPr>
          <p:cNvSpPr/>
          <p:nvPr/>
        </p:nvSpPr>
        <p:spPr>
          <a:xfrm>
            <a:off x="4703448" y="4203607"/>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8" name="Rectangle 27">
            <a:extLst>
              <a:ext uri="{FF2B5EF4-FFF2-40B4-BE49-F238E27FC236}">
                <a16:creationId xmlns:a16="http://schemas.microsoft.com/office/drawing/2014/main" id="{1AF223C4-690C-E7B7-8587-9929DFA0AA15}"/>
              </a:ext>
            </a:extLst>
          </p:cNvPr>
          <p:cNvSpPr/>
          <p:nvPr/>
        </p:nvSpPr>
        <p:spPr>
          <a:xfrm>
            <a:off x="4703448" y="4361701"/>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29" name="Rectangle 28">
            <a:extLst>
              <a:ext uri="{FF2B5EF4-FFF2-40B4-BE49-F238E27FC236}">
                <a16:creationId xmlns:a16="http://schemas.microsoft.com/office/drawing/2014/main" id="{7FD61795-77DC-6004-BC5B-261D75BFF36E}"/>
              </a:ext>
            </a:extLst>
          </p:cNvPr>
          <p:cNvSpPr/>
          <p:nvPr/>
        </p:nvSpPr>
        <p:spPr>
          <a:xfrm>
            <a:off x="4703448" y="4516504"/>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0" name="Rectangle 29">
            <a:extLst>
              <a:ext uri="{FF2B5EF4-FFF2-40B4-BE49-F238E27FC236}">
                <a16:creationId xmlns:a16="http://schemas.microsoft.com/office/drawing/2014/main" id="{B10B5A1A-155B-7223-7D0B-63E81835419B}"/>
              </a:ext>
            </a:extLst>
          </p:cNvPr>
          <p:cNvSpPr/>
          <p:nvPr/>
        </p:nvSpPr>
        <p:spPr>
          <a:xfrm>
            <a:off x="4703448" y="4656548"/>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1" name="Rectangle 30">
            <a:extLst>
              <a:ext uri="{FF2B5EF4-FFF2-40B4-BE49-F238E27FC236}">
                <a16:creationId xmlns:a16="http://schemas.microsoft.com/office/drawing/2014/main" id="{60AB328F-6B11-28B1-A615-EF5F07710193}"/>
              </a:ext>
            </a:extLst>
          </p:cNvPr>
          <p:cNvSpPr/>
          <p:nvPr/>
        </p:nvSpPr>
        <p:spPr>
          <a:xfrm>
            <a:off x="5737863" y="3600277"/>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2" name="Rectangle 31">
            <a:extLst>
              <a:ext uri="{FF2B5EF4-FFF2-40B4-BE49-F238E27FC236}">
                <a16:creationId xmlns:a16="http://schemas.microsoft.com/office/drawing/2014/main" id="{98594058-F37F-F5A9-9D83-ADC09281083F}"/>
              </a:ext>
            </a:extLst>
          </p:cNvPr>
          <p:cNvSpPr/>
          <p:nvPr/>
        </p:nvSpPr>
        <p:spPr>
          <a:xfrm>
            <a:off x="5737862" y="3904859"/>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3" name="Rectangle 32">
            <a:extLst>
              <a:ext uri="{FF2B5EF4-FFF2-40B4-BE49-F238E27FC236}">
                <a16:creationId xmlns:a16="http://schemas.microsoft.com/office/drawing/2014/main" id="{EFC3B8D1-769E-7F8D-864F-C6C12DFBAB2D}"/>
              </a:ext>
            </a:extLst>
          </p:cNvPr>
          <p:cNvSpPr/>
          <p:nvPr/>
        </p:nvSpPr>
        <p:spPr>
          <a:xfrm>
            <a:off x="5737861" y="4203607"/>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4" name="Rectangle 33">
            <a:extLst>
              <a:ext uri="{FF2B5EF4-FFF2-40B4-BE49-F238E27FC236}">
                <a16:creationId xmlns:a16="http://schemas.microsoft.com/office/drawing/2014/main" id="{436D3699-4E53-241E-F7D4-366108442401}"/>
              </a:ext>
            </a:extLst>
          </p:cNvPr>
          <p:cNvSpPr/>
          <p:nvPr/>
        </p:nvSpPr>
        <p:spPr>
          <a:xfrm>
            <a:off x="5737861" y="4508189"/>
            <a:ext cx="335281" cy="13642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5" name="Rectangle 34">
            <a:extLst>
              <a:ext uri="{FF2B5EF4-FFF2-40B4-BE49-F238E27FC236}">
                <a16:creationId xmlns:a16="http://schemas.microsoft.com/office/drawing/2014/main" id="{036CB2F0-CD59-329B-D58E-EA9FD87F7461}"/>
              </a:ext>
            </a:extLst>
          </p:cNvPr>
          <p:cNvSpPr/>
          <p:nvPr/>
        </p:nvSpPr>
        <p:spPr>
          <a:xfrm>
            <a:off x="5737861" y="3743716"/>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6" name="Rectangle 35">
            <a:extLst>
              <a:ext uri="{FF2B5EF4-FFF2-40B4-BE49-F238E27FC236}">
                <a16:creationId xmlns:a16="http://schemas.microsoft.com/office/drawing/2014/main" id="{21E873E6-ADD9-BB5E-41CE-09E5071C9527}"/>
              </a:ext>
            </a:extLst>
          </p:cNvPr>
          <p:cNvSpPr/>
          <p:nvPr/>
        </p:nvSpPr>
        <p:spPr>
          <a:xfrm>
            <a:off x="5737861" y="4054182"/>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7" name="Rectangle 36">
            <a:extLst>
              <a:ext uri="{FF2B5EF4-FFF2-40B4-BE49-F238E27FC236}">
                <a16:creationId xmlns:a16="http://schemas.microsoft.com/office/drawing/2014/main" id="{09107510-7779-BDA5-4275-DFD49353729B}"/>
              </a:ext>
            </a:extLst>
          </p:cNvPr>
          <p:cNvSpPr/>
          <p:nvPr/>
        </p:nvSpPr>
        <p:spPr>
          <a:xfrm>
            <a:off x="5737860" y="4352981"/>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
        <p:nvSpPr>
          <p:cNvPr id="38" name="Rectangle 37">
            <a:extLst>
              <a:ext uri="{FF2B5EF4-FFF2-40B4-BE49-F238E27FC236}">
                <a16:creationId xmlns:a16="http://schemas.microsoft.com/office/drawing/2014/main" id="{BBE9D25D-642A-A3D5-5E3B-22F742B9CBC1}"/>
              </a:ext>
            </a:extLst>
          </p:cNvPr>
          <p:cNvSpPr/>
          <p:nvPr/>
        </p:nvSpPr>
        <p:spPr>
          <a:xfrm>
            <a:off x="5737860" y="4656548"/>
            <a:ext cx="335281" cy="13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700" dirty="0">
                <a:solidFill>
                  <a:schemeClr val="tx1">
                    <a:lumMod val="75000"/>
                    <a:lumOff val="25000"/>
                  </a:schemeClr>
                </a:solidFill>
              </a:rPr>
              <a:t>0.0</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9081770" cy="798830"/>
          </a:xfrm>
          <a:prstGeom prst="rect">
            <a:avLst/>
          </a:prstGeom>
        </p:spPr>
        <p:txBody>
          <a:bodyPr vert="horz" wrap="square" lIns="0" tIns="36195" rIns="0" bIns="0" rtlCol="0">
            <a:spAutoFit/>
          </a:bodyPr>
          <a:lstStyle/>
          <a:p>
            <a:pPr marL="12700">
              <a:lnSpc>
                <a:spcPct val="100000"/>
              </a:lnSpc>
              <a:spcBef>
                <a:spcPts val="285"/>
              </a:spcBef>
            </a:pPr>
            <a:r>
              <a:t>ARD</a:t>
            </a:r>
            <a:r>
              <a:rPr spc="-70"/>
              <a:t> </a:t>
            </a:r>
            <a:r>
              <a:rPr spc="-35"/>
              <a:t>Tab:</a:t>
            </a:r>
            <a:r>
              <a:rPr spc="-55"/>
              <a:t> </a:t>
            </a:r>
            <a:r>
              <a:t>ARD</a:t>
            </a:r>
            <a:r>
              <a:rPr spc="-65"/>
              <a:t> </a:t>
            </a:r>
            <a:r>
              <a:t>by</a:t>
            </a:r>
            <a:r>
              <a:rPr spc="-75"/>
              <a:t> </a:t>
            </a:r>
            <a:r>
              <a:rPr spc="-10"/>
              <a:t>Portfolio</a:t>
            </a:r>
          </a:p>
          <a:p>
            <a:pPr marL="12700">
              <a:lnSpc>
                <a:spcPct val="100000"/>
              </a:lnSpc>
              <a:spcBef>
                <a:spcPts val="140"/>
              </a:spcBef>
            </a:pPr>
            <a:r>
              <a:rPr sz="2000" b="0" i="1">
                <a:latin typeface="Calibri"/>
                <a:cs typeface="Calibri"/>
              </a:rPr>
              <a:t>Clearing</a:t>
            </a:r>
            <a:r>
              <a:rPr sz="2000" b="0" i="1" spc="-40">
                <a:latin typeface="Calibri"/>
                <a:cs typeface="Calibri"/>
              </a:rPr>
              <a:t> </a:t>
            </a:r>
            <a:r>
              <a:rPr sz="2000" b="0" i="1">
                <a:latin typeface="Calibri"/>
                <a:cs typeface="Calibri"/>
              </a:rPr>
              <a:t>Results</a:t>
            </a:r>
            <a:r>
              <a:rPr sz="2000" b="0" i="1" spc="-50">
                <a:latin typeface="Calibri"/>
                <a:cs typeface="Calibri"/>
              </a:rPr>
              <a:t> </a:t>
            </a:r>
            <a:r>
              <a:rPr sz="2000" b="0" i="1">
                <a:latin typeface="Calibri"/>
                <a:cs typeface="Calibri"/>
              </a:rPr>
              <a:t>in</a:t>
            </a:r>
            <a:r>
              <a:rPr sz="2000" b="0" i="1" spc="-45">
                <a:latin typeface="Calibri"/>
                <a:cs typeface="Calibri"/>
              </a:rPr>
              <a:t> </a:t>
            </a:r>
            <a:r>
              <a:rPr sz="2000" b="0" i="1">
                <a:latin typeface="Calibri"/>
                <a:cs typeface="Calibri"/>
              </a:rPr>
              <a:t>Day-Ahead</a:t>
            </a:r>
            <a:r>
              <a:rPr sz="2000" b="0" i="1" spc="-70">
                <a:latin typeface="Calibri"/>
                <a:cs typeface="Calibri"/>
              </a:rPr>
              <a:t> </a:t>
            </a:r>
            <a:r>
              <a:rPr sz="2000" b="0" i="1">
                <a:latin typeface="Calibri"/>
                <a:cs typeface="Calibri"/>
              </a:rPr>
              <a:t>Energy</a:t>
            </a:r>
            <a:r>
              <a:rPr sz="2000" b="0" i="1" spc="-60">
                <a:latin typeface="Calibri"/>
                <a:cs typeface="Calibri"/>
              </a:rPr>
              <a:t> </a:t>
            </a:r>
            <a:r>
              <a:rPr sz="2000" b="0" i="1">
                <a:latin typeface="Calibri"/>
                <a:cs typeface="Calibri"/>
              </a:rPr>
              <a:t>Market</a:t>
            </a:r>
            <a:r>
              <a:rPr sz="2000" b="0" i="1" spc="-40">
                <a:latin typeface="Calibri"/>
                <a:cs typeface="Calibri"/>
              </a:rPr>
              <a:t> </a:t>
            </a:r>
            <a:r>
              <a:rPr sz="2000" b="0" i="1">
                <a:latin typeface="Calibri"/>
                <a:cs typeface="Calibri"/>
              </a:rPr>
              <a:t>Based</a:t>
            </a:r>
            <a:r>
              <a:rPr sz="2000" b="0" i="1" spc="-60">
                <a:latin typeface="Calibri"/>
                <a:cs typeface="Calibri"/>
              </a:rPr>
              <a:t> </a:t>
            </a:r>
            <a:r>
              <a:rPr sz="2000" b="0" i="1">
                <a:latin typeface="Calibri"/>
                <a:cs typeface="Calibri"/>
              </a:rPr>
              <a:t>on</a:t>
            </a:r>
            <a:r>
              <a:rPr sz="2000" b="0" i="1" spc="-40">
                <a:latin typeface="Calibri"/>
                <a:cs typeface="Calibri"/>
              </a:rPr>
              <a:t> </a:t>
            </a:r>
            <a:r>
              <a:rPr sz="2000" b="0" i="1" spc="-10">
                <a:latin typeface="Calibri"/>
                <a:cs typeface="Calibri"/>
              </a:rPr>
              <a:t>Economics</a:t>
            </a:r>
            <a:r>
              <a:rPr sz="2000" b="0" i="1" spc="-45">
                <a:latin typeface="Calibri"/>
                <a:cs typeface="Calibri"/>
              </a:rPr>
              <a:t> </a:t>
            </a:r>
            <a:r>
              <a:rPr sz="2000" b="0" i="1">
                <a:latin typeface="Calibri"/>
                <a:cs typeface="Calibri"/>
              </a:rPr>
              <a:t>and</a:t>
            </a:r>
            <a:r>
              <a:rPr sz="2000" b="0" i="1" spc="-50">
                <a:latin typeface="Calibri"/>
                <a:cs typeface="Calibri"/>
              </a:rPr>
              <a:t> </a:t>
            </a:r>
            <a:r>
              <a:rPr sz="2000" b="0" i="1">
                <a:latin typeface="Calibri"/>
                <a:cs typeface="Calibri"/>
              </a:rPr>
              <a:t>DARD</a:t>
            </a:r>
            <a:r>
              <a:rPr sz="2000" b="0" i="1" spc="-55">
                <a:latin typeface="Calibri"/>
                <a:cs typeface="Calibri"/>
              </a:rPr>
              <a:t> </a:t>
            </a:r>
            <a:r>
              <a:rPr sz="2000" b="0" i="1" spc="-10">
                <a:latin typeface="Calibri"/>
                <a:cs typeface="Calibri"/>
              </a:rPr>
              <a:t>Availability</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4" name="object 4"/>
          <p:cNvPicPr/>
          <p:nvPr/>
        </p:nvPicPr>
        <p:blipFill>
          <a:blip r:embed="rId4" cstate="print"/>
          <a:stretch>
            <a:fillRect/>
          </a:stretch>
        </p:blipFill>
        <p:spPr>
          <a:xfrm>
            <a:off x="141731" y="1863851"/>
            <a:ext cx="11908536" cy="3241548"/>
          </a:xfrm>
          <a:prstGeom prst="rect">
            <a:avLst/>
          </a:prstGeom>
        </p:spPr>
      </p:pic>
      <p:sp>
        <p:nvSpPr>
          <p:cNvPr id="5" name="object 5"/>
          <p:cNvSpPr txBox="1"/>
          <p:nvPr/>
        </p:nvSpPr>
        <p:spPr>
          <a:xfrm>
            <a:off x="877824" y="3470147"/>
            <a:ext cx="2057400" cy="210820"/>
          </a:xfrm>
          <a:prstGeom prst="rect">
            <a:avLst/>
          </a:prstGeom>
          <a:solidFill>
            <a:srgbClr val="FFFFFF"/>
          </a:solidFill>
          <a:ln w="12191">
            <a:solidFill>
              <a:srgbClr val="B5B8C7"/>
            </a:solidFill>
          </a:ln>
        </p:spPr>
        <p:txBody>
          <a:bodyPr vert="horz" wrap="square" lIns="0" tIns="0" rIns="0" bIns="0" rtlCol="0">
            <a:spAutoFit/>
          </a:bodyPr>
          <a:lstStyle/>
          <a:p>
            <a:pPr marL="45720">
              <a:lnSpc>
                <a:spcPts val="1370"/>
              </a:lnSpc>
            </a:pPr>
            <a:r>
              <a:rPr sz="1200" spc="-10">
                <a:latin typeface="Calibri"/>
                <a:cs typeface="Calibri"/>
              </a:rPr>
              <a:t>My_CSF_ARD</a:t>
            </a:r>
            <a:endParaRPr sz="1200">
              <a:latin typeface="Calibri"/>
              <a:cs typeface="Calibri"/>
            </a:endParaRPr>
          </a:p>
        </p:txBody>
      </p:sp>
      <p:sp>
        <p:nvSpPr>
          <p:cNvPr id="6" name="object 6"/>
          <p:cNvSpPr txBox="1"/>
          <p:nvPr/>
        </p:nvSpPr>
        <p:spPr>
          <a:xfrm>
            <a:off x="4398264" y="2921507"/>
            <a:ext cx="2194560" cy="175260"/>
          </a:xfrm>
          <a:prstGeom prst="rect">
            <a:avLst/>
          </a:prstGeom>
          <a:solidFill>
            <a:srgbClr val="D6E6F6"/>
          </a:solidFill>
        </p:spPr>
        <p:txBody>
          <a:bodyPr vert="horz" wrap="square" lIns="0" tIns="3175" rIns="0" bIns="0" rtlCol="0">
            <a:spAutoFit/>
          </a:bodyPr>
          <a:lstStyle/>
          <a:p>
            <a:pPr marL="46355">
              <a:lnSpc>
                <a:spcPct val="100000"/>
              </a:lnSpc>
              <a:spcBef>
                <a:spcPts val="25"/>
              </a:spcBef>
            </a:pPr>
            <a:r>
              <a:rPr sz="1000" b="1">
                <a:solidFill>
                  <a:srgbClr val="0F3B85"/>
                </a:solidFill>
                <a:latin typeface="Calibri"/>
                <a:cs typeface="Calibri"/>
              </a:rPr>
              <a:t>MyFacility_ARD</a:t>
            </a:r>
            <a:r>
              <a:rPr sz="1000" b="1" spc="15">
                <a:solidFill>
                  <a:srgbClr val="0F3B85"/>
                </a:solidFill>
                <a:latin typeface="Calibri"/>
                <a:cs typeface="Calibri"/>
              </a:rPr>
              <a:t> </a:t>
            </a:r>
            <a:r>
              <a:rPr sz="1000" b="1">
                <a:solidFill>
                  <a:srgbClr val="0F3B85"/>
                </a:solidFill>
                <a:latin typeface="Calibri"/>
                <a:cs typeface="Calibri"/>
              </a:rPr>
              <a:t>on</a:t>
            </a:r>
            <a:r>
              <a:rPr sz="1000" b="1" spc="-25">
                <a:solidFill>
                  <a:srgbClr val="0F3B85"/>
                </a:solidFill>
                <a:latin typeface="Calibri"/>
                <a:cs typeface="Calibri"/>
              </a:rPr>
              <a:t> </a:t>
            </a:r>
            <a:r>
              <a:rPr sz="1000" b="1" spc="-20">
                <a:solidFill>
                  <a:srgbClr val="0F3B85"/>
                </a:solidFill>
                <a:latin typeface="Calibri"/>
                <a:cs typeface="Calibri"/>
              </a:rPr>
              <a:t>25-</a:t>
            </a:r>
            <a:r>
              <a:rPr sz="1000" b="1" spc="-10">
                <a:solidFill>
                  <a:srgbClr val="0F3B85"/>
                </a:solidFill>
                <a:latin typeface="Calibri"/>
                <a:cs typeface="Calibri"/>
              </a:rPr>
              <a:t>Jan-</a:t>
            </a:r>
            <a:r>
              <a:rPr sz="1000" b="1" spc="-20">
                <a:solidFill>
                  <a:srgbClr val="0F3B85"/>
                </a:solidFill>
                <a:latin typeface="Calibri"/>
                <a:cs typeface="Calibri"/>
              </a:rPr>
              <a:t>2019</a:t>
            </a:r>
            <a:endParaRPr sz="1000">
              <a:latin typeface="Calibri"/>
              <a:cs typeface="Calibri"/>
            </a:endParaRPr>
          </a:p>
        </p:txBody>
      </p:sp>
      <p:sp>
        <p:nvSpPr>
          <p:cNvPr id="7" name="object 7"/>
          <p:cNvSpPr txBox="1"/>
          <p:nvPr/>
        </p:nvSpPr>
        <p:spPr>
          <a:xfrm>
            <a:off x="3276600" y="3349752"/>
            <a:ext cx="1371600" cy="155575"/>
          </a:xfrm>
          <a:prstGeom prst="rect">
            <a:avLst/>
          </a:prstGeom>
          <a:solidFill>
            <a:srgbClr val="1F2567"/>
          </a:solidFill>
        </p:spPr>
        <p:txBody>
          <a:bodyPr vert="horz" wrap="square" lIns="0" tIns="0" rIns="0" bIns="0" rtlCol="0">
            <a:spAutoFit/>
          </a:bodyPr>
          <a:lstStyle/>
          <a:p>
            <a:pPr marL="45720">
              <a:lnSpc>
                <a:spcPts val="1155"/>
              </a:lnSpc>
            </a:pPr>
            <a:r>
              <a:rPr sz="1000" b="1" spc="-10">
                <a:solidFill>
                  <a:srgbClr val="FFFFFF"/>
                </a:solidFill>
                <a:latin typeface="Calibri"/>
                <a:cs typeface="Calibri"/>
              </a:rPr>
              <a:t>MyFacility_ARD</a:t>
            </a:r>
            <a:endParaRPr sz="1000">
              <a:latin typeface="Calibri"/>
              <a:cs typeface="Calibri"/>
            </a:endParaRPr>
          </a:p>
        </p:txBody>
      </p:sp>
      <p:sp>
        <p:nvSpPr>
          <p:cNvPr id="8" name="object 8"/>
          <p:cNvSpPr/>
          <p:nvPr/>
        </p:nvSpPr>
        <p:spPr>
          <a:xfrm>
            <a:off x="1905761" y="1882901"/>
            <a:ext cx="7086600" cy="614680"/>
          </a:xfrm>
          <a:custGeom>
            <a:avLst/>
            <a:gdLst/>
            <a:ahLst/>
            <a:cxnLst/>
            <a:rect l="l" t="t" r="r" b="b"/>
            <a:pathLst>
              <a:path w="7086600" h="614680">
                <a:moveTo>
                  <a:pt x="0" y="233172"/>
                </a:moveTo>
                <a:lnTo>
                  <a:pt x="457200" y="233172"/>
                </a:lnTo>
                <a:lnTo>
                  <a:pt x="457200" y="0"/>
                </a:lnTo>
                <a:lnTo>
                  <a:pt x="0" y="0"/>
                </a:lnTo>
                <a:lnTo>
                  <a:pt x="0" y="233172"/>
                </a:lnTo>
                <a:close/>
              </a:path>
              <a:path w="7086600" h="614680">
                <a:moveTo>
                  <a:pt x="6476999" y="614172"/>
                </a:moveTo>
                <a:lnTo>
                  <a:pt x="7086600" y="614172"/>
                </a:lnTo>
                <a:lnTo>
                  <a:pt x="7086600" y="233172"/>
                </a:lnTo>
                <a:lnTo>
                  <a:pt x="6476999" y="233172"/>
                </a:lnTo>
                <a:lnTo>
                  <a:pt x="6476999" y="614172"/>
                </a:lnTo>
                <a:close/>
              </a:path>
            </a:pathLst>
          </a:custGeom>
          <a:ln w="25908">
            <a:solidFill>
              <a:srgbClr val="FAB82E"/>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72</a:t>
            </a:fld>
            <a:endParaRPr spc="-25"/>
          </a:p>
        </p:txBody>
      </p:sp>
      <p:pic>
        <p:nvPicPr>
          <p:cNvPr id="11" name="Picture 10">
            <a:extLst>
              <a:ext uri="{FF2B5EF4-FFF2-40B4-BE49-F238E27FC236}">
                <a16:creationId xmlns:a16="http://schemas.microsoft.com/office/drawing/2014/main" id="{A3CE3EDF-2DC4-F491-2E66-DE2373396DB3}"/>
              </a:ext>
            </a:extLst>
          </p:cNvPr>
          <p:cNvPicPr>
            <a:picLocks noChangeAspect="1"/>
          </p:cNvPicPr>
          <p:nvPr/>
        </p:nvPicPr>
        <p:blipFill>
          <a:blip r:embed="rId5"/>
          <a:stretch>
            <a:fillRect/>
          </a:stretch>
        </p:blipFill>
        <p:spPr>
          <a:xfrm>
            <a:off x="3482621" y="1868837"/>
            <a:ext cx="371364" cy="214006"/>
          </a:xfrm>
          <a:prstGeom prst="rect">
            <a:avLst/>
          </a:prstGeom>
        </p:spPr>
      </p:pic>
      <p:sp>
        <p:nvSpPr>
          <p:cNvPr id="12" name="Rectangle 11">
            <a:extLst>
              <a:ext uri="{FF2B5EF4-FFF2-40B4-BE49-F238E27FC236}">
                <a16:creationId xmlns:a16="http://schemas.microsoft.com/office/drawing/2014/main" id="{03C3177D-7A13-0B63-1587-6DAD20E30FC6}"/>
              </a:ext>
            </a:extLst>
          </p:cNvPr>
          <p:cNvSpPr/>
          <p:nvPr/>
        </p:nvSpPr>
        <p:spPr>
          <a:xfrm>
            <a:off x="141731" y="601369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13" name="Important symbol" descr="caution.png">
            <a:extLst>
              <a:ext uri="{FF2B5EF4-FFF2-40B4-BE49-F238E27FC236}">
                <a16:creationId xmlns:a16="http://schemas.microsoft.com/office/drawing/2014/main" id="{0E13B2DF-765D-32C4-78F0-853D23663AD1}"/>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89572" y="6063199"/>
            <a:ext cx="305438" cy="310389"/>
          </a:xfrm>
          <a:prstGeom prst="rect">
            <a:avLst/>
          </a:prstGeom>
          <a:solidFill>
            <a:schemeClr val="bg1"/>
          </a:solidFill>
          <a:ln w="19050">
            <a:noFill/>
          </a:ln>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73</a:t>
            </a:fld>
            <a:endParaRPr spc="-25"/>
          </a:p>
        </p:txBody>
      </p:sp>
      <p:sp>
        <p:nvSpPr>
          <p:cNvPr id="114" name="object 114"/>
          <p:cNvSpPr txBox="1"/>
          <p:nvPr/>
        </p:nvSpPr>
        <p:spPr>
          <a:xfrm>
            <a:off x="383540" y="4034993"/>
            <a:ext cx="3783965" cy="139827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a:latin typeface="Calibri"/>
                <a:cs typeface="Calibri"/>
              </a:rPr>
              <a:t>eMarket</a:t>
            </a:r>
            <a:r>
              <a:rPr sz="1800" i="1" spc="-40">
                <a:latin typeface="Calibri"/>
                <a:cs typeface="Calibri"/>
              </a:rPr>
              <a:t> </a:t>
            </a:r>
            <a:r>
              <a:rPr sz="1800" i="1" spc="-10">
                <a:latin typeface="Calibri"/>
                <a:cs typeface="Calibri"/>
              </a:rPr>
              <a:t>Requirements</a:t>
            </a:r>
            <a:r>
              <a:rPr sz="1800" i="1" spc="-30">
                <a:latin typeface="Calibri"/>
                <a:cs typeface="Calibri"/>
              </a:rPr>
              <a:t> </a:t>
            </a:r>
            <a:r>
              <a:rPr sz="1800" i="1">
                <a:latin typeface="Calibri"/>
                <a:cs typeface="Calibri"/>
              </a:rPr>
              <a:t>for</a:t>
            </a:r>
            <a:r>
              <a:rPr sz="1800" i="1" spc="-25">
                <a:latin typeface="Calibri"/>
                <a:cs typeface="Calibri"/>
              </a:rPr>
              <a:t> </a:t>
            </a:r>
            <a:r>
              <a:rPr sz="1800" i="1">
                <a:latin typeface="Calibri"/>
                <a:cs typeface="Calibri"/>
              </a:rPr>
              <a:t>CSF</a:t>
            </a:r>
            <a:r>
              <a:rPr sz="1800" i="1" spc="-35">
                <a:latin typeface="Calibri"/>
                <a:cs typeface="Calibri"/>
              </a:rPr>
              <a:t> </a:t>
            </a:r>
            <a:r>
              <a:rPr sz="1800" i="1" spc="-20">
                <a:latin typeface="Calibri"/>
                <a:cs typeface="Calibri"/>
              </a:rPr>
              <a:t>ATRRs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Examples</a:t>
            </a:r>
            <a:endParaRPr sz="1800">
              <a:latin typeface="Calibri"/>
              <a:cs typeface="Calibri"/>
            </a:endParaRPr>
          </a:p>
          <a:p>
            <a:pPr marL="354965" indent="-342265">
              <a:lnSpc>
                <a:spcPct val="100000"/>
              </a:lnSpc>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F6DB5F"/>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DB9504"/>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DB9504"/>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DB9504"/>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DB9504"/>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DB9504"/>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DB9504"/>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DB9504"/>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DB9504"/>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DB9504"/>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DB9504"/>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DB9504"/>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DB9504"/>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DB9504"/>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DB9504"/>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DB9504"/>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DB9504"/>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DB9504"/>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DB9504"/>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DB9504"/>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666555"/>
            <a:ext cx="5828665" cy="1212215"/>
          </a:xfrm>
          <a:prstGeom prst="rect">
            <a:avLst/>
          </a:prstGeom>
        </p:spPr>
        <p:txBody>
          <a:bodyPr vert="horz" wrap="square" lIns="0" tIns="175895" rIns="0" bIns="0" rtlCol="0">
            <a:spAutoFit/>
          </a:bodyPr>
          <a:lstStyle/>
          <a:p>
            <a:pPr marL="12700">
              <a:lnSpc>
                <a:spcPct val="100000"/>
              </a:lnSpc>
              <a:spcBef>
                <a:spcPts val="1385"/>
              </a:spcBef>
            </a:pPr>
            <a:r>
              <a:rPr sz="3600">
                <a:solidFill>
                  <a:srgbClr val="FAB82E"/>
                </a:solidFill>
              </a:rPr>
              <a:t>CSF</a:t>
            </a:r>
            <a:r>
              <a:rPr sz="3600" spc="-85">
                <a:solidFill>
                  <a:srgbClr val="FAB82E"/>
                </a:solidFill>
              </a:rPr>
              <a:t> </a:t>
            </a:r>
            <a:r>
              <a:rPr sz="3600" spc="-45">
                <a:solidFill>
                  <a:srgbClr val="FAB82E"/>
                </a:solidFill>
              </a:rPr>
              <a:t>ATRR</a:t>
            </a:r>
            <a:r>
              <a:rPr sz="3600" spc="-70">
                <a:solidFill>
                  <a:srgbClr val="FAB82E"/>
                </a:solidFill>
              </a:rPr>
              <a:t> </a:t>
            </a:r>
            <a:r>
              <a:rPr sz="3600" spc="-10">
                <a:solidFill>
                  <a:srgbClr val="FAB82E"/>
                </a:solidFill>
              </a:rPr>
              <a:t>Asset</a:t>
            </a:r>
            <a:endParaRPr sz="3600"/>
          </a:p>
          <a:p>
            <a:pPr marL="12700">
              <a:lnSpc>
                <a:spcPct val="100000"/>
              </a:lnSpc>
              <a:spcBef>
                <a:spcPts val="855"/>
              </a:spcBef>
            </a:pPr>
            <a:r>
              <a:rPr sz="2400" b="0" i="1" spc="-10">
                <a:latin typeface="Calibri"/>
                <a:cs typeface="Calibri"/>
              </a:rPr>
              <a:t>eMarket</a:t>
            </a:r>
            <a:r>
              <a:rPr sz="2400" b="0" i="1" spc="-80">
                <a:latin typeface="Calibri"/>
                <a:cs typeface="Calibri"/>
              </a:rPr>
              <a:t> </a:t>
            </a:r>
            <a:r>
              <a:rPr sz="2400" b="0" i="1">
                <a:latin typeface="Calibri"/>
                <a:cs typeface="Calibri"/>
              </a:rPr>
              <a:t>Rules</a:t>
            </a:r>
            <a:r>
              <a:rPr sz="2400" b="0" i="1" spc="-75">
                <a:latin typeface="Calibri"/>
                <a:cs typeface="Calibri"/>
              </a:rPr>
              <a:t> </a:t>
            </a:r>
            <a:r>
              <a:rPr sz="2400" b="0" i="1">
                <a:latin typeface="Calibri"/>
                <a:cs typeface="Calibri"/>
              </a:rPr>
              <a:t>for</a:t>
            </a:r>
            <a:r>
              <a:rPr sz="2400" b="0" i="1" spc="-75">
                <a:latin typeface="Calibri"/>
                <a:cs typeface="Calibri"/>
              </a:rPr>
              <a:t> </a:t>
            </a:r>
            <a:r>
              <a:rPr sz="2400" b="0" i="1" spc="-10">
                <a:latin typeface="Calibri"/>
                <a:cs typeface="Calibri"/>
              </a:rPr>
              <a:t>Continuous</a:t>
            </a:r>
            <a:r>
              <a:rPr sz="2400" b="0" i="1" spc="-70">
                <a:latin typeface="Calibri"/>
                <a:cs typeface="Calibri"/>
              </a:rPr>
              <a:t> </a:t>
            </a:r>
            <a:r>
              <a:rPr sz="2400" b="0" i="1">
                <a:latin typeface="Calibri"/>
                <a:cs typeface="Calibri"/>
              </a:rPr>
              <a:t>Storage</a:t>
            </a:r>
            <a:r>
              <a:rPr sz="2400" b="0" i="1" spc="-75">
                <a:latin typeface="Calibri"/>
                <a:cs typeface="Calibri"/>
              </a:rPr>
              <a:t> </a:t>
            </a:r>
            <a:r>
              <a:rPr sz="2400" b="0" i="1" spc="-10">
                <a:latin typeface="Calibri"/>
                <a:cs typeface="Calibri"/>
              </a:rPr>
              <a:t>Facilities</a:t>
            </a:r>
            <a:endParaRPr sz="2400">
              <a:latin typeface="Calibri"/>
              <a:cs typeface="Calibri"/>
            </a:endParaRPr>
          </a:p>
        </p:txBody>
      </p:sp>
      <p:sp>
        <p:nvSpPr>
          <p:cNvPr id="62" name="object 6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3" name="object 6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74</a:t>
            </a:fld>
            <a:endParaRPr spc="-25"/>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6275070" cy="798830"/>
          </a:xfrm>
          <a:prstGeom prst="rect">
            <a:avLst/>
          </a:prstGeom>
        </p:spPr>
        <p:txBody>
          <a:bodyPr vert="horz" wrap="square" lIns="0" tIns="36195" rIns="0" bIns="0" rtlCol="0">
            <a:spAutoFit/>
          </a:bodyPr>
          <a:lstStyle/>
          <a:p>
            <a:pPr marL="12700">
              <a:lnSpc>
                <a:spcPct val="100000"/>
              </a:lnSpc>
              <a:spcBef>
                <a:spcPts val="285"/>
              </a:spcBef>
            </a:pPr>
            <a:r>
              <a:rPr spc="-10"/>
              <a:t>Regulation</a:t>
            </a:r>
            <a:r>
              <a:rPr spc="-110"/>
              <a:t> </a:t>
            </a:r>
            <a:r>
              <a:rPr spc="-30"/>
              <a:t>Tab:</a:t>
            </a:r>
            <a:r>
              <a:rPr spc="-90"/>
              <a:t> </a:t>
            </a:r>
            <a:r>
              <a:rPr spc="-10">
                <a:solidFill>
                  <a:srgbClr val="FAB82E"/>
                </a:solidFill>
              </a:rPr>
              <a:t>Regulation</a:t>
            </a:r>
            <a:r>
              <a:rPr spc="-105">
                <a:solidFill>
                  <a:srgbClr val="FAB82E"/>
                </a:solidFill>
              </a:rPr>
              <a:t> </a:t>
            </a:r>
            <a:r>
              <a:rPr spc="-10">
                <a:solidFill>
                  <a:srgbClr val="FAB82E"/>
                </a:solidFill>
              </a:rPr>
              <a:t>Offers</a:t>
            </a:r>
          </a:p>
          <a:p>
            <a:pPr marL="12700">
              <a:lnSpc>
                <a:spcPct val="100000"/>
              </a:lnSpc>
              <a:spcBef>
                <a:spcPts val="140"/>
              </a:spcBef>
            </a:pPr>
            <a:r>
              <a:rPr sz="2000" b="0" i="1">
                <a:latin typeface="Calibri"/>
                <a:cs typeface="Calibri"/>
              </a:rPr>
              <a:t>Use</a:t>
            </a:r>
            <a:r>
              <a:rPr sz="2000" b="0" i="1" spc="-40">
                <a:latin typeface="Calibri"/>
                <a:cs typeface="Calibri"/>
              </a:rPr>
              <a:t> </a:t>
            </a:r>
            <a:r>
              <a:rPr sz="2000" b="0" i="1">
                <a:latin typeface="Calibri"/>
                <a:cs typeface="Calibri"/>
              </a:rPr>
              <a:t>to</a:t>
            </a:r>
            <a:r>
              <a:rPr sz="2000" b="0" i="1" spc="-25">
                <a:latin typeface="Calibri"/>
                <a:cs typeface="Calibri"/>
              </a:rPr>
              <a:t> </a:t>
            </a:r>
            <a:r>
              <a:rPr sz="2000" b="0" i="1">
                <a:latin typeface="Calibri"/>
                <a:cs typeface="Calibri"/>
              </a:rPr>
              <a:t>Set</a:t>
            </a:r>
            <a:r>
              <a:rPr sz="2000" b="0" i="1" spc="-45">
                <a:latin typeface="Calibri"/>
                <a:cs typeface="Calibri"/>
              </a:rPr>
              <a:t> </a:t>
            </a:r>
            <a:r>
              <a:rPr sz="2000" b="0" i="1">
                <a:latin typeface="Calibri"/>
                <a:cs typeface="Calibri"/>
              </a:rPr>
              <a:t>CSF</a:t>
            </a:r>
            <a:r>
              <a:rPr sz="2000" b="0" i="1" spc="-35">
                <a:latin typeface="Calibri"/>
                <a:cs typeface="Calibri"/>
              </a:rPr>
              <a:t> </a:t>
            </a:r>
            <a:r>
              <a:rPr sz="2000" b="0" i="1" spc="-40">
                <a:latin typeface="Calibri"/>
                <a:cs typeface="Calibri"/>
              </a:rPr>
              <a:t>ATRR’s</a:t>
            </a:r>
            <a:r>
              <a:rPr sz="2000" b="0" i="1" spc="-50">
                <a:latin typeface="Calibri"/>
                <a:cs typeface="Calibri"/>
              </a:rPr>
              <a:t> </a:t>
            </a:r>
            <a:r>
              <a:rPr sz="2000" i="1">
                <a:latin typeface="Calibri"/>
                <a:cs typeface="Calibri"/>
              </a:rPr>
              <a:t>Daily</a:t>
            </a:r>
            <a:r>
              <a:rPr sz="2000" i="1" spc="-55">
                <a:latin typeface="Calibri"/>
                <a:cs typeface="Calibri"/>
              </a:rPr>
              <a:t> </a:t>
            </a:r>
            <a:r>
              <a:rPr sz="2000" b="0" i="1" spc="-10">
                <a:latin typeface="Calibri"/>
                <a:cs typeface="Calibri"/>
              </a:rPr>
              <a:t>Availability</a:t>
            </a:r>
            <a:r>
              <a:rPr sz="2000" b="0" i="1" spc="-15">
                <a:latin typeface="Calibri"/>
                <a:cs typeface="Calibri"/>
              </a:rPr>
              <a:t> </a:t>
            </a:r>
            <a:r>
              <a:rPr sz="2000" b="0" i="1">
                <a:latin typeface="Calibri"/>
                <a:cs typeface="Calibri"/>
              </a:rPr>
              <a:t>and</a:t>
            </a:r>
            <a:r>
              <a:rPr sz="2000" b="0" i="1" spc="-50">
                <a:latin typeface="Calibri"/>
                <a:cs typeface="Calibri"/>
              </a:rPr>
              <a:t> </a:t>
            </a:r>
            <a:r>
              <a:rPr sz="2000" b="0" i="1">
                <a:latin typeface="Calibri"/>
                <a:cs typeface="Calibri"/>
              </a:rPr>
              <a:t>Regulation</a:t>
            </a:r>
            <a:r>
              <a:rPr sz="2000" b="0" i="1" spc="-55">
                <a:latin typeface="Calibri"/>
                <a:cs typeface="Calibri"/>
              </a:rPr>
              <a:t> </a:t>
            </a:r>
            <a:r>
              <a:rPr sz="2000" b="0" i="1" spc="-10">
                <a:latin typeface="Calibri"/>
                <a:cs typeface="Calibri"/>
              </a:rPr>
              <a:t>Limits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402336" y="2529776"/>
            <a:ext cx="11387455" cy="1778635"/>
            <a:chOff x="402336" y="2529776"/>
            <a:chExt cx="11387455" cy="1778635"/>
          </a:xfrm>
        </p:grpSpPr>
        <p:pic>
          <p:nvPicPr>
            <p:cNvPr id="5" name="object 5"/>
            <p:cNvPicPr/>
            <p:nvPr/>
          </p:nvPicPr>
          <p:blipFill>
            <a:blip r:embed="rId4" cstate="print"/>
            <a:stretch>
              <a:fillRect/>
            </a:stretch>
          </p:blipFill>
          <p:spPr>
            <a:xfrm>
              <a:off x="420624" y="2538984"/>
              <a:ext cx="11369040" cy="204215"/>
            </a:xfrm>
            <a:prstGeom prst="rect">
              <a:avLst/>
            </a:prstGeom>
          </p:spPr>
        </p:pic>
        <p:pic>
          <p:nvPicPr>
            <p:cNvPr id="6" name="object 6"/>
            <p:cNvPicPr/>
            <p:nvPr/>
          </p:nvPicPr>
          <p:blipFill>
            <a:blip r:embed="rId5" cstate="print"/>
            <a:stretch>
              <a:fillRect/>
            </a:stretch>
          </p:blipFill>
          <p:spPr>
            <a:xfrm>
              <a:off x="402336" y="2726436"/>
              <a:ext cx="11369040" cy="1568195"/>
            </a:xfrm>
            <a:prstGeom prst="rect">
              <a:avLst/>
            </a:prstGeom>
          </p:spPr>
        </p:pic>
        <p:sp>
          <p:nvSpPr>
            <p:cNvPr id="7" name="object 7"/>
            <p:cNvSpPr/>
            <p:nvPr/>
          </p:nvSpPr>
          <p:spPr>
            <a:xfrm>
              <a:off x="1668018" y="2542794"/>
              <a:ext cx="8961120" cy="1752600"/>
            </a:xfrm>
            <a:custGeom>
              <a:avLst/>
              <a:gdLst/>
              <a:ahLst/>
              <a:cxnLst/>
              <a:rect l="l" t="t" r="r" b="b"/>
              <a:pathLst>
                <a:path w="8961120" h="1752600">
                  <a:moveTo>
                    <a:pt x="6781800" y="1752600"/>
                  </a:moveTo>
                  <a:lnTo>
                    <a:pt x="8961120" y="1752600"/>
                  </a:lnTo>
                  <a:lnTo>
                    <a:pt x="8961120" y="1229868"/>
                  </a:lnTo>
                  <a:lnTo>
                    <a:pt x="6781800" y="1229868"/>
                  </a:lnTo>
                  <a:lnTo>
                    <a:pt x="6781800" y="1752600"/>
                  </a:lnTo>
                  <a:close/>
                </a:path>
                <a:path w="8961120" h="1752600">
                  <a:moveTo>
                    <a:pt x="0" y="565404"/>
                  </a:moveTo>
                  <a:lnTo>
                    <a:pt x="838200" y="565404"/>
                  </a:lnTo>
                  <a:lnTo>
                    <a:pt x="838200" y="248412"/>
                  </a:lnTo>
                  <a:lnTo>
                    <a:pt x="0" y="248412"/>
                  </a:lnTo>
                  <a:lnTo>
                    <a:pt x="0" y="565404"/>
                  </a:lnTo>
                  <a:close/>
                </a:path>
                <a:path w="8961120" h="1752600">
                  <a:moveTo>
                    <a:pt x="838200" y="248412"/>
                  </a:moveTo>
                  <a:lnTo>
                    <a:pt x="1569720" y="248412"/>
                  </a:lnTo>
                  <a:lnTo>
                    <a:pt x="1569720" y="0"/>
                  </a:lnTo>
                  <a:lnTo>
                    <a:pt x="838200" y="0"/>
                  </a:lnTo>
                  <a:lnTo>
                    <a:pt x="838200" y="248412"/>
                  </a:lnTo>
                  <a:close/>
                </a:path>
              </a:pathLst>
            </a:custGeom>
            <a:ln w="25908">
              <a:solidFill>
                <a:srgbClr val="FAB82E"/>
              </a:solidFill>
            </a:ln>
          </p:spPr>
          <p:txBody>
            <a:bodyPr wrap="square" lIns="0" tIns="0" rIns="0" bIns="0" rtlCol="0"/>
            <a:lstStyle/>
            <a:p>
              <a:endParaRPr/>
            </a:p>
          </p:txBody>
        </p:sp>
      </p:grpSp>
      <p:sp>
        <p:nvSpPr>
          <p:cNvPr id="8" name="object 8"/>
          <p:cNvSpPr txBox="1"/>
          <p:nvPr/>
        </p:nvSpPr>
        <p:spPr>
          <a:xfrm>
            <a:off x="1133855" y="4108703"/>
            <a:ext cx="1920239" cy="182880"/>
          </a:xfrm>
          <a:prstGeom prst="rect">
            <a:avLst/>
          </a:prstGeom>
          <a:solidFill>
            <a:srgbClr val="FFFFFF"/>
          </a:solidFill>
          <a:ln w="12191">
            <a:solidFill>
              <a:srgbClr val="B5B8C7"/>
            </a:solidFill>
          </a:ln>
        </p:spPr>
        <p:txBody>
          <a:bodyPr vert="horz" wrap="square" lIns="0" tIns="0" rIns="0" bIns="0" rtlCol="0">
            <a:spAutoFit/>
          </a:bodyPr>
          <a:lstStyle/>
          <a:p>
            <a:pPr marL="45085">
              <a:lnSpc>
                <a:spcPts val="1265"/>
              </a:lnSpc>
            </a:pPr>
            <a:r>
              <a:rPr sz="1200" spc="-10">
                <a:latin typeface="Calibri"/>
                <a:cs typeface="Calibri"/>
              </a:rPr>
              <a:t>My_CSF_ATRR</a:t>
            </a:r>
            <a:endParaRPr sz="1200">
              <a:latin typeface="Calibri"/>
              <a:cs typeface="Calibri"/>
            </a:endParaRPr>
          </a:p>
        </p:txBody>
      </p:sp>
      <p:sp>
        <p:nvSpPr>
          <p:cNvPr id="9" name="object 9"/>
          <p:cNvSpPr txBox="1"/>
          <p:nvPr/>
        </p:nvSpPr>
        <p:spPr>
          <a:xfrm>
            <a:off x="4946903" y="3589020"/>
            <a:ext cx="2194560" cy="173990"/>
          </a:xfrm>
          <a:prstGeom prst="rect">
            <a:avLst/>
          </a:prstGeom>
          <a:solidFill>
            <a:srgbClr val="D6E6F6"/>
          </a:solidFill>
        </p:spPr>
        <p:txBody>
          <a:bodyPr vert="horz" wrap="square" lIns="0" tIns="3175" rIns="0" bIns="0" rtlCol="0">
            <a:spAutoFit/>
          </a:bodyPr>
          <a:lstStyle/>
          <a:p>
            <a:pPr marL="46355">
              <a:lnSpc>
                <a:spcPct val="100000"/>
              </a:lnSpc>
              <a:spcBef>
                <a:spcPts val="25"/>
              </a:spcBef>
            </a:pPr>
            <a:r>
              <a:rPr sz="1000" b="1">
                <a:solidFill>
                  <a:srgbClr val="0F3B85"/>
                </a:solidFill>
                <a:latin typeface="Calibri"/>
                <a:cs typeface="Calibri"/>
              </a:rPr>
              <a:t>My_CSF</a:t>
            </a:r>
            <a:r>
              <a:rPr sz="1000" b="1" spc="15">
                <a:solidFill>
                  <a:srgbClr val="0F3B85"/>
                </a:solidFill>
                <a:latin typeface="Calibri"/>
                <a:cs typeface="Calibri"/>
              </a:rPr>
              <a:t> </a:t>
            </a:r>
            <a:r>
              <a:rPr sz="1000" b="1">
                <a:solidFill>
                  <a:srgbClr val="0F3B85"/>
                </a:solidFill>
                <a:latin typeface="Calibri"/>
                <a:cs typeface="Calibri"/>
              </a:rPr>
              <a:t>on</a:t>
            </a:r>
            <a:r>
              <a:rPr sz="1000" b="1" spc="-15">
                <a:solidFill>
                  <a:srgbClr val="0F3B85"/>
                </a:solidFill>
                <a:latin typeface="Calibri"/>
                <a:cs typeface="Calibri"/>
              </a:rPr>
              <a:t> </a:t>
            </a:r>
            <a:r>
              <a:rPr sz="1000" b="1" spc="-10">
                <a:solidFill>
                  <a:srgbClr val="0F3B85"/>
                </a:solidFill>
                <a:latin typeface="Calibri"/>
                <a:cs typeface="Calibri"/>
              </a:rPr>
              <a:t>26-Jan-</a:t>
            </a:r>
            <a:r>
              <a:rPr sz="1000" b="1" spc="-20">
                <a:solidFill>
                  <a:srgbClr val="0F3B85"/>
                </a:solidFill>
                <a:latin typeface="Calibri"/>
                <a:cs typeface="Calibri"/>
              </a:rPr>
              <a:t>2019</a:t>
            </a:r>
            <a:endParaRPr sz="1000">
              <a:latin typeface="Calibri"/>
              <a:cs typeface="Calibri"/>
            </a:endParaRPr>
          </a:p>
        </p:txBody>
      </p:sp>
      <p:grpSp>
        <p:nvGrpSpPr>
          <p:cNvPr id="10" name="object 10"/>
          <p:cNvGrpSpPr/>
          <p:nvPr/>
        </p:nvGrpSpPr>
        <p:grpSpPr>
          <a:xfrm>
            <a:off x="4953000" y="2613660"/>
            <a:ext cx="3657600" cy="1223645"/>
            <a:chOff x="4953000" y="2613660"/>
            <a:chExt cx="3657600" cy="1223645"/>
          </a:xfrm>
        </p:grpSpPr>
        <p:sp>
          <p:nvSpPr>
            <p:cNvPr id="11" name="object 11"/>
            <p:cNvSpPr/>
            <p:nvPr/>
          </p:nvSpPr>
          <p:spPr>
            <a:xfrm>
              <a:off x="4953000" y="2613660"/>
              <a:ext cx="3657600" cy="1223645"/>
            </a:xfrm>
            <a:custGeom>
              <a:avLst/>
              <a:gdLst/>
              <a:ahLst/>
              <a:cxnLst/>
              <a:rect l="l" t="t" r="r" b="b"/>
              <a:pathLst>
                <a:path w="3657600" h="1223645">
                  <a:moveTo>
                    <a:pt x="2858770" y="714755"/>
                  </a:moveTo>
                  <a:lnTo>
                    <a:pt x="2001139" y="714755"/>
                  </a:lnTo>
                  <a:lnTo>
                    <a:pt x="3657092" y="1223137"/>
                  </a:lnTo>
                  <a:lnTo>
                    <a:pt x="2858770" y="714755"/>
                  </a:lnTo>
                  <a:close/>
                </a:path>
                <a:path w="3657600" h="1223645">
                  <a:moveTo>
                    <a:pt x="3311398"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5"/>
                  </a:lnTo>
                  <a:lnTo>
                    <a:pt x="3311398" y="714755"/>
                  </a:lnTo>
                  <a:lnTo>
                    <a:pt x="3357764" y="705393"/>
                  </a:lnTo>
                  <a:lnTo>
                    <a:pt x="3395630" y="679862"/>
                  </a:lnTo>
                  <a:lnTo>
                    <a:pt x="3421161" y="641996"/>
                  </a:lnTo>
                  <a:lnTo>
                    <a:pt x="3430524" y="595629"/>
                  </a:lnTo>
                  <a:lnTo>
                    <a:pt x="3430524" y="119125"/>
                  </a:lnTo>
                  <a:lnTo>
                    <a:pt x="3421161" y="72759"/>
                  </a:lnTo>
                  <a:lnTo>
                    <a:pt x="3395630" y="34893"/>
                  </a:lnTo>
                  <a:lnTo>
                    <a:pt x="3357764" y="9362"/>
                  </a:lnTo>
                  <a:lnTo>
                    <a:pt x="3311398" y="0"/>
                  </a:lnTo>
                  <a:close/>
                </a:path>
              </a:pathLst>
            </a:custGeom>
            <a:solidFill>
              <a:srgbClr val="FCE2AC"/>
            </a:solidFill>
          </p:spPr>
          <p:txBody>
            <a:bodyPr wrap="square" lIns="0" tIns="0" rIns="0" bIns="0" rtlCol="0"/>
            <a:lstStyle/>
            <a:p>
              <a:endParaRPr/>
            </a:p>
          </p:txBody>
        </p:sp>
        <p:sp>
          <p:nvSpPr>
            <p:cNvPr id="12" name="object 12"/>
            <p:cNvSpPr/>
            <p:nvPr/>
          </p:nvSpPr>
          <p:spPr>
            <a:xfrm>
              <a:off x="5031485" y="2696718"/>
              <a:ext cx="276225" cy="274320"/>
            </a:xfrm>
            <a:custGeom>
              <a:avLst/>
              <a:gdLst/>
              <a:ahLst/>
              <a:cxnLst/>
              <a:rect l="l" t="t" r="r" b="b"/>
              <a:pathLst>
                <a:path w="276225" h="274319">
                  <a:moveTo>
                    <a:pt x="137922" y="0"/>
                  </a:moveTo>
                  <a:lnTo>
                    <a:pt x="94317" y="6998"/>
                  </a:lnTo>
                  <a:lnTo>
                    <a:pt x="56455" y="26481"/>
                  </a:lnTo>
                  <a:lnTo>
                    <a:pt x="26602" y="56180"/>
                  </a:lnTo>
                  <a:lnTo>
                    <a:pt x="7028" y="93829"/>
                  </a:lnTo>
                  <a:lnTo>
                    <a:pt x="0" y="137160"/>
                  </a:lnTo>
                  <a:lnTo>
                    <a:pt x="7028" y="180490"/>
                  </a:lnTo>
                  <a:lnTo>
                    <a:pt x="26602" y="218139"/>
                  </a:lnTo>
                  <a:lnTo>
                    <a:pt x="56455" y="247838"/>
                  </a:lnTo>
                  <a:lnTo>
                    <a:pt x="94317" y="267321"/>
                  </a:lnTo>
                  <a:lnTo>
                    <a:pt x="137922" y="274320"/>
                  </a:lnTo>
                  <a:lnTo>
                    <a:pt x="181526" y="267321"/>
                  </a:lnTo>
                  <a:lnTo>
                    <a:pt x="219388" y="247838"/>
                  </a:lnTo>
                  <a:lnTo>
                    <a:pt x="249241" y="218139"/>
                  </a:lnTo>
                  <a:lnTo>
                    <a:pt x="268815" y="180490"/>
                  </a:lnTo>
                  <a:lnTo>
                    <a:pt x="275843" y="137160"/>
                  </a:lnTo>
                  <a:lnTo>
                    <a:pt x="268815" y="93829"/>
                  </a:lnTo>
                  <a:lnTo>
                    <a:pt x="249241" y="56180"/>
                  </a:lnTo>
                  <a:lnTo>
                    <a:pt x="219388" y="26481"/>
                  </a:lnTo>
                  <a:lnTo>
                    <a:pt x="181526" y="6998"/>
                  </a:lnTo>
                  <a:lnTo>
                    <a:pt x="137922" y="0"/>
                  </a:lnTo>
                  <a:close/>
                </a:path>
              </a:pathLst>
            </a:custGeom>
            <a:solidFill>
              <a:srgbClr val="FFFFFF"/>
            </a:solidFill>
          </p:spPr>
          <p:txBody>
            <a:bodyPr wrap="square" lIns="0" tIns="0" rIns="0" bIns="0" rtlCol="0"/>
            <a:lstStyle/>
            <a:p>
              <a:endParaRPr/>
            </a:p>
          </p:txBody>
        </p:sp>
        <p:sp>
          <p:nvSpPr>
            <p:cNvPr id="13" name="object 13"/>
            <p:cNvSpPr/>
            <p:nvPr/>
          </p:nvSpPr>
          <p:spPr>
            <a:xfrm>
              <a:off x="5031485" y="2696718"/>
              <a:ext cx="276225" cy="274320"/>
            </a:xfrm>
            <a:custGeom>
              <a:avLst/>
              <a:gdLst/>
              <a:ahLst/>
              <a:cxnLst/>
              <a:rect l="l" t="t" r="r" b="b"/>
              <a:pathLst>
                <a:path w="276225" h="274319">
                  <a:moveTo>
                    <a:pt x="0" y="137160"/>
                  </a:moveTo>
                  <a:lnTo>
                    <a:pt x="7028" y="93829"/>
                  </a:lnTo>
                  <a:lnTo>
                    <a:pt x="26602" y="56180"/>
                  </a:lnTo>
                  <a:lnTo>
                    <a:pt x="56455" y="26481"/>
                  </a:lnTo>
                  <a:lnTo>
                    <a:pt x="94317" y="6998"/>
                  </a:lnTo>
                  <a:lnTo>
                    <a:pt x="137922" y="0"/>
                  </a:lnTo>
                  <a:lnTo>
                    <a:pt x="181526" y="6998"/>
                  </a:lnTo>
                  <a:lnTo>
                    <a:pt x="219388" y="26481"/>
                  </a:lnTo>
                  <a:lnTo>
                    <a:pt x="249241" y="56180"/>
                  </a:lnTo>
                  <a:lnTo>
                    <a:pt x="268815" y="93829"/>
                  </a:lnTo>
                  <a:lnTo>
                    <a:pt x="275843" y="137160"/>
                  </a:lnTo>
                  <a:lnTo>
                    <a:pt x="268815" y="180490"/>
                  </a:lnTo>
                  <a:lnTo>
                    <a:pt x="249241" y="218139"/>
                  </a:lnTo>
                  <a:lnTo>
                    <a:pt x="219388" y="247838"/>
                  </a:lnTo>
                  <a:lnTo>
                    <a:pt x="181526" y="267321"/>
                  </a:lnTo>
                  <a:lnTo>
                    <a:pt x="137922" y="274320"/>
                  </a:lnTo>
                  <a:lnTo>
                    <a:pt x="94317" y="267321"/>
                  </a:lnTo>
                  <a:lnTo>
                    <a:pt x="56455" y="247838"/>
                  </a:lnTo>
                  <a:lnTo>
                    <a:pt x="26602" y="218139"/>
                  </a:lnTo>
                  <a:lnTo>
                    <a:pt x="7028" y="180490"/>
                  </a:lnTo>
                  <a:lnTo>
                    <a:pt x="0" y="137160"/>
                  </a:lnTo>
                  <a:close/>
                </a:path>
              </a:pathLst>
            </a:custGeom>
            <a:ln w="38100">
              <a:solidFill>
                <a:srgbClr val="FCE2AC"/>
              </a:solidFill>
            </a:ln>
          </p:spPr>
          <p:txBody>
            <a:bodyPr wrap="square" lIns="0" tIns="0" rIns="0" bIns="0" rtlCol="0"/>
            <a:lstStyle/>
            <a:p>
              <a:endParaRPr/>
            </a:p>
          </p:txBody>
        </p:sp>
      </p:grpSp>
      <p:sp>
        <p:nvSpPr>
          <p:cNvPr id="14" name="object 14"/>
          <p:cNvSpPr txBox="1"/>
          <p:nvPr/>
        </p:nvSpPr>
        <p:spPr>
          <a:xfrm>
            <a:off x="5067427" y="2678429"/>
            <a:ext cx="2995295" cy="562610"/>
          </a:xfrm>
          <a:prstGeom prst="rect">
            <a:avLst/>
          </a:prstGeom>
        </p:spPr>
        <p:txBody>
          <a:bodyPr vert="horz" wrap="square" lIns="0" tIns="30480" rIns="0" bIns="0" rtlCol="0">
            <a:spAutoFit/>
          </a:bodyPr>
          <a:lstStyle/>
          <a:p>
            <a:pPr marL="12700" marR="5080" indent="24130">
              <a:lnSpc>
                <a:spcPts val="2070"/>
              </a:lnSpc>
              <a:spcBef>
                <a:spcPts val="240"/>
              </a:spcBef>
              <a:tabLst>
                <a:tab pos="297180" algn="l"/>
              </a:tabLst>
            </a:pPr>
            <a:r>
              <a:rPr sz="2000" b="1" spc="-50">
                <a:solidFill>
                  <a:srgbClr val="FAB82E"/>
                </a:solidFill>
                <a:latin typeface="Calibri"/>
                <a:cs typeface="Calibri"/>
              </a:rPr>
              <a:t>1</a:t>
            </a:r>
            <a:r>
              <a:rPr sz="2000" b="1">
                <a:solidFill>
                  <a:srgbClr val="FAB82E"/>
                </a:solidFill>
                <a:latin typeface="Calibri"/>
                <a:cs typeface="Calibri"/>
              </a:rPr>
              <a:t>	</a:t>
            </a:r>
            <a:r>
              <a:rPr sz="2700" baseline="3086">
                <a:latin typeface="Calibri"/>
                <a:cs typeface="Calibri"/>
              </a:rPr>
              <a:t>Reg</a:t>
            </a:r>
            <a:r>
              <a:rPr sz="2700" spc="-60" baseline="3086">
                <a:latin typeface="Calibri"/>
                <a:cs typeface="Calibri"/>
              </a:rPr>
              <a:t> </a:t>
            </a:r>
            <a:r>
              <a:rPr sz="2700" baseline="3086">
                <a:latin typeface="Calibri"/>
                <a:cs typeface="Calibri"/>
              </a:rPr>
              <a:t>High</a:t>
            </a:r>
            <a:r>
              <a:rPr sz="2700" spc="-52" baseline="3086">
                <a:latin typeface="Calibri"/>
                <a:cs typeface="Calibri"/>
              </a:rPr>
              <a:t> </a:t>
            </a:r>
            <a:r>
              <a:rPr sz="2700" baseline="3086">
                <a:latin typeface="Calibri"/>
                <a:cs typeface="Calibri"/>
              </a:rPr>
              <a:t>and</a:t>
            </a:r>
            <a:r>
              <a:rPr sz="2700" spc="-60" baseline="3086">
                <a:latin typeface="Calibri"/>
                <a:cs typeface="Calibri"/>
              </a:rPr>
              <a:t> </a:t>
            </a:r>
            <a:r>
              <a:rPr sz="2700" baseline="3086">
                <a:latin typeface="Calibri"/>
                <a:cs typeface="Calibri"/>
              </a:rPr>
              <a:t>Reg</a:t>
            </a:r>
            <a:r>
              <a:rPr sz="2700" spc="-52" baseline="3086">
                <a:latin typeface="Calibri"/>
                <a:cs typeface="Calibri"/>
              </a:rPr>
              <a:t> </a:t>
            </a:r>
            <a:r>
              <a:rPr sz="2700" baseline="3086">
                <a:latin typeface="Calibri"/>
                <a:cs typeface="Calibri"/>
              </a:rPr>
              <a:t>Low</a:t>
            </a:r>
            <a:r>
              <a:rPr sz="2700" spc="-60" baseline="3086">
                <a:latin typeface="Calibri"/>
                <a:cs typeface="Calibri"/>
              </a:rPr>
              <a:t> </a:t>
            </a:r>
            <a:r>
              <a:rPr sz="2700" spc="-15" baseline="3086">
                <a:latin typeface="Calibri"/>
                <a:cs typeface="Calibri"/>
              </a:rPr>
              <a:t>values </a:t>
            </a:r>
            <a:r>
              <a:rPr sz="1800">
                <a:latin typeface="Calibri"/>
                <a:cs typeface="Calibri"/>
              </a:rPr>
              <a:t>specify</a:t>
            </a:r>
            <a:r>
              <a:rPr sz="1800" spc="-50">
                <a:latin typeface="Calibri"/>
                <a:cs typeface="Calibri"/>
              </a:rPr>
              <a:t> </a:t>
            </a:r>
            <a:r>
              <a:rPr sz="1800" spc="-10">
                <a:latin typeface="Calibri"/>
                <a:cs typeface="Calibri"/>
              </a:rPr>
              <a:t>offered</a:t>
            </a:r>
            <a:r>
              <a:rPr sz="1800" spc="-45">
                <a:latin typeface="Calibri"/>
                <a:cs typeface="Calibri"/>
              </a:rPr>
              <a:t> </a:t>
            </a:r>
            <a:r>
              <a:rPr sz="1800" spc="-10">
                <a:latin typeface="Calibri"/>
                <a:cs typeface="Calibri"/>
              </a:rPr>
              <a:t>regulation</a:t>
            </a:r>
            <a:r>
              <a:rPr sz="1800" spc="-40">
                <a:latin typeface="Calibri"/>
                <a:cs typeface="Calibri"/>
              </a:rPr>
              <a:t> </a:t>
            </a:r>
            <a:r>
              <a:rPr sz="1800" spc="-10">
                <a:latin typeface="Calibri"/>
                <a:cs typeface="Calibri"/>
              </a:rPr>
              <a:t>range</a:t>
            </a:r>
            <a:endParaRPr sz="1800">
              <a:latin typeface="Calibri"/>
              <a:cs typeface="Calibri"/>
            </a:endParaRPr>
          </a:p>
        </p:txBody>
      </p:sp>
      <p:grpSp>
        <p:nvGrpSpPr>
          <p:cNvPr id="15" name="object 15"/>
          <p:cNvGrpSpPr/>
          <p:nvPr/>
        </p:nvGrpSpPr>
        <p:grpSpPr>
          <a:xfrm>
            <a:off x="8970264" y="2613660"/>
            <a:ext cx="2383790" cy="1694814"/>
            <a:chOff x="8970264" y="2613660"/>
            <a:chExt cx="2383790" cy="1694814"/>
          </a:xfrm>
        </p:grpSpPr>
        <p:sp>
          <p:nvSpPr>
            <p:cNvPr id="16" name="object 16"/>
            <p:cNvSpPr/>
            <p:nvPr/>
          </p:nvSpPr>
          <p:spPr>
            <a:xfrm>
              <a:off x="10668762" y="3772662"/>
              <a:ext cx="533400" cy="523240"/>
            </a:xfrm>
            <a:custGeom>
              <a:avLst/>
              <a:gdLst/>
              <a:ahLst/>
              <a:cxnLst/>
              <a:rect l="l" t="t" r="r" b="b"/>
              <a:pathLst>
                <a:path w="533400" h="523239">
                  <a:moveTo>
                    <a:pt x="0" y="522731"/>
                  </a:moveTo>
                  <a:lnTo>
                    <a:pt x="533400" y="522731"/>
                  </a:lnTo>
                  <a:lnTo>
                    <a:pt x="533400" y="0"/>
                  </a:lnTo>
                  <a:lnTo>
                    <a:pt x="0" y="0"/>
                  </a:lnTo>
                  <a:lnTo>
                    <a:pt x="0" y="522731"/>
                  </a:lnTo>
                  <a:close/>
                </a:path>
              </a:pathLst>
            </a:custGeom>
            <a:ln w="25908">
              <a:solidFill>
                <a:srgbClr val="FAB82E"/>
              </a:solidFill>
            </a:ln>
          </p:spPr>
          <p:txBody>
            <a:bodyPr wrap="square" lIns="0" tIns="0" rIns="0" bIns="0" rtlCol="0"/>
            <a:lstStyle/>
            <a:p>
              <a:endParaRPr/>
            </a:p>
          </p:txBody>
        </p:sp>
        <p:sp>
          <p:nvSpPr>
            <p:cNvPr id="17" name="object 17"/>
            <p:cNvSpPr/>
            <p:nvPr/>
          </p:nvSpPr>
          <p:spPr>
            <a:xfrm>
              <a:off x="8970264" y="2613660"/>
              <a:ext cx="2383790" cy="1179830"/>
            </a:xfrm>
            <a:custGeom>
              <a:avLst/>
              <a:gdLst/>
              <a:ahLst/>
              <a:cxnLst/>
              <a:rect l="l" t="t" r="r" b="b"/>
              <a:pathLst>
                <a:path w="2383790" h="1179829">
                  <a:moveTo>
                    <a:pt x="1986279" y="714755"/>
                  </a:moveTo>
                  <a:lnTo>
                    <a:pt x="1390395" y="714755"/>
                  </a:lnTo>
                  <a:lnTo>
                    <a:pt x="1921763" y="1179576"/>
                  </a:lnTo>
                  <a:lnTo>
                    <a:pt x="1986279" y="714755"/>
                  </a:lnTo>
                  <a:close/>
                </a:path>
                <a:path w="2383790" h="1179829">
                  <a:moveTo>
                    <a:pt x="2264409"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5"/>
                  </a:lnTo>
                  <a:lnTo>
                    <a:pt x="2264409" y="714755"/>
                  </a:lnTo>
                  <a:lnTo>
                    <a:pt x="2310776" y="705393"/>
                  </a:lnTo>
                  <a:lnTo>
                    <a:pt x="2348642" y="679862"/>
                  </a:lnTo>
                  <a:lnTo>
                    <a:pt x="2374173" y="641996"/>
                  </a:lnTo>
                  <a:lnTo>
                    <a:pt x="2383535" y="595629"/>
                  </a:lnTo>
                  <a:lnTo>
                    <a:pt x="2383535" y="119125"/>
                  </a:lnTo>
                  <a:lnTo>
                    <a:pt x="2374173" y="72759"/>
                  </a:lnTo>
                  <a:lnTo>
                    <a:pt x="2348642" y="34893"/>
                  </a:lnTo>
                  <a:lnTo>
                    <a:pt x="2310776" y="9362"/>
                  </a:lnTo>
                  <a:lnTo>
                    <a:pt x="2264409" y="0"/>
                  </a:lnTo>
                  <a:close/>
                </a:path>
              </a:pathLst>
            </a:custGeom>
            <a:solidFill>
              <a:srgbClr val="FCE2AC"/>
            </a:solidFill>
          </p:spPr>
          <p:txBody>
            <a:bodyPr wrap="square" lIns="0" tIns="0" rIns="0" bIns="0" rtlCol="0"/>
            <a:lstStyle/>
            <a:p>
              <a:endParaRPr/>
            </a:p>
          </p:txBody>
        </p:sp>
        <p:sp>
          <p:nvSpPr>
            <p:cNvPr id="18" name="object 18"/>
            <p:cNvSpPr/>
            <p:nvPr/>
          </p:nvSpPr>
          <p:spPr>
            <a:xfrm>
              <a:off x="9048750" y="2696718"/>
              <a:ext cx="276225" cy="274320"/>
            </a:xfrm>
            <a:custGeom>
              <a:avLst/>
              <a:gdLst/>
              <a:ahLst/>
              <a:cxnLst/>
              <a:rect l="l" t="t" r="r" b="b"/>
              <a:pathLst>
                <a:path w="276225" h="274319">
                  <a:moveTo>
                    <a:pt x="137922" y="0"/>
                  </a:moveTo>
                  <a:lnTo>
                    <a:pt x="94317" y="6998"/>
                  </a:lnTo>
                  <a:lnTo>
                    <a:pt x="56455" y="26481"/>
                  </a:lnTo>
                  <a:lnTo>
                    <a:pt x="26602" y="56180"/>
                  </a:lnTo>
                  <a:lnTo>
                    <a:pt x="7028" y="93829"/>
                  </a:lnTo>
                  <a:lnTo>
                    <a:pt x="0" y="137160"/>
                  </a:lnTo>
                  <a:lnTo>
                    <a:pt x="7028" y="180490"/>
                  </a:lnTo>
                  <a:lnTo>
                    <a:pt x="26602" y="218139"/>
                  </a:lnTo>
                  <a:lnTo>
                    <a:pt x="56455" y="247838"/>
                  </a:lnTo>
                  <a:lnTo>
                    <a:pt x="94317" y="267321"/>
                  </a:lnTo>
                  <a:lnTo>
                    <a:pt x="137922" y="274320"/>
                  </a:lnTo>
                  <a:lnTo>
                    <a:pt x="181526" y="267321"/>
                  </a:lnTo>
                  <a:lnTo>
                    <a:pt x="219388" y="247838"/>
                  </a:lnTo>
                  <a:lnTo>
                    <a:pt x="249241" y="218139"/>
                  </a:lnTo>
                  <a:lnTo>
                    <a:pt x="268815" y="180490"/>
                  </a:lnTo>
                  <a:lnTo>
                    <a:pt x="275844" y="137160"/>
                  </a:lnTo>
                  <a:lnTo>
                    <a:pt x="268815" y="93829"/>
                  </a:lnTo>
                  <a:lnTo>
                    <a:pt x="249241" y="56180"/>
                  </a:lnTo>
                  <a:lnTo>
                    <a:pt x="219388" y="26481"/>
                  </a:lnTo>
                  <a:lnTo>
                    <a:pt x="181526" y="6998"/>
                  </a:lnTo>
                  <a:lnTo>
                    <a:pt x="137922" y="0"/>
                  </a:lnTo>
                  <a:close/>
                </a:path>
              </a:pathLst>
            </a:custGeom>
            <a:solidFill>
              <a:srgbClr val="FFFFFF"/>
            </a:solidFill>
          </p:spPr>
          <p:txBody>
            <a:bodyPr wrap="square" lIns="0" tIns="0" rIns="0" bIns="0" rtlCol="0"/>
            <a:lstStyle/>
            <a:p>
              <a:endParaRPr/>
            </a:p>
          </p:txBody>
        </p:sp>
        <p:sp>
          <p:nvSpPr>
            <p:cNvPr id="19" name="object 19"/>
            <p:cNvSpPr/>
            <p:nvPr/>
          </p:nvSpPr>
          <p:spPr>
            <a:xfrm>
              <a:off x="9048750" y="2696718"/>
              <a:ext cx="276225" cy="274320"/>
            </a:xfrm>
            <a:custGeom>
              <a:avLst/>
              <a:gdLst/>
              <a:ahLst/>
              <a:cxnLst/>
              <a:rect l="l" t="t" r="r" b="b"/>
              <a:pathLst>
                <a:path w="276225" h="274319">
                  <a:moveTo>
                    <a:pt x="0" y="137160"/>
                  </a:moveTo>
                  <a:lnTo>
                    <a:pt x="7028" y="93829"/>
                  </a:lnTo>
                  <a:lnTo>
                    <a:pt x="26602" y="56180"/>
                  </a:lnTo>
                  <a:lnTo>
                    <a:pt x="56455" y="26481"/>
                  </a:lnTo>
                  <a:lnTo>
                    <a:pt x="94317" y="6998"/>
                  </a:lnTo>
                  <a:lnTo>
                    <a:pt x="137922" y="0"/>
                  </a:lnTo>
                  <a:lnTo>
                    <a:pt x="181526" y="6998"/>
                  </a:lnTo>
                  <a:lnTo>
                    <a:pt x="219388" y="26481"/>
                  </a:lnTo>
                  <a:lnTo>
                    <a:pt x="249241" y="56180"/>
                  </a:lnTo>
                  <a:lnTo>
                    <a:pt x="268815" y="93829"/>
                  </a:lnTo>
                  <a:lnTo>
                    <a:pt x="275844" y="137160"/>
                  </a:lnTo>
                  <a:lnTo>
                    <a:pt x="268815" y="180490"/>
                  </a:lnTo>
                  <a:lnTo>
                    <a:pt x="249241" y="218139"/>
                  </a:lnTo>
                  <a:lnTo>
                    <a:pt x="219388" y="247838"/>
                  </a:lnTo>
                  <a:lnTo>
                    <a:pt x="181526" y="267321"/>
                  </a:lnTo>
                  <a:lnTo>
                    <a:pt x="137922" y="274320"/>
                  </a:lnTo>
                  <a:lnTo>
                    <a:pt x="94317" y="267321"/>
                  </a:lnTo>
                  <a:lnTo>
                    <a:pt x="56455" y="247838"/>
                  </a:lnTo>
                  <a:lnTo>
                    <a:pt x="26602" y="218139"/>
                  </a:lnTo>
                  <a:lnTo>
                    <a:pt x="7028" y="180490"/>
                  </a:lnTo>
                  <a:lnTo>
                    <a:pt x="0" y="137160"/>
                  </a:lnTo>
                  <a:close/>
                </a:path>
              </a:pathLst>
            </a:custGeom>
            <a:ln w="38100">
              <a:solidFill>
                <a:srgbClr val="FCE2AC"/>
              </a:solidFill>
            </a:ln>
          </p:spPr>
          <p:txBody>
            <a:bodyPr wrap="square" lIns="0" tIns="0" rIns="0" bIns="0" rtlCol="0"/>
            <a:lstStyle/>
            <a:p>
              <a:endParaRPr/>
            </a:p>
          </p:txBody>
        </p:sp>
      </p:grpSp>
      <p:sp>
        <p:nvSpPr>
          <p:cNvPr id="20" name="object 20"/>
          <p:cNvSpPr txBox="1"/>
          <p:nvPr/>
        </p:nvSpPr>
        <p:spPr>
          <a:xfrm>
            <a:off x="9085326" y="2678429"/>
            <a:ext cx="2040255" cy="562610"/>
          </a:xfrm>
          <a:prstGeom prst="rect">
            <a:avLst/>
          </a:prstGeom>
        </p:spPr>
        <p:txBody>
          <a:bodyPr vert="horz" wrap="square" lIns="0" tIns="30480" rIns="0" bIns="0" rtlCol="0">
            <a:spAutoFit/>
          </a:bodyPr>
          <a:lstStyle/>
          <a:p>
            <a:pPr marL="12700" marR="5080" indent="23495">
              <a:lnSpc>
                <a:spcPts val="2070"/>
              </a:lnSpc>
              <a:spcBef>
                <a:spcPts val="240"/>
              </a:spcBef>
              <a:tabLst>
                <a:tab pos="297180" algn="l"/>
              </a:tabLst>
            </a:pPr>
            <a:r>
              <a:rPr sz="2000" b="1" spc="-50">
                <a:solidFill>
                  <a:srgbClr val="FAB82E"/>
                </a:solidFill>
                <a:latin typeface="Calibri"/>
                <a:cs typeface="Calibri"/>
              </a:rPr>
              <a:t>2</a:t>
            </a:r>
            <a:r>
              <a:rPr sz="2000" b="1">
                <a:solidFill>
                  <a:srgbClr val="FAB82E"/>
                </a:solidFill>
                <a:latin typeface="Calibri"/>
                <a:cs typeface="Calibri"/>
              </a:rPr>
              <a:t>	</a:t>
            </a:r>
            <a:r>
              <a:rPr sz="2700" baseline="3086">
                <a:latin typeface="Calibri"/>
                <a:cs typeface="Calibri"/>
              </a:rPr>
              <a:t>Sets</a:t>
            </a:r>
            <a:r>
              <a:rPr sz="2700" spc="67" baseline="3086">
                <a:latin typeface="Calibri"/>
                <a:cs typeface="Calibri"/>
              </a:rPr>
              <a:t> </a:t>
            </a:r>
            <a:r>
              <a:rPr sz="2700" spc="-30" baseline="3086">
                <a:latin typeface="Calibri"/>
                <a:cs typeface="Calibri"/>
              </a:rPr>
              <a:t>operating-</a:t>
            </a:r>
            <a:r>
              <a:rPr sz="2700" spc="-37" baseline="3086">
                <a:latin typeface="Calibri"/>
                <a:cs typeface="Calibri"/>
              </a:rPr>
              <a:t>day </a:t>
            </a:r>
            <a:r>
              <a:rPr sz="1800" spc="-10">
                <a:latin typeface="Calibri"/>
                <a:cs typeface="Calibri"/>
              </a:rPr>
              <a:t>availability</a:t>
            </a:r>
            <a:endParaRPr sz="1800">
              <a:latin typeface="Calibri"/>
              <a:cs typeface="Calibri"/>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75</a:t>
            </a:fld>
            <a:endParaRPr spc="-25"/>
          </a:p>
        </p:txBody>
      </p:sp>
      <p:sp>
        <p:nvSpPr>
          <p:cNvPr id="21" name="object 21"/>
          <p:cNvSpPr txBox="1"/>
          <p:nvPr/>
        </p:nvSpPr>
        <p:spPr>
          <a:xfrm>
            <a:off x="3368040" y="4041647"/>
            <a:ext cx="914400" cy="137160"/>
          </a:xfrm>
          <a:prstGeom prst="rect">
            <a:avLst/>
          </a:prstGeom>
          <a:solidFill>
            <a:srgbClr val="FFFFFF"/>
          </a:solidFill>
        </p:spPr>
        <p:txBody>
          <a:bodyPr vert="horz" wrap="square" lIns="0" tIns="0" rIns="0" bIns="0" rtlCol="0">
            <a:spAutoFit/>
          </a:bodyPr>
          <a:lstStyle/>
          <a:p>
            <a:pPr marL="45085">
              <a:lnSpc>
                <a:spcPts val="1080"/>
              </a:lnSpc>
            </a:pPr>
            <a:r>
              <a:rPr sz="1100" spc="-10">
                <a:latin typeface="Calibri"/>
                <a:cs typeface="Calibri"/>
              </a:rPr>
              <a:t>CSF_ATRR</a:t>
            </a:r>
            <a:endParaRPr sz="1100">
              <a:latin typeface="Calibri"/>
              <a:cs typeface="Calibri"/>
            </a:endParaRPr>
          </a:p>
        </p:txBody>
      </p:sp>
      <p:pic>
        <p:nvPicPr>
          <p:cNvPr id="24" name="Picture 23">
            <a:extLst>
              <a:ext uri="{FF2B5EF4-FFF2-40B4-BE49-F238E27FC236}">
                <a16:creationId xmlns:a16="http://schemas.microsoft.com/office/drawing/2014/main" id="{270C25B2-0A35-CB50-060D-5CEDF9A276D0}"/>
              </a:ext>
            </a:extLst>
          </p:cNvPr>
          <p:cNvPicPr>
            <a:picLocks noChangeAspect="1"/>
          </p:cNvPicPr>
          <p:nvPr/>
        </p:nvPicPr>
        <p:blipFill>
          <a:blip r:embed="rId6"/>
          <a:stretch>
            <a:fillRect/>
          </a:stretch>
        </p:blipFill>
        <p:spPr>
          <a:xfrm>
            <a:off x="3606792" y="2529193"/>
            <a:ext cx="371364" cy="214006"/>
          </a:xfrm>
          <a:prstGeom prst="rect">
            <a:avLst/>
          </a:prstGeom>
        </p:spPr>
      </p:pic>
      <p:sp>
        <p:nvSpPr>
          <p:cNvPr id="25" name="Rectangle 24">
            <a:extLst>
              <a:ext uri="{FF2B5EF4-FFF2-40B4-BE49-F238E27FC236}">
                <a16:creationId xmlns:a16="http://schemas.microsoft.com/office/drawing/2014/main" id="{CE88BFFA-EC91-8B74-6F6A-6EAF4D639E1D}"/>
              </a:ext>
            </a:extLst>
          </p:cNvPr>
          <p:cNvSpPr/>
          <p:nvPr/>
        </p:nvSpPr>
        <p:spPr>
          <a:xfrm>
            <a:off x="99909" y="6050902"/>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6" name="Important symbol" descr="caution.png">
            <a:extLst>
              <a:ext uri="{FF2B5EF4-FFF2-40B4-BE49-F238E27FC236}">
                <a16:creationId xmlns:a16="http://schemas.microsoft.com/office/drawing/2014/main" id="{16358FF6-2674-43FE-D3CE-19907D48BBD3}"/>
              </a:ext>
            </a:extLst>
          </p:cNvPr>
          <p:cNvPicPr>
            <a:picLocks noChangeAspect="1"/>
          </p:cNvPicPr>
          <p:nvPr>
            <p:custDataLst>
              <p:tags r:id="rId2"/>
            </p:custDataLst>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147750" y="6100411"/>
            <a:ext cx="305438" cy="310389"/>
          </a:xfrm>
          <a:prstGeom prst="rect">
            <a:avLst/>
          </a:prstGeom>
          <a:solidFill>
            <a:schemeClr val="bg1"/>
          </a:solidFill>
          <a:ln w="19050">
            <a:noFill/>
          </a:ln>
        </p:spPr>
      </p:pic>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8183"/>
            <a:ext cx="7853680" cy="798830"/>
          </a:xfrm>
          <a:prstGeom prst="rect">
            <a:avLst/>
          </a:prstGeom>
        </p:spPr>
        <p:txBody>
          <a:bodyPr vert="horz" wrap="square" lIns="0" tIns="36195" rIns="0" bIns="0" rtlCol="0">
            <a:spAutoFit/>
          </a:bodyPr>
          <a:lstStyle/>
          <a:p>
            <a:pPr marL="12700">
              <a:lnSpc>
                <a:spcPct val="100000"/>
              </a:lnSpc>
              <a:spcBef>
                <a:spcPts val="285"/>
              </a:spcBef>
            </a:pPr>
            <a:r>
              <a:rPr spc="-10"/>
              <a:t>Regulation</a:t>
            </a:r>
            <a:r>
              <a:rPr spc="-100"/>
              <a:t> </a:t>
            </a:r>
            <a:r>
              <a:rPr spc="-30"/>
              <a:t>Tab:</a:t>
            </a:r>
            <a:r>
              <a:rPr spc="-80"/>
              <a:t> </a:t>
            </a:r>
            <a:r>
              <a:rPr spc="-10">
                <a:solidFill>
                  <a:srgbClr val="FAB82E"/>
                </a:solidFill>
              </a:rPr>
              <a:t>Regulation</a:t>
            </a:r>
            <a:r>
              <a:rPr spc="-95">
                <a:solidFill>
                  <a:srgbClr val="FAB82E"/>
                </a:solidFill>
              </a:rPr>
              <a:t> </a:t>
            </a:r>
            <a:r>
              <a:rPr>
                <a:solidFill>
                  <a:srgbClr val="FAB82E"/>
                </a:solidFill>
              </a:rPr>
              <a:t>Hourly</a:t>
            </a:r>
            <a:r>
              <a:rPr spc="-105">
                <a:solidFill>
                  <a:srgbClr val="FAB82E"/>
                </a:solidFill>
              </a:rPr>
              <a:t> </a:t>
            </a:r>
            <a:r>
              <a:rPr spc="-10">
                <a:solidFill>
                  <a:srgbClr val="FAB82E"/>
                </a:solidFill>
              </a:rPr>
              <a:t>Updates</a:t>
            </a:r>
          </a:p>
          <a:p>
            <a:pPr marL="12700">
              <a:lnSpc>
                <a:spcPct val="100000"/>
              </a:lnSpc>
              <a:spcBef>
                <a:spcPts val="140"/>
              </a:spcBef>
            </a:pPr>
            <a:r>
              <a:rPr sz="2000" b="0" i="1">
                <a:latin typeface="Calibri"/>
                <a:cs typeface="Calibri"/>
              </a:rPr>
              <a:t>Use</a:t>
            </a:r>
            <a:r>
              <a:rPr sz="2000" b="0" i="1" spc="-40">
                <a:latin typeface="Calibri"/>
                <a:cs typeface="Calibri"/>
              </a:rPr>
              <a:t> </a:t>
            </a:r>
            <a:r>
              <a:rPr sz="2000" b="0" i="1">
                <a:latin typeface="Calibri"/>
                <a:cs typeface="Calibri"/>
              </a:rPr>
              <a:t>to</a:t>
            </a:r>
            <a:r>
              <a:rPr sz="2000" b="0" i="1" spc="-35">
                <a:latin typeface="Calibri"/>
                <a:cs typeface="Calibri"/>
              </a:rPr>
              <a:t> </a:t>
            </a:r>
            <a:r>
              <a:rPr sz="2000" b="0" i="1">
                <a:latin typeface="Calibri"/>
                <a:cs typeface="Calibri"/>
              </a:rPr>
              <a:t>Set</a:t>
            </a:r>
            <a:r>
              <a:rPr sz="2000" b="0" i="1" spc="-50">
                <a:latin typeface="Calibri"/>
                <a:cs typeface="Calibri"/>
              </a:rPr>
              <a:t> </a:t>
            </a:r>
            <a:r>
              <a:rPr sz="2000" b="0" i="1">
                <a:latin typeface="Calibri"/>
                <a:cs typeface="Calibri"/>
              </a:rPr>
              <a:t>CSF</a:t>
            </a:r>
            <a:r>
              <a:rPr sz="2000" b="0" i="1" spc="-35">
                <a:latin typeface="Calibri"/>
                <a:cs typeface="Calibri"/>
              </a:rPr>
              <a:t> </a:t>
            </a:r>
            <a:r>
              <a:rPr sz="2000" b="0" i="1" spc="-40">
                <a:latin typeface="Calibri"/>
                <a:cs typeface="Calibri"/>
              </a:rPr>
              <a:t>ATRR’s</a:t>
            </a:r>
            <a:r>
              <a:rPr sz="2000" b="0" i="1" spc="-55">
                <a:latin typeface="Calibri"/>
                <a:cs typeface="Calibri"/>
              </a:rPr>
              <a:t> </a:t>
            </a:r>
            <a:r>
              <a:rPr sz="2000" i="1">
                <a:latin typeface="Calibri"/>
                <a:cs typeface="Calibri"/>
              </a:rPr>
              <a:t>Hourly</a:t>
            </a:r>
            <a:r>
              <a:rPr sz="2000" i="1" spc="-55">
                <a:latin typeface="Calibri"/>
                <a:cs typeface="Calibri"/>
              </a:rPr>
              <a:t> </a:t>
            </a:r>
            <a:r>
              <a:rPr sz="2000" i="1">
                <a:latin typeface="Calibri"/>
                <a:cs typeface="Calibri"/>
              </a:rPr>
              <a:t>Overrides</a:t>
            </a:r>
            <a:r>
              <a:rPr sz="2000" i="1" spc="-60">
                <a:latin typeface="Calibri"/>
                <a:cs typeface="Calibri"/>
              </a:rPr>
              <a:t> </a:t>
            </a:r>
            <a:r>
              <a:rPr sz="2000" b="0" i="1">
                <a:latin typeface="Calibri"/>
                <a:cs typeface="Calibri"/>
              </a:rPr>
              <a:t>for</a:t>
            </a:r>
            <a:r>
              <a:rPr sz="2000" b="0" i="1" spc="-40">
                <a:latin typeface="Calibri"/>
                <a:cs typeface="Calibri"/>
              </a:rPr>
              <a:t> </a:t>
            </a:r>
            <a:r>
              <a:rPr sz="2000" b="0" i="1" spc="-10">
                <a:latin typeface="Calibri"/>
                <a:cs typeface="Calibri"/>
              </a:rPr>
              <a:t>Availability</a:t>
            </a:r>
            <a:r>
              <a:rPr sz="2000" b="0" i="1" spc="-20">
                <a:latin typeface="Calibri"/>
                <a:cs typeface="Calibri"/>
              </a:rPr>
              <a:t> </a:t>
            </a:r>
            <a:r>
              <a:rPr sz="2000" b="0" i="1">
                <a:latin typeface="Calibri"/>
                <a:cs typeface="Calibri"/>
              </a:rPr>
              <a:t>and</a:t>
            </a:r>
            <a:r>
              <a:rPr sz="2000" b="0" i="1" spc="-55">
                <a:latin typeface="Calibri"/>
                <a:cs typeface="Calibri"/>
              </a:rPr>
              <a:t> </a:t>
            </a:r>
            <a:r>
              <a:rPr sz="2000" b="0" i="1">
                <a:latin typeface="Calibri"/>
                <a:cs typeface="Calibri"/>
              </a:rPr>
              <a:t>Regulation</a:t>
            </a:r>
            <a:r>
              <a:rPr sz="2000" b="0" i="1" spc="-60">
                <a:latin typeface="Calibri"/>
                <a:cs typeface="Calibri"/>
              </a:rPr>
              <a:t> </a:t>
            </a:r>
            <a:r>
              <a:rPr sz="2000" b="0" i="1" spc="-10">
                <a:latin typeface="Calibri"/>
                <a:cs typeface="Calibri"/>
              </a:rPr>
              <a:t>Limits</a:t>
            </a:r>
            <a:endParaRPr sz="2000">
              <a:latin typeface="Calibri"/>
              <a:cs typeface="Calibri"/>
            </a:endParaRP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411480" y="1475168"/>
            <a:ext cx="11369040" cy="3300095"/>
            <a:chOff x="411480" y="1475168"/>
            <a:chExt cx="11369040" cy="3300095"/>
          </a:xfrm>
        </p:grpSpPr>
        <p:pic>
          <p:nvPicPr>
            <p:cNvPr id="5" name="object 5"/>
            <p:cNvPicPr/>
            <p:nvPr/>
          </p:nvPicPr>
          <p:blipFill>
            <a:blip r:embed="rId4" cstate="print"/>
            <a:stretch>
              <a:fillRect/>
            </a:stretch>
          </p:blipFill>
          <p:spPr>
            <a:xfrm>
              <a:off x="411480" y="1491995"/>
              <a:ext cx="11369040" cy="3268980"/>
            </a:xfrm>
            <a:prstGeom prst="rect">
              <a:avLst/>
            </a:prstGeom>
          </p:spPr>
        </p:pic>
        <p:sp>
          <p:nvSpPr>
            <p:cNvPr id="6" name="object 6"/>
            <p:cNvSpPr/>
            <p:nvPr/>
          </p:nvSpPr>
          <p:spPr>
            <a:xfrm>
              <a:off x="2439162" y="1488185"/>
              <a:ext cx="3797935" cy="3274060"/>
            </a:xfrm>
            <a:custGeom>
              <a:avLst/>
              <a:gdLst/>
              <a:ahLst/>
              <a:cxnLst/>
              <a:rect l="l" t="t" r="r" b="b"/>
              <a:pathLst>
                <a:path w="3797935" h="3274060">
                  <a:moveTo>
                    <a:pt x="0" y="568451"/>
                  </a:moveTo>
                  <a:lnTo>
                    <a:pt x="914400" y="568451"/>
                  </a:lnTo>
                  <a:lnTo>
                    <a:pt x="914400" y="248412"/>
                  </a:lnTo>
                  <a:lnTo>
                    <a:pt x="0" y="248412"/>
                  </a:lnTo>
                  <a:lnTo>
                    <a:pt x="0" y="568451"/>
                  </a:lnTo>
                  <a:close/>
                </a:path>
                <a:path w="3797935" h="3274060">
                  <a:moveTo>
                    <a:pt x="2667000" y="3273552"/>
                  </a:moveTo>
                  <a:lnTo>
                    <a:pt x="3797808" y="3273552"/>
                  </a:lnTo>
                  <a:lnTo>
                    <a:pt x="3797808" y="2001012"/>
                  </a:lnTo>
                  <a:lnTo>
                    <a:pt x="2667000" y="2001012"/>
                  </a:lnTo>
                  <a:lnTo>
                    <a:pt x="2667000" y="3273552"/>
                  </a:lnTo>
                  <a:close/>
                </a:path>
                <a:path w="3797935" h="3274060">
                  <a:moveTo>
                    <a:pt x="76200" y="248412"/>
                  </a:moveTo>
                  <a:lnTo>
                    <a:pt x="807719" y="248412"/>
                  </a:lnTo>
                  <a:lnTo>
                    <a:pt x="807719" y="0"/>
                  </a:lnTo>
                  <a:lnTo>
                    <a:pt x="76200" y="0"/>
                  </a:lnTo>
                  <a:lnTo>
                    <a:pt x="76200" y="248412"/>
                  </a:lnTo>
                  <a:close/>
                </a:path>
              </a:pathLst>
            </a:custGeom>
            <a:ln w="25908">
              <a:solidFill>
                <a:srgbClr val="FAB82E"/>
              </a:solidFill>
            </a:ln>
          </p:spPr>
          <p:txBody>
            <a:bodyPr wrap="square" lIns="0" tIns="0" rIns="0" bIns="0" rtlCol="0"/>
            <a:lstStyle/>
            <a:p>
              <a:endParaRPr/>
            </a:p>
          </p:txBody>
        </p:sp>
      </p:grpSp>
      <p:sp>
        <p:nvSpPr>
          <p:cNvPr id="7" name="object 7"/>
          <p:cNvSpPr txBox="1"/>
          <p:nvPr/>
        </p:nvSpPr>
        <p:spPr>
          <a:xfrm>
            <a:off x="5158740" y="2534411"/>
            <a:ext cx="2743200" cy="175260"/>
          </a:xfrm>
          <a:prstGeom prst="rect">
            <a:avLst/>
          </a:prstGeom>
          <a:solidFill>
            <a:srgbClr val="D6E6F6"/>
          </a:solidFill>
        </p:spPr>
        <p:txBody>
          <a:bodyPr vert="horz" wrap="square" lIns="0" tIns="3810" rIns="0" bIns="0" rtlCol="0">
            <a:spAutoFit/>
          </a:bodyPr>
          <a:lstStyle/>
          <a:p>
            <a:pPr marL="46355">
              <a:lnSpc>
                <a:spcPct val="100000"/>
              </a:lnSpc>
              <a:spcBef>
                <a:spcPts val="30"/>
              </a:spcBef>
            </a:pPr>
            <a:r>
              <a:rPr sz="1000" b="1" spc="-10">
                <a:solidFill>
                  <a:srgbClr val="0F3B85"/>
                </a:solidFill>
                <a:latin typeface="Calibri"/>
                <a:cs typeface="Calibri"/>
              </a:rPr>
              <a:t>MyFacility_ATRR</a:t>
            </a:r>
            <a:r>
              <a:rPr sz="1000" b="1" spc="55">
                <a:solidFill>
                  <a:srgbClr val="0F3B85"/>
                </a:solidFill>
                <a:latin typeface="Calibri"/>
                <a:cs typeface="Calibri"/>
              </a:rPr>
              <a:t> </a:t>
            </a:r>
            <a:r>
              <a:rPr sz="1000" b="1">
                <a:solidFill>
                  <a:srgbClr val="0F3B85"/>
                </a:solidFill>
                <a:latin typeface="Calibri"/>
                <a:cs typeface="Calibri"/>
              </a:rPr>
              <a:t>(12345)</a:t>
            </a:r>
            <a:r>
              <a:rPr sz="1000" b="1" spc="45">
                <a:solidFill>
                  <a:srgbClr val="0F3B85"/>
                </a:solidFill>
                <a:latin typeface="Calibri"/>
                <a:cs typeface="Calibri"/>
              </a:rPr>
              <a:t> </a:t>
            </a:r>
            <a:r>
              <a:rPr sz="1000" b="1">
                <a:solidFill>
                  <a:srgbClr val="0F3B85"/>
                </a:solidFill>
                <a:latin typeface="Calibri"/>
                <a:cs typeface="Calibri"/>
              </a:rPr>
              <a:t>on</a:t>
            </a:r>
            <a:r>
              <a:rPr sz="1000" b="1" spc="5">
                <a:solidFill>
                  <a:srgbClr val="0F3B85"/>
                </a:solidFill>
                <a:latin typeface="Calibri"/>
                <a:cs typeface="Calibri"/>
              </a:rPr>
              <a:t> </a:t>
            </a:r>
            <a:r>
              <a:rPr sz="1000" b="1" spc="-10">
                <a:solidFill>
                  <a:srgbClr val="0F3B85"/>
                </a:solidFill>
                <a:latin typeface="Calibri"/>
                <a:cs typeface="Calibri"/>
              </a:rPr>
              <a:t>26-Jan-</a:t>
            </a:r>
            <a:r>
              <a:rPr sz="1000" b="1" spc="-20">
                <a:solidFill>
                  <a:srgbClr val="0F3B85"/>
                </a:solidFill>
                <a:latin typeface="Calibri"/>
                <a:cs typeface="Calibri"/>
              </a:rPr>
              <a:t>2019</a:t>
            </a:r>
            <a:endParaRPr sz="1000">
              <a:latin typeface="Calibri"/>
              <a:cs typeface="Calibri"/>
            </a:endParaRPr>
          </a:p>
        </p:txBody>
      </p:sp>
      <p:sp>
        <p:nvSpPr>
          <p:cNvPr id="8" name="object 8"/>
          <p:cNvSpPr txBox="1"/>
          <p:nvPr/>
        </p:nvSpPr>
        <p:spPr>
          <a:xfrm>
            <a:off x="4940808" y="3275076"/>
            <a:ext cx="2743200" cy="173990"/>
          </a:xfrm>
          <a:prstGeom prst="rect">
            <a:avLst/>
          </a:prstGeom>
          <a:solidFill>
            <a:srgbClr val="D6E6F6"/>
          </a:solidFill>
        </p:spPr>
        <p:txBody>
          <a:bodyPr vert="horz" wrap="square" lIns="0" tIns="3175" rIns="0" bIns="0" rtlCol="0">
            <a:spAutoFit/>
          </a:bodyPr>
          <a:lstStyle/>
          <a:p>
            <a:pPr marL="45720">
              <a:lnSpc>
                <a:spcPct val="100000"/>
              </a:lnSpc>
              <a:spcBef>
                <a:spcPts val="25"/>
              </a:spcBef>
            </a:pPr>
            <a:r>
              <a:rPr sz="1000" b="1" spc="-10">
                <a:solidFill>
                  <a:srgbClr val="0F3B85"/>
                </a:solidFill>
                <a:latin typeface="Calibri"/>
                <a:cs typeface="Calibri"/>
              </a:rPr>
              <a:t>MyFacility_ATRR</a:t>
            </a:r>
            <a:r>
              <a:rPr sz="1000" b="1" spc="55">
                <a:solidFill>
                  <a:srgbClr val="0F3B85"/>
                </a:solidFill>
                <a:latin typeface="Calibri"/>
                <a:cs typeface="Calibri"/>
              </a:rPr>
              <a:t> </a:t>
            </a:r>
            <a:r>
              <a:rPr sz="1000" b="1">
                <a:solidFill>
                  <a:srgbClr val="0F3B85"/>
                </a:solidFill>
                <a:latin typeface="Calibri"/>
                <a:cs typeface="Calibri"/>
              </a:rPr>
              <a:t>(12345)</a:t>
            </a:r>
            <a:r>
              <a:rPr sz="1000" b="1" spc="45">
                <a:solidFill>
                  <a:srgbClr val="0F3B85"/>
                </a:solidFill>
                <a:latin typeface="Calibri"/>
                <a:cs typeface="Calibri"/>
              </a:rPr>
              <a:t> </a:t>
            </a:r>
            <a:r>
              <a:rPr sz="1000" b="1">
                <a:solidFill>
                  <a:srgbClr val="0F3B85"/>
                </a:solidFill>
                <a:latin typeface="Calibri"/>
                <a:cs typeface="Calibri"/>
              </a:rPr>
              <a:t>on</a:t>
            </a:r>
            <a:r>
              <a:rPr sz="1000" b="1" spc="5">
                <a:solidFill>
                  <a:srgbClr val="0F3B85"/>
                </a:solidFill>
                <a:latin typeface="Calibri"/>
                <a:cs typeface="Calibri"/>
              </a:rPr>
              <a:t> </a:t>
            </a:r>
            <a:r>
              <a:rPr sz="1000" b="1" spc="-10">
                <a:solidFill>
                  <a:srgbClr val="0F3B85"/>
                </a:solidFill>
                <a:latin typeface="Calibri"/>
                <a:cs typeface="Calibri"/>
              </a:rPr>
              <a:t>26-Jan-</a:t>
            </a:r>
            <a:r>
              <a:rPr sz="1000" b="1" spc="-20">
                <a:solidFill>
                  <a:srgbClr val="0F3B85"/>
                </a:solidFill>
                <a:latin typeface="Calibri"/>
                <a:cs typeface="Calibri"/>
              </a:rPr>
              <a:t>2019</a:t>
            </a:r>
            <a:endParaRPr sz="1000">
              <a:latin typeface="Calibri"/>
              <a:cs typeface="Calibri"/>
            </a:endParaRPr>
          </a:p>
        </p:txBody>
      </p:sp>
      <p:grpSp>
        <p:nvGrpSpPr>
          <p:cNvPr id="9" name="object 9"/>
          <p:cNvGrpSpPr/>
          <p:nvPr/>
        </p:nvGrpSpPr>
        <p:grpSpPr>
          <a:xfrm>
            <a:off x="1109217" y="3070605"/>
            <a:ext cx="6207760" cy="1704339"/>
            <a:chOff x="1109217" y="3070605"/>
            <a:chExt cx="6207760" cy="1704339"/>
          </a:xfrm>
        </p:grpSpPr>
        <p:sp>
          <p:nvSpPr>
            <p:cNvPr id="10" name="object 10"/>
            <p:cNvSpPr/>
            <p:nvPr/>
          </p:nvSpPr>
          <p:spPr>
            <a:xfrm>
              <a:off x="6770370" y="3489197"/>
              <a:ext cx="533400" cy="1272540"/>
            </a:xfrm>
            <a:custGeom>
              <a:avLst/>
              <a:gdLst/>
              <a:ahLst/>
              <a:cxnLst/>
              <a:rect l="l" t="t" r="r" b="b"/>
              <a:pathLst>
                <a:path w="533400" h="1272539">
                  <a:moveTo>
                    <a:pt x="0" y="1272539"/>
                  </a:moveTo>
                  <a:lnTo>
                    <a:pt x="533400" y="1272539"/>
                  </a:lnTo>
                  <a:lnTo>
                    <a:pt x="533400" y="0"/>
                  </a:lnTo>
                  <a:lnTo>
                    <a:pt x="0" y="0"/>
                  </a:lnTo>
                  <a:lnTo>
                    <a:pt x="0" y="1272539"/>
                  </a:lnTo>
                  <a:close/>
                </a:path>
              </a:pathLst>
            </a:custGeom>
            <a:ln w="25908">
              <a:solidFill>
                <a:srgbClr val="FAB82E"/>
              </a:solidFill>
            </a:ln>
          </p:spPr>
          <p:txBody>
            <a:bodyPr wrap="square" lIns="0" tIns="0" rIns="0" bIns="0" rtlCol="0"/>
            <a:lstStyle/>
            <a:p>
              <a:endParaRPr/>
            </a:p>
          </p:txBody>
        </p:sp>
        <p:sp>
          <p:nvSpPr>
            <p:cNvPr id="11" name="object 11"/>
            <p:cNvSpPr/>
            <p:nvPr/>
          </p:nvSpPr>
          <p:spPr>
            <a:xfrm>
              <a:off x="1115567" y="3076955"/>
              <a:ext cx="1920239" cy="192405"/>
            </a:xfrm>
            <a:custGeom>
              <a:avLst/>
              <a:gdLst/>
              <a:ahLst/>
              <a:cxnLst/>
              <a:rect l="l" t="t" r="r" b="b"/>
              <a:pathLst>
                <a:path w="1920239" h="192404">
                  <a:moveTo>
                    <a:pt x="0" y="192024"/>
                  </a:moveTo>
                  <a:lnTo>
                    <a:pt x="1920239" y="192024"/>
                  </a:lnTo>
                  <a:lnTo>
                    <a:pt x="1920239" y="0"/>
                  </a:lnTo>
                  <a:lnTo>
                    <a:pt x="0" y="0"/>
                  </a:lnTo>
                  <a:lnTo>
                    <a:pt x="0" y="192024"/>
                  </a:lnTo>
                  <a:close/>
                </a:path>
              </a:pathLst>
            </a:custGeom>
            <a:ln w="12192">
              <a:solidFill>
                <a:srgbClr val="B5B8C7"/>
              </a:solidFill>
            </a:ln>
          </p:spPr>
          <p:txBody>
            <a:bodyPr wrap="square" lIns="0" tIns="0" rIns="0" bIns="0" rtlCol="0"/>
            <a:lstStyle/>
            <a:p>
              <a:endParaRPr/>
            </a:p>
          </p:txBody>
        </p:sp>
      </p:grpSp>
      <p:sp>
        <p:nvSpPr>
          <p:cNvPr id="12" name="object 12"/>
          <p:cNvSpPr txBox="1"/>
          <p:nvPr/>
        </p:nvSpPr>
        <p:spPr>
          <a:xfrm>
            <a:off x="1115567" y="3076955"/>
            <a:ext cx="1920239" cy="192405"/>
          </a:xfrm>
          <a:prstGeom prst="rect">
            <a:avLst/>
          </a:prstGeom>
          <a:solidFill>
            <a:srgbClr val="FFFFFF"/>
          </a:solidFill>
        </p:spPr>
        <p:txBody>
          <a:bodyPr vert="horz" wrap="square" lIns="0" tIns="0" rIns="0" bIns="0" rtlCol="0">
            <a:spAutoFit/>
          </a:bodyPr>
          <a:lstStyle/>
          <a:p>
            <a:pPr marL="45720">
              <a:lnSpc>
                <a:spcPts val="1310"/>
              </a:lnSpc>
            </a:pPr>
            <a:r>
              <a:rPr sz="1200" spc="-10">
                <a:latin typeface="Calibri"/>
                <a:cs typeface="Calibri"/>
              </a:rPr>
              <a:t>My_CSF_ATRR</a:t>
            </a:r>
            <a:endParaRPr sz="1200">
              <a:latin typeface="Calibri"/>
              <a:cs typeface="Calibri"/>
            </a:endParaRPr>
          </a:p>
        </p:txBody>
      </p:sp>
      <p:grpSp>
        <p:nvGrpSpPr>
          <p:cNvPr id="13" name="object 13"/>
          <p:cNvGrpSpPr/>
          <p:nvPr/>
        </p:nvGrpSpPr>
        <p:grpSpPr>
          <a:xfrm>
            <a:off x="2819400" y="4702683"/>
            <a:ext cx="3430904" cy="1089025"/>
            <a:chOff x="2819400" y="4702683"/>
            <a:chExt cx="3430904" cy="1089025"/>
          </a:xfrm>
        </p:grpSpPr>
        <p:sp>
          <p:nvSpPr>
            <p:cNvPr id="14" name="object 14"/>
            <p:cNvSpPr/>
            <p:nvPr/>
          </p:nvSpPr>
          <p:spPr>
            <a:xfrm>
              <a:off x="2819400" y="4702683"/>
              <a:ext cx="3430904" cy="1089025"/>
            </a:xfrm>
            <a:custGeom>
              <a:avLst/>
              <a:gdLst/>
              <a:ahLst/>
              <a:cxnLst/>
              <a:rect l="l" t="t" r="r" b="b"/>
              <a:pathLst>
                <a:path w="3430904" h="1089025">
                  <a:moveTo>
                    <a:pt x="3311398" y="373761"/>
                  </a:moveTo>
                  <a:lnTo>
                    <a:pt x="119125" y="373761"/>
                  </a:lnTo>
                  <a:lnTo>
                    <a:pt x="72759" y="383123"/>
                  </a:lnTo>
                  <a:lnTo>
                    <a:pt x="34893" y="408654"/>
                  </a:lnTo>
                  <a:lnTo>
                    <a:pt x="9362" y="446520"/>
                  </a:lnTo>
                  <a:lnTo>
                    <a:pt x="0" y="492887"/>
                  </a:lnTo>
                  <a:lnTo>
                    <a:pt x="0" y="969391"/>
                  </a:lnTo>
                  <a:lnTo>
                    <a:pt x="9362" y="1015757"/>
                  </a:lnTo>
                  <a:lnTo>
                    <a:pt x="34893" y="1053623"/>
                  </a:lnTo>
                  <a:lnTo>
                    <a:pt x="72759" y="1079154"/>
                  </a:lnTo>
                  <a:lnTo>
                    <a:pt x="119125" y="1088517"/>
                  </a:lnTo>
                  <a:lnTo>
                    <a:pt x="3311398" y="1088517"/>
                  </a:lnTo>
                  <a:lnTo>
                    <a:pt x="3357764" y="1079154"/>
                  </a:lnTo>
                  <a:lnTo>
                    <a:pt x="3395630" y="1053623"/>
                  </a:lnTo>
                  <a:lnTo>
                    <a:pt x="3421161" y="1015757"/>
                  </a:lnTo>
                  <a:lnTo>
                    <a:pt x="3430524" y="969391"/>
                  </a:lnTo>
                  <a:lnTo>
                    <a:pt x="3430524" y="492887"/>
                  </a:lnTo>
                  <a:lnTo>
                    <a:pt x="3421161" y="446520"/>
                  </a:lnTo>
                  <a:lnTo>
                    <a:pt x="3395630" y="408654"/>
                  </a:lnTo>
                  <a:lnTo>
                    <a:pt x="3357764" y="383123"/>
                  </a:lnTo>
                  <a:lnTo>
                    <a:pt x="3311398" y="373761"/>
                  </a:lnTo>
                  <a:close/>
                </a:path>
                <a:path w="3430904" h="1089025">
                  <a:moveTo>
                    <a:pt x="2511552" y="0"/>
                  </a:moveTo>
                  <a:lnTo>
                    <a:pt x="2001139" y="373761"/>
                  </a:lnTo>
                  <a:lnTo>
                    <a:pt x="2858770" y="373761"/>
                  </a:lnTo>
                  <a:lnTo>
                    <a:pt x="2511552" y="0"/>
                  </a:lnTo>
                  <a:close/>
                </a:path>
              </a:pathLst>
            </a:custGeom>
            <a:solidFill>
              <a:srgbClr val="FCE2AC"/>
            </a:solidFill>
          </p:spPr>
          <p:txBody>
            <a:bodyPr wrap="square" lIns="0" tIns="0" rIns="0" bIns="0" rtlCol="0"/>
            <a:lstStyle/>
            <a:p>
              <a:endParaRPr/>
            </a:p>
          </p:txBody>
        </p:sp>
        <p:sp>
          <p:nvSpPr>
            <p:cNvPr id="15" name="object 15"/>
            <p:cNvSpPr/>
            <p:nvPr/>
          </p:nvSpPr>
          <p:spPr>
            <a:xfrm>
              <a:off x="2897885" y="5159502"/>
              <a:ext cx="276225" cy="274320"/>
            </a:xfrm>
            <a:custGeom>
              <a:avLst/>
              <a:gdLst/>
              <a:ahLst/>
              <a:cxnLst/>
              <a:rect l="l" t="t" r="r" b="b"/>
              <a:pathLst>
                <a:path w="276225" h="274320">
                  <a:moveTo>
                    <a:pt x="137921" y="0"/>
                  </a:moveTo>
                  <a:lnTo>
                    <a:pt x="94317" y="6998"/>
                  </a:lnTo>
                  <a:lnTo>
                    <a:pt x="56455" y="26481"/>
                  </a:lnTo>
                  <a:lnTo>
                    <a:pt x="26602" y="56180"/>
                  </a:lnTo>
                  <a:lnTo>
                    <a:pt x="7028" y="93829"/>
                  </a:lnTo>
                  <a:lnTo>
                    <a:pt x="0" y="137160"/>
                  </a:lnTo>
                  <a:lnTo>
                    <a:pt x="7028" y="180490"/>
                  </a:lnTo>
                  <a:lnTo>
                    <a:pt x="26602" y="218139"/>
                  </a:lnTo>
                  <a:lnTo>
                    <a:pt x="56455" y="247838"/>
                  </a:lnTo>
                  <a:lnTo>
                    <a:pt x="94317" y="267321"/>
                  </a:lnTo>
                  <a:lnTo>
                    <a:pt x="137921" y="274320"/>
                  </a:lnTo>
                  <a:lnTo>
                    <a:pt x="181526" y="267321"/>
                  </a:lnTo>
                  <a:lnTo>
                    <a:pt x="219388" y="247838"/>
                  </a:lnTo>
                  <a:lnTo>
                    <a:pt x="249241" y="218139"/>
                  </a:lnTo>
                  <a:lnTo>
                    <a:pt x="268815" y="180490"/>
                  </a:lnTo>
                  <a:lnTo>
                    <a:pt x="275844" y="137160"/>
                  </a:lnTo>
                  <a:lnTo>
                    <a:pt x="268815" y="93829"/>
                  </a:lnTo>
                  <a:lnTo>
                    <a:pt x="249241" y="56180"/>
                  </a:lnTo>
                  <a:lnTo>
                    <a:pt x="219388" y="26481"/>
                  </a:lnTo>
                  <a:lnTo>
                    <a:pt x="181526" y="6998"/>
                  </a:lnTo>
                  <a:lnTo>
                    <a:pt x="137921" y="0"/>
                  </a:lnTo>
                  <a:close/>
                </a:path>
              </a:pathLst>
            </a:custGeom>
            <a:solidFill>
              <a:srgbClr val="FFFFFF"/>
            </a:solidFill>
          </p:spPr>
          <p:txBody>
            <a:bodyPr wrap="square" lIns="0" tIns="0" rIns="0" bIns="0" rtlCol="0"/>
            <a:lstStyle/>
            <a:p>
              <a:endParaRPr/>
            </a:p>
          </p:txBody>
        </p:sp>
        <p:sp>
          <p:nvSpPr>
            <p:cNvPr id="16" name="object 16"/>
            <p:cNvSpPr/>
            <p:nvPr/>
          </p:nvSpPr>
          <p:spPr>
            <a:xfrm>
              <a:off x="2897885" y="5159502"/>
              <a:ext cx="276225" cy="274320"/>
            </a:xfrm>
            <a:custGeom>
              <a:avLst/>
              <a:gdLst/>
              <a:ahLst/>
              <a:cxnLst/>
              <a:rect l="l" t="t" r="r" b="b"/>
              <a:pathLst>
                <a:path w="276225" h="274320">
                  <a:moveTo>
                    <a:pt x="0" y="137160"/>
                  </a:moveTo>
                  <a:lnTo>
                    <a:pt x="7028" y="93829"/>
                  </a:lnTo>
                  <a:lnTo>
                    <a:pt x="26602" y="56180"/>
                  </a:lnTo>
                  <a:lnTo>
                    <a:pt x="56455" y="26481"/>
                  </a:lnTo>
                  <a:lnTo>
                    <a:pt x="94317" y="6998"/>
                  </a:lnTo>
                  <a:lnTo>
                    <a:pt x="137921" y="0"/>
                  </a:lnTo>
                  <a:lnTo>
                    <a:pt x="181526" y="6998"/>
                  </a:lnTo>
                  <a:lnTo>
                    <a:pt x="219388" y="26481"/>
                  </a:lnTo>
                  <a:lnTo>
                    <a:pt x="249241" y="56180"/>
                  </a:lnTo>
                  <a:lnTo>
                    <a:pt x="268815" y="93829"/>
                  </a:lnTo>
                  <a:lnTo>
                    <a:pt x="275844" y="137160"/>
                  </a:lnTo>
                  <a:lnTo>
                    <a:pt x="268815" y="180490"/>
                  </a:lnTo>
                  <a:lnTo>
                    <a:pt x="249241" y="218139"/>
                  </a:lnTo>
                  <a:lnTo>
                    <a:pt x="219388" y="247838"/>
                  </a:lnTo>
                  <a:lnTo>
                    <a:pt x="181526" y="267321"/>
                  </a:lnTo>
                  <a:lnTo>
                    <a:pt x="137921" y="274320"/>
                  </a:lnTo>
                  <a:lnTo>
                    <a:pt x="94317" y="267321"/>
                  </a:lnTo>
                  <a:lnTo>
                    <a:pt x="56455" y="247838"/>
                  </a:lnTo>
                  <a:lnTo>
                    <a:pt x="26602" y="218139"/>
                  </a:lnTo>
                  <a:lnTo>
                    <a:pt x="7028" y="180490"/>
                  </a:lnTo>
                  <a:lnTo>
                    <a:pt x="0" y="137160"/>
                  </a:lnTo>
                  <a:close/>
                </a:path>
              </a:pathLst>
            </a:custGeom>
            <a:ln w="38100">
              <a:solidFill>
                <a:srgbClr val="FCE2AC"/>
              </a:solidFill>
            </a:ln>
          </p:spPr>
          <p:txBody>
            <a:bodyPr wrap="square" lIns="0" tIns="0" rIns="0" bIns="0" rtlCol="0"/>
            <a:lstStyle/>
            <a:p>
              <a:endParaRPr/>
            </a:p>
          </p:txBody>
        </p:sp>
      </p:grpSp>
      <p:sp>
        <p:nvSpPr>
          <p:cNvPr id="17" name="object 17"/>
          <p:cNvSpPr txBox="1"/>
          <p:nvPr/>
        </p:nvSpPr>
        <p:spPr>
          <a:xfrm>
            <a:off x="2933445" y="5141721"/>
            <a:ext cx="2995295" cy="562610"/>
          </a:xfrm>
          <a:prstGeom prst="rect">
            <a:avLst/>
          </a:prstGeom>
        </p:spPr>
        <p:txBody>
          <a:bodyPr vert="horz" wrap="square" lIns="0" tIns="0" rIns="0" bIns="0" rtlCol="0">
            <a:spAutoFit/>
          </a:bodyPr>
          <a:lstStyle/>
          <a:p>
            <a:pPr marL="36830">
              <a:lnSpc>
                <a:spcPts val="2235"/>
              </a:lnSpc>
              <a:tabLst>
                <a:tab pos="297180" algn="l"/>
              </a:tabLst>
            </a:pPr>
            <a:r>
              <a:rPr sz="2000" b="1" spc="-50">
                <a:solidFill>
                  <a:srgbClr val="FAB82E"/>
                </a:solidFill>
                <a:latin typeface="Calibri"/>
                <a:cs typeface="Calibri"/>
              </a:rPr>
              <a:t>1</a:t>
            </a:r>
            <a:r>
              <a:rPr sz="2000" b="1">
                <a:solidFill>
                  <a:srgbClr val="FAB82E"/>
                </a:solidFill>
                <a:latin typeface="Calibri"/>
                <a:cs typeface="Calibri"/>
              </a:rPr>
              <a:t>	</a:t>
            </a:r>
            <a:r>
              <a:rPr sz="2700" baseline="3086">
                <a:latin typeface="Calibri"/>
                <a:cs typeface="Calibri"/>
              </a:rPr>
              <a:t>Reg</a:t>
            </a:r>
            <a:r>
              <a:rPr sz="2700" spc="-60" baseline="3086">
                <a:latin typeface="Calibri"/>
                <a:cs typeface="Calibri"/>
              </a:rPr>
              <a:t> </a:t>
            </a:r>
            <a:r>
              <a:rPr sz="2700" baseline="3086">
                <a:latin typeface="Calibri"/>
                <a:cs typeface="Calibri"/>
              </a:rPr>
              <a:t>High</a:t>
            </a:r>
            <a:r>
              <a:rPr sz="2700" spc="-52" baseline="3086">
                <a:latin typeface="Calibri"/>
                <a:cs typeface="Calibri"/>
              </a:rPr>
              <a:t> </a:t>
            </a:r>
            <a:r>
              <a:rPr sz="2700" baseline="3086">
                <a:latin typeface="Calibri"/>
                <a:cs typeface="Calibri"/>
              </a:rPr>
              <a:t>and</a:t>
            </a:r>
            <a:r>
              <a:rPr sz="2700" spc="-60" baseline="3086">
                <a:latin typeface="Calibri"/>
                <a:cs typeface="Calibri"/>
              </a:rPr>
              <a:t> </a:t>
            </a:r>
            <a:r>
              <a:rPr sz="2700" baseline="3086">
                <a:latin typeface="Calibri"/>
                <a:cs typeface="Calibri"/>
              </a:rPr>
              <a:t>Reg</a:t>
            </a:r>
            <a:r>
              <a:rPr sz="2700" spc="-52" baseline="3086">
                <a:latin typeface="Calibri"/>
                <a:cs typeface="Calibri"/>
              </a:rPr>
              <a:t> </a:t>
            </a:r>
            <a:r>
              <a:rPr sz="2700" baseline="3086">
                <a:latin typeface="Calibri"/>
                <a:cs typeface="Calibri"/>
              </a:rPr>
              <a:t>Low</a:t>
            </a:r>
            <a:r>
              <a:rPr sz="2700" spc="-60" baseline="3086">
                <a:latin typeface="Calibri"/>
                <a:cs typeface="Calibri"/>
              </a:rPr>
              <a:t> </a:t>
            </a:r>
            <a:r>
              <a:rPr sz="2700" spc="-15" baseline="3086">
                <a:latin typeface="Calibri"/>
                <a:cs typeface="Calibri"/>
              </a:rPr>
              <a:t>values</a:t>
            </a:r>
            <a:endParaRPr sz="2700" baseline="3086">
              <a:latin typeface="Calibri"/>
              <a:cs typeface="Calibri"/>
            </a:endParaRPr>
          </a:p>
          <a:p>
            <a:pPr marL="12700">
              <a:lnSpc>
                <a:spcPts val="2095"/>
              </a:lnSpc>
            </a:pPr>
            <a:r>
              <a:rPr sz="1800">
                <a:latin typeface="Calibri"/>
                <a:cs typeface="Calibri"/>
              </a:rPr>
              <a:t>specify</a:t>
            </a:r>
            <a:r>
              <a:rPr sz="1800" spc="-40">
                <a:latin typeface="Calibri"/>
                <a:cs typeface="Calibri"/>
              </a:rPr>
              <a:t> </a:t>
            </a:r>
            <a:r>
              <a:rPr sz="1800" spc="-10">
                <a:latin typeface="Calibri"/>
                <a:cs typeface="Calibri"/>
              </a:rPr>
              <a:t>offered</a:t>
            </a:r>
            <a:r>
              <a:rPr sz="1800" spc="-40">
                <a:latin typeface="Calibri"/>
                <a:cs typeface="Calibri"/>
              </a:rPr>
              <a:t> </a:t>
            </a:r>
            <a:r>
              <a:rPr sz="1800" spc="-10">
                <a:latin typeface="Calibri"/>
                <a:cs typeface="Calibri"/>
              </a:rPr>
              <a:t>regulation</a:t>
            </a:r>
            <a:r>
              <a:rPr sz="1800" spc="-30">
                <a:latin typeface="Calibri"/>
                <a:cs typeface="Calibri"/>
              </a:rPr>
              <a:t> </a:t>
            </a:r>
            <a:r>
              <a:rPr sz="1800" spc="-20">
                <a:latin typeface="Calibri"/>
                <a:cs typeface="Calibri"/>
              </a:rPr>
              <a:t>range</a:t>
            </a:r>
            <a:endParaRPr sz="1800">
              <a:latin typeface="Calibri"/>
              <a:cs typeface="Calibri"/>
            </a:endParaRPr>
          </a:p>
        </p:txBody>
      </p:sp>
      <p:grpSp>
        <p:nvGrpSpPr>
          <p:cNvPr id="18" name="object 18"/>
          <p:cNvGrpSpPr/>
          <p:nvPr/>
        </p:nvGrpSpPr>
        <p:grpSpPr>
          <a:xfrm>
            <a:off x="6836664" y="4702683"/>
            <a:ext cx="1926589" cy="1089025"/>
            <a:chOff x="6836664" y="4702683"/>
            <a:chExt cx="1926589" cy="1089025"/>
          </a:xfrm>
        </p:grpSpPr>
        <p:sp>
          <p:nvSpPr>
            <p:cNvPr id="19" name="object 19"/>
            <p:cNvSpPr/>
            <p:nvPr/>
          </p:nvSpPr>
          <p:spPr>
            <a:xfrm>
              <a:off x="6836664" y="4702683"/>
              <a:ext cx="1926589" cy="1089025"/>
            </a:xfrm>
            <a:custGeom>
              <a:avLst/>
              <a:gdLst/>
              <a:ahLst/>
              <a:cxnLst/>
              <a:rect l="l" t="t" r="r" b="b"/>
              <a:pathLst>
                <a:path w="1926590" h="1089025">
                  <a:moveTo>
                    <a:pt x="1807209" y="373761"/>
                  </a:moveTo>
                  <a:lnTo>
                    <a:pt x="119125" y="373761"/>
                  </a:lnTo>
                  <a:lnTo>
                    <a:pt x="72759" y="383123"/>
                  </a:lnTo>
                  <a:lnTo>
                    <a:pt x="34893" y="408654"/>
                  </a:lnTo>
                  <a:lnTo>
                    <a:pt x="9362" y="446520"/>
                  </a:lnTo>
                  <a:lnTo>
                    <a:pt x="0" y="492887"/>
                  </a:lnTo>
                  <a:lnTo>
                    <a:pt x="0" y="969391"/>
                  </a:lnTo>
                  <a:lnTo>
                    <a:pt x="9362" y="1015757"/>
                  </a:lnTo>
                  <a:lnTo>
                    <a:pt x="34893" y="1053623"/>
                  </a:lnTo>
                  <a:lnTo>
                    <a:pt x="72759" y="1079154"/>
                  </a:lnTo>
                  <a:lnTo>
                    <a:pt x="119125" y="1088517"/>
                  </a:lnTo>
                  <a:lnTo>
                    <a:pt x="1807209" y="1088517"/>
                  </a:lnTo>
                  <a:lnTo>
                    <a:pt x="1853576" y="1079154"/>
                  </a:lnTo>
                  <a:lnTo>
                    <a:pt x="1891442" y="1053623"/>
                  </a:lnTo>
                  <a:lnTo>
                    <a:pt x="1916973" y="1015757"/>
                  </a:lnTo>
                  <a:lnTo>
                    <a:pt x="1926335" y="969391"/>
                  </a:lnTo>
                  <a:lnTo>
                    <a:pt x="1926335" y="492887"/>
                  </a:lnTo>
                  <a:lnTo>
                    <a:pt x="1916973" y="446520"/>
                  </a:lnTo>
                  <a:lnTo>
                    <a:pt x="1891442" y="408654"/>
                  </a:lnTo>
                  <a:lnTo>
                    <a:pt x="1853576" y="383123"/>
                  </a:lnTo>
                  <a:lnTo>
                    <a:pt x="1807209" y="373761"/>
                  </a:lnTo>
                  <a:close/>
                </a:path>
                <a:path w="1926590" h="1089025">
                  <a:moveTo>
                    <a:pt x="299592" y="0"/>
                  </a:moveTo>
                  <a:lnTo>
                    <a:pt x="321055" y="373761"/>
                  </a:lnTo>
                  <a:lnTo>
                    <a:pt x="802639" y="373761"/>
                  </a:lnTo>
                  <a:lnTo>
                    <a:pt x="299592" y="0"/>
                  </a:lnTo>
                  <a:close/>
                </a:path>
              </a:pathLst>
            </a:custGeom>
            <a:solidFill>
              <a:srgbClr val="FCE2AC"/>
            </a:solidFill>
          </p:spPr>
          <p:txBody>
            <a:bodyPr wrap="square" lIns="0" tIns="0" rIns="0" bIns="0" rtlCol="0"/>
            <a:lstStyle/>
            <a:p>
              <a:endParaRPr/>
            </a:p>
          </p:txBody>
        </p:sp>
        <p:sp>
          <p:nvSpPr>
            <p:cNvPr id="20" name="object 20"/>
            <p:cNvSpPr/>
            <p:nvPr/>
          </p:nvSpPr>
          <p:spPr>
            <a:xfrm>
              <a:off x="6915150" y="5159502"/>
              <a:ext cx="276225" cy="274320"/>
            </a:xfrm>
            <a:custGeom>
              <a:avLst/>
              <a:gdLst/>
              <a:ahLst/>
              <a:cxnLst/>
              <a:rect l="l" t="t" r="r" b="b"/>
              <a:pathLst>
                <a:path w="276225" h="274320">
                  <a:moveTo>
                    <a:pt x="137922" y="0"/>
                  </a:moveTo>
                  <a:lnTo>
                    <a:pt x="94317" y="6998"/>
                  </a:lnTo>
                  <a:lnTo>
                    <a:pt x="56455" y="26481"/>
                  </a:lnTo>
                  <a:lnTo>
                    <a:pt x="26602" y="56180"/>
                  </a:lnTo>
                  <a:lnTo>
                    <a:pt x="7028" y="93829"/>
                  </a:lnTo>
                  <a:lnTo>
                    <a:pt x="0" y="137160"/>
                  </a:lnTo>
                  <a:lnTo>
                    <a:pt x="7028" y="180490"/>
                  </a:lnTo>
                  <a:lnTo>
                    <a:pt x="26602" y="218139"/>
                  </a:lnTo>
                  <a:lnTo>
                    <a:pt x="56455" y="247838"/>
                  </a:lnTo>
                  <a:lnTo>
                    <a:pt x="94317" y="267321"/>
                  </a:lnTo>
                  <a:lnTo>
                    <a:pt x="137922" y="274320"/>
                  </a:lnTo>
                  <a:lnTo>
                    <a:pt x="181526" y="267321"/>
                  </a:lnTo>
                  <a:lnTo>
                    <a:pt x="219388" y="247838"/>
                  </a:lnTo>
                  <a:lnTo>
                    <a:pt x="249241" y="218139"/>
                  </a:lnTo>
                  <a:lnTo>
                    <a:pt x="268815" y="180490"/>
                  </a:lnTo>
                  <a:lnTo>
                    <a:pt x="275844" y="137160"/>
                  </a:lnTo>
                  <a:lnTo>
                    <a:pt x="268815" y="93829"/>
                  </a:lnTo>
                  <a:lnTo>
                    <a:pt x="249241" y="56180"/>
                  </a:lnTo>
                  <a:lnTo>
                    <a:pt x="219388" y="26481"/>
                  </a:lnTo>
                  <a:lnTo>
                    <a:pt x="181526" y="6998"/>
                  </a:lnTo>
                  <a:lnTo>
                    <a:pt x="137922" y="0"/>
                  </a:lnTo>
                  <a:close/>
                </a:path>
              </a:pathLst>
            </a:custGeom>
            <a:solidFill>
              <a:srgbClr val="FFFFFF"/>
            </a:solidFill>
          </p:spPr>
          <p:txBody>
            <a:bodyPr wrap="square" lIns="0" tIns="0" rIns="0" bIns="0" rtlCol="0"/>
            <a:lstStyle/>
            <a:p>
              <a:endParaRPr/>
            </a:p>
          </p:txBody>
        </p:sp>
        <p:sp>
          <p:nvSpPr>
            <p:cNvPr id="21" name="object 21"/>
            <p:cNvSpPr/>
            <p:nvPr/>
          </p:nvSpPr>
          <p:spPr>
            <a:xfrm>
              <a:off x="6915150" y="5159502"/>
              <a:ext cx="276225" cy="274320"/>
            </a:xfrm>
            <a:custGeom>
              <a:avLst/>
              <a:gdLst/>
              <a:ahLst/>
              <a:cxnLst/>
              <a:rect l="l" t="t" r="r" b="b"/>
              <a:pathLst>
                <a:path w="276225" h="274320">
                  <a:moveTo>
                    <a:pt x="0" y="137160"/>
                  </a:moveTo>
                  <a:lnTo>
                    <a:pt x="7028" y="93829"/>
                  </a:lnTo>
                  <a:lnTo>
                    <a:pt x="26602" y="56180"/>
                  </a:lnTo>
                  <a:lnTo>
                    <a:pt x="56455" y="26481"/>
                  </a:lnTo>
                  <a:lnTo>
                    <a:pt x="94317" y="6998"/>
                  </a:lnTo>
                  <a:lnTo>
                    <a:pt x="137922" y="0"/>
                  </a:lnTo>
                  <a:lnTo>
                    <a:pt x="181526" y="6998"/>
                  </a:lnTo>
                  <a:lnTo>
                    <a:pt x="219388" y="26481"/>
                  </a:lnTo>
                  <a:lnTo>
                    <a:pt x="249241" y="56180"/>
                  </a:lnTo>
                  <a:lnTo>
                    <a:pt x="268815" y="93829"/>
                  </a:lnTo>
                  <a:lnTo>
                    <a:pt x="275844" y="137160"/>
                  </a:lnTo>
                  <a:lnTo>
                    <a:pt x="268815" y="180490"/>
                  </a:lnTo>
                  <a:lnTo>
                    <a:pt x="249241" y="218139"/>
                  </a:lnTo>
                  <a:lnTo>
                    <a:pt x="219388" y="247838"/>
                  </a:lnTo>
                  <a:lnTo>
                    <a:pt x="181526" y="267321"/>
                  </a:lnTo>
                  <a:lnTo>
                    <a:pt x="137922" y="274320"/>
                  </a:lnTo>
                  <a:lnTo>
                    <a:pt x="94317" y="267321"/>
                  </a:lnTo>
                  <a:lnTo>
                    <a:pt x="56455" y="247838"/>
                  </a:lnTo>
                  <a:lnTo>
                    <a:pt x="26602" y="218139"/>
                  </a:lnTo>
                  <a:lnTo>
                    <a:pt x="7028" y="180490"/>
                  </a:lnTo>
                  <a:lnTo>
                    <a:pt x="0" y="137160"/>
                  </a:lnTo>
                  <a:close/>
                </a:path>
              </a:pathLst>
            </a:custGeom>
            <a:ln w="38100">
              <a:solidFill>
                <a:srgbClr val="FCE2AC"/>
              </a:solidFill>
            </a:ln>
          </p:spPr>
          <p:txBody>
            <a:bodyPr wrap="square" lIns="0" tIns="0" rIns="0" bIns="0" rtlCol="0"/>
            <a:lstStyle/>
            <a:p>
              <a:endParaRPr/>
            </a:p>
          </p:txBody>
        </p:sp>
      </p:grpSp>
      <p:sp>
        <p:nvSpPr>
          <p:cNvPr id="22" name="object 22"/>
          <p:cNvSpPr txBox="1"/>
          <p:nvPr/>
        </p:nvSpPr>
        <p:spPr>
          <a:xfrm>
            <a:off x="6951344" y="5141721"/>
            <a:ext cx="1342390" cy="562610"/>
          </a:xfrm>
          <a:prstGeom prst="rect">
            <a:avLst/>
          </a:prstGeom>
        </p:spPr>
        <p:txBody>
          <a:bodyPr vert="horz" wrap="square" lIns="0" tIns="0" rIns="0" bIns="0" rtlCol="0">
            <a:spAutoFit/>
          </a:bodyPr>
          <a:lstStyle/>
          <a:p>
            <a:pPr marL="36830">
              <a:lnSpc>
                <a:spcPts val="2235"/>
              </a:lnSpc>
              <a:tabLst>
                <a:tab pos="297180" algn="l"/>
              </a:tabLst>
            </a:pPr>
            <a:r>
              <a:rPr sz="2000" b="1" spc="-50">
                <a:solidFill>
                  <a:srgbClr val="FAB82E"/>
                </a:solidFill>
                <a:latin typeface="Calibri"/>
                <a:cs typeface="Calibri"/>
              </a:rPr>
              <a:t>2</a:t>
            </a:r>
            <a:r>
              <a:rPr sz="2000" b="1">
                <a:solidFill>
                  <a:srgbClr val="FAB82E"/>
                </a:solidFill>
                <a:latin typeface="Calibri"/>
                <a:cs typeface="Calibri"/>
              </a:rPr>
              <a:t>	</a:t>
            </a:r>
            <a:r>
              <a:rPr sz="2700" baseline="3086">
                <a:latin typeface="Calibri"/>
                <a:cs typeface="Calibri"/>
              </a:rPr>
              <a:t>Sets</a:t>
            </a:r>
            <a:r>
              <a:rPr sz="2700" spc="-60" baseline="3086">
                <a:latin typeface="Calibri"/>
                <a:cs typeface="Calibri"/>
              </a:rPr>
              <a:t> </a:t>
            </a:r>
            <a:r>
              <a:rPr sz="2700" spc="-15" baseline="3086">
                <a:latin typeface="Calibri"/>
                <a:cs typeface="Calibri"/>
              </a:rPr>
              <a:t>hourly</a:t>
            </a:r>
            <a:endParaRPr sz="2700" baseline="3086">
              <a:latin typeface="Calibri"/>
              <a:cs typeface="Calibri"/>
            </a:endParaRPr>
          </a:p>
          <a:p>
            <a:pPr marL="12700">
              <a:lnSpc>
                <a:spcPts val="2095"/>
              </a:lnSpc>
            </a:pPr>
            <a:r>
              <a:rPr sz="1800" spc="-10">
                <a:latin typeface="Calibri"/>
                <a:cs typeface="Calibri"/>
              </a:rPr>
              <a:t>availability</a:t>
            </a:r>
            <a:endParaRPr sz="1800">
              <a:latin typeface="Calibri"/>
              <a:cs typeface="Calibri"/>
            </a:endParaRPr>
          </a:p>
        </p:txBody>
      </p:sp>
      <p:sp>
        <p:nvSpPr>
          <p:cNvPr id="23" name="object 23"/>
          <p:cNvSpPr txBox="1"/>
          <p:nvPr/>
        </p:nvSpPr>
        <p:spPr>
          <a:xfrm>
            <a:off x="3381755" y="3008376"/>
            <a:ext cx="914400" cy="137160"/>
          </a:xfrm>
          <a:prstGeom prst="rect">
            <a:avLst/>
          </a:prstGeom>
          <a:solidFill>
            <a:srgbClr val="FFFFFF"/>
          </a:solidFill>
        </p:spPr>
        <p:txBody>
          <a:bodyPr vert="horz" wrap="square" lIns="0" tIns="0" rIns="0" bIns="0" rtlCol="0">
            <a:spAutoFit/>
          </a:bodyPr>
          <a:lstStyle/>
          <a:p>
            <a:pPr marL="46355">
              <a:lnSpc>
                <a:spcPts val="1080"/>
              </a:lnSpc>
            </a:pPr>
            <a:r>
              <a:rPr sz="1100" spc="-10">
                <a:latin typeface="Calibri"/>
                <a:cs typeface="Calibri"/>
              </a:rPr>
              <a:t>CSF_ATRR</a:t>
            </a:r>
            <a:endParaRPr sz="1100">
              <a:latin typeface="Calibri"/>
              <a:cs typeface="Calibri"/>
            </a:endParaRPr>
          </a:p>
        </p:txBody>
      </p:sp>
      <p:sp>
        <p:nvSpPr>
          <p:cNvPr id="24" name="object 24"/>
          <p:cNvSpPr/>
          <p:nvPr/>
        </p:nvSpPr>
        <p:spPr>
          <a:xfrm>
            <a:off x="1144524" y="3302508"/>
            <a:ext cx="1902460" cy="192405"/>
          </a:xfrm>
          <a:custGeom>
            <a:avLst/>
            <a:gdLst/>
            <a:ahLst/>
            <a:cxnLst/>
            <a:rect l="l" t="t" r="r" b="b"/>
            <a:pathLst>
              <a:path w="1902460" h="192404">
                <a:moveTo>
                  <a:pt x="0" y="192024"/>
                </a:moveTo>
                <a:lnTo>
                  <a:pt x="1901952" y="192024"/>
                </a:lnTo>
                <a:lnTo>
                  <a:pt x="1901952" y="0"/>
                </a:lnTo>
                <a:lnTo>
                  <a:pt x="0" y="0"/>
                </a:lnTo>
                <a:lnTo>
                  <a:pt x="0" y="192024"/>
                </a:lnTo>
                <a:close/>
              </a:path>
            </a:pathLst>
          </a:custGeom>
          <a:ln w="12192">
            <a:solidFill>
              <a:srgbClr val="B5B8C7"/>
            </a:solidFill>
          </a:ln>
        </p:spPr>
        <p:txBody>
          <a:bodyPr wrap="square" lIns="0" tIns="0" rIns="0" bIns="0" rtlCol="0"/>
          <a:lstStyle/>
          <a:p>
            <a:endParaRPr/>
          </a:p>
        </p:txBody>
      </p:sp>
      <p:sp>
        <p:nvSpPr>
          <p:cNvPr id="25" name="object 25"/>
          <p:cNvSpPr txBox="1"/>
          <p:nvPr/>
        </p:nvSpPr>
        <p:spPr>
          <a:xfrm>
            <a:off x="1136141" y="3291840"/>
            <a:ext cx="1899285" cy="196850"/>
          </a:xfrm>
          <a:prstGeom prst="rect">
            <a:avLst/>
          </a:prstGeom>
          <a:solidFill>
            <a:srgbClr val="FFFFFF"/>
          </a:solidFill>
        </p:spPr>
        <p:txBody>
          <a:bodyPr vert="horz" wrap="square" lIns="0" tIns="0" rIns="0" bIns="0" rtlCol="0">
            <a:spAutoFit/>
          </a:bodyPr>
          <a:lstStyle/>
          <a:p>
            <a:pPr marL="53340">
              <a:lnSpc>
                <a:spcPts val="1390"/>
              </a:lnSpc>
            </a:pPr>
            <a:r>
              <a:rPr sz="1200" spc="-10">
                <a:latin typeface="Calibri"/>
                <a:cs typeface="Calibri"/>
              </a:rPr>
              <a:t>MyFacility_ATRR</a:t>
            </a:r>
            <a:endParaRPr sz="1200">
              <a:latin typeface="Calibri"/>
              <a:cs typeface="Calibri"/>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76</a:t>
            </a:fld>
            <a:endParaRPr spc="-25"/>
          </a:p>
        </p:txBody>
      </p:sp>
      <p:pic>
        <p:nvPicPr>
          <p:cNvPr id="28" name="Picture 27">
            <a:extLst>
              <a:ext uri="{FF2B5EF4-FFF2-40B4-BE49-F238E27FC236}">
                <a16:creationId xmlns:a16="http://schemas.microsoft.com/office/drawing/2014/main" id="{18198999-EF91-0F8B-10E0-7DEC76D20BC4}"/>
              </a:ext>
            </a:extLst>
          </p:cNvPr>
          <p:cNvPicPr>
            <a:picLocks noChangeAspect="1"/>
          </p:cNvPicPr>
          <p:nvPr/>
        </p:nvPicPr>
        <p:blipFill>
          <a:blip r:embed="rId5"/>
          <a:stretch>
            <a:fillRect/>
          </a:stretch>
        </p:blipFill>
        <p:spPr>
          <a:xfrm>
            <a:off x="3614190" y="1485779"/>
            <a:ext cx="371364" cy="214006"/>
          </a:xfrm>
          <a:prstGeom prst="rect">
            <a:avLst/>
          </a:prstGeom>
        </p:spPr>
      </p:pic>
      <p:sp>
        <p:nvSpPr>
          <p:cNvPr id="29" name="Rectangle 28">
            <a:extLst>
              <a:ext uri="{FF2B5EF4-FFF2-40B4-BE49-F238E27FC236}">
                <a16:creationId xmlns:a16="http://schemas.microsoft.com/office/drawing/2014/main" id="{B7720074-46EC-8301-1BDC-F67ED92D2361}"/>
              </a:ext>
            </a:extLst>
          </p:cNvPr>
          <p:cNvSpPr/>
          <p:nvPr/>
        </p:nvSpPr>
        <p:spPr>
          <a:xfrm>
            <a:off x="115811" y="5950317"/>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30" name="Important symbol" descr="caution.png">
            <a:extLst>
              <a:ext uri="{FF2B5EF4-FFF2-40B4-BE49-F238E27FC236}">
                <a16:creationId xmlns:a16="http://schemas.microsoft.com/office/drawing/2014/main" id="{24266827-640E-C349-0892-06EA0F966DB2}"/>
              </a:ext>
            </a:extLst>
          </p:cNvPr>
          <p:cNvPicPr>
            <a:picLocks noChangeAspect="1"/>
          </p:cNvPicPr>
          <p:nvPr>
            <p:custDataLst>
              <p:tags r:id="rId2"/>
            </p:custDataLst>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63652" y="5999826"/>
            <a:ext cx="305438" cy="310389"/>
          </a:xfrm>
          <a:prstGeom prst="rect">
            <a:avLst/>
          </a:prstGeom>
          <a:solidFill>
            <a:schemeClr val="bg1"/>
          </a:solidFill>
          <a:ln w="19050">
            <a:noFill/>
          </a:ln>
        </p:spPr>
      </p:pic>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9214" y="1060577"/>
            <a:ext cx="4616450" cy="2221230"/>
          </a:xfrm>
          <a:prstGeom prst="rect">
            <a:avLst/>
          </a:prstGeom>
        </p:spPr>
        <p:txBody>
          <a:bodyPr vert="horz" wrap="square" lIns="0" tIns="12700" rIns="0" bIns="0" rtlCol="0">
            <a:spAutoFit/>
          </a:bodyPr>
          <a:lstStyle/>
          <a:p>
            <a:pPr marL="228600" marR="5080" indent="-216535">
              <a:lnSpc>
                <a:spcPct val="120000"/>
              </a:lnSpc>
              <a:spcBef>
                <a:spcPts val="100"/>
              </a:spcBef>
              <a:buFont typeface="Arial"/>
              <a:buChar char="•"/>
              <a:tabLst>
                <a:tab pos="230504" algn="l"/>
              </a:tabLst>
            </a:pPr>
            <a:r>
              <a:rPr sz="2400" spc="-55">
                <a:latin typeface="Calibri"/>
                <a:cs typeface="Calibri"/>
              </a:rPr>
              <a:t>ATRR’s</a:t>
            </a:r>
            <a:r>
              <a:rPr sz="2400" spc="-80">
                <a:latin typeface="Calibri"/>
                <a:cs typeface="Calibri"/>
              </a:rPr>
              <a:t> </a:t>
            </a:r>
            <a:r>
              <a:rPr sz="2400" spc="-10">
                <a:latin typeface="Calibri"/>
                <a:cs typeface="Calibri"/>
              </a:rPr>
              <a:t>average</a:t>
            </a:r>
            <a:r>
              <a:rPr sz="2400" spc="-65">
                <a:latin typeface="Calibri"/>
                <a:cs typeface="Calibri"/>
              </a:rPr>
              <a:t> </a:t>
            </a:r>
            <a:r>
              <a:rPr sz="2400">
                <a:latin typeface="Calibri"/>
                <a:cs typeface="Calibri"/>
              </a:rPr>
              <a:t>net</a:t>
            </a:r>
            <a:r>
              <a:rPr sz="2400" spc="-80">
                <a:latin typeface="Calibri"/>
                <a:cs typeface="Calibri"/>
              </a:rPr>
              <a:t> </a:t>
            </a:r>
            <a:r>
              <a:rPr sz="2400">
                <a:latin typeface="Calibri"/>
                <a:cs typeface="Calibri"/>
              </a:rPr>
              <a:t>consumption</a:t>
            </a:r>
            <a:r>
              <a:rPr sz="2400" spc="-75">
                <a:latin typeface="Calibri"/>
                <a:cs typeface="Calibri"/>
              </a:rPr>
              <a:t> </a:t>
            </a:r>
            <a:r>
              <a:rPr sz="2400" spc="-25">
                <a:latin typeface="Calibri"/>
                <a:cs typeface="Calibri"/>
              </a:rPr>
              <a:t>of 	</a:t>
            </a:r>
            <a:r>
              <a:rPr sz="2400">
                <a:latin typeface="Calibri"/>
                <a:cs typeface="Calibri"/>
              </a:rPr>
              <a:t>0</a:t>
            </a:r>
            <a:r>
              <a:rPr sz="2400" spc="-45">
                <a:latin typeface="Calibri"/>
                <a:cs typeface="Calibri"/>
              </a:rPr>
              <a:t> </a:t>
            </a:r>
            <a:r>
              <a:rPr sz="2400">
                <a:latin typeface="Calibri"/>
                <a:cs typeface="Calibri"/>
              </a:rPr>
              <a:t>MW</a:t>
            </a:r>
            <a:r>
              <a:rPr sz="2400" spc="-35">
                <a:latin typeface="Calibri"/>
                <a:cs typeface="Calibri"/>
              </a:rPr>
              <a:t> </a:t>
            </a:r>
            <a:r>
              <a:rPr sz="2400">
                <a:latin typeface="Calibri"/>
                <a:cs typeface="Calibri"/>
              </a:rPr>
              <a:t>allows</a:t>
            </a:r>
            <a:r>
              <a:rPr sz="2400" spc="-55">
                <a:latin typeface="Calibri"/>
                <a:cs typeface="Calibri"/>
              </a:rPr>
              <a:t> </a:t>
            </a:r>
            <a:r>
              <a:rPr sz="2400">
                <a:latin typeface="Calibri"/>
                <a:cs typeface="Calibri"/>
              </a:rPr>
              <a:t>ISO</a:t>
            </a:r>
            <a:r>
              <a:rPr sz="2400" spc="-40">
                <a:latin typeface="Calibri"/>
                <a:cs typeface="Calibri"/>
              </a:rPr>
              <a:t> </a:t>
            </a:r>
            <a:r>
              <a:rPr sz="2400">
                <a:latin typeface="Calibri"/>
                <a:cs typeface="Calibri"/>
              </a:rPr>
              <a:t>to</a:t>
            </a:r>
            <a:r>
              <a:rPr sz="2400" spc="-45">
                <a:latin typeface="Calibri"/>
                <a:cs typeface="Calibri"/>
              </a:rPr>
              <a:t> </a:t>
            </a:r>
            <a:r>
              <a:rPr sz="2400">
                <a:latin typeface="Calibri"/>
                <a:cs typeface="Calibri"/>
              </a:rPr>
              <a:t>dispatch</a:t>
            </a:r>
            <a:r>
              <a:rPr sz="2400" spc="-50">
                <a:latin typeface="Calibri"/>
                <a:cs typeface="Calibri"/>
              </a:rPr>
              <a:t> </a:t>
            </a:r>
            <a:r>
              <a:rPr sz="2400" spc="-25">
                <a:latin typeface="Calibri"/>
                <a:cs typeface="Calibri"/>
              </a:rPr>
              <a:t>CSF 	</a:t>
            </a:r>
            <a:r>
              <a:rPr sz="2400" spc="-10">
                <a:latin typeface="Calibri"/>
                <a:cs typeface="Calibri"/>
              </a:rPr>
              <a:t>generator</a:t>
            </a:r>
            <a:r>
              <a:rPr sz="2400" spc="-70">
                <a:latin typeface="Calibri"/>
                <a:cs typeface="Calibri"/>
              </a:rPr>
              <a:t> </a:t>
            </a:r>
            <a:r>
              <a:rPr sz="2400">
                <a:latin typeface="Calibri"/>
                <a:cs typeface="Calibri"/>
              </a:rPr>
              <a:t>or</a:t>
            </a:r>
            <a:r>
              <a:rPr sz="2400" spc="-50">
                <a:latin typeface="Calibri"/>
                <a:cs typeface="Calibri"/>
              </a:rPr>
              <a:t> </a:t>
            </a:r>
            <a:r>
              <a:rPr sz="2400">
                <a:latin typeface="Calibri"/>
                <a:cs typeface="Calibri"/>
              </a:rPr>
              <a:t>DARD</a:t>
            </a:r>
            <a:r>
              <a:rPr sz="2400" spc="-65">
                <a:latin typeface="Calibri"/>
                <a:cs typeface="Calibri"/>
              </a:rPr>
              <a:t> </a:t>
            </a:r>
            <a:r>
              <a:rPr sz="2400">
                <a:latin typeface="Calibri"/>
                <a:cs typeface="Calibri"/>
              </a:rPr>
              <a:t>asset</a:t>
            </a:r>
            <a:r>
              <a:rPr sz="2400" spc="-65">
                <a:latin typeface="Calibri"/>
                <a:cs typeface="Calibri"/>
              </a:rPr>
              <a:t> </a:t>
            </a:r>
            <a:r>
              <a:rPr sz="2400">
                <a:latin typeface="Calibri"/>
                <a:cs typeface="Calibri"/>
              </a:rPr>
              <a:t>for</a:t>
            </a:r>
            <a:r>
              <a:rPr sz="2400" spc="-50">
                <a:latin typeface="Calibri"/>
                <a:cs typeface="Calibri"/>
              </a:rPr>
              <a:t> </a:t>
            </a:r>
            <a:r>
              <a:rPr sz="2400" spc="-10">
                <a:latin typeface="Calibri"/>
                <a:cs typeface="Calibri"/>
              </a:rPr>
              <a:t>energy 	</a:t>
            </a:r>
            <a:r>
              <a:rPr sz="2400">
                <a:latin typeface="Calibri"/>
                <a:cs typeface="Calibri"/>
              </a:rPr>
              <a:t>while</a:t>
            </a:r>
            <a:r>
              <a:rPr sz="2400" spc="-90">
                <a:latin typeface="Calibri"/>
                <a:cs typeface="Calibri"/>
              </a:rPr>
              <a:t> </a:t>
            </a:r>
            <a:r>
              <a:rPr sz="2400" spc="-25">
                <a:latin typeface="Calibri"/>
                <a:cs typeface="Calibri"/>
              </a:rPr>
              <a:t>ATRR</a:t>
            </a:r>
            <a:r>
              <a:rPr sz="2400" spc="-80">
                <a:latin typeface="Calibri"/>
                <a:cs typeface="Calibri"/>
              </a:rPr>
              <a:t> </a:t>
            </a:r>
            <a:r>
              <a:rPr sz="2400" spc="-10">
                <a:latin typeface="Calibri"/>
                <a:cs typeface="Calibri"/>
              </a:rPr>
              <a:t>simultaneously 	provides</a:t>
            </a:r>
            <a:r>
              <a:rPr sz="2400" spc="-75">
                <a:latin typeface="Calibri"/>
                <a:cs typeface="Calibri"/>
              </a:rPr>
              <a:t> </a:t>
            </a:r>
            <a:r>
              <a:rPr sz="2400" spc="-10">
                <a:latin typeface="Calibri"/>
                <a:cs typeface="Calibri"/>
              </a:rPr>
              <a:t>regulation</a:t>
            </a:r>
            <a:endParaRPr sz="2400">
              <a:latin typeface="Calibri"/>
              <a:cs typeface="Calibri"/>
            </a:endParaRPr>
          </a:p>
        </p:txBody>
      </p:sp>
      <p:sp>
        <p:nvSpPr>
          <p:cNvPr id="3" name="object 3"/>
          <p:cNvSpPr txBox="1"/>
          <p:nvPr/>
        </p:nvSpPr>
        <p:spPr>
          <a:xfrm>
            <a:off x="5553583" y="1051547"/>
            <a:ext cx="6081395" cy="2279015"/>
          </a:xfrm>
          <a:prstGeom prst="rect">
            <a:avLst/>
          </a:prstGeom>
        </p:spPr>
        <p:txBody>
          <a:bodyPr vert="horz" wrap="square" lIns="0" tIns="95250" rIns="0" bIns="0" rtlCol="0">
            <a:spAutoFit/>
          </a:bodyPr>
          <a:lstStyle/>
          <a:p>
            <a:pPr marL="229870" indent="-217170">
              <a:lnSpc>
                <a:spcPct val="100000"/>
              </a:lnSpc>
              <a:spcBef>
                <a:spcPts val="750"/>
              </a:spcBef>
              <a:buFont typeface="Arial"/>
              <a:buChar char="•"/>
              <a:tabLst>
                <a:tab pos="229870" algn="l"/>
              </a:tabLst>
            </a:pPr>
            <a:r>
              <a:rPr sz="2400" spc="-110">
                <a:latin typeface="Calibri"/>
                <a:cs typeface="Calibri"/>
              </a:rPr>
              <a:t>To</a:t>
            </a:r>
            <a:r>
              <a:rPr sz="2400" spc="-25">
                <a:latin typeface="Calibri"/>
                <a:cs typeface="Calibri"/>
              </a:rPr>
              <a:t> </a:t>
            </a:r>
            <a:r>
              <a:rPr sz="2400">
                <a:latin typeface="Calibri"/>
                <a:cs typeface="Calibri"/>
              </a:rPr>
              <a:t>accomplish</a:t>
            </a:r>
            <a:r>
              <a:rPr sz="2400" spc="-80">
                <a:latin typeface="Calibri"/>
                <a:cs typeface="Calibri"/>
              </a:rPr>
              <a:t> </a:t>
            </a:r>
            <a:r>
              <a:rPr sz="2400" spc="-10">
                <a:latin typeface="Calibri"/>
                <a:cs typeface="Calibri"/>
              </a:rPr>
              <a:t>this:</a:t>
            </a:r>
            <a:endParaRPr sz="2400">
              <a:latin typeface="Calibri"/>
              <a:cs typeface="Calibri"/>
            </a:endParaRPr>
          </a:p>
          <a:p>
            <a:pPr marL="516890" marR="5080" indent="-224154">
              <a:lnSpc>
                <a:spcPct val="120000"/>
              </a:lnSpc>
              <a:spcBef>
                <a:spcPts val="65"/>
              </a:spcBef>
            </a:pPr>
            <a:r>
              <a:rPr sz="2000">
                <a:latin typeface="Calibri"/>
                <a:cs typeface="Calibri"/>
              </a:rPr>
              <a:t>‒</a:t>
            </a:r>
            <a:r>
              <a:rPr sz="2000" spc="240">
                <a:latin typeface="Calibri"/>
                <a:cs typeface="Calibri"/>
              </a:rPr>
              <a:t> </a:t>
            </a:r>
            <a:r>
              <a:rPr sz="2000">
                <a:latin typeface="Calibri"/>
                <a:cs typeface="Calibri"/>
              </a:rPr>
              <a:t>Regulation</a:t>
            </a:r>
            <a:r>
              <a:rPr sz="2000" spc="-35">
                <a:latin typeface="Calibri"/>
                <a:cs typeface="Calibri"/>
              </a:rPr>
              <a:t> </a:t>
            </a:r>
            <a:r>
              <a:rPr sz="2000">
                <a:latin typeface="Calibri"/>
                <a:cs typeface="Calibri"/>
              </a:rPr>
              <a:t>range</a:t>
            </a:r>
            <a:r>
              <a:rPr sz="2000" spc="-55">
                <a:latin typeface="Calibri"/>
                <a:cs typeface="Calibri"/>
              </a:rPr>
              <a:t> </a:t>
            </a:r>
            <a:r>
              <a:rPr sz="2000">
                <a:latin typeface="Calibri"/>
                <a:cs typeface="Calibri"/>
              </a:rPr>
              <a:t>(i.e.,</a:t>
            </a:r>
            <a:r>
              <a:rPr sz="2000" spc="-30">
                <a:latin typeface="Calibri"/>
                <a:cs typeface="Calibri"/>
              </a:rPr>
              <a:t> </a:t>
            </a:r>
            <a:r>
              <a:rPr sz="2000">
                <a:latin typeface="Calibri"/>
                <a:cs typeface="Calibri"/>
              </a:rPr>
              <a:t>Reg</a:t>
            </a:r>
            <a:r>
              <a:rPr sz="2000" spc="-50">
                <a:latin typeface="Calibri"/>
                <a:cs typeface="Calibri"/>
              </a:rPr>
              <a:t> </a:t>
            </a:r>
            <a:r>
              <a:rPr sz="2000">
                <a:latin typeface="Calibri"/>
                <a:cs typeface="Calibri"/>
              </a:rPr>
              <a:t>High</a:t>
            </a:r>
            <a:r>
              <a:rPr sz="2000" spc="-35">
                <a:latin typeface="Calibri"/>
                <a:cs typeface="Calibri"/>
              </a:rPr>
              <a:t> </a:t>
            </a:r>
            <a:r>
              <a:rPr sz="2000">
                <a:latin typeface="Calibri"/>
                <a:cs typeface="Calibri"/>
              </a:rPr>
              <a:t>and</a:t>
            </a:r>
            <a:r>
              <a:rPr sz="2000" spc="-35">
                <a:latin typeface="Calibri"/>
                <a:cs typeface="Calibri"/>
              </a:rPr>
              <a:t> </a:t>
            </a:r>
            <a:r>
              <a:rPr sz="2000">
                <a:latin typeface="Calibri"/>
                <a:cs typeface="Calibri"/>
              </a:rPr>
              <a:t>Reg</a:t>
            </a:r>
            <a:r>
              <a:rPr sz="2000" spc="-35">
                <a:latin typeface="Calibri"/>
                <a:cs typeface="Calibri"/>
              </a:rPr>
              <a:t> </a:t>
            </a:r>
            <a:r>
              <a:rPr sz="2000">
                <a:latin typeface="Calibri"/>
                <a:cs typeface="Calibri"/>
              </a:rPr>
              <a:t>Low)</a:t>
            </a:r>
            <a:r>
              <a:rPr sz="2000" spc="-40">
                <a:latin typeface="Calibri"/>
                <a:cs typeface="Calibri"/>
              </a:rPr>
              <a:t> </a:t>
            </a:r>
            <a:r>
              <a:rPr sz="2000">
                <a:latin typeface="Calibri"/>
                <a:cs typeface="Calibri"/>
              </a:rPr>
              <a:t>must</a:t>
            </a:r>
            <a:r>
              <a:rPr sz="2000" spc="-30">
                <a:latin typeface="Calibri"/>
                <a:cs typeface="Calibri"/>
              </a:rPr>
              <a:t> </a:t>
            </a:r>
            <a:r>
              <a:rPr sz="2000" spc="-25">
                <a:latin typeface="Calibri"/>
                <a:cs typeface="Calibri"/>
              </a:rPr>
              <a:t>be </a:t>
            </a:r>
            <a:r>
              <a:rPr sz="2000" spc="-10">
                <a:latin typeface="Calibri"/>
                <a:cs typeface="Calibri"/>
              </a:rPr>
              <a:t>symmetrical</a:t>
            </a:r>
            <a:r>
              <a:rPr sz="2000" spc="-20">
                <a:latin typeface="Calibri"/>
                <a:cs typeface="Calibri"/>
              </a:rPr>
              <a:t> </a:t>
            </a:r>
            <a:r>
              <a:rPr sz="2000">
                <a:latin typeface="Calibri"/>
                <a:cs typeface="Calibri"/>
              </a:rPr>
              <a:t>or</a:t>
            </a:r>
            <a:r>
              <a:rPr sz="2000" spc="-50">
                <a:latin typeface="Calibri"/>
                <a:cs typeface="Calibri"/>
              </a:rPr>
              <a:t> </a:t>
            </a:r>
            <a:r>
              <a:rPr sz="2000">
                <a:latin typeface="Calibri"/>
                <a:cs typeface="Calibri"/>
              </a:rPr>
              <a:t>biased</a:t>
            </a:r>
            <a:r>
              <a:rPr sz="2000" spc="-35">
                <a:latin typeface="Calibri"/>
                <a:cs typeface="Calibri"/>
              </a:rPr>
              <a:t> </a:t>
            </a:r>
            <a:r>
              <a:rPr sz="2000">
                <a:latin typeface="Calibri"/>
                <a:cs typeface="Calibri"/>
              </a:rPr>
              <a:t>slightly</a:t>
            </a:r>
            <a:r>
              <a:rPr sz="2000" spc="-30">
                <a:latin typeface="Calibri"/>
                <a:cs typeface="Calibri"/>
              </a:rPr>
              <a:t> </a:t>
            </a:r>
            <a:r>
              <a:rPr sz="2000">
                <a:latin typeface="Calibri"/>
                <a:cs typeface="Calibri"/>
              </a:rPr>
              <a:t>to</a:t>
            </a:r>
            <a:r>
              <a:rPr sz="2000" spc="-40">
                <a:latin typeface="Calibri"/>
                <a:cs typeface="Calibri"/>
              </a:rPr>
              <a:t> </a:t>
            </a:r>
            <a:r>
              <a:rPr sz="2000" spc="-10">
                <a:latin typeface="Calibri"/>
                <a:cs typeface="Calibri"/>
              </a:rPr>
              <a:t>charging</a:t>
            </a:r>
            <a:endParaRPr sz="2000">
              <a:latin typeface="Calibri"/>
              <a:cs typeface="Calibri"/>
            </a:endParaRPr>
          </a:p>
          <a:p>
            <a:pPr marL="516890" marR="633095" indent="-224154">
              <a:lnSpc>
                <a:spcPct val="120000"/>
              </a:lnSpc>
            </a:pPr>
            <a:r>
              <a:rPr sz="2000">
                <a:latin typeface="Calibri"/>
                <a:cs typeface="Calibri"/>
              </a:rPr>
              <a:t>‒</a:t>
            </a:r>
            <a:r>
              <a:rPr sz="2000" spc="204">
                <a:latin typeface="Calibri"/>
                <a:cs typeface="Calibri"/>
              </a:rPr>
              <a:t> </a:t>
            </a:r>
            <a:r>
              <a:rPr sz="2000" spc="-10">
                <a:latin typeface="Calibri"/>
                <a:cs typeface="Calibri"/>
              </a:rPr>
              <a:t>System</a:t>
            </a:r>
            <a:r>
              <a:rPr sz="2000" spc="-45">
                <a:latin typeface="Calibri"/>
                <a:cs typeface="Calibri"/>
              </a:rPr>
              <a:t> </a:t>
            </a:r>
            <a:r>
              <a:rPr sz="2000">
                <a:latin typeface="Calibri"/>
                <a:cs typeface="Calibri"/>
              </a:rPr>
              <a:t>validation</a:t>
            </a:r>
            <a:r>
              <a:rPr sz="2000" spc="-45">
                <a:latin typeface="Calibri"/>
                <a:cs typeface="Calibri"/>
              </a:rPr>
              <a:t> </a:t>
            </a:r>
            <a:r>
              <a:rPr sz="2000">
                <a:latin typeface="Calibri"/>
                <a:cs typeface="Calibri"/>
              </a:rPr>
              <a:t>ensures</a:t>
            </a:r>
            <a:r>
              <a:rPr sz="2000" spc="-45">
                <a:latin typeface="Calibri"/>
                <a:cs typeface="Calibri"/>
              </a:rPr>
              <a:t> </a:t>
            </a:r>
            <a:r>
              <a:rPr sz="2000">
                <a:latin typeface="Calibri"/>
                <a:cs typeface="Calibri"/>
              </a:rPr>
              <a:t>range</a:t>
            </a:r>
            <a:r>
              <a:rPr sz="2000" spc="-75">
                <a:latin typeface="Calibri"/>
                <a:cs typeface="Calibri"/>
              </a:rPr>
              <a:t> </a:t>
            </a:r>
            <a:r>
              <a:rPr sz="2000">
                <a:latin typeface="Calibri"/>
                <a:cs typeface="Calibri"/>
              </a:rPr>
              <a:t>doesn’t</a:t>
            </a:r>
            <a:r>
              <a:rPr sz="2000" spc="-45">
                <a:latin typeface="Calibri"/>
                <a:cs typeface="Calibri"/>
              </a:rPr>
              <a:t> </a:t>
            </a:r>
            <a:r>
              <a:rPr sz="2000" spc="-10">
                <a:latin typeface="Calibri"/>
                <a:cs typeface="Calibri"/>
              </a:rPr>
              <a:t>exceed </a:t>
            </a:r>
            <a:r>
              <a:rPr sz="2000">
                <a:latin typeface="Calibri"/>
                <a:cs typeface="Calibri"/>
              </a:rPr>
              <a:t>maximum</a:t>
            </a:r>
            <a:r>
              <a:rPr sz="2000" spc="-35">
                <a:latin typeface="Calibri"/>
                <a:cs typeface="Calibri"/>
              </a:rPr>
              <a:t> </a:t>
            </a:r>
            <a:r>
              <a:rPr sz="2000">
                <a:latin typeface="Calibri"/>
                <a:cs typeface="Calibri"/>
              </a:rPr>
              <a:t>or</a:t>
            </a:r>
            <a:r>
              <a:rPr sz="2000" spc="-55">
                <a:latin typeface="Calibri"/>
                <a:cs typeface="Calibri"/>
              </a:rPr>
              <a:t> </a:t>
            </a:r>
            <a:r>
              <a:rPr sz="2000">
                <a:latin typeface="Calibri"/>
                <a:cs typeface="Calibri"/>
              </a:rPr>
              <a:t>minimum</a:t>
            </a:r>
            <a:r>
              <a:rPr sz="2000" spc="-30">
                <a:latin typeface="Calibri"/>
                <a:cs typeface="Calibri"/>
              </a:rPr>
              <a:t> </a:t>
            </a:r>
            <a:r>
              <a:rPr sz="2000" spc="-10">
                <a:latin typeface="Calibri"/>
                <a:cs typeface="Calibri"/>
              </a:rPr>
              <a:t>mid-</a:t>
            </a:r>
            <a:r>
              <a:rPr sz="2000">
                <a:latin typeface="Calibri"/>
                <a:cs typeface="Calibri"/>
              </a:rPr>
              <a:t>point</a:t>
            </a:r>
            <a:r>
              <a:rPr sz="2000" spc="-35">
                <a:latin typeface="Calibri"/>
                <a:cs typeface="Calibri"/>
              </a:rPr>
              <a:t> </a:t>
            </a:r>
            <a:r>
              <a:rPr sz="2000" spc="-10">
                <a:latin typeface="Calibri"/>
                <a:cs typeface="Calibri"/>
              </a:rPr>
              <a:t>limit</a:t>
            </a:r>
            <a:endParaRPr sz="2000">
              <a:latin typeface="Calibri"/>
              <a:cs typeface="Calibri"/>
            </a:endParaRPr>
          </a:p>
          <a:p>
            <a:pPr marL="810895" lvl="1" indent="-240665">
              <a:lnSpc>
                <a:spcPct val="100000"/>
              </a:lnSpc>
              <a:spcBef>
                <a:spcPts val="465"/>
              </a:spcBef>
              <a:buFont typeface="Arial"/>
              <a:buChar char="•"/>
              <a:tabLst>
                <a:tab pos="810895" algn="l"/>
              </a:tabLst>
            </a:pPr>
            <a:r>
              <a:rPr sz="1800">
                <a:latin typeface="Calibri"/>
                <a:cs typeface="Calibri"/>
              </a:rPr>
              <a:t>Limit</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be</a:t>
            </a:r>
            <a:r>
              <a:rPr sz="1800" spc="-15">
                <a:latin typeface="Calibri"/>
                <a:cs typeface="Calibri"/>
              </a:rPr>
              <a:t> </a:t>
            </a:r>
            <a:r>
              <a:rPr sz="1800">
                <a:latin typeface="Calibri"/>
                <a:cs typeface="Calibri"/>
              </a:rPr>
              <a:t>made</a:t>
            </a:r>
            <a:r>
              <a:rPr sz="1800" spc="-30">
                <a:latin typeface="Calibri"/>
                <a:cs typeface="Calibri"/>
              </a:rPr>
              <a:t> </a:t>
            </a:r>
            <a:r>
              <a:rPr sz="1800" spc="-10">
                <a:latin typeface="Calibri"/>
                <a:cs typeface="Calibri"/>
              </a:rPr>
              <a:t>available</a:t>
            </a:r>
            <a:endParaRPr sz="1800">
              <a:latin typeface="Calibri"/>
              <a:cs typeface="Calibri"/>
            </a:endParaRPr>
          </a:p>
        </p:txBody>
      </p:sp>
      <p:sp>
        <p:nvSpPr>
          <p:cNvPr id="4" name="object 4"/>
          <p:cNvSpPr txBox="1">
            <a:spLocks noGrp="1"/>
          </p:cNvSpPr>
          <p:nvPr>
            <p:ph type="title"/>
          </p:nvPr>
        </p:nvSpPr>
        <p:spPr>
          <a:xfrm>
            <a:off x="302768" y="82423"/>
            <a:ext cx="5386705" cy="452120"/>
          </a:xfrm>
          <a:prstGeom prst="rect">
            <a:avLst/>
          </a:prstGeom>
        </p:spPr>
        <p:txBody>
          <a:bodyPr vert="horz" wrap="square" lIns="0" tIns="12065" rIns="0" bIns="0" rtlCol="0">
            <a:spAutoFit/>
          </a:bodyPr>
          <a:lstStyle/>
          <a:p>
            <a:pPr marL="12700">
              <a:lnSpc>
                <a:spcPct val="100000"/>
              </a:lnSpc>
              <a:spcBef>
                <a:spcPts val="95"/>
              </a:spcBef>
            </a:pPr>
            <a:r>
              <a:t>New</a:t>
            </a:r>
            <a:r>
              <a:rPr spc="-60"/>
              <a:t> </a:t>
            </a:r>
            <a:r>
              <a:rPr spc="-15"/>
              <a:t>Mid-</a:t>
            </a:r>
            <a:r>
              <a:t>Point</a:t>
            </a:r>
            <a:r>
              <a:rPr spc="-60"/>
              <a:t> </a:t>
            </a:r>
            <a:r>
              <a:t>Limit</a:t>
            </a:r>
            <a:r>
              <a:rPr spc="-80"/>
              <a:t> </a:t>
            </a:r>
            <a:r>
              <a:rPr spc="-20"/>
              <a:t>Validation</a:t>
            </a:r>
            <a:r>
              <a:rPr spc="-65"/>
              <a:t> </a:t>
            </a:r>
            <a:r>
              <a:rPr spc="-20"/>
              <a:t>Rule</a:t>
            </a:r>
          </a:p>
        </p:txBody>
      </p:sp>
      <p:sp>
        <p:nvSpPr>
          <p:cNvPr id="5" name="object 5"/>
          <p:cNvSpPr txBox="1"/>
          <p:nvPr/>
        </p:nvSpPr>
        <p:spPr>
          <a:xfrm>
            <a:off x="302768" y="525907"/>
            <a:ext cx="2572385" cy="330835"/>
          </a:xfrm>
          <a:prstGeom prst="rect">
            <a:avLst/>
          </a:prstGeom>
        </p:spPr>
        <p:txBody>
          <a:bodyPr vert="horz" wrap="square" lIns="0" tIns="13335" rIns="0" bIns="0" rtlCol="0">
            <a:spAutoFit/>
          </a:bodyPr>
          <a:lstStyle/>
          <a:p>
            <a:pPr marL="12700">
              <a:lnSpc>
                <a:spcPct val="100000"/>
              </a:lnSpc>
              <a:spcBef>
                <a:spcPts val="105"/>
              </a:spcBef>
            </a:pPr>
            <a:r>
              <a:rPr sz="2000" i="1">
                <a:latin typeface="Calibri"/>
                <a:cs typeface="Calibri"/>
              </a:rPr>
              <a:t>Only</a:t>
            </a:r>
            <a:r>
              <a:rPr sz="2000" i="1" spc="-35">
                <a:latin typeface="Calibri"/>
                <a:cs typeface="Calibri"/>
              </a:rPr>
              <a:t> </a:t>
            </a:r>
            <a:r>
              <a:rPr sz="2000" i="1">
                <a:latin typeface="Calibri"/>
                <a:cs typeface="Calibri"/>
              </a:rPr>
              <a:t>Applies</a:t>
            </a:r>
            <a:r>
              <a:rPr sz="2000" i="1" spc="-50">
                <a:latin typeface="Calibri"/>
                <a:cs typeface="Calibri"/>
              </a:rPr>
              <a:t> </a:t>
            </a:r>
            <a:r>
              <a:rPr sz="2000" i="1">
                <a:latin typeface="Calibri"/>
                <a:cs typeface="Calibri"/>
              </a:rPr>
              <a:t>to</a:t>
            </a:r>
            <a:r>
              <a:rPr sz="2000" i="1" spc="-35">
                <a:latin typeface="Calibri"/>
                <a:cs typeface="Calibri"/>
              </a:rPr>
              <a:t> </a:t>
            </a:r>
            <a:r>
              <a:rPr sz="2000" i="1">
                <a:latin typeface="Calibri"/>
                <a:cs typeface="Calibri"/>
              </a:rPr>
              <a:t>CSF</a:t>
            </a:r>
            <a:r>
              <a:rPr sz="2000" i="1" spc="-35">
                <a:latin typeface="Calibri"/>
                <a:cs typeface="Calibri"/>
              </a:rPr>
              <a:t> </a:t>
            </a:r>
            <a:r>
              <a:rPr sz="2000" i="1" spc="-20">
                <a:latin typeface="Calibri"/>
                <a:cs typeface="Calibri"/>
              </a:rPr>
              <a:t>ATRR</a:t>
            </a:r>
            <a:endParaRPr sz="2000">
              <a:latin typeface="Calibri"/>
              <a:cs typeface="Calibri"/>
            </a:endParaRPr>
          </a:p>
        </p:txBody>
      </p:sp>
      <p:sp>
        <p:nvSpPr>
          <p:cNvPr id="6" name="object 6"/>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7" name="object 7"/>
          <p:cNvGrpSpPr/>
          <p:nvPr/>
        </p:nvGrpSpPr>
        <p:grpSpPr>
          <a:xfrm>
            <a:off x="143065" y="4274629"/>
            <a:ext cx="11906250" cy="2004695"/>
            <a:chOff x="143065" y="4274629"/>
            <a:chExt cx="11906250" cy="2004695"/>
          </a:xfrm>
        </p:grpSpPr>
        <p:pic>
          <p:nvPicPr>
            <p:cNvPr id="8" name="object 8"/>
            <p:cNvPicPr/>
            <p:nvPr/>
          </p:nvPicPr>
          <p:blipFill>
            <a:blip r:embed="rId3" cstate="print"/>
            <a:stretch>
              <a:fillRect/>
            </a:stretch>
          </p:blipFill>
          <p:spPr>
            <a:xfrm>
              <a:off x="152400" y="4283963"/>
              <a:ext cx="11887200" cy="1985772"/>
            </a:xfrm>
            <a:prstGeom prst="rect">
              <a:avLst/>
            </a:prstGeom>
          </p:spPr>
        </p:pic>
        <p:sp>
          <p:nvSpPr>
            <p:cNvPr id="9" name="object 9"/>
            <p:cNvSpPr/>
            <p:nvPr/>
          </p:nvSpPr>
          <p:spPr>
            <a:xfrm>
              <a:off x="147828" y="4279391"/>
              <a:ext cx="11896725" cy="1995170"/>
            </a:xfrm>
            <a:custGeom>
              <a:avLst/>
              <a:gdLst/>
              <a:ahLst/>
              <a:cxnLst/>
              <a:rect l="l" t="t" r="r" b="b"/>
              <a:pathLst>
                <a:path w="11896725" h="1995170">
                  <a:moveTo>
                    <a:pt x="0" y="1994916"/>
                  </a:moveTo>
                  <a:lnTo>
                    <a:pt x="11896344" y="1994916"/>
                  </a:lnTo>
                  <a:lnTo>
                    <a:pt x="11896344" y="0"/>
                  </a:lnTo>
                  <a:lnTo>
                    <a:pt x="0" y="0"/>
                  </a:lnTo>
                  <a:lnTo>
                    <a:pt x="0" y="1994916"/>
                  </a:lnTo>
                  <a:close/>
                </a:path>
              </a:pathLst>
            </a:custGeom>
            <a:ln w="9144">
              <a:solidFill>
                <a:srgbClr val="7E7E7E"/>
              </a:solidFill>
            </a:ln>
          </p:spPr>
          <p:txBody>
            <a:bodyPr wrap="square" lIns="0" tIns="0" rIns="0" bIns="0" rtlCol="0"/>
            <a:lstStyle/>
            <a:p>
              <a:endParaRPr/>
            </a:p>
          </p:txBody>
        </p:sp>
      </p:grpSp>
      <p:sp>
        <p:nvSpPr>
          <p:cNvPr id="10" name="object 10"/>
          <p:cNvSpPr txBox="1"/>
          <p:nvPr/>
        </p:nvSpPr>
        <p:spPr>
          <a:xfrm>
            <a:off x="8631935" y="5814059"/>
            <a:ext cx="548640" cy="155575"/>
          </a:xfrm>
          <a:prstGeom prst="rect">
            <a:avLst/>
          </a:prstGeom>
          <a:solidFill>
            <a:srgbClr val="FFFFFF"/>
          </a:solidFill>
          <a:ln w="12192">
            <a:solidFill>
              <a:srgbClr val="B5B8C7"/>
            </a:solidFill>
          </a:ln>
        </p:spPr>
        <p:txBody>
          <a:bodyPr vert="horz" wrap="square" lIns="0" tIns="0" rIns="0" bIns="0" rtlCol="0">
            <a:spAutoFit/>
          </a:bodyPr>
          <a:lstStyle/>
          <a:p>
            <a:pPr marL="232410">
              <a:lnSpc>
                <a:spcPts val="1165"/>
              </a:lnSpc>
            </a:pPr>
            <a:r>
              <a:rPr sz="1200" spc="-20">
                <a:latin typeface="Calibri"/>
                <a:cs typeface="Calibri"/>
              </a:rPr>
              <a:t>10.0</a:t>
            </a:r>
            <a:endParaRPr sz="1200">
              <a:latin typeface="Calibri"/>
              <a:cs typeface="Calibri"/>
            </a:endParaRPr>
          </a:p>
        </p:txBody>
      </p:sp>
      <p:grpSp>
        <p:nvGrpSpPr>
          <p:cNvPr id="11" name="object 11"/>
          <p:cNvGrpSpPr/>
          <p:nvPr/>
        </p:nvGrpSpPr>
        <p:grpSpPr>
          <a:xfrm>
            <a:off x="1420367" y="4282440"/>
            <a:ext cx="5840095" cy="822960"/>
            <a:chOff x="1420367" y="4282440"/>
            <a:chExt cx="5840095" cy="822960"/>
          </a:xfrm>
        </p:grpSpPr>
        <p:sp>
          <p:nvSpPr>
            <p:cNvPr id="12" name="object 12"/>
            <p:cNvSpPr/>
            <p:nvPr/>
          </p:nvSpPr>
          <p:spPr>
            <a:xfrm>
              <a:off x="1433321" y="4295394"/>
              <a:ext cx="1844039" cy="585470"/>
            </a:xfrm>
            <a:custGeom>
              <a:avLst/>
              <a:gdLst/>
              <a:ahLst/>
              <a:cxnLst/>
              <a:rect l="l" t="t" r="r" b="b"/>
              <a:pathLst>
                <a:path w="1844039" h="585470">
                  <a:moveTo>
                    <a:pt x="0" y="585215"/>
                  </a:moveTo>
                  <a:lnTo>
                    <a:pt x="1844039" y="585215"/>
                  </a:lnTo>
                  <a:lnTo>
                    <a:pt x="1844039" y="231647"/>
                  </a:lnTo>
                  <a:lnTo>
                    <a:pt x="0" y="231647"/>
                  </a:lnTo>
                  <a:lnTo>
                    <a:pt x="0" y="585215"/>
                  </a:lnTo>
                  <a:close/>
                </a:path>
                <a:path w="1844039" h="585470">
                  <a:moveTo>
                    <a:pt x="947928" y="220979"/>
                  </a:moveTo>
                  <a:lnTo>
                    <a:pt x="1691639" y="220979"/>
                  </a:lnTo>
                  <a:lnTo>
                    <a:pt x="1691639" y="0"/>
                  </a:lnTo>
                  <a:lnTo>
                    <a:pt x="947928" y="0"/>
                  </a:lnTo>
                  <a:lnTo>
                    <a:pt x="947928" y="220979"/>
                  </a:lnTo>
                  <a:close/>
                </a:path>
              </a:pathLst>
            </a:custGeom>
            <a:ln w="25908">
              <a:solidFill>
                <a:srgbClr val="FAB82E"/>
              </a:solidFill>
            </a:ln>
          </p:spPr>
          <p:txBody>
            <a:bodyPr wrap="square" lIns="0" tIns="0" rIns="0" bIns="0" rtlCol="0"/>
            <a:lstStyle/>
            <a:p>
              <a:endParaRPr/>
            </a:p>
          </p:txBody>
        </p:sp>
        <p:sp>
          <p:nvSpPr>
            <p:cNvPr id="13" name="object 13"/>
            <p:cNvSpPr/>
            <p:nvPr/>
          </p:nvSpPr>
          <p:spPr>
            <a:xfrm>
              <a:off x="3034029" y="4390644"/>
              <a:ext cx="4226560" cy="715010"/>
            </a:xfrm>
            <a:custGeom>
              <a:avLst/>
              <a:gdLst/>
              <a:ahLst/>
              <a:cxnLst/>
              <a:rect l="l" t="t" r="r" b="b"/>
              <a:pathLst>
                <a:path w="4226559" h="715010">
                  <a:moveTo>
                    <a:pt x="4107179" y="0"/>
                  </a:moveTo>
                  <a:lnTo>
                    <a:pt x="1236471" y="0"/>
                  </a:lnTo>
                  <a:lnTo>
                    <a:pt x="1190105" y="9362"/>
                  </a:lnTo>
                  <a:lnTo>
                    <a:pt x="1152239" y="34893"/>
                  </a:lnTo>
                  <a:lnTo>
                    <a:pt x="1126708" y="72759"/>
                  </a:lnTo>
                  <a:lnTo>
                    <a:pt x="1117345" y="119125"/>
                  </a:lnTo>
                  <a:lnTo>
                    <a:pt x="0" y="272922"/>
                  </a:lnTo>
                  <a:lnTo>
                    <a:pt x="1117345" y="297814"/>
                  </a:lnTo>
                  <a:lnTo>
                    <a:pt x="1117345" y="595629"/>
                  </a:lnTo>
                  <a:lnTo>
                    <a:pt x="1126708" y="641996"/>
                  </a:lnTo>
                  <a:lnTo>
                    <a:pt x="1152239" y="679862"/>
                  </a:lnTo>
                  <a:lnTo>
                    <a:pt x="1190105" y="705393"/>
                  </a:lnTo>
                  <a:lnTo>
                    <a:pt x="1236471" y="714755"/>
                  </a:lnTo>
                  <a:lnTo>
                    <a:pt x="4107179" y="714755"/>
                  </a:lnTo>
                  <a:lnTo>
                    <a:pt x="4153546" y="705393"/>
                  </a:lnTo>
                  <a:lnTo>
                    <a:pt x="4191412" y="679862"/>
                  </a:lnTo>
                  <a:lnTo>
                    <a:pt x="4216943" y="641996"/>
                  </a:lnTo>
                  <a:lnTo>
                    <a:pt x="4226306" y="595629"/>
                  </a:lnTo>
                  <a:lnTo>
                    <a:pt x="4226306" y="119125"/>
                  </a:lnTo>
                  <a:lnTo>
                    <a:pt x="4216943" y="72759"/>
                  </a:lnTo>
                  <a:lnTo>
                    <a:pt x="4191412" y="34893"/>
                  </a:lnTo>
                  <a:lnTo>
                    <a:pt x="4153546" y="9362"/>
                  </a:lnTo>
                  <a:lnTo>
                    <a:pt x="4107179" y="0"/>
                  </a:lnTo>
                  <a:close/>
                </a:path>
              </a:pathLst>
            </a:custGeom>
            <a:solidFill>
              <a:srgbClr val="FCE2AC"/>
            </a:solidFill>
          </p:spPr>
          <p:txBody>
            <a:bodyPr wrap="square" lIns="0" tIns="0" rIns="0" bIns="0" rtlCol="0"/>
            <a:lstStyle/>
            <a:p>
              <a:endParaRPr/>
            </a:p>
          </p:txBody>
        </p:sp>
      </p:grpSp>
      <p:sp>
        <p:nvSpPr>
          <p:cNvPr id="14" name="object 14"/>
          <p:cNvSpPr txBox="1"/>
          <p:nvPr/>
        </p:nvSpPr>
        <p:spPr>
          <a:xfrm>
            <a:off x="9770364" y="5804915"/>
            <a:ext cx="548640" cy="155575"/>
          </a:xfrm>
          <a:prstGeom prst="rect">
            <a:avLst/>
          </a:prstGeom>
          <a:solidFill>
            <a:srgbClr val="FFFFFF"/>
          </a:solidFill>
          <a:ln w="12192">
            <a:solidFill>
              <a:srgbClr val="B5B8C7"/>
            </a:solidFill>
          </a:ln>
        </p:spPr>
        <p:txBody>
          <a:bodyPr vert="horz" wrap="square" lIns="0" tIns="0" rIns="0" bIns="0" rtlCol="0">
            <a:spAutoFit/>
          </a:bodyPr>
          <a:lstStyle/>
          <a:p>
            <a:pPr marL="156845">
              <a:lnSpc>
                <a:spcPts val="1165"/>
              </a:lnSpc>
            </a:pPr>
            <a:r>
              <a:rPr sz="1200" spc="-10">
                <a:latin typeface="Calibri"/>
                <a:cs typeface="Calibri"/>
              </a:rPr>
              <a:t>−10.0</a:t>
            </a:r>
            <a:endParaRPr sz="12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77</a:t>
            </a:fld>
            <a:endParaRPr spc="-25"/>
          </a:p>
        </p:txBody>
      </p:sp>
      <p:sp>
        <p:nvSpPr>
          <p:cNvPr id="15" name="object 15"/>
          <p:cNvSpPr txBox="1"/>
          <p:nvPr/>
        </p:nvSpPr>
        <p:spPr>
          <a:xfrm>
            <a:off x="3322573" y="5832043"/>
            <a:ext cx="314960" cy="152400"/>
          </a:xfrm>
          <a:prstGeom prst="rect">
            <a:avLst/>
          </a:prstGeom>
        </p:spPr>
        <p:txBody>
          <a:bodyPr vert="horz" wrap="square" lIns="0" tIns="0" rIns="0" bIns="0" rtlCol="0">
            <a:spAutoFit/>
          </a:bodyPr>
          <a:lstStyle/>
          <a:p>
            <a:pPr>
              <a:lnSpc>
                <a:spcPts val="1140"/>
              </a:lnSpc>
            </a:pPr>
            <a:r>
              <a:rPr sz="1200" spc="-20">
                <a:latin typeface="Calibri"/>
                <a:cs typeface="Calibri"/>
              </a:rPr>
              <a:t>ESD1</a:t>
            </a:r>
            <a:endParaRPr sz="1200">
              <a:latin typeface="Calibri"/>
              <a:cs typeface="Calibri"/>
            </a:endParaRPr>
          </a:p>
        </p:txBody>
      </p:sp>
      <p:sp>
        <p:nvSpPr>
          <p:cNvPr id="16" name="object 16"/>
          <p:cNvSpPr txBox="1"/>
          <p:nvPr/>
        </p:nvSpPr>
        <p:spPr>
          <a:xfrm>
            <a:off x="4264914" y="4444110"/>
            <a:ext cx="2777490" cy="574040"/>
          </a:xfrm>
          <a:prstGeom prst="rect">
            <a:avLst/>
          </a:prstGeom>
        </p:spPr>
        <p:txBody>
          <a:bodyPr vert="horz" wrap="square" lIns="0" tIns="12700" rIns="0" bIns="0" rtlCol="0">
            <a:spAutoFit/>
          </a:bodyPr>
          <a:lstStyle/>
          <a:p>
            <a:pPr marL="12700" marR="5080">
              <a:lnSpc>
                <a:spcPct val="100000"/>
              </a:lnSpc>
              <a:spcBef>
                <a:spcPts val="100"/>
              </a:spcBef>
            </a:pPr>
            <a:r>
              <a:rPr sz="1800">
                <a:latin typeface="Calibri"/>
                <a:cs typeface="Calibri"/>
              </a:rPr>
              <a:t>Rule</a:t>
            </a:r>
            <a:r>
              <a:rPr sz="1800" spc="-30">
                <a:latin typeface="Calibri"/>
                <a:cs typeface="Calibri"/>
              </a:rPr>
              <a:t> </a:t>
            </a:r>
            <a:r>
              <a:rPr sz="1800">
                <a:latin typeface="Calibri"/>
                <a:cs typeface="Calibri"/>
              </a:rPr>
              <a:t>applies</a:t>
            </a:r>
            <a:r>
              <a:rPr sz="1800" spc="-30">
                <a:latin typeface="Calibri"/>
                <a:cs typeface="Calibri"/>
              </a:rPr>
              <a:t> </a:t>
            </a:r>
            <a:r>
              <a:rPr sz="1800">
                <a:latin typeface="Calibri"/>
                <a:cs typeface="Calibri"/>
              </a:rPr>
              <a:t>to</a:t>
            </a:r>
            <a:r>
              <a:rPr sz="1800" spc="-50">
                <a:latin typeface="Calibri"/>
                <a:cs typeface="Calibri"/>
              </a:rPr>
              <a:t> </a:t>
            </a:r>
            <a:r>
              <a:rPr sz="1800">
                <a:latin typeface="Calibri"/>
                <a:cs typeface="Calibri"/>
              </a:rPr>
              <a:t>both</a:t>
            </a:r>
            <a:r>
              <a:rPr sz="1800" spc="-35">
                <a:latin typeface="Calibri"/>
                <a:cs typeface="Calibri"/>
              </a:rPr>
              <a:t> </a:t>
            </a:r>
            <a:r>
              <a:rPr sz="1800">
                <a:latin typeface="Calibri"/>
                <a:cs typeface="Calibri"/>
              </a:rPr>
              <a:t>daily</a:t>
            </a:r>
            <a:r>
              <a:rPr sz="1800" spc="-35">
                <a:latin typeface="Calibri"/>
                <a:cs typeface="Calibri"/>
              </a:rPr>
              <a:t> </a:t>
            </a:r>
            <a:r>
              <a:rPr sz="1800" spc="-25">
                <a:latin typeface="Calibri"/>
                <a:cs typeface="Calibri"/>
              </a:rPr>
              <a:t>and </a:t>
            </a:r>
            <a:r>
              <a:rPr sz="1800">
                <a:latin typeface="Calibri"/>
                <a:cs typeface="Calibri"/>
              </a:rPr>
              <a:t>hourly</a:t>
            </a:r>
            <a:r>
              <a:rPr sz="1800" spc="-30">
                <a:latin typeface="Calibri"/>
                <a:cs typeface="Calibri"/>
              </a:rPr>
              <a:t> </a:t>
            </a:r>
            <a:r>
              <a:rPr sz="1800" spc="-10">
                <a:latin typeface="Calibri"/>
                <a:cs typeface="Calibri"/>
              </a:rPr>
              <a:t>regulation</a:t>
            </a:r>
            <a:r>
              <a:rPr sz="1800" spc="-20">
                <a:latin typeface="Calibri"/>
                <a:cs typeface="Calibri"/>
              </a:rPr>
              <a:t> </a:t>
            </a:r>
            <a:r>
              <a:rPr sz="1800" spc="-10">
                <a:latin typeface="Calibri"/>
                <a:cs typeface="Calibri"/>
              </a:rPr>
              <a:t>limits</a:t>
            </a:r>
            <a:endParaRPr sz="1800">
              <a:latin typeface="Calibri"/>
              <a:cs typeface="Calibri"/>
            </a:endParaRPr>
          </a:p>
        </p:txBody>
      </p:sp>
      <p:sp>
        <p:nvSpPr>
          <p:cNvPr id="17" name="object 17"/>
          <p:cNvSpPr txBox="1"/>
          <p:nvPr/>
        </p:nvSpPr>
        <p:spPr>
          <a:xfrm>
            <a:off x="923544" y="5876544"/>
            <a:ext cx="2011680" cy="196850"/>
          </a:xfrm>
          <a:prstGeom prst="rect">
            <a:avLst/>
          </a:prstGeom>
          <a:solidFill>
            <a:srgbClr val="FFFFFF"/>
          </a:solidFill>
          <a:ln w="12191">
            <a:solidFill>
              <a:srgbClr val="B5B8C7"/>
            </a:solidFill>
          </a:ln>
        </p:spPr>
        <p:txBody>
          <a:bodyPr vert="horz" wrap="square" lIns="0" tIns="0" rIns="0" bIns="0" rtlCol="0">
            <a:spAutoFit/>
          </a:bodyPr>
          <a:lstStyle/>
          <a:p>
            <a:pPr marL="45085">
              <a:lnSpc>
                <a:spcPts val="1330"/>
              </a:lnSpc>
            </a:pPr>
            <a:r>
              <a:rPr sz="1200" spc="-10">
                <a:latin typeface="Calibri"/>
                <a:cs typeface="Calibri"/>
              </a:rPr>
              <a:t>My_CSF_ATRR</a:t>
            </a:r>
            <a:endParaRPr sz="1200">
              <a:latin typeface="Calibri"/>
              <a:cs typeface="Calibri"/>
            </a:endParaRPr>
          </a:p>
        </p:txBody>
      </p:sp>
      <p:sp>
        <p:nvSpPr>
          <p:cNvPr id="18" name="object 18"/>
          <p:cNvSpPr txBox="1"/>
          <p:nvPr/>
        </p:nvSpPr>
        <p:spPr>
          <a:xfrm>
            <a:off x="4876800" y="5321808"/>
            <a:ext cx="2194560" cy="175260"/>
          </a:xfrm>
          <a:prstGeom prst="rect">
            <a:avLst/>
          </a:prstGeom>
          <a:solidFill>
            <a:srgbClr val="D6E6F6"/>
          </a:solidFill>
        </p:spPr>
        <p:txBody>
          <a:bodyPr vert="horz" wrap="square" lIns="0" tIns="3810" rIns="0" bIns="0" rtlCol="0">
            <a:spAutoFit/>
          </a:bodyPr>
          <a:lstStyle/>
          <a:p>
            <a:pPr marL="45720">
              <a:lnSpc>
                <a:spcPct val="100000"/>
              </a:lnSpc>
              <a:spcBef>
                <a:spcPts val="30"/>
              </a:spcBef>
            </a:pPr>
            <a:r>
              <a:rPr sz="1000" b="1">
                <a:solidFill>
                  <a:srgbClr val="0F3B85"/>
                </a:solidFill>
                <a:latin typeface="Calibri"/>
                <a:cs typeface="Calibri"/>
              </a:rPr>
              <a:t>My_CSF</a:t>
            </a:r>
            <a:r>
              <a:rPr sz="1000" b="1" spc="-5">
                <a:solidFill>
                  <a:srgbClr val="0F3B85"/>
                </a:solidFill>
                <a:latin typeface="Calibri"/>
                <a:cs typeface="Calibri"/>
              </a:rPr>
              <a:t> </a:t>
            </a:r>
            <a:r>
              <a:rPr sz="1000" b="1">
                <a:solidFill>
                  <a:srgbClr val="0F3B85"/>
                </a:solidFill>
                <a:latin typeface="Calibri"/>
                <a:cs typeface="Calibri"/>
              </a:rPr>
              <a:t>on</a:t>
            </a:r>
            <a:r>
              <a:rPr sz="1000" b="1" spc="-25">
                <a:solidFill>
                  <a:srgbClr val="0F3B85"/>
                </a:solidFill>
                <a:latin typeface="Calibri"/>
                <a:cs typeface="Calibri"/>
              </a:rPr>
              <a:t> </a:t>
            </a:r>
            <a:r>
              <a:rPr sz="1000" b="1" spc="-10">
                <a:solidFill>
                  <a:srgbClr val="0F3B85"/>
                </a:solidFill>
                <a:latin typeface="Calibri"/>
                <a:cs typeface="Calibri"/>
              </a:rPr>
              <a:t>30-</a:t>
            </a:r>
            <a:r>
              <a:rPr sz="1000" b="1">
                <a:solidFill>
                  <a:srgbClr val="0F3B85"/>
                </a:solidFill>
                <a:latin typeface="Calibri"/>
                <a:cs typeface="Calibri"/>
              </a:rPr>
              <a:t>Dec-</a:t>
            </a:r>
            <a:r>
              <a:rPr sz="1000" b="1" spc="-20">
                <a:solidFill>
                  <a:srgbClr val="0F3B85"/>
                </a:solidFill>
                <a:latin typeface="Calibri"/>
                <a:cs typeface="Calibri"/>
              </a:rPr>
              <a:t>2018</a:t>
            </a:r>
            <a:endParaRPr sz="1000">
              <a:latin typeface="Calibri"/>
              <a:cs typeface="Calibri"/>
            </a:endParaRPr>
          </a:p>
        </p:txBody>
      </p:sp>
      <p:sp>
        <p:nvSpPr>
          <p:cNvPr id="19" name="object 19"/>
          <p:cNvSpPr txBox="1"/>
          <p:nvPr/>
        </p:nvSpPr>
        <p:spPr>
          <a:xfrm>
            <a:off x="3276600" y="5801867"/>
            <a:ext cx="931544" cy="173990"/>
          </a:xfrm>
          <a:prstGeom prst="rect">
            <a:avLst/>
          </a:prstGeom>
          <a:solidFill>
            <a:srgbClr val="DFE8F6"/>
          </a:solidFill>
        </p:spPr>
        <p:txBody>
          <a:bodyPr vert="horz" wrap="square" lIns="0" tIns="0" rIns="0" bIns="0" rtlCol="0">
            <a:spAutoFit/>
          </a:bodyPr>
          <a:lstStyle/>
          <a:p>
            <a:pPr marL="62865">
              <a:lnSpc>
                <a:spcPts val="1125"/>
              </a:lnSpc>
            </a:pPr>
            <a:r>
              <a:rPr sz="1100" spc="-10">
                <a:latin typeface="Calibri"/>
                <a:cs typeface="Calibri"/>
              </a:rPr>
              <a:t>CSF_ATRR</a:t>
            </a:r>
            <a:endParaRPr sz="1100">
              <a:latin typeface="Calibri"/>
              <a:cs typeface="Calibri"/>
            </a:endParaRPr>
          </a:p>
        </p:txBody>
      </p:sp>
      <p:pic>
        <p:nvPicPr>
          <p:cNvPr id="22" name="Picture 21">
            <a:extLst>
              <a:ext uri="{FF2B5EF4-FFF2-40B4-BE49-F238E27FC236}">
                <a16:creationId xmlns:a16="http://schemas.microsoft.com/office/drawing/2014/main" id="{8390159A-8518-6904-73A7-8F2C88141CD8}"/>
              </a:ext>
            </a:extLst>
          </p:cNvPr>
          <p:cNvPicPr>
            <a:picLocks noChangeAspect="1"/>
          </p:cNvPicPr>
          <p:nvPr/>
        </p:nvPicPr>
        <p:blipFill>
          <a:blip r:embed="rId4"/>
          <a:stretch>
            <a:fillRect/>
          </a:stretch>
        </p:blipFill>
        <p:spPr>
          <a:xfrm>
            <a:off x="3535249" y="4283641"/>
            <a:ext cx="371364" cy="214006"/>
          </a:xfrm>
          <a:prstGeom prst="rect">
            <a:avLst/>
          </a:prstGeom>
        </p:spPr>
      </p:pic>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302768" y="58183"/>
            <a:ext cx="6823709" cy="798830"/>
          </a:xfrm>
          <a:prstGeom prst="rect">
            <a:avLst/>
          </a:prstGeom>
        </p:spPr>
        <p:txBody>
          <a:bodyPr vert="horz" wrap="square" lIns="0" tIns="36195" rIns="0" bIns="0" rtlCol="0">
            <a:spAutoFit/>
          </a:bodyPr>
          <a:lstStyle/>
          <a:p>
            <a:pPr marL="12700">
              <a:lnSpc>
                <a:spcPct val="100000"/>
              </a:lnSpc>
              <a:spcBef>
                <a:spcPts val="285"/>
              </a:spcBef>
            </a:pPr>
            <a:r>
              <a:t>Error</a:t>
            </a:r>
            <a:r>
              <a:rPr spc="-105"/>
              <a:t> </a:t>
            </a:r>
            <a:r>
              <a:t>Example:</a:t>
            </a:r>
            <a:r>
              <a:rPr spc="-95"/>
              <a:t> </a:t>
            </a:r>
            <a:r>
              <a:rPr spc="-10">
                <a:solidFill>
                  <a:srgbClr val="FAB82E"/>
                </a:solidFill>
              </a:rPr>
              <a:t>Exceeding</a:t>
            </a:r>
            <a:r>
              <a:rPr spc="-100">
                <a:solidFill>
                  <a:srgbClr val="FAB82E"/>
                </a:solidFill>
              </a:rPr>
              <a:t> </a:t>
            </a:r>
            <a:r>
              <a:rPr>
                <a:solidFill>
                  <a:srgbClr val="FAB82E"/>
                </a:solidFill>
              </a:rPr>
              <a:t>MAX</a:t>
            </a:r>
            <a:r>
              <a:rPr spc="-95">
                <a:solidFill>
                  <a:srgbClr val="FAB82E"/>
                </a:solidFill>
              </a:rPr>
              <a:t> </a:t>
            </a:r>
            <a:r>
              <a:t>Midpoint</a:t>
            </a:r>
            <a:r>
              <a:rPr spc="-105"/>
              <a:t> </a:t>
            </a:r>
            <a:r>
              <a:rPr spc="-10"/>
              <a:t>Limit</a:t>
            </a:r>
          </a:p>
          <a:p>
            <a:pPr marL="12700">
              <a:lnSpc>
                <a:spcPct val="100000"/>
              </a:lnSpc>
              <a:spcBef>
                <a:spcPts val="140"/>
              </a:spcBef>
            </a:pPr>
            <a:r>
              <a:rPr sz="2000" b="0" i="1">
                <a:latin typeface="Calibri"/>
                <a:cs typeface="Calibri"/>
              </a:rPr>
              <a:t>Error</a:t>
            </a:r>
            <a:r>
              <a:rPr sz="2000" b="0" i="1" spc="-40">
                <a:latin typeface="Calibri"/>
                <a:cs typeface="Calibri"/>
              </a:rPr>
              <a:t> </a:t>
            </a:r>
            <a:r>
              <a:rPr sz="2000" b="0" i="1">
                <a:latin typeface="Calibri"/>
                <a:cs typeface="Calibri"/>
              </a:rPr>
              <a:t>Must</a:t>
            </a:r>
            <a:r>
              <a:rPr sz="2000" b="0" i="1" spc="-40">
                <a:latin typeface="Calibri"/>
                <a:cs typeface="Calibri"/>
              </a:rPr>
              <a:t> </a:t>
            </a:r>
            <a:r>
              <a:rPr sz="2000" b="0" i="1">
                <a:latin typeface="Calibri"/>
                <a:cs typeface="Calibri"/>
              </a:rPr>
              <a:t>Be</a:t>
            </a:r>
            <a:r>
              <a:rPr sz="2000" b="0" i="1" spc="-20">
                <a:latin typeface="Calibri"/>
                <a:cs typeface="Calibri"/>
              </a:rPr>
              <a:t> </a:t>
            </a:r>
            <a:r>
              <a:rPr sz="2000" b="0" i="1">
                <a:latin typeface="Calibri"/>
                <a:cs typeface="Calibri"/>
              </a:rPr>
              <a:t>Cleared</a:t>
            </a:r>
            <a:r>
              <a:rPr sz="2000" b="0" i="1" spc="-45">
                <a:latin typeface="Calibri"/>
                <a:cs typeface="Calibri"/>
              </a:rPr>
              <a:t> </a:t>
            </a:r>
            <a:r>
              <a:rPr sz="2000" b="0" i="1">
                <a:latin typeface="Calibri"/>
                <a:cs typeface="Calibri"/>
              </a:rPr>
              <a:t>to</a:t>
            </a:r>
            <a:r>
              <a:rPr sz="2000" b="0" i="1" spc="-20">
                <a:latin typeface="Calibri"/>
                <a:cs typeface="Calibri"/>
              </a:rPr>
              <a:t> </a:t>
            </a:r>
            <a:r>
              <a:rPr sz="2000" b="0" i="1">
                <a:latin typeface="Calibri"/>
                <a:cs typeface="Calibri"/>
              </a:rPr>
              <a:t>Submit</a:t>
            </a:r>
            <a:r>
              <a:rPr sz="2000" b="0" i="1" spc="-45">
                <a:latin typeface="Calibri"/>
                <a:cs typeface="Calibri"/>
              </a:rPr>
              <a:t> </a:t>
            </a:r>
            <a:r>
              <a:rPr sz="2000" b="0" i="1" spc="-10">
                <a:latin typeface="Calibri"/>
                <a:cs typeface="Calibri"/>
              </a:rPr>
              <a:t>Offer</a:t>
            </a:r>
            <a:endParaRPr sz="2000">
              <a:latin typeface="Calibri"/>
              <a:cs typeface="Calibri"/>
            </a:endParaRPr>
          </a:p>
        </p:txBody>
      </p:sp>
      <p:sp>
        <p:nvSpPr>
          <p:cNvPr id="4" name="object 4"/>
          <p:cNvSpPr txBox="1"/>
          <p:nvPr/>
        </p:nvSpPr>
        <p:spPr>
          <a:xfrm>
            <a:off x="242417" y="4207738"/>
            <a:ext cx="11478895" cy="1855470"/>
          </a:xfrm>
          <a:prstGeom prst="rect">
            <a:avLst/>
          </a:prstGeom>
        </p:spPr>
        <p:txBody>
          <a:bodyPr vert="horz" wrap="square" lIns="0" tIns="73660" rIns="0" bIns="0" rtlCol="0">
            <a:spAutoFit/>
          </a:bodyPr>
          <a:lstStyle/>
          <a:p>
            <a:pPr marL="12700">
              <a:lnSpc>
                <a:spcPct val="100000"/>
              </a:lnSpc>
              <a:spcBef>
                <a:spcPts val="580"/>
              </a:spcBef>
            </a:pPr>
            <a:r>
              <a:rPr sz="2000" b="1">
                <a:solidFill>
                  <a:srgbClr val="1E6A9A"/>
                </a:solidFill>
                <a:latin typeface="Calibri"/>
                <a:cs typeface="Calibri"/>
              </a:rPr>
              <a:t>If</a:t>
            </a:r>
            <a:r>
              <a:rPr sz="2000" b="1" spc="-35">
                <a:solidFill>
                  <a:srgbClr val="1E6A9A"/>
                </a:solidFill>
                <a:latin typeface="Calibri"/>
                <a:cs typeface="Calibri"/>
              </a:rPr>
              <a:t> </a:t>
            </a:r>
            <a:r>
              <a:rPr sz="2000" b="1">
                <a:solidFill>
                  <a:srgbClr val="1E6A9A"/>
                </a:solidFill>
                <a:latin typeface="Calibri"/>
                <a:cs typeface="Calibri"/>
              </a:rPr>
              <a:t>Reg</a:t>
            </a:r>
            <a:r>
              <a:rPr sz="2000" b="1" spc="-25">
                <a:solidFill>
                  <a:srgbClr val="1E6A9A"/>
                </a:solidFill>
                <a:latin typeface="Calibri"/>
                <a:cs typeface="Calibri"/>
              </a:rPr>
              <a:t> </a:t>
            </a:r>
            <a:r>
              <a:rPr sz="2000" b="1">
                <a:solidFill>
                  <a:srgbClr val="1E6A9A"/>
                </a:solidFill>
                <a:latin typeface="Calibri"/>
                <a:cs typeface="Calibri"/>
              </a:rPr>
              <a:t>Limit</a:t>
            </a:r>
            <a:r>
              <a:rPr sz="2000" b="1" spc="-55">
                <a:solidFill>
                  <a:srgbClr val="1E6A9A"/>
                </a:solidFill>
                <a:latin typeface="Calibri"/>
                <a:cs typeface="Calibri"/>
              </a:rPr>
              <a:t> </a:t>
            </a:r>
            <a:r>
              <a:rPr sz="2000" b="1">
                <a:solidFill>
                  <a:srgbClr val="1E6A9A"/>
                </a:solidFill>
                <a:latin typeface="Calibri"/>
                <a:cs typeface="Calibri"/>
              </a:rPr>
              <a:t>Mid-Point</a:t>
            </a:r>
            <a:r>
              <a:rPr sz="2000" b="1" spc="-60">
                <a:solidFill>
                  <a:srgbClr val="1E6A9A"/>
                </a:solidFill>
                <a:latin typeface="Calibri"/>
                <a:cs typeface="Calibri"/>
              </a:rPr>
              <a:t> </a:t>
            </a:r>
            <a:r>
              <a:rPr sz="2000" b="1">
                <a:solidFill>
                  <a:srgbClr val="1E6A9A"/>
                </a:solidFill>
                <a:latin typeface="Calibri"/>
                <a:cs typeface="Calibri"/>
              </a:rPr>
              <a:t>&gt;</a:t>
            </a:r>
            <a:r>
              <a:rPr sz="2000" b="1" spc="-25">
                <a:solidFill>
                  <a:srgbClr val="1E6A9A"/>
                </a:solidFill>
                <a:latin typeface="Calibri"/>
                <a:cs typeface="Calibri"/>
              </a:rPr>
              <a:t> </a:t>
            </a:r>
            <a:r>
              <a:rPr sz="2000" b="1">
                <a:solidFill>
                  <a:srgbClr val="1E6A9A"/>
                </a:solidFill>
                <a:latin typeface="Calibri"/>
                <a:cs typeface="Calibri"/>
              </a:rPr>
              <a:t>Max</a:t>
            </a:r>
            <a:r>
              <a:rPr sz="2000" b="1" spc="-20">
                <a:solidFill>
                  <a:srgbClr val="1E6A9A"/>
                </a:solidFill>
                <a:latin typeface="Calibri"/>
                <a:cs typeface="Calibri"/>
              </a:rPr>
              <a:t> </a:t>
            </a:r>
            <a:r>
              <a:rPr sz="2000" b="1">
                <a:solidFill>
                  <a:srgbClr val="1E6A9A"/>
                </a:solidFill>
                <a:latin typeface="Calibri"/>
                <a:cs typeface="Calibri"/>
              </a:rPr>
              <a:t>Reg</a:t>
            </a:r>
            <a:r>
              <a:rPr sz="2000" b="1" spc="-40">
                <a:solidFill>
                  <a:srgbClr val="1E6A9A"/>
                </a:solidFill>
                <a:latin typeface="Calibri"/>
                <a:cs typeface="Calibri"/>
              </a:rPr>
              <a:t> </a:t>
            </a:r>
            <a:r>
              <a:rPr sz="2000" b="1" spc="-10">
                <a:solidFill>
                  <a:srgbClr val="1E6A9A"/>
                </a:solidFill>
                <a:latin typeface="Calibri"/>
                <a:cs typeface="Calibri"/>
              </a:rPr>
              <a:t>Mid-</a:t>
            </a:r>
            <a:r>
              <a:rPr sz="2000" b="1">
                <a:solidFill>
                  <a:srgbClr val="1E6A9A"/>
                </a:solidFill>
                <a:latin typeface="Calibri"/>
                <a:cs typeface="Calibri"/>
              </a:rPr>
              <a:t>Point</a:t>
            </a:r>
            <a:r>
              <a:rPr sz="2000" b="1" spc="-55">
                <a:solidFill>
                  <a:srgbClr val="1E6A9A"/>
                </a:solidFill>
                <a:latin typeface="Calibri"/>
                <a:cs typeface="Calibri"/>
              </a:rPr>
              <a:t> </a:t>
            </a:r>
            <a:r>
              <a:rPr sz="2000" b="1">
                <a:solidFill>
                  <a:srgbClr val="1E6A9A"/>
                </a:solidFill>
                <a:latin typeface="Calibri"/>
                <a:cs typeface="Calibri"/>
              </a:rPr>
              <a:t>=</a:t>
            </a:r>
            <a:r>
              <a:rPr sz="2000" b="1" spc="-20">
                <a:solidFill>
                  <a:srgbClr val="1E6A9A"/>
                </a:solidFill>
                <a:latin typeface="Calibri"/>
                <a:cs typeface="Calibri"/>
              </a:rPr>
              <a:t> </a:t>
            </a:r>
            <a:r>
              <a:rPr sz="2000" b="1" spc="-10">
                <a:solidFill>
                  <a:srgbClr val="EB1F24"/>
                </a:solidFill>
                <a:latin typeface="Calibri"/>
                <a:cs typeface="Calibri"/>
              </a:rPr>
              <a:t>ERROR</a:t>
            </a:r>
            <a:endParaRPr sz="2000">
              <a:latin typeface="Calibri"/>
              <a:cs typeface="Calibri"/>
            </a:endParaRPr>
          </a:p>
          <a:p>
            <a:pPr marL="818515" indent="-457200">
              <a:lnSpc>
                <a:spcPct val="100000"/>
              </a:lnSpc>
              <a:spcBef>
                <a:spcPts val="484"/>
              </a:spcBef>
              <a:buAutoNum type="arabicPeriod"/>
              <a:tabLst>
                <a:tab pos="818515" algn="l"/>
              </a:tabLst>
            </a:pPr>
            <a:r>
              <a:rPr sz="2000" b="1" spc="-10">
                <a:latin typeface="Calibri"/>
                <a:cs typeface="Calibri"/>
              </a:rPr>
              <a:t>Mid-</a:t>
            </a:r>
            <a:r>
              <a:rPr sz="2000" b="1">
                <a:latin typeface="Calibri"/>
                <a:cs typeface="Calibri"/>
              </a:rPr>
              <a:t>point</a:t>
            </a:r>
            <a:r>
              <a:rPr sz="2000" b="1" spc="-60">
                <a:latin typeface="Calibri"/>
                <a:cs typeface="Calibri"/>
              </a:rPr>
              <a:t> </a:t>
            </a:r>
            <a:r>
              <a:rPr sz="2000" b="1">
                <a:latin typeface="Calibri"/>
                <a:cs typeface="Calibri"/>
              </a:rPr>
              <a:t>of</a:t>
            </a:r>
            <a:r>
              <a:rPr sz="2000" b="1" spc="-25">
                <a:latin typeface="Calibri"/>
                <a:cs typeface="Calibri"/>
              </a:rPr>
              <a:t> </a:t>
            </a:r>
            <a:r>
              <a:rPr sz="2000" b="1">
                <a:latin typeface="Calibri"/>
                <a:cs typeface="Calibri"/>
              </a:rPr>
              <a:t>regulation</a:t>
            </a:r>
            <a:r>
              <a:rPr sz="2000" b="1" spc="-20">
                <a:latin typeface="Calibri"/>
                <a:cs typeface="Calibri"/>
              </a:rPr>
              <a:t> </a:t>
            </a:r>
            <a:r>
              <a:rPr sz="2000" b="1">
                <a:latin typeface="Calibri"/>
                <a:cs typeface="Calibri"/>
              </a:rPr>
              <a:t>range</a:t>
            </a:r>
            <a:r>
              <a:rPr sz="2000" b="1" spc="-20">
                <a:latin typeface="Calibri"/>
                <a:cs typeface="Calibri"/>
              </a:rPr>
              <a:t> </a:t>
            </a:r>
            <a:r>
              <a:rPr sz="2000">
                <a:latin typeface="Calibri"/>
                <a:cs typeface="Calibri"/>
              </a:rPr>
              <a:t>=</a:t>
            </a:r>
            <a:r>
              <a:rPr sz="2000" spc="-20">
                <a:latin typeface="Calibri"/>
                <a:cs typeface="Calibri"/>
              </a:rPr>
              <a:t> </a:t>
            </a:r>
            <a:r>
              <a:rPr sz="2000">
                <a:latin typeface="Calibri"/>
                <a:cs typeface="Calibri"/>
              </a:rPr>
              <a:t>(Reg</a:t>
            </a:r>
            <a:r>
              <a:rPr sz="2000" spc="-30">
                <a:latin typeface="Calibri"/>
                <a:cs typeface="Calibri"/>
              </a:rPr>
              <a:t> </a:t>
            </a:r>
            <a:r>
              <a:rPr sz="2000">
                <a:latin typeface="Calibri"/>
                <a:cs typeface="Calibri"/>
              </a:rPr>
              <a:t>High</a:t>
            </a:r>
            <a:r>
              <a:rPr sz="2000" spc="-30">
                <a:latin typeface="Calibri"/>
                <a:cs typeface="Calibri"/>
              </a:rPr>
              <a:t> </a:t>
            </a:r>
            <a:r>
              <a:rPr sz="2000">
                <a:latin typeface="Calibri"/>
                <a:cs typeface="Calibri"/>
              </a:rPr>
              <a:t>+</a:t>
            </a:r>
            <a:r>
              <a:rPr sz="2000" spc="-20">
                <a:latin typeface="Calibri"/>
                <a:cs typeface="Calibri"/>
              </a:rPr>
              <a:t> </a:t>
            </a:r>
            <a:r>
              <a:rPr sz="2000">
                <a:latin typeface="Calibri"/>
                <a:cs typeface="Calibri"/>
              </a:rPr>
              <a:t>Reg</a:t>
            </a:r>
            <a:r>
              <a:rPr sz="2000" spc="-45">
                <a:latin typeface="Calibri"/>
                <a:cs typeface="Calibri"/>
              </a:rPr>
              <a:t> </a:t>
            </a:r>
            <a:r>
              <a:rPr sz="2000">
                <a:latin typeface="Calibri"/>
                <a:cs typeface="Calibri"/>
              </a:rPr>
              <a:t>Low)</a:t>
            </a:r>
            <a:r>
              <a:rPr sz="2000" spc="-25">
                <a:latin typeface="Calibri"/>
                <a:cs typeface="Calibri"/>
              </a:rPr>
              <a:t> </a:t>
            </a:r>
            <a:r>
              <a:rPr sz="2000">
                <a:latin typeface="Calibri"/>
                <a:cs typeface="Calibri"/>
              </a:rPr>
              <a:t>÷</a:t>
            </a:r>
            <a:r>
              <a:rPr sz="2000" spc="-20">
                <a:latin typeface="Calibri"/>
                <a:cs typeface="Calibri"/>
              </a:rPr>
              <a:t> </a:t>
            </a:r>
            <a:r>
              <a:rPr sz="2000">
                <a:latin typeface="Calibri"/>
                <a:cs typeface="Calibri"/>
              </a:rPr>
              <a:t>2</a:t>
            </a:r>
            <a:r>
              <a:rPr sz="2000" spc="-25">
                <a:latin typeface="Calibri"/>
                <a:cs typeface="Calibri"/>
              </a:rPr>
              <a:t> </a:t>
            </a:r>
            <a:r>
              <a:rPr sz="2000">
                <a:latin typeface="Calibri"/>
                <a:cs typeface="Calibri"/>
              </a:rPr>
              <a:t>=</a:t>
            </a:r>
            <a:r>
              <a:rPr sz="2000" spc="-30">
                <a:latin typeface="Calibri"/>
                <a:cs typeface="Calibri"/>
              </a:rPr>
              <a:t> </a:t>
            </a:r>
            <a:r>
              <a:rPr sz="2000">
                <a:latin typeface="Calibri"/>
                <a:cs typeface="Calibri"/>
              </a:rPr>
              <a:t>(10</a:t>
            </a:r>
            <a:r>
              <a:rPr sz="2000" spc="-35">
                <a:latin typeface="Calibri"/>
                <a:cs typeface="Calibri"/>
              </a:rPr>
              <a:t> </a:t>
            </a:r>
            <a:r>
              <a:rPr sz="2000">
                <a:latin typeface="Calibri"/>
                <a:cs typeface="Calibri"/>
              </a:rPr>
              <a:t>+</a:t>
            </a:r>
            <a:r>
              <a:rPr sz="2000" spc="-25">
                <a:latin typeface="Calibri"/>
                <a:cs typeface="Calibri"/>
              </a:rPr>
              <a:t> </a:t>
            </a:r>
            <a:r>
              <a:rPr sz="2000">
                <a:latin typeface="Calibri"/>
                <a:cs typeface="Calibri"/>
              </a:rPr>
              <a:t>−8)</a:t>
            </a:r>
            <a:r>
              <a:rPr sz="2000" spc="-20">
                <a:latin typeface="Calibri"/>
                <a:cs typeface="Calibri"/>
              </a:rPr>
              <a:t> </a:t>
            </a:r>
            <a:r>
              <a:rPr sz="2000">
                <a:latin typeface="Calibri"/>
                <a:cs typeface="Calibri"/>
              </a:rPr>
              <a:t>÷</a:t>
            </a:r>
            <a:r>
              <a:rPr sz="2000" spc="-25">
                <a:latin typeface="Calibri"/>
                <a:cs typeface="Calibri"/>
              </a:rPr>
              <a:t> </a:t>
            </a:r>
            <a:r>
              <a:rPr sz="2000">
                <a:latin typeface="Calibri"/>
                <a:cs typeface="Calibri"/>
              </a:rPr>
              <a:t>2</a:t>
            </a:r>
            <a:r>
              <a:rPr sz="2000" spc="-20">
                <a:latin typeface="Calibri"/>
                <a:cs typeface="Calibri"/>
              </a:rPr>
              <a:t> </a:t>
            </a:r>
            <a:r>
              <a:rPr sz="2000">
                <a:latin typeface="Calibri"/>
                <a:cs typeface="Calibri"/>
              </a:rPr>
              <a:t>=</a:t>
            </a:r>
            <a:r>
              <a:rPr sz="2000" spc="-30">
                <a:latin typeface="Calibri"/>
                <a:cs typeface="Calibri"/>
              </a:rPr>
              <a:t> </a:t>
            </a:r>
            <a:r>
              <a:rPr sz="2000" spc="-25">
                <a:latin typeface="Calibri"/>
                <a:cs typeface="Calibri"/>
              </a:rPr>
              <a:t>1.0</a:t>
            </a:r>
            <a:endParaRPr sz="2000">
              <a:latin typeface="Calibri"/>
              <a:cs typeface="Calibri"/>
            </a:endParaRPr>
          </a:p>
          <a:p>
            <a:pPr marL="818515" marR="5080" indent="-457200">
              <a:lnSpc>
                <a:spcPct val="120000"/>
              </a:lnSpc>
              <a:buAutoNum type="arabicPeriod"/>
              <a:tabLst>
                <a:tab pos="818515" algn="l"/>
              </a:tabLst>
            </a:pPr>
            <a:r>
              <a:rPr sz="2000" b="1">
                <a:latin typeface="Calibri"/>
                <a:cs typeface="Calibri"/>
              </a:rPr>
              <a:t>Reg</a:t>
            </a:r>
            <a:r>
              <a:rPr sz="2000" b="1" spc="-45">
                <a:latin typeface="Calibri"/>
                <a:cs typeface="Calibri"/>
              </a:rPr>
              <a:t> </a:t>
            </a:r>
            <a:r>
              <a:rPr sz="2000" b="1">
                <a:latin typeface="Calibri"/>
                <a:cs typeface="Calibri"/>
              </a:rPr>
              <a:t>Limit</a:t>
            </a:r>
            <a:r>
              <a:rPr sz="2000" b="1" spc="-55">
                <a:latin typeface="Calibri"/>
                <a:cs typeface="Calibri"/>
              </a:rPr>
              <a:t> </a:t>
            </a:r>
            <a:r>
              <a:rPr sz="2000" b="1">
                <a:latin typeface="Calibri"/>
                <a:cs typeface="Calibri"/>
              </a:rPr>
              <a:t>Mid-Point</a:t>
            </a:r>
            <a:r>
              <a:rPr sz="2000" b="1" spc="-70">
                <a:latin typeface="Calibri"/>
                <a:cs typeface="Calibri"/>
              </a:rPr>
              <a:t> </a:t>
            </a:r>
            <a:r>
              <a:rPr sz="2000">
                <a:latin typeface="Calibri"/>
                <a:cs typeface="Calibri"/>
              </a:rPr>
              <a:t>=</a:t>
            </a:r>
            <a:r>
              <a:rPr sz="2000" spc="-40">
                <a:latin typeface="Calibri"/>
                <a:cs typeface="Calibri"/>
              </a:rPr>
              <a:t> </a:t>
            </a:r>
            <a:r>
              <a:rPr sz="2000" spc="-10">
                <a:latin typeface="Calibri"/>
                <a:cs typeface="Calibri"/>
              </a:rPr>
              <a:t>mid-</a:t>
            </a:r>
            <a:r>
              <a:rPr sz="2000">
                <a:latin typeface="Calibri"/>
                <a:cs typeface="Calibri"/>
              </a:rPr>
              <a:t>point</a:t>
            </a:r>
            <a:r>
              <a:rPr sz="2000" spc="-35">
                <a:latin typeface="Calibri"/>
                <a:cs typeface="Calibri"/>
              </a:rPr>
              <a:t> </a:t>
            </a:r>
            <a:r>
              <a:rPr sz="2000">
                <a:latin typeface="Calibri"/>
                <a:cs typeface="Calibri"/>
              </a:rPr>
              <a:t>of</a:t>
            </a:r>
            <a:r>
              <a:rPr sz="2000" spc="-35">
                <a:latin typeface="Calibri"/>
                <a:cs typeface="Calibri"/>
              </a:rPr>
              <a:t> </a:t>
            </a:r>
            <a:r>
              <a:rPr sz="2000">
                <a:latin typeface="Calibri"/>
                <a:cs typeface="Calibri"/>
              </a:rPr>
              <a:t>regulation</a:t>
            </a:r>
            <a:r>
              <a:rPr sz="2000" spc="-35">
                <a:latin typeface="Calibri"/>
                <a:cs typeface="Calibri"/>
              </a:rPr>
              <a:t> </a:t>
            </a:r>
            <a:r>
              <a:rPr sz="2000">
                <a:latin typeface="Calibri"/>
                <a:cs typeface="Calibri"/>
              </a:rPr>
              <a:t>range</a:t>
            </a:r>
            <a:r>
              <a:rPr sz="2000" spc="-50">
                <a:latin typeface="Calibri"/>
                <a:cs typeface="Calibri"/>
              </a:rPr>
              <a:t> </a:t>
            </a:r>
            <a:r>
              <a:rPr sz="2000">
                <a:latin typeface="Calibri"/>
                <a:cs typeface="Calibri"/>
              </a:rPr>
              <a:t>÷</a:t>
            </a:r>
            <a:r>
              <a:rPr sz="2000" spc="-35">
                <a:latin typeface="Calibri"/>
                <a:cs typeface="Calibri"/>
              </a:rPr>
              <a:t> </a:t>
            </a:r>
            <a:r>
              <a:rPr sz="2000">
                <a:latin typeface="Calibri"/>
                <a:cs typeface="Calibri"/>
              </a:rPr>
              <a:t>the</a:t>
            </a:r>
            <a:r>
              <a:rPr sz="2000" spc="-35">
                <a:latin typeface="Calibri"/>
                <a:cs typeface="Calibri"/>
              </a:rPr>
              <a:t> </a:t>
            </a:r>
            <a:r>
              <a:rPr sz="2000" spc="-10">
                <a:latin typeface="Calibri"/>
                <a:cs typeface="Calibri"/>
              </a:rPr>
              <a:t>greater</a:t>
            </a:r>
            <a:r>
              <a:rPr sz="2000" spc="-30">
                <a:latin typeface="Calibri"/>
                <a:cs typeface="Calibri"/>
              </a:rPr>
              <a:t> </a:t>
            </a:r>
            <a:r>
              <a:rPr sz="2000">
                <a:latin typeface="Calibri"/>
                <a:cs typeface="Calibri"/>
              </a:rPr>
              <a:t>of</a:t>
            </a:r>
            <a:r>
              <a:rPr sz="2000" spc="-45">
                <a:latin typeface="Calibri"/>
                <a:cs typeface="Calibri"/>
              </a:rPr>
              <a:t> </a:t>
            </a:r>
            <a:r>
              <a:rPr sz="2000">
                <a:latin typeface="Calibri"/>
                <a:cs typeface="Calibri"/>
              </a:rPr>
              <a:t>the</a:t>
            </a:r>
            <a:r>
              <a:rPr sz="2000" spc="-30">
                <a:latin typeface="Calibri"/>
                <a:cs typeface="Calibri"/>
              </a:rPr>
              <a:t> </a:t>
            </a:r>
            <a:r>
              <a:rPr sz="2000" i="1">
                <a:latin typeface="Calibri"/>
                <a:cs typeface="Calibri"/>
              </a:rPr>
              <a:t>absolute</a:t>
            </a:r>
            <a:r>
              <a:rPr sz="2000" i="1" spc="-60">
                <a:latin typeface="Calibri"/>
                <a:cs typeface="Calibri"/>
              </a:rPr>
              <a:t> </a:t>
            </a:r>
            <a:r>
              <a:rPr sz="2000">
                <a:latin typeface="Calibri"/>
                <a:cs typeface="Calibri"/>
              </a:rPr>
              <a:t>value</a:t>
            </a:r>
            <a:r>
              <a:rPr sz="2000" spc="-35">
                <a:latin typeface="Calibri"/>
                <a:cs typeface="Calibri"/>
              </a:rPr>
              <a:t> </a:t>
            </a:r>
            <a:r>
              <a:rPr sz="2000">
                <a:latin typeface="Calibri"/>
                <a:cs typeface="Calibri"/>
              </a:rPr>
              <a:t>of</a:t>
            </a:r>
            <a:r>
              <a:rPr sz="2000" spc="-40">
                <a:latin typeface="Calibri"/>
                <a:cs typeface="Calibri"/>
              </a:rPr>
              <a:t> </a:t>
            </a:r>
            <a:r>
              <a:rPr sz="2000">
                <a:latin typeface="Calibri"/>
                <a:cs typeface="Calibri"/>
              </a:rPr>
              <a:t>Reg</a:t>
            </a:r>
            <a:r>
              <a:rPr sz="2000" spc="-55">
                <a:latin typeface="Calibri"/>
                <a:cs typeface="Calibri"/>
              </a:rPr>
              <a:t> </a:t>
            </a:r>
            <a:r>
              <a:rPr sz="2000">
                <a:latin typeface="Calibri"/>
                <a:cs typeface="Calibri"/>
              </a:rPr>
              <a:t>High</a:t>
            </a:r>
            <a:r>
              <a:rPr sz="2000" spc="-40">
                <a:latin typeface="Calibri"/>
                <a:cs typeface="Calibri"/>
              </a:rPr>
              <a:t> </a:t>
            </a:r>
            <a:r>
              <a:rPr sz="2000" spc="-25">
                <a:latin typeface="Calibri"/>
                <a:cs typeface="Calibri"/>
              </a:rPr>
              <a:t>and </a:t>
            </a:r>
            <a:r>
              <a:rPr sz="2000">
                <a:latin typeface="Calibri"/>
                <a:cs typeface="Calibri"/>
              </a:rPr>
              <a:t>the</a:t>
            </a:r>
            <a:r>
              <a:rPr sz="2000" spc="-15">
                <a:latin typeface="Calibri"/>
                <a:cs typeface="Calibri"/>
              </a:rPr>
              <a:t> </a:t>
            </a:r>
            <a:r>
              <a:rPr sz="2000" i="1">
                <a:latin typeface="Calibri"/>
                <a:cs typeface="Calibri"/>
              </a:rPr>
              <a:t>absolute</a:t>
            </a:r>
            <a:r>
              <a:rPr sz="2000" i="1" spc="-50">
                <a:latin typeface="Calibri"/>
                <a:cs typeface="Calibri"/>
              </a:rPr>
              <a:t> </a:t>
            </a:r>
            <a:r>
              <a:rPr sz="2000">
                <a:latin typeface="Calibri"/>
                <a:cs typeface="Calibri"/>
              </a:rPr>
              <a:t>value</a:t>
            </a:r>
            <a:r>
              <a:rPr sz="2000" spc="-30">
                <a:latin typeface="Calibri"/>
                <a:cs typeface="Calibri"/>
              </a:rPr>
              <a:t> </a:t>
            </a:r>
            <a:r>
              <a:rPr sz="2000">
                <a:latin typeface="Calibri"/>
                <a:cs typeface="Calibri"/>
              </a:rPr>
              <a:t>of</a:t>
            </a:r>
            <a:r>
              <a:rPr sz="2000" spc="-30">
                <a:latin typeface="Calibri"/>
                <a:cs typeface="Calibri"/>
              </a:rPr>
              <a:t> </a:t>
            </a:r>
            <a:r>
              <a:rPr sz="2000">
                <a:latin typeface="Calibri"/>
                <a:cs typeface="Calibri"/>
              </a:rPr>
              <a:t>Reg</a:t>
            </a:r>
            <a:r>
              <a:rPr sz="2000" spc="-30">
                <a:latin typeface="Calibri"/>
                <a:cs typeface="Calibri"/>
              </a:rPr>
              <a:t> </a:t>
            </a:r>
            <a:r>
              <a:rPr sz="2000">
                <a:latin typeface="Calibri"/>
                <a:cs typeface="Calibri"/>
              </a:rPr>
              <a:t>Low</a:t>
            </a:r>
            <a:r>
              <a:rPr sz="2000" spc="-35">
                <a:latin typeface="Calibri"/>
                <a:cs typeface="Calibri"/>
              </a:rPr>
              <a:t> </a:t>
            </a:r>
            <a:r>
              <a:rPr sz="2000">
                <a:latin typeface="Calibri"/>
                <a:cs typeface="Calibri"/>
              </a:rPr>
              <a:t>=</a:t>
            </a:r>
            <a:r>
              <a:rPr sz="2000" spc="405">
                <a:latin typeface="Calibri"/>
                <a:cs typeface="Calibri"/>
              </a:rPr>
              <a:t> </a:t>
            </a:r>
            <a:r>
              <a:rPr sz="2000">
                <a:latin typeface="Calibri"/>
                <a:cs typeface="Calibri"/>
              </a:rPr>
              <a:t>1</a:t>
            </a:r>
            <a:r>
              <a:rPr sz="2000" spc="-25">
                <a:latin typeface="Calibri"/>
                <a:cs typeface="Calibri"/>
              </a:rPr>
              <a:t> </a:t>
            </a:r>
            <a:r>
              <a:rPr sz="2000">
                <a:latin typeface="Calibri"/>
                <a:cs typeface="Calibri"/>
              </a:rPr>
              <a:t>÷</a:t>
            </a:r>
            <a:r>
              <a:rPr sz="2000" spc="-15">
                <a:latin typeface="Calibri"/>
                <a:cs typeface="Calibri"/>
              </a:rPr>
              <a:t> </a:t>
            </a:r>
            <a:r>
              <a:rPr sz="2000">
                <a:latin typeface="Calibri"/>
                <a:cs typeface="Calibri"/>
              </a:rPr>
              <a:t>10</a:t>
            </a:r>
            <a:r>
              <a:rPr sz="2000" spc="-35">
                <a:latin typeface="Calibri"/>
                <a:cs typeface="Calibri"/>
              </a:rPr>
              <a:t> </a:t>
            </a:r>
            <a:r>
              <a:rPr sz="2000">
                <a:latin typeface="Calibri"/>
                <a:cs typeface="Calibri"/>
              </a:rPr>
              <a:t>=</a:t>
            </a:r>
            <a:r>
              <a:rPr sz="2000" spc="-20">
                <a:latin typeface="Calibri"/>
                <a:cs typeface="Calibri"/>
              </a:rPr>
              <a:t> </a:t>
            </a:r>
            <a:r>
              <a:rPr sz="2000" spc="-25">
                <a:latin typeface="Calibri"/>
                <a:cs typeface="Calibri"/>
              </a:rPr>
              <a:t>0.1</a:t>
            </a:r>
            <a:endParaRPr sz="2000">
              <a:latin typeface="Calibri"/>
              <a:cs typeface="Calibri"/>
            </a:endParaRPr>
          </a:p>
          <a:p>
            <a:pPr marL="818515" indent="-457200">
              <a:lnSpc>
                <a:spcPct val="100000"/>
              </a:lnSpc>
              <a:spcBef>
                <a:spcPts val="480"/>
              </a:spcBef>
              <a:buAutoNum type="arabicPeriod"/>
              <a:tabLst>
                <a:tab pos="818515" algn="l"/>
              </a:tabLst>
            </a:pPr>
            <a:r>
              <a:rPr sz="2000" b="1">
                <a:latin typeface="Calibri"/>
                <a:cs typeface="Calibri"/>
              </a:rPr>
              <a:t>Max</a:t>
            </a:r>
            <a:r>
              <a:rPr sz="2000" b="1" spc="-25">
                <a:latin typeface="Calibri"/>
                <a:cs typeface="Calibri"/>
              </a:rPr>
              <a:t> </a:t>
            </a:r>
            <a:r>
              <a:rPr sz="2000" b="1">
                <a:latin typeface="Calibri"/>
                <a:cs typeface="Calibri"/>
              </a:rPr>
              <a:t>Reg</a:t>
            </a:r>
            <a:r>
              <a:rPr sz="2000" b="1" spc="-40">
                <a:latin typeface="Calibri"/>
                <a:cs typeface="Calibri"/>
              </a:rPr>
              <a:t> </a:t>
            </a:r>
            <a:r>
              <a:rPr sz="2000" b="1">
                <a:latin typeface="Calibri"/>
                <a:cs typeface="Calibri"/>
              </a:rPr>
              <a:t>Limit</a:t>
            </a:r>
            <a:r>
              <a:rPr sz="2000" b="1" spc="-55">
                <a:latin typeface="Calibri"/>
                <a:cs typeface="Calibri"/>
              </a:rPr>
              <a:t> </a:t>
            </a:r>
            <a:r>
              <a:rPr sz="2000" b="1">
                <a:latin typeface="Calibri"/>
                <a:cs typeface="Calibri"/>
              </a:rPr>
              <a:t>Mid-Point</a:t>
            </a:r>
            <a:r>
              <a:rPr sz="2000" b="1" spc="-60">
                <a:latin typeface="Calibri"/>
                <a:cs typeface="Calibri"/>
              </a:rPr>
              <a:t> </a:t>
            </a:r>
            <a:r>
              <a:rPr sz="2000">
                <a:latin typeface="Calibri"/>
                <a:cs typeface="Calibri"/>
              </a:rPr>
              <a:t>for</a:t>
            </a:r>
            <a:r>
              <a:rPr sz="2000" spc="-45">
                <a:latin typeface="Calibri"/>
                <a:cs typeface="Calibri"/>
              </a:rPr>
              <a:t> </a:t>
            </a:r>
            <a:r>
              <a:rPr sz="2000">
                <a:latin typeface="Calibri"/>
                <a:cs typeface="Calibri"/>
              </a:rPr>
              <a:t>this</a:t>
            </a:r>
            <a:r>
              <a:rPr sz="2000" spc="-30">
                <a:latin typeface="Calibri"/>
                <a:cs typeface="Calibri"/>
              </a:rPr>
              <a:t> </a:t>
            </a:r>
            <a:r>
              <a:rPr sz="2000">
                <a:latin typeface="Calibri"/>
                <a:cs typeface="Calibri"/>
              </a:rPr>
              <a:t>unit</a:t>
            </a:r>
            <a:r>
              <a:rPr sz="2000" spc="-40">
                <a:latin typeface="Calibri"/>
                <a:cs typeface="Calibri"/>
              </a:rPr>
              <a:t> </a:t>
            </a:r>
            <a:r>
              <a:rPr sz="2000">
                <a:latin typeface="Calibri"/>
                <a:cs typeface="Calibri"/>
              </a:rPr>
              <a:t>(set</a:t>
            </a:r>
            <a:r>
              <a:rPr sz="2000" spc="-20">
                <a:latin typeface="Calibri"/>
                <a:cs typeface="Calibri"/>
              </a:rPr>
              <a:t> </a:t>
            </a:r>
            <a:r>
              <a:rPr sz="2000">
                <a:latin typeface="Calibri"/>
                <a:cs typeface="Calibri"/>
              </a:rPr>
              <a:t>by</a:t>
            </a:r>
            <a:r>
              <a:rPr sz="2000" spc="-45">
                <a:latin typeface="Calibri"/>
                <a:cs typeface="Calibri"/>
              </a:rPr>
              <a:t> </a:t>
            </a:r>
            <a:r>
              <a:rPr sz="2000">
                <a:latin typeface="Calibri"/>
                <a:cs typeface="Calibri"/>
              </a:rPr>
              <a:t>ISO)</a:t>
            </a:r>
            <a:r>
              <a:rPr sz="2000" spc="-30">
                <a:latin typeface="Calibri"/>
                <a:cs typeface="Calibri"/>
              </a:rPr>
              <a:t> </a:t>
            </a:r>
            <a:r>
              <a:rPr sz="2000">
                <a:latin typeface="Calibri"/>
                <a:cs typeface="Calibri"/>
              </a:rPr>
              <a:t>=</a:t>
            </a:r>
            <a:r>
              <a:rPr sz="2000" spc="-35">
                <a:latin typeface="Calibri"/>
                <a:cs typeface="Calibri"/>
              </a:rPr>
              <a:t> </a:t>
            </a:r>
            <a:r>
              <a:rPr sz="2000" spc="-25">
                <a:latin typeface="Calibri"/>
                <a:cs typeface="Calibri"/>
              </a:rPr>
              <a:t>0.0</a:t>
            </a:r>
            <a:endParaRPr sz="2000">
              <a:latin typeface="Calibri"/>
              <a:cs typeface="Calibri"/>
            </a:endParaRPr>
          </a:p>
        </p:txBody>
      </p:sp>
      <p:grpSp>
        <p:nvGrpSpPr>
          <p:cNvPr id="5" name="object 5"/>
          <p:cNvGrpSpPr/>
          <p:nvPr/>
        </p:nvGrpSpPr>
        <p:grpSpPr>
          <a:xfrm>
            <a:off x="152400" y="990600"/>
            <a:ext cx="11887200" cy="1984375"/>
            <a:chOff x="152400" y="990600"/>
            <a:chExt cx="11887200" cy="1984375"/>
          </a:xfrm>
        </p:grpSpPr>
        <p:pic>
          <p:nvPicPr>
            <p:cNvPr id="6" name="object 6"/>
            <p:cNvPicPr/>
            <p:nvPr/>
          </p:nvPicPr>
          <p:blipFill>
            <a:blip r:embed="rId4" cstate="print"/>
            <a:stretch>
              <a:fillRect/>
            </a:stretch>
          </p:blipFill>
          <p:spPr>
            <a:xfrm>
              <a:off x="152400" y="990600"/>
              <a:ext cx="11887200" cy="1984248"/>
            </a:xfrm>
            <a:prstGeom prst="rect">
              <a:avLst/>
            </a:prstGeom>
          </p:spPr>
        </p:pic>
        <p:sp>
          <p:nvSpPr>
            <p:cNvPr id="7" name="object 7"/>
            <p:cNvSpPr/>
            <p:nvPr/>
          </p:nvSpPr>
          <p:spPr>
            <a:xfrm>
              <a:off x="1372361" y="1223009"/>
              <a:ext cx="8991600" cy="1550035"/>
            </a:xfrm>
            <a:custGeom>
              <a:avLst/>
              <a:gdLst/>
              <a:ahLst/>
              <a:cxnLst/>
              <a:rect l="l" t="t" r="r" b="b"/>
              <a:pathLst>
                <a:path w="8991600" h="1550035">
                  <a:moveTo>
                    <a:pt x="7187184" y="1549907"/>
                  </a:moveTo>
                  <a:lnTo>
                    <a:pt x="8991600" y="1549907"/>
                  </a:lnTo>
                  <a:lnTo>
                    <a:pt x="8991600" y="940307"/>
                  </a:lnTo>
                  <a:lnTo>
                    <a:pt x="7187184" y="940307"/>
                  </a:lnTo>
                  <a:lnTo>
                    <a:pt x="7187184" y="1549907"/>
                  </a:lnTo>
                  <a:close/>
                </a:path>
                <a:path w="8991600" h="1550035">
                  <a:moveTo>
                    <a:pt x="0" y="381000"/>
                  </a:moveTo>
                  <a:lnTo>
                    <a:pt x="1905000" y="381000"/>
                  </a:lnTo>
                  <a:lnTo>
                    <a:pt x="1905000" y="0"/>
                  </a:lnTo>
                  <a:lnTo>
                    <a:pt x="0" y="0"/>
                  </a:lnTo>
                  <a:lnTo>
                    <a:pt x="0" y="381000"/>
                  </a:lnTo>
                  <a:close/>
                </a:path>
              </a:pathLst>
            </a:custGeom>
            <a:ln w="25908">
              <a:solidFill>
                <a:srgbClr val="FAB82E"/>
              </a:solidFill>
            </a:ln>
          </p:spPr>
          <p:txBody>
            <a:bodyPr wrap="square" lIns="0" tIns="0" rIns="0" bIns="0" rtlCol="0"/>
            <a:lstStyle/>
            <a:p>
              <a:endParaRPr/>
            </a:p>
          </p:txBody>
        </p:sp>
      </p:grpSp>
      <p:sp>
        <p:nvSpPr>
          <p:cNvPr id="8" name="object 8"/>
          <p:cNvSpPr txBox="1"/>
          <p:nvPr/>
        </p:nvSpPr>
        <p:spPr>
          <a:xfrm>
            <a:off x="3276600" y="2517648"/>
            <a:ext cx="762000" cy="137160"/>
          </a:xfrm>
          <a:prstGeom prst="rect">
            <a:avLst/>
          </a:prstGeom>
          <a:solidFill>
            <a:srgbClr val="DFE8F6"/>
          </a:solidFill>
        </p:spPr>
        <p:txBody>
          <a:bodyPr vert="horz" wrap="square" lIns="0" tIns="0" rIns="0" bIns="0" rtlCol="0">
            <a:spAutoFit/>
          </a:bodyPr>
          <a:lstStyle/>
          <a:p>
            <a:pPr marL="45720">
              <a:lnSpc>
                <a:spcPts val="1080"/>
              </a:lnSpc>
            </a:pPr>
            <a:r>
              <a:rPr sz="1200" spc="-10">
                <a:latin typeface="Calibri"/>
                <a:cs typeface="Calibri"/>
              </a:rPr>
              <a:t>CSF_ATRR</a:t>
            </a:r>
            <a:endParaRPr sz="1200">
              <a:latin typeface="Calibri"/>
              <a:cs typeface="Calibri"/>
            </a:endParaRPr>
          </a:p>
        </p:txBody>
      </p:sp>
      <p:grpSp>
        <p:nvGrpSpPr>
          <p:cNvPr id="9" name="object 9"/>
          <p:cNvGrpSpPr/>
          <p:nvPr/>
        </p:nvGrpSpPr>
        <p:grpSpPr>
          <a:xfrm>
            <a:off x="152400" y="2977895"/>
            <a:ext cx="11887200" cy="1064260"/>
            <a:chOff x="152400" y="2977895"/>
            <a:chExt cx="11887200" cy="1064260"/>
          </a:xfrm>
        </p:grpSpPr>
        <p:pic>
          <p:nvPicPr>
            <p:cNvPr id="10" name="object 10"/>
            <p:cNvPicPr/>
            <p:nvPr/>
          </p:nvPicPr>
          <p:blipFill>
            <a:blip r:embed="rId5" cstate="print"/>
            <a:stretch>
              <a:fillRect/>
            </a:stretch>
          </p:blipFill>
          <p:spPr>
            <a:xfrm>
              <a:off x="152400" y="2977895"/>
              <a:ext cx="11887200" cy="772667"/>
            </a:xfrm>
            <a:prstGeom prst="rect">
              <a:avLst/>
            </a:prstGeom>
          </p:spPr>
        </p:pic>
        <p:sp>
          <p:nvSpPr>
            <p:cNvPr id="11" name="object 11"/>
            <p:cNvSpPr/>
            <p:nvPr/>
          </p:nvSpPr>
          <p:spPr>
            <a:xfrm>
              <a:off x="2514600" y="3457955"/>
              <a:ext cx="9482455" cy="584200"/>
            </a:xfrm>
            <a:custGeom>
              <a:avLst/>
              <a:gdLst/>
              <a:ahLst/>
              <a:cxnLst/>
              <a:rect l="l" t="t" r="r" b="b"/>
              <a:pathLst>
                <a:path w="9482455" h="584200">
                  <a:moveTo>
                    <a:pt x="9482328" y="0"/>
                  </a:moveTo>
                  <a:lnTo>
                    <a:pt x="0" y="0"/>
                  </a:lnTo>
                  <a:lnTo>
                    <a:pt x="0" y="583691"/>
                  </a:lnTo>
                  <a:lnTo>
                    <a:pt x="9482328" y="583691"/>
                  </a:lnTo>
                  <a:lnTo>
                    <a:pt x="9482328"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78307" y="2994660"/>
            <a:ext cx="11833860" cy="1120140"/>
          </a:xfrm>
          <a:prstGeom prst="rect">
            <a:avLst/>
          </a:prstGeom>
          <a:ln w="57911">
            <a:solidFill>
              <a:srgbClr val="C5D9F0"/>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spcBef>
                <a:spcPts val="229"/>
              </a:spcBef>
            </a:pPr>
            <a:endParaRPr sz="1600">
              <a:latin typeface="Times New Roman"/>
              <a:cs typeface="Times New Roman"/>
            </a:endParaRPr>
          </a:p>
          <a:p>
            <a:pPr marL="2427605" marR="2084070">
              <a:lnSpc>
                <a:spcPct val="100000"/>
              </a:lnSpc>
            </a:pPr>
            <a:r>
              <a:rPr sz="1600" spc="-20">
                <a:latin typeface="Calibri"/>
                <a:cs typeface="Calibri"/>
              </a:rPr>
              <a:t>ESD_ATRR</a:t>
            </a:r>
            <a:r>
              <a:rPr sz="1600">
                <a:latin typeface="Calibri"/>
                <a:cs typeface="Calibri"/>
              </a:rPr>
              <a:t> Reg</a:t>
            </a:r>
            <a:r>
              <a:rPr sz="1600" spc="-15">
                <a:latin typeface="Calibri"/>
                <a:cs typeface="Calibri"/>
              </a:rPr>
              <a:t> </a:t>
            </a:r>
            <a:r>
              <a:rPr sz="1600">
                <a:latin typeface="Calibri"/>
                <a:cs typeface="Calibri"/>
              </a:rPr>
              <a:t>Limit</a:t>
            </a:r>
            <a:r>
              <a:rPr sz="1600" spc="-35">
                <a:latin typeface="Calibri"/>
                <a:cs typeface="Calibri"/>
              </a:rPr>
              <a:t> </a:t>
            </a:r>
            <a:r>
              <a:rPr sz="1600">
                <a:latin typeface="Calibri"/>
                <a:cs typeface="Calibri"/>
              </a:rPr>
              <a:t>Mid-</a:t>
            </a:r>
            <a:r>
              <a:rPr sz="1600" spc="-10">
                <a:latin typeface="Calibri"/>
                <a:cs typeface="Calibri"/>
              </a:rPr>
              <a:t>Point</a:t>
            </a:r>
            <a:r>
              <a:rPr sz="1600" spc="-50">
                <a:latin typeface="Calibri"/>
                <a:cs typeface="Calibri"/>
              </a:rPr>
              <a:t> </a:t>
            </a:r>
            <a:r>
              <a:rPr sz="1600" spc="-25">
                <a:latin typeface="Calibri"/>
                <a:cs typeface="Calibri"/>
              </a:rPr>
              <a:t>Per-</a:t>
            </a:r>
            <a:r>
              <a:rPr sz="1600">
                <a:latin typeface="Calibri"/>
                <a:cs typeface="Calibri"/>
              </a:rPr>
              <a:t>Unit</a:t>
            </a:r>
            <a:r>
              <a:rPr sz="1600" spc="-20">
                <a:latin typeface="Calibri"/>
                <a:cs typeface="Calibri"/>
              </a:rPr>
              <a:t> </a:t>
            </a:r>
            <a:r>
              <a:rPr sz="1600">
                <a:latin typeface="Calibri"/>
                <a:cs typeface="Calibri"/>
              </a:rPr>
              <a:t>[0.1]</a:t>
            </a:r>
            <a:r>
              <a:rPr sz="1600" spc="-20">
                <a:latin typeface="Calibri"/>
                <a:cs typeface="Calibri"/>
              </a:rPr>
              <a:t> </a:t>
            </a:r>
            <a:r>
              <a:rPr sz="1600">
                <a:latin typeface="Calibri"/>
                <a:cs typeface="Calibri"/>
              </a:rPr>
              <a:t>cannot</a:t>
            </a:r>
            <a:r>
              <a:rPr sz="1600" spc="-30">
                <a:latin typeface="Calibri"/>
                <a:cs typeface="Calibri"/>
              </a:rPr>
              <a:t> </a:t>
            </a:r>
            <a:r>
              <a:rPr sz="1600">
                <a:latin typeface="Calibri"/>
                <a:cs typeface="Calibri"/>
              </a:rPr>
              <a:t>be</a:t>
            </a:r>
            <a:r>
              <a:rPr sz="1600" spc="-30">
                <a:latin typeface="Calibri"/>
                <a:cs typeface="Calibri"/>
              </a:rPr>
              <a:t> </a:t>
            </a:r>
            <a:r>
              <a:rPr sz="1600" spc="-10">
                <a:latin typeface="Calibri"/>
                <a:cs typeface="Calibri"/>
              </a:rPr>
              <a:t>greater</a:t>
            </a:r>
            <a:r>
              <a:rPr sz="1600" spc="-15">
                <a:latin typeface="Calibri"/>
                <a:cs typeface="Calibri"/>
              </a:rPr>
              <a:t> </a:t>
            </a:r>
            <a:r>
              <a:rPr sz="1600">
                <a:latin typeface="Calibri"/>
                <a:cs typeface="Calibri"/>
              </a:rPr>
              <a:t>than</a:t>
            </a:r>
            <a:r>
              <a:rPr sz="1600" spc="-40">
                <a:latin typeface="Calibri"/>
                <a:cs typeface="Calibri"/>
              </a:rPr>
              <a:t> </a:t>
            </a:r>
            <a:r>
              <a:rPr sz="1600">
                <a:latin typeface="Calibri"/>
                <a:cs typeface="Calibri"/>
              </a:rPr>
              <a:t>the</a:t>
            </a:r>
            <a:r>
              <a:rPr sz="1600" spc="-20">
                <a:latin typeface="Calibri"/>
                <a:cs typeface="Calibri"/>
              </a:rPr>
              <a:t> </a:t>
            </a:r>
            <a:r>
              <a:rPr sz="1600">
                <a:latin typeface="Calibri"/>
                <a:cs typeface="Calibri"/>
              </a:rPr>
              <a:t>ISO</a:t>
            </a:r>
            <a:r>
              <a:rPr sz="1600" spc="-30">
                <a:latin typeface="Calibri"/>
                <a:cs typeface="Calibri"/>
              </a:rPr>
              <a:t> </a:t>
            </a:r>
            <a:r>
              <a:rPr sz="1600">
                <a:latin typeface="Calibri"/>
                <a:cs typeface="Calibri"/>
              </a:rPr>
              <a:t>set</a:t>
            </a:r>
            <a:r>
              <a:rPr sz="1600" spc="-15">
                <a:latin typeface="Calibri"/>
                <a:cs typeface="Calibri"/>
              </a:rPr>
              <a:t> </a:t>
            </a:r>
            <a:r>
              <a:rPr sz="1600">
                <a:latin typeface="Calibri"/>
                <a:cs typeface="Calibri"/>
              </a:rPr>
              <a:t>value</a:t>
            </a:r>
            <a:r>
              <a:rPr sz="1600" spc="-30">
                <a:latin typeface="Calibri"/>
                <a:cs typeface="Calibri"/>
              </a:rPr>
              <a:t> </a:t>
            </a:r>
            <a:r>
              <a:rPr sz="1600" spc="-25">
                <a:latin typeface="Calibri"/>
                <a:cs typeface="Calibri"/>
              </a:rPr>
              <a:t>for </a:t>
            </a:r>
            <a:r>
              <a:rPr sz="1600">
                <a:latin typeface="Calibri"/>
                <a:cs typeface="Calibri"/>
              </a:rPr>
              <a:t>MAX</a:t>
            </a:r>
            <a:r>
              <a:rPr sz="1600" spc="-25">
                <a:latin typeface="Calibri"/>
                <a:cs typeface="Calibri"/>
              </a:rPr>
              <a:t> </a:t>
            </a:r>
            <a:r>
              <a:rPr sz="1600">
                <a:latin typeface="Calibri"/>
                <a:cs typeface="Calibri"/>
              </a:rPr>
              <a:t>Reg</a:t>
            </a:r>
            <a:r>
              <a:rPr sz="1600" spc="-10">
                <a:latin typeface="Calibri"/>
                <a:cs typeface="Calibri"/>
              </a:rPr>
              <a:t> </a:t>
            </a:r>
            <a:r>
              <a:rPr sz="1600">
                <a:latin typeface="Calibri"/>
                <a:cs typeface="Calibri"/>
              </a:rPr>
              <a:t>Mid-</a:t>
            </a:r>
            <a:r>
              <a:rPr sz="1600" spc="-10">
                <a:latin typeface="Calibri"/>
                <a:cs typeface="Calibri"/>
              </a:rPr>
              <a:t>Point</a:t>
            </a:r>
            <a:r>
              <a:rPr sz="1600" spc="-55">
                <a:latin typeface="Calibri"/>
                <a:cs typeface="Calibri"/>
              </a:rPr>
              <a:t> </a:t>
            </a:r>
            <a:r>
              <a:rPr sz="1600" spc="-25">
                <a:latin typeface="Calibri"/>
                <a:cs typeface="Calibri"/>
              </a:rPr>
              <a:t>Per-</a:t>
            </a:r>
            <a:r>
              <a:rPr sz="1600">
                <a:latin typeface="Calibri"/>
                <a:cs typeface="Calibri"/>
              </a:rPr>
              <a:t>Unit</a:t>
            </a:r>
            <a:r>
              <a:rPr sz="1600" spc="-10">
                <a:latin typeface="Calibri"/>
                <a:cs typeface="Calibri"/>
              </a:rPr>
              <a:t> </a:t>
            </a:r>
            <a:r>
              <a:rPr sz="1600">
                <a:latin typeface="Calibri"/>
                <a:cs typeface="Calibri"/>
              </a:rPr>
              <a:t>[0.0].</a:t>
            </a:r>
            <a:r>
              <a:rPr sz="1600" spc="-15">
                <a:latin typeface="Calibri"/>
                <a:cs typeface="Calibri"/>
              </a:rPr>
              <a:t> </a:t>
            </a:r>
            <a:r>
              <a:rPr sz="1600" spc="-10">
                <a:latin typeface="Calibri"/>
                <a:cs typeface="Calibri"/>
              </a:rPr>
              <a:t>Offered</a:t>
            </a:r>
            <a:r>
              <a:rPr sz="1600" spc="-15">
                <a:latin typeface="Calibri"/>
                <a:cs typeface="Calibri"/>
              </a:rPr>
              <a:t> </a:t>
            </a:r>
            <a:r>
              <a:rPr sz="1600">
                <a:latin typeface="Calibri"/>
                <a:cs typeface="Calibri"/>
              </a:rPr>
              <a:t>limits</a:t>
            </a:r>
            <a:r>
              <a:rPr sz="1600" spc="-50">
                <a:latin typeface="Calibri"/>
                <a:cs typeface="Calibri"/>
              </a:rPr>
              <a:t> </a:t>
            </a:r>
            <a:r>
              <a:rPr sz="1600" spc="-20">
                <a:latin typeface="Calibri"/>
                <a:cs typeface="Calibri"/>
              </a:rPr>
              <a:t>are:</a:t>
            </a:r>
            <a:endParaRPr sz="1600">
              <a:latin typeface="Calibri"/>
              <a:cs typeface="Calibri"/>
            </a:endParaRPr>
          </a:p>
        </p:txBody>
      </p:sp>
      <p:sp>
        <p:nvSpPr>
          <p:cNvPr id="13" name="object 13"/>
          <p:cNvSpPr txBox="1"/>
          <p:nvPr/>
        </p:nvSpPr>
        <p:spPr>
          <a:xfrm>
            <a:off x="6968490" y="3760470"/>
            <a:ext cx="2286000" cy="247015"/>
          </a:xfrm>
          <a:prstGeom prst="rect">
            <a:avLst/>
          </a:prstGeom>
          <a:solidFill>
            <a:srgbClr val="FFFFFF"/>
          </a:solidFill>
          <a:ln w="25907">
            <a:solidFill>
              <a:srgbClr val="FAB82E"/>
            </a:solidFill>
          </a:ln>
        </p:spPr>
        <p:txBody>
          <a:bodyPr vert="horz" wrap="square" lIns="0" tIns="0" rIns="0" bIns="0" rtlCol="0">
            <a:spAutoFit/>
          </a:bodyPr>
          <a:lstStyle/>
          <a:p>
            <a:pPr marL="36195">
              <a:lnSpc>
                <a:spcPts val="1720"/>
              </a:lnSpc>
            </a:pPr>
            <a:r>
              <a:rPr sz="1600">
                <a:latin typeface="Calibri"/>
                <a:cs typeface="Calibri"/>
              </a:rPr>
              <a:t>Reg</a:t>
            </a:r>
            <a:r>
              <a:rPr sz="1600" spc="-30">
                <a:latin typeface="Calibri"/>
                <a:cs typeface="Calibri"/>
              </a:rPr>
              <a:t> </a:t>
            </a:r>
            <a:r>
              <a:rPr sz="1600">
                <a:latin typeface="Calibri"/>
                <a:cs typeface="Calibri"/>
              </a:rPr>
              <a:t>Low</a:t>
            </a:r>
            <a:r>
              <a:rPr sz="1600" spc="-15">
                <a:latin typeface="Calibri"/>
                <a:cs typeface="Calibri"/>
              </a:rPr>
              <a:t> </a:t>
            </a:r>
            <a:r>
              <a:rPr sz="1600">
                <a:latin typeface="Calibri"/>
                <a:cs typeface="Calibri"/>
              </a:rPr>
              <a:t>[−8]</a:t>
            </a:r>
            <a:r>
              <a:rPr sz="1600" spc="-30">
                <a:latin typeface="Calibri"/>
                <a:cs typeface="Calibri"/>
              </a:rPr>
              <a:t> </a:t>
            </a:r>
            <a:r>
              <a:rPr sz="1600">
                <a:latin typeface="Calibri"/>
                <a:cs typeface="Calibri"/>
              </a:rPr>
              <a:t>Reg</a:t>
            </a:r>
            <a:r>
              <a:rPr sz="1600" spc="-40">
                <a:latin typeface="Calibri"/>
                <a:cs typeface="Calibri"/>
              </a:rPr>
              <a:t> </a:t>
            </a:r>
            <a:r>
              <a:rPr sz="1600">
                <a:latin typeface="Calibri"/>
                <a:cs typeface="Calibri"/>
              </a:rPr>
              <a:t>High</a:t>
            </a:r>
            <a:r>
              <a:rPr sz="1600" spc="-15">
                <a:latin typeface="Calibri"/>
                <a:cs typeface="Calibri"/>
              </a:rPr>
              <a:t> </a:t>
            </a:r>
            <a:r>
              <a:rPr sz="1600" spc="-20">
                <a:latin typeface="Calibri"/>
                <a:cs typeface="Calibri"/>
              </a:rPr>
              <a:t>[10]</a:t>
            </a:r>
            <a:endParaRPr sz="1600">
              <a:latin typeface="Calibri"/>
              <a:cs typeface="Calibri"/>
            </a:endParaRPr>
          </a:p>
        </p:txBody>
      </p:sp>
      <p:sp>
        <p:nvSpPr>
          <p:cNvPr id="14" name="object 14"/>
          <p:cNvSpPr/>
          <p:nvPr/>
        </p:nvSpPr>
        <p:spPr>
          <a:xfrm>
            <a:off x="2381250" y="998982"/>
            <a:ext cx="3929379" cy="3005455"/>
          </a:xfrm>
          <a:custGeom>
            <a:avLst/>
            <a:gdLst/>
            <a:ahLst/>
            <a:cxnLst/>
            <a:rect l="l" t="t" r="r" b="b"/>
            <a:pathLst>
              <a:path w="3929379" h="3005454">
                <a:moveTo>
                  <a:pt x="210312" y="3005328"/>
                </a:moveTo>
                <a:lnTo>
                  <a:pt x="3029712" y="3005328"/>
                </a:lnTo>
                <a:lnTo>
                  <a:pt x="3029712" y="2758440"/>
                </a:lnTo>
                <a:lnTo>
                  <a:pt x="210312" y="2758440"/>
                </a:lnTo>
                <a:lnTo>
                  <a:pt x="210312" y="3005328"/>
                </a:lnTo>
                <a:close/>
              </a:path>
              <a:path w="3929379" h="3005454">
                <a:moveTo>
                  <a:pt x="1094232" y="2723387"/>
                </a:moveTo>
                <a:lnTo>
                  <a:pt x="3928872" y="2723387"/>
                </a:lnTo>
                <a:lnTo>
                  <a:pt x="3928872" y="2476499"/>
                </a:lnTo>
                <a:lnTo>
                  <a:pt x="1094232" y="2476499"/>
                </a:lnTo>
                <a:lnTo>
                  <a:pt x="1094232" y="2723387"/>
                </a:lnTo>
                <a:close/>
              </a:path>
              <a:path w="3929379" h="3005454">
                <a:moveTo>
                  <a:pt x="0" y="220979"/>
                </a:moveTo>
                <a:lnTo>
                  <a:pt x="743712" y="220979"/>
                </a:lnTo>
                <a:lnTo>
                  <a:pt x="743712" y="0"/>
                </a:lnTo>
                <a:lnTo>
                  <a:pt x="0" y="0"/>
                </a:lnTo>
                <a:lnTo>
                  <a:pt x="0" y="220979"/>
                </a:lnTo>
                <a:close/>
              </a:path>
            </a:pathLst>
          </a:custGeom>
          <a:ln w="25908">
            <a:solidFill>
              <a:srgbClr val="FAB82E"/>
            </a:solidFill>
          </a:ln>
        </p:spPr>
        <p:txBody>
          <a:bodyPr wrap="square" lIns="0" tIns="0" rIns="0" bIns="0" rtlCol="0"/>
          <a:lstStyle/>
          <a:p>
            <a:endParaRPr/>
          </a:p>
        </p:txBody>
      </p:sp>
      <p:sp>
        <p:nvSpPr>
          <p:cNvPr id="15" name="object 15"/>
          <p:cNvSpPr txBox="1"/>
          <p:nvPr/>
        </p:nvSpPr>
        <p:spPr>
          <a:xfrm>
            <a:off x="914400" y="2589276"/>
            <a:ext cx="2039620" cy="196850"/>
          </a:xfrm>
          <a:prstGeom prst="rect">
            <a:avLst/>
          </a:prstGeom>
          <a:solidFill>
            <a:srgbClr val="FFFFFF"/>
          </a:solidFill>
          <a:ln w="12191">
            <a:solidFill>
              <a:srgbClr val="B5B8C7"/>
            </a:solidFill>
          </a:ln>
        </p:spPr>
        <p:txBody>
          <a:bodyPr vert="horz" wrap="square" lIns="0" tIns="0" rIns="0" bIns="0" rtlCol="0">
            <a:spAutoFit/>
          </a:bodyPr>
          <a:lstStyle/>
          <a:p>
            <a:pPr marL="45085">
              <a:lnSpc>
                <a:spcPts val="1320"/>
              </a:lnSpc>
            </a:pPr>
            <a:r>
              <a:rPr sz="1200" spc="-10">
                <a:latin typeface="Calibri"/>
                <a:cs typeface="Calibri"/>
              </a:rPr>
              <a:t>My_CSF_ATRR</a:t>
            </a:r>
            <a:endParaRPr sz="1200">
              <a:latin typeface="Calibri"/>
              <a:cs typeface="Calibri"/>
            </a:endParaRPr>
          </a:p>
        </p:txBody>
      </p:sp>
      <p:sp>
        <p:nvSpPr>
          <p:cNvPr id="19" name="object 19"/>
          <p:cNvSpPr txBox="1"/>
          <p:nvPr/>
        </p:nvSpPr>
        <p:spPr>
          <a:xfrm>
            <a:off x="591413" y="6161557"/>
            <a:ext cx="219710" cy="280035"/>
          </a:xfrm>
          <a:prstGeom prst="rect">
            <a:avLst/>
          </a:prstGeom>
        </p:spPr>
        <p:txBody>
          <a:bodyPr vert="horz" wrap="square" lIns="0" tIns="0" rIns="0" bIns="0" rtlCol="0">
            <a:spAutoFit/>
          </a:bodyPr>
          <a:lstStyle/>
          <a:p>
            <a:pPr marL="12700">
              <a:lnSpc>
                <a:spcPts val="2005"/>
              </a:lnSpc>
            </a:pPr>
            <a:r>
              <a:rPr sz="2000" spc="-25">
                <a:latin typeface="Calibri"/>
                <a:cs typeface="Calibri"/>
              </a:rPr>
              <a:t>4.</a:t>
            </a:r>
            <a:endParaRPr sz="2000">
              <a:latin typeface="Calibri"/>
              <a:cs typeface="Calibri"/>
            </a:endParaRPr>
          </a:p>
        </p:txBody>
      </p:sp>
      <p:sp>
        <p:nvSpPr>
          <p:cNvPr id="20" name="object 20"/>
          <p:cNvSpPr txBox="1"/>
          <p:nvPr/>
        </p:nvSpPr>
        <p:spPr>
          <a:xfrm>
            <a:off x="1048613" y="6161557"/>
            <a:ext cx="1871345" cy="280035"/>
          </a:xfrm>
          <a:prstGeom prst="rect">
            <a:avLst/>
          </a:prstGeom>
        </p:spPr>
        <p:txBody>
          <a:bodyPr vert="horz" wrap="square" lIns="0" tIns="0" rIns="0" bIns="0" rtlCol="0">
            <a:spAutoFit/>
          </a:bodyPr>
          <a:lstStyle/>
          <a:p>
            <a:pPr marL="12700">
              <a:lnSpc>
                <a:spcPts val="2005"/>
              </a:lnSpc>
            </a:pPr>
            <a:r>
              <a:rPr sz="2000">
                <a:latin typeface="Calibri"/>
                <a:cs typeface="Calibri"/>
              </a:rPr>
              <a:t>0.1</a:t>
            </a:r>
            <a:r>
              <a:rPr sz="2000" spc="-20">
                <a:latin typeface="Calibri"/>
                <a:cs typeface="Calibri"/>
              </a:rPr>
              <a:t> </a:t>
            </a:r>
            <a:r>
              <a:rPr sz="2000">
                <a:latin typeface="Calibri"/>
                <a:cs typeface="Calibri"/>
              </a:rPr>
              <a:t>&gt;</a:t>
            </a:r>
            <a:r>
              <a:rPr sz="2000" spc="-10">
                <a:latin typeface="Calibri"/>
                <a:cs typeface="Calibri"/>
              </a:rPr>
              <a:t> </a:t>
            </a:r>
            <a:r>
              <a:rPr sz="2000">
                <a:latin typeface="Calibri"/>
                <a:cs typeface="Calibri"/>
              </a:rPr>
              <a:t>0.0</a:t>
            </a:r>
            <a:r>
              <a:rPr sz="2000" spc="-15">
                <a:latin typeface="Calibri"/>
                <a:cs typeface="Calibri"/>
              </a:rPr>
              <a:t> </a:t>
            </a:r>
            <a:r>
              <a:rPr sz="2000">
                <a:latin typeface="Calibri"/>
                <a:cs typeface="Calibri"/>
              </a:rPr>
              <a:t>=</a:t>
            </a:r>
            <a:r>
              <a:rPr sz="2000" spc="-15">
                <a:latin typeface="Calibri"/>
                <a:cs typeface="Calibri"/>
              </a:rPr>
              <a:t> </a:t>
            </a:r>
            <a:r>
              <a:rPr sz="2000" b="1" spc="-20">
                <a:solidFill>
                  <a:srgbClr val="EB1F24"/>
                </a:solidFill>
                <a:latin typeface="Calibri"/>
                <a:cs typeface="Calibri"/>
              </a:rPr>
              <a:t>ERROR</a:t>
            </a:r>
            <a:endParaRPr sz="2000">
              <a:latin typeface="Calibri"/>
              <a:cs typeface="Calibri"/>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78</a:t>
            </a:fld>
            <a:endParaRPr spc="-25"/>
          </a:p>
        </p:txBody>
      </p:sp>
      <p:sp>
        <p:nvSpPr>
          <p:cNvPr id="22" name="object 22"/>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
        <p:nvSpPr>
          <p:cNvPr id="16" name="object 16"/>
          <p:cNvSpPr txBox="1"/>
          <p:nvPr/>
        </p:nvSpPr>
        <p:spPr>
          <a:xfrm>
            <a:off x="4892040" y="2029967"/>
            <a:ext cx="2194560" cy="175260"/>
          </a:xfrm>
          <a:prstGeom prst="rect">
            <a:avLst/>
          </a:prstGeom>
          <a:solidFill>
            <a:srgbClr val="D6E6F6"/>
          </a:solidFill>
        </p:spPr>
        <p:txBody>
          <a:bodyPr vert="horz" wrap="square" lIns="0" tIns="3175" rIns="0" bIns="0" rtlCol="0">
            <a:spAutoFit/>
          </a:bodyPr>
          <a:lstStyle/>
          <a:p>
            <a:pPr marL="46355">
              <a:lnSpc>
                <a:spcPct val="100000"/>
              </a:lnSpc>
              <a:spcBef>
                <a:spcPts val="25"/>
              </a:spcBef>
            </a:pPr>
            <a:r>
              <a:rPr sz="1000" b="1">
                <a:solidFill>
                  <a:srgbClr val="0F3B85"/>
                </a:solidFill>
                <a:latin typeface="Calibri"/>
                <a:cs typeface="Calibri"/>
              </a:rPr>
              <a:t>My_CSF</a:t>
            </a:r>
            <a:r>
              <a:rPr sz="1000" b="1" spc="15">
                <a:solidFill>
                  <a:srgbClr val="0F3B85"/>
                </a:solidFill>
                <a:latin typeface="Calibri"/>
                <a:cs typeface="Calibri"/>
              </a:rPr>
              <a:t> </a:t>
            </a:r>
            <a:r>
              <a:rPr sz="1000" b="1">
                <a:solidFill>
                  <a:srgbClr val="0F3B85"/>
                </a:solidFill>
                <a:latin typeface="Calibri"/>
                <a:cs typeface="Calibri"/>
              </a:rPr>
              <a:t>on</a:t>
            </a:r>
            <a:r>
              <a:rPr sz="1000" b="1" spc="-10">
                <a:solidFill>
                  <a:srgbClr val="0F3B85"/>
                </a:solidFill>
                <a:latin typeface="Calibri"/>
                <a:cs typeface="Calibri"/>
              </a:rPr>
              <a:t> 30-Dec-</a:t>
            </a:r>
            <a:r>
              <a:rPr sz="1000" b="1" spc="-20">
                <a:solidFill>
                  <a:srgbClr val="0F3B85"/>
                </a:solidFill>
                <a:latin typeface="Calibri"/>
                <a:cs typeface="Calibri"/>
              </a:rPr>
              <a:t>2018</a:t>
            </a:r>
            <a:endParaRPr sz="1000">
              <a:latin typeface="Calibri"/>
              <a:cs typeface="Calibri"/>
            </a:endParaRPr>
          </a:p>
        </p:txBody>
      </p:sp>
      <p:sp>
        <p:nvSpPr>
          <p:cNvPr id="17" name="object 17"/>
          <p:cNvSpPr txBox="1"/>
          <p:nvPr/>
        </p:nvSpPr>
        <p:spPr>
          <a:xfrm>
            <a:off x="8634983" y="2517648"/>
            <a:ext cx="548640" cy="155575"/>
          </a:xfrm>
          <a:prstGeom prst="rect">
            <a:avLst/>
          </a:prstGeom>
          <a:solidFill>
            <a:srgbClr val="FFCCCC"/>
          </a:solidFill>
          <a:ln w="12192">
            <a:solidFill>
              <a:srgbClr val="B5B8C7"/>
            </a:solidFill>
          </a:ln>
        </p:spPr>
        <p:txBody>
          <a:bodyPr vert="horz" wrap="square" lIns="0" tIns="0" rIns="0" bIns="0" rtlCol="0">
            <a:spAutoFit/>
          </a:bodyPr>
          <a:lstStyle/>
          <a:p>
            <a:pPr marL="233045">
              <a:lnSpc>
                <a:spcPts val="1160"/>
              </a:lnSpc>
            </a:pPr>
            <a:r>
              <a:rPr sz="1200" spc="-20">
                <a:latin typeface="Calibri"/>
                <a:cs typeface="Calibri"/>
              </a:rPr>
              <a:t>10.0</a:t>
            </a:r>
            <a:endParaRPr sz="1200">
              <a:latin typeface="Calibri"/>
              <a:cs typeface="Calibri"/>
            </a:endParaRPr>
          </a:p>
        </p:txBody>
      </p:sp>
      <p:sp>
        <p:nvSpPr>
          <p:cNvPr id="18" name="object 18"/>
          <p:cNvSpPr txBox="1"/>
          <p:nvPr/>
        </p:nvSpPr>
        <p:spPr>
          <a:xfrm>
            <a:off x="9753600" y="2517648"/>
            <a:ext cx="548640" cy="155575"/>
          </a:xfrm>
          <a:prstGeom prst="rect">
            <a:avLst/>
          </a:prstGeom>
          <a:solidFill>
            <a:srgbClr val="FFCCCC"/>
          </a:solidFill>
          <a:ln w="12192">
            <a:solidFill>
              <a:srgbClr val="B5B8C7"/>
            </a:solidFill>
          </a:ln>
        </p:spPr>
        <p:txBody>
          <a:bodyPr vert="horz" wrap="square" lIns="0" tIns="0" rIns="0" bIns="0" rtlCol="0">
            <a:spAutoFit/>
          </a:bodyPr>
          <a:lstStyle/>
          <a:p>
            <a:pPr marL="234315">
              <a:lnSpc>
                <a:spcPts val="1160"/>
              </a:lnSpc>
            </a:pPr>
            <a:r>
              <a:rPr sz="1200" spc="-20">
                <a:latin typeface="Calibri"/>
                <a:cs typeface="Calibri"/>
              </a:rPr>
              <a:t>−8.0</a:t>
            </a:r>
            <a:endParaRPr sz="1200">
              <a:latin typeface="Calibri"/>
              <a:cs typeface="Calibri"/>
            </a:endParaRPr>
          </a:p>
        </p:txBody>
      </p:sp>
      <p:pic>
        <p:nvPicPr>
          <p:cNvPr id="23" name="Picture 22">
            <a:extLst>
              <a:ext uri="{FF2B5EF4-FFF2-40B4-BE49-F238E27FC236}">
                <a16:creationId xmlns:a16="http://schemas.microsoft.com/office/drawing/2014/main" id="{FE3B7E07-0E32-D1D1-176E-D4B837FE9530}"/>
              </a:ext>
            </a:extLst>
          </p:cNvPr>
          <p:cNvPicPr>
            <a:picLocks noChangeAspect="1"/>
          </p:cNvPicPr>
          <p:nvPr/>
        </p:nvPicPr>
        <p:blipFill>
          <a:blip r:embed="rId6"/>
          <a:stretch>
            <a:fillRect/>
          </a:stretch>
        </p:blipFill>
        <p:spPr>
          <a:xfrm>
            <a:off x="3528670" y="987553"/>
            <a:ext cx="403299" cy="232409"/>
          </a:xfrm>
          <a:prstGeom prst="rect">
            <a:avLst/>
          </a:prstGeom>
        </p:spPr>
      </p:pic>
      <p:sp>
        <p:nvSpPr>
          <p:cNvPr id="24" name="Rectangle 23">
            <a:extLst>
              <a:ext uri="{FF2B5EF4-FFF2-40B4-BE49-F238E27FC236}">
                <a16:creationId xmlns:a16="http://schemas.microsoft.com/office/drawing/2014/main" id="{A654C861-37F3-613D-A308-88141D35A264}"/>
              </a:ext>
            </a:extLst>
          </p:cNvPr>
          <p:cNvSpPr/>
          <p:nvPr/>
        </p:nvSpPr>
        <p:spPr>
          <a:xfrm>
            <a:off x="8534400" y="6339245"/>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5" name="Important symbol" descr="caution.png">
            <a:extLst>
              <a:ext uri="{FF2B5EF4-FFF2-40B4-BE49-F238E27FC236}">
                <a16:creationId xmlns:a16="http://schemas.microsoft.com/office/drawing/2014/main" id="{2E3DACD5-4745-F4B0-745B-043D877ADAEE}"/>
              </a:ext>
            </a:extLst>
          </p:cNvPr>
          <p:cNvPicPr>
            <a:picLocks noChangeAspect="1"/>
          </p:cNvPicPr>
          <p:nvPr>
            <p:custDataLst>
              <p:tags r:id="rId2"/>
            </p:custDataLst>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582241" y="6388754"/>
            <a:ext cx="305438" cy="310389"/>
          </a:xfrm>
          <a:prstGeom prst="rect">
            <a:avLst/>
          </a:prstGeom>
          <a:solidFill>
            <a:schemeClr val="bg1"/>
          </a:solidFill>
          <a:ln w="19050">
            <a:noFill/>
          </a:ln>
        </p:spPr>
      </p:pic>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302768" y="58183"/>
            <a:ext cx="7225030" cy="798830"/>
          </a:xfrm>
          <a:prstGeom prst="rect">
            <a:avLst/>
          </a:prstGeom>
        </p:spPr>
        <p:txBody>
          <a:bodyPr vert="horz" wrap="square" lIns="0" tIns="36195" rIns="0" bIns="0" rtlCol="0">
            <a:spAutoFit/>
          </a:bodyPr>
          <a:lstStyle/>
          <a:p>
            <a:pPr marL="12700">
              <a:lnSpc>
                <a:spcPct val="100000"/>
              </a:lnSpc>
              <a:spcBef>
                <a:spcPts val="285"/>
              </a:spcBef>
            </a:pPr>
            <a:r>
              <a:t>Error</a:t>
            </a:r>
            <a:r>
              <a:rPr spc="-100"/>
              <a:t> </a:t>
            </a:r>
            <a:r>
              <a:t>Example:</a:t>
            </a:r>
            <a:r>
              <a:rPr spc="-95"/>
              <a:t> </a:t>
            </a:r>
            <a:r>
              <a:rPr>
                <a:solidFill>
                  <a:srgbClr val="FAB82E"/>
                </a:solidFill>
              </a:rPr>
              <a:t>Falling</a:t>
            </a:r>
            <a:r>
              <a:rPr spc="-100">
                <a:solidFill>
                  <a:srgbClr val="FAB82E"/>
                </a:solidFill>
              </a:rPr>
              <a:t> </a:t>
            </a:r>
            <a:r>
              <a:rPr>
                <a:solidFill>
                  <a:srgbClr val="FAB82E"/>
                </a:solidFill>
              </a:rPr>
              <a:t>Below</a:t>
            </a:r>
            <a:r>
              <a:rPr spc="-105">
                <a:solidFill>
                  <a:srgbClr val="FAB82E"/>
                </a:solidFill>
              </a:rPr>
              <a:t> </a:t>
            </a:r>
            <a:r>
              <a:rPr>
                <a:solidFill>
                  <a:srgbClr val="FAB82E"/>
                </a:solidFill>
              </a:rPr>
              <a:t>MIN</a:t>
            </a:r>
            <a:r>
              <a:rPr spc="-85">
                <a:solidFill>
                  <a:srgbClr val="FAB82E"/>
                </a:solidFill>
              </a:rPr>
              <a:t> </a:t>
            </a:r>
            <a:r>
              <a:t>Midpoint</a:t>
            </a:r>
            <a:r>
              <a:rPr spc="-100"/>
              <a:t> </a:t>
            </a:r>
            <a:r>
              <a:rPr spc="-10"/>
              <a:t>Limit</a:t>
            </a:r>
          </a:p>
          <a:p>
            <a:pPr marL="12700">
              <a:lnSpc>
                <a:spcPct val="100000"/>
              </a:lnSpc>
              <a:spcBef>
                <a:spcPts val="140"/>
              </a:spcBef>
            </a:pPr>
            <a:r>
              <a:rPr sz="2000" b="0" i="1">
                <a:latin typeface="Calibri"/>
                <a:cs typeface="Calibri"/>
              </a:rPr>
              <a:t>Error</a:t>
            </a:r>
            <a:r>
              <a:rPr sz="2000" b="0" i="1" spc="-40">
                <a:latin typeface="Calibri"/>
                <a:cs typeface="Calibri"/>
              </a:rPr>
              <a:t> </a:t>
            </a:r>
            <a:r>
              <a:rPr sz="2000" b="0" i="1">
                <a:latin typeface="Calibri"/>
                <a:cs typeface="Calibri"/>
              </a:rPr>
              <a:t>Must</a:t>
            </a:r>
            <a:r>
              <a:rPr sz="2000" b="0" i="1" spc="-40">
                <a:latin typeface="Calibri"/>
                <a:cs typeface="Calibri"/>
              </a:rPr>
              <a:t> </a:t>
            </a:r>
            <a:r>
              <a:rPr sz="2000" b="0" i="1">
                <a:latin typeface="Calibri"/>
                <a:cs typeface="Calibri"/>
              </a:rPr>
              <a:t>Be</a:t>
            </a:r>
            <a:r>
              <a:rPr sz="2000" b="0" i="1" spc="-20">
                <a:latin typeface="Calibri"/>
                <a:cs typeface="Calibri"/>
              </a:rPr>
              <a:t> </a:t>
            </a:r>
            <a:r>
              <a:rPr sz="2000" b="0" i="1">
                <a:latin typeface="Calibri"/>
                <a:cs typeface="Calibri"/>
              </a:rPr>
              <a:t>Cleared</a:t>
            </a:r>
            <a:r>
              <a:rPr sz="2000" b="0" i="1" spc="-45">
                <a:latin typeface="Calibri"/>
                <a:cs typeface="Calibri"/>
              </a:rPr>
              <a:t> </a:t>
            </a:r>
            <a:r>
              <a:rPr sz="2000" b="0" i="1">
                <a:latin typeface="Calibri"/>
                <a:cs typeface="Calibri"/>
              </a:rPr>
              <a:t>to</a:t>
            </a:r>
            <a:r>
              <a:rPr sz="2000" b="0" i="1" spc="-20">
                <a:latin typeface="Calibri"/>
                <a:cs typeface="Calibri"/>
              </a:rPr>
              <a:t> </a:t>
            </a:r>
            <a:r>
              <a:rPr sz="2000" b="0" i="1">
                <a:latin typeface="Calibri"/>
                <a:cs typeface="Calibri"/>
              </a:rPr>
              <a:t>Submit</a:t>
            </a:r>
            <a:r>
              <a:rPr sz="2000" b="0" i="1" spc="-45">
                <a:latin typeface="Calibri"/>
                <a:cs typeface="Calibri"/>
              </a:rPr>
              <a:t> </a:t>
            </a:r>
            <a:r>
              <a:rPr sz="2000" b="0" i="1" spc="-10">
                <a:latin typeface="Calibri"/>
                <a:cs typeface="Calibri"/>
              </a:rPr>
              <a:t>Offer</a:t>
            </a:r>
            <a:endParaRPr sz="2000">
              <a:latin typeface="Calibri"/>
              <a:cs typeface="Calibri"/>
            </a:endParaRPr>
          </a:p>
        </p:txBody>
      </p:sp>
      <p:sp>
        <p:nvSpPr>
          <p:cNvPr id="4" name="object 4"/>
          <p:cNvSpPr txBox="1"/>
          <p:nvPr/>
        </p:nvSpPr>
        <p:spPr>
          <a:xfrm>
            <a:off x="242417" y="4119473"/>
            <a:ext cx="11478260" cy="2220595"/>
          </a:xfrm>
          <a:prstGeom prst="rect">
            <a:avLst/>
          </a:prstGeom>
        </p:spPr>
        <p:txBody>
          <a:bodyPr vert="horz" wrap="square" lIns="0" tIns="73660" rIns="0" bIns="0" rtlCol="0">
            <a:spAutoFit/>
          </a:bodyPr>
          <a:lstStyle/>
          <a:p>
            <a:pPr marL="12700">
              <a:lnSpc>
                <a:spcPct val="100000"/>
              </a:lnSpc>
              <a:spcBef>
                <a:spcPts val="580"/>
              </a:spcBef>
            </a:pPr>
            <a:r>
              <a:rPr sz="2000" b="1" dirty="0">
                <a:solidFill>
                  <a:srgbClr val="1E6A9A"/>
                </a:solidFill>
                <a:latin typeface="Calibri"/>
                <a:cs typeface="Calibri"/>
              </a:rPr>
              <a:t>If</a:t>
            </a:r>
            <a:r>
              <a:rPr sz="2000" b="1" spc="-30" dirty="0">
                <a:solidFill>
                  <a:srgbClr val="1E6A9A"/>
                </a:solidFill>
                <a:latin typeface="Calibri"/>
                <a:cs typeface="Calibri"/>
              </a:rPr>
              <a:t> </a:t>
            </a:r>
            <a:r>
              <a:rPr sz="2000" b="1" dirty="0">
                <a:solidFill>
                  <a:srgbClr val="1E6A9A"/>
                </a:solidFill>
                <a:latin typeface="Calibri"/>
                <a:cs typeface="Calibri"/>
              </a:rPr>
              <a:t>Reg</a:t>
            </a:r>
            <a:r>
              <a:rPr sz="2000" b="1" spc="-30" dirty="0">
                <a:solidFill>
                  <a:srgbClr val="1E6A9A"/>
                </a:solidFill>
                <a:latin typeface="Calibri"/>
                <a:cs typeface="Calibri"/>
              </a:rPr>
              <a:t> </a:t>
            </a:r>
            <a:r>
              <a:rPr sz="2000" b="1" dirty="0">
                <a:solidFill>
                  <a:srgbClr val="1E6A9A"/>
                </a:solidFill>
                <a:latin typeface="Calibri"/>
                <a:cs typeface="Calibri"/>
              </a:rPr>
              <a:t>Limit</a:t>
            </a:r>
            <a:r>
              <a:rPr sz="2000" b="1" spc="-55" dirty="0">
                <a:solidFill>
                  <a:srgbClr val="1E6A9A"/>
                </a:solidFill>
                <a:latin typeface="Calibri"/>
                <a:cs typeface="Calibri"/>
              </a:rPr>
              <a:t> </a:t>
            </a:r>
            <a:r>
              <a:rPr sz="2000" b="1" dirty="0">
                <a:solidFill>
                  <a:srgbClr val="1E6A9A"/>
                </a:solidFill>
                <a:latin typeface="Calibri"/>
                <a:cs typeface="Calibri"/>
              </a:rPr>
              <a:t>Mid-Point</a:t>
            </a:r>
            <a:r>
              <a:rPr sz="2000" b="1" spc="-60" dirty="0">
                <a:solidFill>
                  <a:srgbClr val="1E6A9A"/>
                </a:solidFill>
                <a:latin typeface="Calibri"/>
                <a:cs typeface="Calibri"/>
              </a:rPr>
              <a:t> </a:t>
            </a:r>
            <a:r>
              <a:rPr sz="2000" b="1" dirty="0">
                <a:solidFill>
                  <a:srgbClr val="1E6A9A"/>
                </a:solidFill>
                <a:latin typeface="Calibri"/>
                <a:cs typeface="Calibri"/>
              </a:rPr>
              <a:t>&lt;</a:t>
            </a:r>
            <a:r>
              <a:rPr sz="2000" b="1" spc="-25" dirty="0">
                <a:solidFill>
                  <a:srgbClr val="1E6A9A"/>
                </a:solidFill>
                <a:latin typeface="Calibri"/>
                <a:cs typeface="Calibri"/>
              </a:rPr>
              <a:t> </a:t>
            </a:r>
            <a:r>
              <a:rPr sz="2000" b="1" dirty="0">
                <a:solidFill>
                  <a:srgbClr val="1E6A9A"/>
                </a:solidFill>
                <a:latin typeface="Calibri"/>
                <a:cs typeface="Calibri"/>
              </a:rPr>
              <a:t>Min</a:t>
            </a:r>
            <a:r>
              <a:rPr sz="2000" b="1" spc="-40" dirty="0">
                <a:solidFill>
                  <a:srgbClr val="1E6A9A"/>
                </a:solidFill>
                <a:latin typeface="Calibri"/>
                <a:cs typeface="Calibri"/>
              </a:rPr>
              <a:t> </a:t>
            </a:r>
            <a:r>
              <a:rPr sz="2000" b="1" dirty="0">
                <a:solidFill>
                  <a:srgbClr val="1E6A9A"/>
                </a:solidFill>
                <a:latin typeface="Calibri"/>
                <a:cs typeface="Calibri"/>
              </a:rPr>
              <a:t>Reg</a:t>
            </a:r>
            <a:r>
              <a:rPr sz="2000" b="1" spc="-25" dirty="0">
                <a:solidFill>
                  <a:srgbClr val="1E6A9A"/>
                </a:solidFill>
                <a:latin typeface="Calibri"/>
                <a:cs typeface="Calibri"/>
              </a:rPr>
              <a:t> </a:t>
            </a:r>
            <a:r>
              <a:rPr sz="2000" b="1" dirty="0">
                <a:solidFill>
                  <a:srgbClr val="1E6A9A"/>
                </a:solidFill>
                <a:latin typeface="Calibri"/>
                <a:cs typeface="Calibri"/>
              </a:rPr>
              <a:t>Mid-Point</a:t>
            </a:r>
            <a:r>
              <a:rPr sz="2000" b="1" spc="-55" dirty="0">
                <a:solidFill>
                  <a:srgbClr val="1E6A9A"/>
                </a:solidFill>
                <a:latin typeface="Calibri"/>
                <a:cs typeface="Calibri"/>
              </a:rPr>
              <a:t> </a:t>
            </a:r>
            <a:r>
              <a:rPr sz="2000" b="1" dirty="0">
                <a:solidFill>
                  <a:srgbClr val="1E6A9A"/>
                </a:solidFill>
                <a:latin typeface="Calibri"/>
                <a:cs typeface="Calibri"/>
              </a:rPr>
              <a:t>=</a:t>
            </a:r>
            <a:r>
              <a:rPr sz="2000" b="1" spc="-25" dirty="0">
                <a:solidFill>
                  <a:srgbClr val="1E6A9A"/>
                </a:solidFill>
                <a:latin typeface="Calibri"/>
                <a:cs typeface="Calibri"/>
              </a:rPr>
              <a:t> </a:t>
            </a:r>
            <a:r>
              <a:rPr sz="2000" b="1" spc="-10" dirty="0">
                <a:solidFill>
                  <a:srgbClr val="EB1F24"/>
                </a:solidFill>
                <a:latin typeface="Calibri"/>
                <a:cs typeface="Calibri"/>
              </a:rPr>
              <a:t>ERROR</a:t>
            </a:r>
            <a:endParaRPr sz="2000" dirty="0">
              <a:latin typeface="Calibri"/>
              <a:cs typeface="Calibri"/>
            </a:endParaRPr>
          </a:p>
          <a:p>
            <a:pPr marL="818515" indent="-457200">
              <a:lnSpc>
                <a:spcPct val="100000"/>
              </a:lnSpc>
              <a:spcBef>
                <a:spcPts val="480"/>
              </a:spcBef>
              <a:buAutoNum type="arabicPeriod"/>
              <a:tabLst>
                <a:tab pos="818515" algn="l"/>
              </a:tabLst>
            </a:pPr>
            <a:r>
              <a:rPr sz="2000" b="1" spc="-10" dirty="0">
                <a:latin typeface="Calibri"/>
                <a:cs typeface="Calibri"/>
              </a:rPr>
              <a:t>Mid-</a:t>
            </a:r>
            <a:r>
              <a:rPr sz="2000" b="1" dirty="0">
                <a:latin typeface="Calibri"/>
                <a:cs typeface="Calibri"/>
              </a:rPr>
              <a:t>point</a:t>
            </a:r>
            <a:r>
              <a:rPr sz="2000" b="1" spc="-55" dirty="0">
                <a:latin typeface="Calibri"/>
                <a:cs typeface="Calibri"/>
              </a:rPr>
              <a:t> </a:t>
            </a:r>
            <a:r>
              <a:rPr sz="2000" b="1" dirty="0">
                <a:latin typeface="Calibri"/>
                <a:cs typeface="Calibri"/>
              </a:rPr>
              <a:t>of</a:t>
            </a:r>
            <a:r>
              <a:rPr sz="2000" b="1" spc="-25" dirty="0">
                <a:latin typeface="Calibri"/>
                <a:cs typeface="Calibri"/>
              </a:rPr>
              <a:t> </a:t>
            </a:r>
            <a:r>
              <a:rPr sz="2000" b="1" dirty="0">
                <a:latin typeface="Calibri"/>
                <a:cs typeface="Calibri"/>
              </a:rPr>
              <a:t>regulation</a:t>
            </a:r>
            <a:r>
              <a:rPr sz="2000" b="1" spc="-20" dirty="0">
                <a:latin typeface="Calibri"/>
                <a:cs typeface="Calibri"/>
              </a:rPr>
              <a:t> </a:t>
            </a:r>
            <a:r>
              <a:rPr sz="2000" b="1" dirty="0">
                <a:latin typeface="Calibri"/>
                <a:cs typeface="Calibri"/>
              </a:rPr>
              <a:t>range</a:t>
            </a:r>
            <a:r>
              <a:rPr sz="2000" b="1" spc="-1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(Reg</a:t>
            </a:r>
            <a:r>
              <a:rPr sz="2000" spc="-25" dirty="0">
                <a:latin typeface="Calibri"/>
                <a:cs typeface="Calibri"/>
              </a:rPr>
              <a:t> </a:t>
            </a:r>
            <a:r>
              <a:rPr sz="2000" dirty="0">
                <a:latin typeface="Calibri"/>
                <a:cs typeface="Calibri"/>
              </a:rPr>
              <a:t>High</a:t>
            </a:r>
            <a:r>
              <a:rPr sz="2000" spc="-30"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Reg</a:t>
            </a:r>
            <a:r>
              <a:rPr sz="2000" spc="-40" dirty="0">
                <a:latin typeface="Calibri"/>
                <a:cs typeface="Calibri"/>
              </a:rPr>
              <a:t> </a:t>
            </a:r>
            <a:r>
              <a:rPr sz="2000" dirty="0">
                <a:latin typeface="Calibri"/>
                <a:cs typeface="Calibri"/>
              </a:rPr>
              <a:t>Low)</a:t>
            </a:r>
            <a:r>
              <a:rPr sz="2000" spc="-2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2</a:t>
            </a:r>
            <a:r>
              <a:rPr sz="2000" spc="-20"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[10</a:t>
            </a:r>
            <a:r>
              <a:rPr sz="2000" spc="-3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−16]</a:t>
            </a:r>
            <a:r>
              <a:rPr sz="2000" spc="-4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2</a:t>
            </a:r>
            <a:r>
              <a:rPr sz="2000" spc="-20" dirty="0">
                <a:latin typeface="Calibri"/>
                <a:cs typeface="Calibri"/>
              </a:rPr>
              <a:t> </a:t>
            </a:r>
            <a:r>
              <a:rPr sz="2000" dirty="0">
                <a:latin typeface="Calibri"/>
                <a:cs typeface="Calibri"/>
              </a:rPr>
              <a:t>=</a:t>
            </a:r>
            <a:r>
              <a:rPr sz="2000" spc="-30" dirty="0">
                <a:latin typeface="Calibri"/>
                <a:cs typeface="Calibri"/>
              </a:rPr>
              <a:t> </a:t>
            </a:r>
            <a:r>
              <a:rPr sz="2000" spc="-25" dirty="0">
                <a:latin typeface="Calibri"/>
                <a:cs typeface="Calibri"/>
              </a:rPr>
              <a:t>−3</a:t>
            </a:r>
            <a:endParaRPr sz="2000" dirty="0">
              <a:latin typeface="Calibri"/>
              <a:cs typeface="Calibri"/>
            </a:endParaRPr>
          </a:p>
          <a:p>
            <a:pPr marL="818515" indent="-457200">
              <a:lnSpc>
                <a:spcPct val="100000"/>
              </a:lnSpc>
              <a:spcBef>
                <a:spcPts val="480"/>
              </a:spcBef>
              <a:buAutoNum type="arabicPeriod"/>
              <a:tabLst>
                <a:tab pos="818515" algn="l"/>
              </a:tabLst>
            </a:pPr>
            <a:r>
              <a:rPr sz="2000" b="1" dirty="0">
                <a:latin typeface="Calibri"/>
                <a:cs typeface="Calibri"/>
              </a:rPr>
              <a:t>Reg</a:t>
            </a:r>
            <a:r>
              <a:rPr sz="2000" b="1" spc="-45" dirty="0">
                <a:latin typeface="Calibri"/>
                <a:cs typeface="Calibri"/>
              </a:rPr>
              <a:t> </a:t>
            </a:r>
            <a:r>
              <a:rPr sz="2000" b="1" dirty="0">
                <a:latin typeface="Calibri"/>
                <a:cs typeface="Calibri"/>
              </a:rPr>
              <a:t>Limit</a:t>
            </a:r>
            <a:r>
              <a:rPr sz="2000" b="1" spc="-55" dirty="0">
                <a:latin typeface="Calibri"/>
                <a:cs typeface="Calibri"/>
              </a:rPr>
              <a:t> </a:t>
            </a:r>
            <a:r>
              <a:rPr sz="2000" b="1" dirty="0">
                <a:latin typeface="Calibri"/>
                <a:cs typeface="Calibri"/>
              </a:rPr>
              <a:t>Mid-Point</a:t>
            </a:r>
            <a:r>
              <a:rPr sz="2000" b="1" spc="-65" dirty="0">
                <a:latin typeface="Calibri"/>
                <a:cs typeface="Calibri"/>
              </a:rPr>
              <a:t> </a:t>
            </a:r>
            <a:r>
              <a:rPr sz="2000" dirty="0">
                <a:latin typeface="Calibri"/>
                <a:cs typeface="Calibri"/>
              </a:rPr>
              <a:t>=</a:t>
            </a:r>
            <a:r>
              <a:rPr sz="2000" spc="-45" dirty="0">
                <a:latin typeface="Calibri"/>
                <a:cs typeface="Calibri"/>
              </a:rPr>
              <a:t> </a:t>
            </a:r>
            <a:r>
              <a:rPr sz="2000" spc="-10" dirty="0">
                <a:latin typeface="Calibri"/>
                <a:cs typeface="Calibri"/>
              </a:rPr>
              <a:t>mid-</a:t>
            </a:r>
            <a:r>
              <a:rPr sz="2000" dirty="0">
                <a:latin typeface="Calibri"/>
                <a:cs typeface="Calibri"/>
              </a:rPr>
              <a:t>point</a:t>
            </a:r>
            <a:r>
              <a:rPr sz="2000" spc="-3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regulation</a:t>
            </a:r>
            <a:r>
              <a:rPr sz="2000" spc="-30" dirty="0">
                <a:latin typeface="Calibri"/>
                <a:cs typeface="Calibri"/>
              </a:rPr>
              <a:t> </a:t>
            </a:r>
            <a:r>
              <a:rPr sz="2000" dirty="0">
                <a:latin typeface="Calibri"/>
                <a:cs typeface="Calibri"/>
              </a:rPr>
              <a:t>range</a:t>
            </a:r>
            <a:r>
              <a:rPr sz="2000" spc="-50" dirty="0">
                <a:latin typeface="Calibri"/>
                <a:cs typeface="Calibri"/>
              </a:rPr>
              <a:t> </a:t>
            </a:r>
            <a:r>
              <a:rPr sz="2000" dirty="0">
                <a:latin typeface="Calibri"/>
                <a:cs typeface="Calibri"/>
              </a:rPr>
              <a:t>÷</a:t>
            </a:r>
            <a:r>
              <a:rPr sz="2000" spc="-35" dirty="0">
                <a:latin typeface="Calibri"/>
                <a:cs typeface="Calibri"/>
              </a:rPr>
              <a:t> </a:t>
            </a:r>
            <a:r>
              <a:rPr sz="2000" spc="-10" dirty="0">
                <a:latin typeface="Calibri"/>
                <a:cs typeface="Calibri"/>
              </a:rPr>
              <a:t>greater</a:t>
            </a:r>
            <a:r>
              <a:rPr sz="2000" spc="-3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the</a:t>
            </a:r>
            <a:r>
              <a:rPr sz="2000" spc="-40" dirty="0">
                <a:latin typeface="Calibri"/>
                <a:cs typeface="Calibri"/>
              </a:rPr>
              <a:t> </a:t>
            </a:r>
            <a:r>
              <a:rPr sz="2000" i="1" dirty="0">
                <a:latin typeface="Calibri"/>
                <a:cs typeface="Calibri"/>
              </a:rPr>
              <a:t>absolute</a:t>
            </a:r>
            <a:r>
              <a:rPr sz="2000" i="1" spc="-60" dirty="0">
                <a:latin typeface="Calibri"/>
                <a:cs typeface="Calibri"/>
              </a:rPr>
              <a:t> </a:t>
            </a:r>
            <a:r>
              <a:rPr sz="2000" dirty="0">
                <a:latin typeface="Calibri"/>
                <a:cs typeface="Calibri"/>
              </a:rPr>
              <a:t>value</a:t>
            </a:r>
            <a:r>
              <a:rPr sz="2000" spc="-30" dirty="0">
                <a:latin typeface="Calibri"/>
                <a:cs typeface="Calibri"/>
              </a:rPr>
              <a:t> </a:t>
            </a:r>
            <a:r>
              <a:rPr sz="2000" dirty="0">
                <a:latin typeface="Calibri"/>
                <a:cs typeface="Calibri"/>
              </a:rPr>
              <a:t>of</a:t>
            </a:r>
            <a:r>
              <a:rPr sz="2000" spc="-45" dirty="0">
                <a:latin typeface="Calibri"/>
                <a:cs typeface="Calibri"/>
              </a:rPr>
              <a:t> </a:t>
            </a:r>
            <a:r>
              <a:rPr sz="2000" dirty="0">
                <a:latin typeface="Calibri"/>
                <a:cs typeface="Calibri"/>
              </a:rPr>
              <a:t>Reg</a:t>
            </a:r>
            <a:r>
              <a:rPr sz="2000" spc="-35" dirty="0">
                <a:latin typeface="Calibri"/>
                <a:cs typeface="Calibri"/>
              </a:rPr>
              <a:t> </a:t>
            </a:r>
            <a:r>
              <a:rPr sz="2000" dirty="0">
                <a:latin typeface="Calibri"/>
                <a:cs typeface="Calibri"/>
              </a:rPr>
              <a:t>High</a:t>
            </a:r>
            <a:r>
              <a:rPr sz="2000" spc="-40" dirty="0">
                <a:latin typeface="Calibri"/>
                <a:cs typeface="Calibri"/>
              </a:rPr>
              <a:t> </a:t>
            </a:r>
            <a:r>
              <a:rPr sz="2000" dirty="0">
                <a:latin typeface="Calibri"/>
                <a:cs typeface="Calibri"/>
              </a:rPr>
              <a:t>and</a:t>
            </a:r>
            <a:r>
              <a:rPr sz="2000" spc="-45" dirty="0">
                <a:latin typeface="Calibri"/>
                <a:cs typeface="Calibri"/>
              </a:rPr>
              <a:t> </a:t>
            </a:r>
            <a:r>
              <a:rPr sz="2000" spc="-25" dirty="0">
                <a:latin typeface="Calibri"/>
                <a:cs typeface="Calibri"/>
              </a:rPr>
              <a:t>the</a:t>
            </a:r>
            <a:endParaRPr sz="2000" dirty="0">
              <a:latin typeface="Calibri"/>
              <a:cs typeface="Calibri"/>
            </a:endParaRPr>
          </a:p>
          <a:p>
            <a:pPr marL="818515">
              <a:lnSpc>
                <a:spcPct val="100000"/>
              </a:lnSpc>
              <a:spcBef>
                <a:spcPts val="480"/>
              </a:spcBef>
            </a:pPr>
            <a:r>
              <a:rPr sz="2000" i="1" dirty="0">
                <a:latin typeface="Calibri"/>
                <a:cs typeface="Calibri"/>
              </a:rPr>
              <a:t>absolute</a:t>
            </a:r>
            <a:r>
              <a:rPr sz="2000" i="1" spc="-50" dirty="0">
                <a:latin typeface="Calibri"/>
                <a:cs typeface="Calibri"/>
              </a:rPr>
              <a:t> </a:t>
            </a:r>
            <a:r>
              <a:rPr sz="2000" dirty="0">
                <a:latin typeface="Calibri"/>
                <a:cs typeface="Calibri"/>
              </a:rPr>
              <a:t>value</a:t>
            </a:r>
            <a:r>
              <a:rPr sz="2000" spc="-20" dirty="0">
                <a:latin typeface="Calibri"/>
                <a:cs typeface="Calibri"/>
              </a:rPr>
              <a:t> </a:t>
            </a:r>
            <a:r>
              <a:rPr sz="2000" dirty="0">
                <a:latin typeface="Calibri"/>
                <a:cs typeface="Calibri"/>
              </a:rPr>
              <a:t>of</a:t>
            </a:r>
            <a:r>
              <a:rPr sz="2000" spc="-30" dirty="0">
                <a:latin typeface="Calibri"/>
                <a:cs typeface="Calibri"/>
              </a:rPr>
              <a:t> </a:t>
            </a:r>
            <a:r>
              <a:rPr sz="2000" dirty="0">
                <a:latin typeface="Calibri"/>
                <a:cs typeface="Calibri"/>
              </a:rPr>
              <a:t>Reg</a:t>
            </a:r>
            <a:r>
              <a:rPr sz="2000" spc="-40" dirty="0">
                <a:latin typeface="Calibri"/>
                <a:cs typeface="Calibri"/>
              </a:rPr>
              <a:t> </a:t>
            </a:r>
            <a:r>
              <a:rPr sz="2000" dirty="0">
                <a:latin typeface="Calibri"/>
                <a:cs typeface="Calibri"/>
              </a:rPr>
              <a:t>Low</a:t>
            </a:r>
            <a:r>
              <a:rPr sz="2000" spc="-3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−3</a:t>
            </a:r>
            <a:r>
              <a:rPr sz="2000" spc="-2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16</a:t>
            </a:r>
            <a:r>
              <a:rPr sz="2000" spc="-30" dirty="0">
                <a:latin typeface="Calibri"/>
                <a:cs typeface="Calibri"/>
              </a:rPr>
              <a:t> </a:t>
            </a:r>
            <a:r>
              <a:rPr sz="2000" dirty="0">
                <a:latin typeface="Calibri"/>
                <a:cs typeface="Calibri"/>
              </a:rPr>
              <a:t>=</a:t>
            </a:r>
            <a:r>
              <a:rPr sz="2000" spc="-20" dirty="0">
                <a:latin typeface="Calibri"/>
                <a:cs typeface="Calibri"/>
              </a:rPr>
              <a:t> </a:t>
            </a:r>
            <a:r>
              <a:rPr sz="2000" spc="-10" dirty="0">
                <a:latin typeface="Calibri"/>
                <a:cs typeface="Calibri"/>
              </a:rPr>
              <a:t>−0.1875</a:t>
            </a:r>
            <a:endParaRPr sz="2000" dirty="0">
              <a:latin typeface="Calibri"/>
              <a:cs typeface="Calibri"/>
            </a:endParaRPr>
          </a:p>
          <a:p>
            <a:pPr marL="818515" indent="-457200">
              <a:lnSpc>
                <a:spcPct val="100000"/>
              </a:lnSpc>
              <a:spcBef>
                <a:spcPts val="480"/>
              </a:spcBef>
              <a:buAutoNum type="arabicPeriod" startAt="3"/>
              <a:tabLst>
                <a:tab pos="818515" algn="l"/>
              </a:tabLst>
            </a:pPr>
            <a:r>
              <a:rPr sz="2000" b="1" dirty="0">
                <a:latin typeface="Calibri"/>
                <a:cs typeface="Calibri"/>
              </a:rPr>
              <a:t>Min</a:t>
            </a:r>
            <a:r>
              <a:rPr sz="2000" b="1" spc="-30" dirty="0">
                <a:latin typeface="Calibri"/>
                <a:cs typeface="Calibri"/>
              </a:rPr>
              <a:t> </a:t>
            </a:r>
            <a:r>
              <a:rPr sz="2000" b="1" dirty="0">
                <a:latin typeface="Calibri"/>
                <a:cs typeface="Calibri"/>
              </a:rPr>
              <a:t>Reg</a:t>
            </a:r>
            <a:r>
              <a:rPr sz="2000" b="1" spc="-40" dirty="0">
                <a:latin typeface="Calibri"/>
                <a:cs typeface="Calibri"/>
              </a:rPr>
              <a:t> </a:t>
            </a:r>
            <a:r>
              <a:rPr sz="2000" b="1" spc="-10" dirty="0">
                <a:latin typeface="Calibri"/>
                <a:cs typeface="Calibri"/>
              </a:rPr>
              <a:t>Mid-</a:t>
            </a:r>
            <a:r>
              <a:rPr sz="2000" b="1" dirty="0">
                <a:latin typeface="Calibri"/>
                <a:cs typeface="Calibri"/>
              </a:rPr>
              <a:t>Point</a:t>
            </a:r>
            <a:r>
              <a:rPr sz="2000" b="1" spc="-65" dirty="0">
                <a:latin typeface="Calibri"/>
                <a:cs typeface="Calibri"/>
              </a:rPr>
              <a:t> </a:t>
            </a:r>
            <a:r>
              <a:rPr sz="2000" dirty="0">
                <a:latin typeface="Calibri"/>
                <a:cs typeface="Calibri"/>
              </a:rPr>
              <a:t>for</a:t>
            </a:r>
            <a:r>
              <a:rPr sz="2000" spc="-40" dirty="0">
                <a:latin typeface="Calibri"/>
                <a:cs typeface="Calibri"/>
              </a:rPr>
              <a:t> </a:t>
            </a:r>
            <a:r>
              <a:rPr sz="2000" dirty="0">
                <a:latin typeface="Calibri"/>
                <a:cs typeface="Calibri"/>
              </a:rPr>
              <a:t>this</a:t>
            </a:r>
            <a:r>
              <a:rPr sz="2000" spc="-30" dirty="0">
                <a:latin typeface="Calibri"/>
                <a:cs typeface="Calibri"/>
              </a:rPr>
              <a:t> </a:t>
            </a:r>
            <a:r>
              <a:rPr sz="2000" dirty="0">
                <a:latin typeface="Calibri"/>
                <a:cs typeface="Calibri"/>
              </a:rPr>
              <a:t>unit</a:t>
            </a:r>
            <a:r>
              <a:rPr sz="2000" spc="-45" dirty="0">
                <a:latin typeface="Calibri"/>
                <a:cs typeface="Calibri"/>
              </a:rPr>
              <a:t> </a:t>
            </a:r>
            <a:r>
              <a:rPr sz="2000" dirty="0">
                <a:latin typeface="Calibri"/>
                <a:cs typeface="Calibri"/>
              </a:rPr>
              <a:t>(set</a:t>
            </a:r>
            <a:r>
              <a:rPr sz="2000" spc="-20" dirty="0">
                <a:latin typeface="Calibri"/>
                <a:cs typeface="Calibri"/>
              </a:rPr>
              <a:t> </a:t>
            </a:r>
            <a:r>
              <a:rPr sz="2000" dirty="0">
                <a:latin typeface="Calibri"/>
                <a:cs typeface="Calibri"/>
              </a:rPr>
              <a:t>by</a:t>
            </a:r>
            <a:r>
              <a:rPr sz="2000" spc="-30" dirty="0">
                <a:latin typeface="Calibri"/>
                <a:cs typeface="Calibri"/>
              </a:rPr>
              <a:t> </a:t>
            </a:r>
            <a:r>
              <a:rPr sz="2000" dirty="0">
                <a:latin typeface="Calibri"/>
                <a:cs typeface="Calibri"/>
              </a:rPr>
              <a:t>ISO)</a:t>
            </a:r>
            <a:r>
              <a:rPr sz="2000" spc="-40" dirty="0">
                <a:latin typeface="Calibri"/>
                <a:cs typeface="Calibri"/>
              </a:rPr>
              <a:t> </a:t>
            </a:r>
            <a:r>
              <a:rPr sz="2000" dirty="0">
                <a:latin typeface="Calibri"/>
                <a:cs typeface="Calibri"/>
              </a:rPr>
              <a:t>=</a:t>
            </a:r>
            <a:r>
              <a:rPr sz="2000" spc="-20" dirty="0">
                <a:latin typeface="Calibri"/>
                <a:cs typeface="Calibri"/>
              </a:rPr>
              <a:t> </a:t>
            </a:r>
            <a:r>
              <a:rPr sz="2000" spc="-10" dirty="0">
                <a:latin typeface="Calibri"/>
                <a:cs typeface="Calibri"/>
              </a:rPr>
              <a:t>−0.15</a:t>
            </a:r>
            <a:endParaRPr sz="2000" dirty="0">
              <a:latin typeface="Calibri"/>
              <a:cs typeface="Calibri"/>
            </a:endParaRPr>
          </a:p>
          <a:p>
            <a:pPr marL="818515" indent="-457200">
              <a:lnSpc>
                <a:spcPct val="100000"/>
              </a:lnSpc>
              <a:spcBef>
                <a:spcPts val="480"/>
              </a:spcBef>
              <a:buAutoNum type="arabicPeriod" startAt="3"/>
              <a:tabLst>
                <a:tab pos="818515" algn="l"/>
              </a:tabLst>
            </a:pPr>
            <a:r>
              <a:rPr sz="2000" dirty="0">
                <a:latin typeface="Calibri"/>
                <a:cs typeface="Calibri"/>
              </a:rPr>
              <a:t>−0.1875</a:t>
            </a:r>
            <a:r>
              <a:rPr sz="2000" spc="-45" dirty="0">
                <a:latin typeface="Calibri"/>
                <a:cs typeface="Calibri"/>
              </a:rPr>
              <a:t> </a:t>
            </a:r>
            <a:r>
              <a:rPr sz="2000" dirty="0">
                <a:latin typeface="Calibri"/>
                <a:cs typeface="Calibri"/>
              </a:rPr>
              <a:t>&lt;</a:t>
            </a:r>
            <a:r>
              <a:rPr sz="2000" spc="-5" dirty="0">
                <a:latin typeface="Calibri"/>
                <a:cs typeface="Calibri"/>
              </a:rPr>
              <a:t> </a:t>
            </a:r>
            <a:r>
              <a:rPr sz="2000" dirty="0">
                <a:latin typeface="Calibri"/>
                <a:cs typeface="Calibri"/>
              </a:rPr>
              <a:t>−0.15</a:t>
            </a:r>
            <a:r>
              <a:rPr sz="2000" spc="-20" dirty="0">
                <a:latin typeface="Calibri"/>
                <a:cs typeface="Calibri"/>
              </a:rPr>
              <a:t> </a:t>
            </a:r>
            <a:r>
              <a:rPr sz="2000" dirty="0">
                <a:latin typeface="Calibri"/>
                <a:cs typeface="Calibri"/>
              </a:rPr>
              <a:t>=</a:t>
            </a:r>
            <a:r>
              <a:rPr sz="2000" spc="5" dirty="0">
                <a:latin typeface="Calibri"/>
                <a:cs typeface="Calibri"/>
              </a:rPr>
              <a:t> </a:t>
            </a:r>
            <a:r>
              <a:rPr sz="2000" b="1" spc="-20" dirty="0">
                <a:solidFill>
                  <a:srgbClr val="EB1F24"/>
                </a:solidFill>
                <a:latin typeface="Calibri"/>
                <a:cs typeface="Calibri"/>
              </a:rPr>
              <a:t>ERROR</a:t>
            </a:r>
            <a:endParaRPr sz="2000" dirty="0">
              <a:latin typeface="Calibri"/>
              <a:cs typeface="Calibri"/>
            </a:endParaRPr>
          </a:p>
        </p:txBody>
      </p:sp>
      <p:grpSp>
        <p:nvGrpSpPr>
          <p:cNvPr id="5" name="object 5"/>
          <p:cNvGrpSpPr/>
          <p:nvPr/>
        </p:nvGrpSpPr>
        <p:grpSpPr>
          <a:xfrm>
            <a:off x="254508" y="998219"/>
            <a:ext cx="11745595" cy="2923540"/>
            <a:chOff x="254508" y="998219"/>
            <a:chExt cx="11745595" cy="2923540"/>
          </a:xfrm>
        </p:grpSpPr>
        <p:pic>
          <p:nvPicPr>
            <p:cNvPr id="6" name="object 6"/>
            <p:cNvPicPr/>
            <p:nvPr/>
          </p:nvPicPr>
          <p:blipFill>
            <a:blip r:embed="rId4" cstate="print"/>
            <a:stretch>
              <a:fillRect/>
            </a:stretch>
          </p:blipFill>
          <p:spPr>
            <a:xfrm>
              <a:off x="254508" y="998219"/>
              <a:ext cx="11682984" cy="1818131"/>
            </a:xfrm>
            <a:prstGeom prst="rect">
              <a:avLst/>
            </a:prstGeom>
          </p:spPr>
        </p:pic>
        <p:sp>
          <p:nvSpPr>
            <p:cNvPr id="7" name="object 7"/>
            <p:cNvSpPr/>
            <p:nvPr/>
          </p:nvSpPr>
          <p:spPr>
            <a:xfrm>
              <a:off x="1448561" y="1219961"/>
              <a:ext cx="8839200" cy="1521460"/>
            </a:xfrm>
            <a:custGeom>
              <a:avLst/>
              <a:gdLst/>
              <a:ahLst/>
              <a:cxnLst/>
              <a:rect l="l" t="t" r="r" b="b"/>
              <a:pathLst>
                <a:path w="8839200" h="1521460">
                  <a:moveTo>
                    <a:pt x="7034784" y="1520952"/>
                  </a:moveTo>
                  <a:lnTo>
                    <a:pt x="8839200" y="1520952"/>
                  </a:lnTo>
                  <a:lnTo>
                    <a:pt x="8839200" y="911351"/>
                  </a:lnTo>
                  <a:lnTo>
                    <a:pt x="7034784" y="911351"/>
                  </a:lnTo>
                  <a:lnTo>
                    <a:pt x="7034784" y="1520952"/>
                  </a:lnTo>
                  <a:close/>
                </a:path>
                <a:path w="8839200" h="1521460">
                  <a:moveTo>
                    <a:pt x="0" y="381000"/>
                  </a:moveTo>
                  <a:lnTo>
                    <a:pt x="1856232" y="381000"/>
                  </a:lnTo>
                  <a:lnTo>
                    <a:pt x="1856232" y="0"/>
                  </a:lnTo>
                  <a:lnTo>
                    <a:pt x="0" y="0"/>
                  </a:lnTo>
                  <a:lnTo>
                    <a:pt x="0" y="381000"/>
                  </a:lnTo>
                  <a:close/>
                </a:path>
              </a:pathLst>
            </a:custGeom>
            <a:ln w="25908">
              <a:solidFill>
                <a:srgbClr val="FAB82E"/>
              </a:solidFill>
            </a:ln>
          </p:spPr>
          <p:txBody>
            <a:bodyPr wrap="square" lIns="0" tIns="0" rIns="0" bIns="0" rtlCol="0"/>
            <a:lstStyle/>
            <a:p>
              <a:endParaRPr/>
            </a:p>
          </p:txBody>
        </p:sp>
        <p:pic>
          <p:nvPicPr>
            <p:cNvPr id="8" name="object 8"/>
            <p:cNvPicPr/>
            <p:nvPr/>
          </p:nvPicPr>
          <p:blipFill>
            <a:blip r:embed="rId5" cstate="print"/>
            <a:stretch>
              <a:fillRect/>
            </a:stretch>
          </p:blipFill>
          <p:spPr>
            <a:xfrm>
              <a:off x="254508" y="2831591"/>
              <a:ext cx="11682984" cy="806196"/>
            </a:xfrm>
            <a:prstGeom prst="rect">
              <a:avLst/>
            </a:prstGeom>
          </p:spPr>
        </p:pic>
        <p:sp>
          <p:nvSpPr>
            <p:cNvPr id="9" name="object 9"/>
            <p:cNvSpPr/>
            <p:nvPr/>
          </p:nvSpPr>
          <p:spPr>
            <a:xfrm>
              <a:off x="2517647" y="3336036"/>
              <a:ext cx="9482455" cy="585470"/>
            </a:xfrm>
            <a:custGeom>
              <a:avLst/>
              <a:gdLst/>
              <a:ahLst/>
              <a:cxnLst/>
              <a:rect l="l" t="t" r="r" b="b"/>
              <a:pathLst>
                <a:path w="9482455" h="585470">
                  <a:moveTo>
                    <a:pt x="9482328" y="0"/>
                  </a:moveTo>
                  <a:lnTo>
                    <a:pt x="0" y="0"/>
                  </a:lnTo>
                  <a:lnTo>
                    <a:pt x="0" y="585215"/>
                  </a:lnTo>
                  <a:lnTo>
                    <a:pt x="9482328" y="585215"/>
                  </a:lnTo>
                  <a:lnTo>
                    <a:pt x="9482328" y="0"/>
                  </a:lnTo>
                  <a:close/>
                </a:path>
              </a:pathLst>
            </a:custGeom>
            <a:solidFill>
              <a:srgbClr val="FFFFFF"/>
            </a:solidFill>
          </p:spPr>
          <p:txBody>
            <a:bodyPr wrap="square" lIns="0" tIns="0" rIns="0" bIns="0" rtlCol="0"/>
            <a:lstStyle/>
            <a:p>
              <a:endParaRPr/>
            </a:p>
          </p:txBody>
        </p:sp>
      </p:grpSp>
      <p:sp>
        <p:nvSpPr>
          <p:cNvPr id="10" name="object 10"/>
          <p:cNvSpPr txBox="1"/>
          <p:nvPr/>
        </p:nvSpPr>
        <p:spPr>
          <a:xfrm>
            <a:off x="272795" y="2816351"/>
            <a:ext cx="11664950" cy="1222375"/>
          </a:xfrm>
          <a:prstGeom prst="rect">
            <a:avLst/>
          </a:prstGeom>
          <a:ln w="57911">
            <a:solidFill>
              <a:srgbClr val="C5D9F0"/>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spcBef>
                <a:spcPts val="680"/>
              </a:spcBef>
            </a:pPr>
            <a:endParaRPr sz="1600">
              <a:latin typeface="Times New Roman"/>
              <a:cs typeface="Times New Roman"/>
            </a:endParaRPr>
          </a:p>
          <a:p>
            <a:pPr marL="2336165" marR="1889125">
              <a:lnSpc>
                <a:spcPct val="100000"/>
              </a:lnSpc>
            </a:pPr>
            <a:r>
              <a:rPr sz="1600" spc="-20">
                <a:latin typeface="Calibri"/>
                <a:cs typeface="Calibri"/>
              </a:rPr>
              <a:t>ESD_ATRR</a:t>
            </a:r>
            <a:r>
              <a:rPr sz="1600" spc="-5">
                <a:latin typeface="Calibri"/>
                <a:cs typeface="Calibri"/>
              </a:rPr>
              <a:t> </a:t>
            </a:r>
            <a:r>
              <a:rPr sz="1600">
                <a:latin typeface="Calibri"/>
                <a:cs typeface="Calibri"/>
              </a:rPr>
              <a:t>Reg</a:t>
            </a:r>
            <a:r>
              <a:rPr sz="1600" spc="-20">
                <a:latin typeface="Calibri"/>
                <a:cs typeface="Calibri"/>
              </a:rPr>
              <a:t> </a:t>
            </a:r>
            <a:r>
              <a:rPr sz="1600">
                <a:latin typeface="Calibri"/>
                <a:cs typeface="Calibri"/>
              </a:rPr>
              <a:t>Limit</a:t>
            </a:r>
            <a:r>
              <a:rPr sz="1600" spc="-40">
                <a:latin typeface="Calibri"/>
                <a:cs typeface="Calibri"/>
              </a:rPr>
              <a:t> </a:t>
            </a:r>
            <a:r>
              <a:rPr sz="1600">
                <a:latin typeface="Calibri"/>
                <a:cs typeface="Calibri"/>
              </a:rPr>
              <a:t>Mid-</a:t>
            </a:r>
            <a:r>
              <a:rPr sz="1600" spc="-10">
                <a:latin typeface="Calibri"/>
                <a:cs typeface="Calibri"/>
              </a:rPr>
              <a:t>Point</a:t>
            </a:r>
            <a:r>
              <a:rPr sz="1600" spc="-55">
                <a:latin typeface="Calibri"/>
                <a:cs typeface="Calibri"/>
              </a:rPr>
              <a:t> </a:t>
            </a:r>
            <a:r>
              <a:rPr sz="1600" spc="-25">
                <a:latin typeface="Calibri"/>
                <a:cs typeface="Calibri"/>
              </a:rPr>
              <a:t>Per-</a:t>
            </a:r>
            <a:r>
              <a:rPr sz="1600">
                <a:latin typeface="Calibri"/>
                <a:cs typeface="Calibri"/>
              </a:rPr>
              <a:t>Unit</a:t>
            </a:r>
            <a:r>
              <a:rPr sz="1600" spc="-25">
                <a:latin typeface="Calibri"/>
                <a:cs typeface="Calibri"/>
              </a:rPr>
              <a:t> </a:t>
            </a:r>
            <a:r>
              <a:rPr sz="1600">
                <a:latin typeface="Calibri"/>
                <a:cs typeface="Calibri"/>
              </a:rPr>
              <a:t>[−0.1875]</a:t>
            </a:r>
            <a:r>
              <a:rPr sz="1600" spc="5">
                <a:latin typeface="Calibri"/>
                <a:cs typeface="Calibri"/>
              </a:rPr>
              <a:t> </a:t>
            </a:r>
            <a:r>
              <a:rPr sz="1600">
                <a:latin typeface="Calibri"/>
                <a:cs typeface="Calibri"/>
              </a:rPr>
              <a:t>cannot</a:t>
            </a:r>
            <a:r>
              <a:rPr sz="1600" spc="-20">
                <a:latin typeface="Calibri"/>
                <a:cs typeface="Calibri"/>
              </a:rPr>
              <a:t> </a:t>
            </a:r>
            <a:r>
              <a:rPr sz="1600">
                <a:latin typeface="Calibri"/>
                <a:cs typeface="Calibri"/>
              </a:rPr>
              <a:t>be</a:t>
            </a:r>
            <a:r>
              <a:rPr sz="1600" spc="-35">
                <a:latin typeface="Calibri"/>
                <a:cs typeface="Calibri"/>
              </a:rPr>
              <a:t> </a:t>
            </a:r>
            <a:r>
              <a:rPr sz="1600">
                <a:latin typeface="Calibri"/>
                <a:cs typeface="Calibri"/>
              </a:rPr>
              <a:t>less</a:t>
            </a:r>
            <a:r>
              <a:rPr sz="1600" spc="-35">
                <a:latin typeface="Calibri"/>
                <a:cs typeface="Calibri"/>
              </a:rPr>
              <a:t> </a:t>
            </a:r>
            <a:r>
              <a:rPr sz="1600">
                <a:latin typeface="Calibri"/>
                <a:cs typeface="Calibri"/>
              </a:rPr>
              <a:t>than</a:t>
            </a:r>
            <a:r>
              <a:rPr sz="1600" spc="-35">
                <a:latin typeface="Calibri"/>
                <a:cs typeface="Calibri"/>
              </a:rPr>
              <a:t> </a:t>
            </a:r>
            <a:r>
              <a:rPr sz="1600">
                <a:latin typeface="Calibri"/>
                <a:cs typeface="Calibri"/>
              </a:rPr>
              <a:t>the</a:t>
            </a:r>
            <a:r>
              <a:rPr sz="1600" spc="-35">
                <a:latin typeface="Calibri"/>
                <a:cs typeface="Calibri"/>
              </a:rPr>
              <a:t> </a:t>
            </a:r>
            <a:r>
              <a:rPr sz="1600">
                <a:latin typeface="Calibri"/>
                <a:cs typeface="Calibri"/>
              </a:rPr>
              <a:t>ISO</a:t>
            </a:r>
            <a:r>
              <a:rPr sz="1600" spc="-20">
                <a:latin typeface="Calibri"/>
                <a:cs typeface="Calibri"/>
              </a:rPr>
              <a:t> </a:t>
            </a:r>
            <a:r>
              <a:rPr sz="1600">
                <a:latin typeface="Calibri"/>
                <a:cs typeface="Calibri"/>
              </a:rPr>
              <a:t>set</a:t>
            </a:r>
            <a:r>
              <a:rPr sz="1600" spc="-20">
                <a:latin typeface="Calibri"/>
                <a:cs typeface="Calibri"/>
              </a:rPr>
              <a:t> </a:t>
            </a:r>
            <a:r>
              <a:rPr sz="1600">
                <a:latin typeface="Calibri"/>
                <a:cs typeface="Calibri"/>
              </a:rPr>
              <a:t>value</a:t>
            </a:r>
            <a:r>
              <a:rPr sz="1600" spc="-45">
                <a:latin typeface="Calibri"/>
                <a:cs typeface="Calibri"/>
              </a:rPr>
              <a:t> </a:t>
            </a:r>
            <a:r>
              <a:rPr sz="1600" spc="-25">
                <a:latin typeface="Calibri"/>
                <a:cs typeface="Calibri"/>
              </a:rPr>
              <a:t>for </a:t>
            </a:r>
            <a:r>
              <a:rPr sz="1600">
                <a:latin typeface="Calibri"/>
                <a:cs typeface="Calibri"/>
              </a:rPr>
              <a:t>MIN</a:t>
            </a:r>
            <a:r>
              <a:rPr sz="1600" spc="-30">
                <a:latin typeface="Calibri"/>
                <a:cs typeface="Calibri"/>
              </a:rPr>
              <a:t> </a:t>
            </a:r>
            <a:r>
              <a:rPr sz="1600">
                <a:latin typeface="Calibri"/>
                <a:cs typeface="Calibri"/>
              </a:rPr>
              <a:t>Reg</a:t>
            </a:r>
            <a:r>
              <a:rPr sz="1600" spc="-30">
                <a:latin typeface="Calibri"/>
                <a:cs typeface="Calibri"/>
              </a:rPr>
              <a:t> </a:t>
            </a:r>
            <a:r>
              <a:rPr sz="1600">
                <a:latin typeface="Calibri"/>
                <a:cs typeface="Calibri"/>
              </a:rPr>
              <a:t>Mid-</a:t>
            </a:r>
            <a:r>
              <a:rPr sz="1600" spc="-10">
                <a:latin typeface="Calibri"/>
                <a:cs typeface="Calibri"/>
              </a:rPr>
              <a:t>Point</a:t>
            </a:r>
            <a:r>
              <a:rPr sz="1600" spc="-50">
                <a:latin typeface="Calibri"/>
                <a:cs typeface="Calibri"/>
              </a:rPr>
              <a:t> </a:t>
            </a:r>
            <a:r>
              <a:rPr sz="1600" spc="-25">
                <a:latin typeface="Calibri"/>
                <a:cs typeface="Calibri"/>
              </a:rPr>
              <a:t>Per-</a:t>
            </a:r>
            <a:r>
              <a:rPr sz="1600">
                <a:latin typeface="Calibri"/>
                <a:cs typeface="Calibri"/>
              </a:rPr>
              <a:t>Unit</a:t>
            </a:r>
            <a:r>
              <a:rPr sz="1600" spc="-10">
                <a:latin typeface="Calibri"/>
                <a:cs typeface="Calibri"/>
              </a:rPr>
              <a:t> </a:t>
            </a:r>
            <a:r>
              <a:rPr sz="1600">
                <a:latin typeface="Calibri"/>
                <a:cs typeface="Calibri"/>
              </a:rPr>
              <a:t>[−0.15].</a:t>
            </a:r>
            <a:r>
              <a:rPr sz="1600" spc="-10">
                <a:latin typeface="Calibri"/>
                <a:cs typeface="Calibri"/>
              </a:rPr>
              <a:t> Offered</a:t>
            </a:r>
            <a:r>
              <a:rPr sz="1600" spc="-15">
                <a:latin typeface="Calibri"/>
                <a:cs typeface="Calibri"/>
              </a:rPr>
              <a:t> </a:t>
            </a:r>
            <a:r>
              <a:rPr sz="1600">
                <a:latin typeface="Calibri"/>
                <a:cs typeface="Calibri"/>
              </a:rPr>
              <a:t>limits</a:t>
            </a:r>
            <a:r>
              <a:rPr sz="1600" spc="-55">
                <a:latin typeface="Calibri"/>
                <a:cs typeface="Calibri"/>
              </a:rPr>
              <a:t> </a:t>
            </a:r>
            <a:r>
              <a:rPr sz="1600" spc="-20">
                <a:latin typeface="Calibri"/>
                <a:cs typeface="Calibri"/>
              </a:rPr>
              <a:t>are:</a:t>
            </a:r>
            <a:endParaRPr sz="1600">
              <a:latin typeface="Calibri"/>
              <a:cs typeface="Calibri"/>
            </a:endParaRPr>
          </a:p>
        </p:txBody>
      </p:sp>
      <p:sp>
        <p:nvSpPr>
          <p:cNvPr id="11" name="object 11"/>
          <p:cNvSpPr txBox="1"/>
          <p:nvPr/>
        </p:nvSpPr>
        <p:spPr>
          <a:xfrm>
            <a:off x="7148321" y="3643121"/>
            <a:ext cx="2377440" cy="247015"/>
          </a:xfrm>
          <a:prstGeom prst="rect">
            <a:avLst/>
          </a:prstGeom>
          <a:solidFill>
            <a:srgbClr val="FFFFFF"/>
          </a:solidFill>
          <a:ln w="25907">
            <a:solidFill>
              <a:srgbClr val="FAB82E"/>
            </a:solidFill>
          </a:ln>
        </p:spPr>
        <p:txBody>
          <a:bodyPr vert="horz" wrap="square" lIns="0" tIns="0" rIns="0" bIns="0" rtlCol="0">
            <a:spAutoFit/>
          </a:bodyPr>
          <a:lstStyle/>
          <a:p>
            <a:pPr marL="24130">
              <a:lnSpc>
                <a:spcPts val="1689"/>
              </a:lnSpc>
            </a:pPr>
            <a:r>
              <a:rPr sz="1600">
                <a:latin typeface="Calibri"/>
                <a:cs typeface="Calibri"/>
              </a:rPr>
              <a:t>Reg</a:t>
            </a:r>
            <a:r>
              <a:rPr sz="1600" spc="-35">
                <a:latin typeface="Calibri"/>
                <a:cs typeface="Calibri"/>
              </a:rPr>
              <a:t> </a:t>
            </a:r>
            <a:r>
              <a:rPr sz="1600">
                <a:latin typeface="Calibri"/>
                <a:cs typeface="Calibri"/>
              </a:rPr>
              <a:t>Low [−16]</a:t>
            </a:r>
            <a:r>
              <a:rPr sz="1600" spc="-25">
                <a:latin typeface="Calibri"/>
                <a:cs typeface="Calibri"/>
              </a:rPr>
              <a:t> </a:t>
            </a:r>
            <a:r>
              <a:rPr sz="1600">
                <a:latin typeface="Calibri"/>
                <a:cs typeface="Calibri"/>
              </a:rPr>
              <a:t>Reg</a:t>
            </a:r>
            <a:r>
              <a:rPr sz="1600" spc="-30">
                <a:latin typeface="Calibri"/>
                <a:cs typeface="Calibri"/>
              </a:rPr>
              <a:t> </a:t>
            </a:r>
            <a:r>
              <a:rPr sz="1600">
                <a:latin typeface="Calibri"/>
                <a:cs typeface="Calibri"/>
              </a:rPr>
              <a:t>High</a:t>
            </a:r>
            <a:r>
              <a:rPr sz="1600" spc="-50">
                <a:latin typeface="Calibri"/>
                <a:cs typeface="Calibri"/>
              </a:rPr>
              <a:t> </a:t>
            </a:r>
            <a:r>
              <a:rPr sz="1600" spc="-20">
                <a:latin typeface="Calibri"/>
                <a:cs typeface="Calibri"/>
              </a:rPr>
              <a:t>[10]</a:t>
            </a:r>
            <a:endParaRPr sz="1600">
              <a:latin typeface="Calibri"/>
              <a:cs typeface="Calibri"/>
            </a:endParaRPr>
          </a:p>
        </p:txBody>
      </p:sp>
      <p:sp>
        <p:nvSpPr>
          <p:cNvPr id="12" name="object 12"/>
          <p:cNvSpPr/>
          <p:nvPr/>
        </p:nvSpPr>
        <p:spPr>
          <a:xfrm>
            <a:off x="2381250" y="998982"/>
            <a:ext cx="4340860" cy="2918460"/>
          </a:xfrm>
          <a:custGeom>
            <a:avLst/>
            <a:gdLst/>
            <a:ahLst/>
            <a:cxnLst/>
            <a:rect l="l" t="t" r="r" b="b"/>
            <a:pathLst>
              <a:path w="4340859" h="2918460">
                <a:moveTo>
                  <a:pt x="164592" y="2918460"/>
                </a:moveTo>
                <a:lnTo>
                  <a:pt x="3227831" y="2918460"/>
                </a:lnTo>
                <a:lnTo>
                  <a:pt x="3227831" y="2633472"/>
                </a:lnTo>
                <a:lnTo>
                  <a:pt x="164592" y="2633472"/>
                </a:lnTo>
                <a:lnTo>
                  <a:pt x="164592" y="2918460"/>
                </a:lnTo>
                <a:close/>
              </a:path>
              <a:path w="4340859" h="2918460">
                <a:moveTo>
                  <a:pt x="1094232" y="2609087"/>
                </a:moveTo>
                <a:lnTo>
                  <a:pt x="4340352" y="2609087"/>
                </a:lnTo>
                <a:lnTo>
                  <a:pt x="4340352" y="2362199"/>
                </a:lnTo>
                <a:lnTo>
                  <a:pt x="1094232" y="2362199"/>
                </a:lnTo>
                <a:lnTo>
                  <a:pt x="1094232" y="2609087"/>
                </a:lnTo>
                <a:close/>
              </a:path>
              <a:path w="4340859" h="2918460">
                <a:moveTo>
                  <a:pt x="0" y="220979"/>
                </a:moveTo>
                <a:lnTo>
                  <a:pt x="743712" y="220979"/>
                </a:lnTo>
                <a:lnTo>
                  <a:pt x="743712" y="0"/>
                </a:lnTo>
                <a:lnTo>
                  <a:pt x="0" y="0"/>
                </a:lnTo>
                <a:lnTo>
                  <a:pt x="0" y="220979"/>
                </a:lnTo>
                <a:close/>
              </a:path>
            </a:pathLst>
          </a:custGeom>
          <a:ln w="25908">
            <a:solidFill>
              <a:srgbClr val="FAB82E"/>
            </a:solidFill>
          </a:ln>
        </p:spPr>
        <p:txBody>
          <a:bodyPr wrap="square" lIns="0" tIns="0" rIns="0" bIns="0" rtlCol="0"/>
          <a:lstStyle/>
          <a:p>
            <a:endParaRPr/>
          </a:p>
        </p:txBody>
      </p:sp>
      <p:sp>
        <p:nvSpPr>
          <p:cNvPr id="13" name="object 13"/>
          <p:cNvSpPr txBox="1"/>
          <p:nvPr/>
        </p:nvSpPr>
        <p:spPr>
          <a:xfrm>
            <a:off x="4876800" y="2011679"/>
            <a:ext cx="2194560" cy="175260"/>
          </a:xfrm>
          <a:prstGeom prst="rect">
            <a:avLst/>
          </a:prstGeom>
          <a:solidFill>
            <a:srgbClr val="D6E6F6"/>
          </a:solidFill>
        </p:spPr>
        <p:txBody>
          <a:bodyPr vert="horz" wrap="square" lIns="0" tIns="3175" rIns="0" bIns="0" rtlCol="0">
            <a:spAutoFit/>
          </a:bodyPr>
          <a:lstStyle/>
          <a:p>
            <a:pPr marL="45720">
              <a:lnSpc>
                <a:spcPct val="100000"/>
              </a:lnSpc>
              <a:spcBef>
                <a:spcPts val="25"/>
              </a:spcBef>
            </a:pPr>
            <a:r>
              <a:rPr sz="1000" b="1">
                <a:solidFill>
                  <a:srgbClr val="0F3B85"/>
                </a:solidFill>
                <a:latin typeface="Calibri"/>
                <a:cs typeface="Calibri"/>
              </a:rPr>
              <a:t>My_CSF</a:t>
            </a:r>
            <a:r>
              <a:rPr sz="1000" b="1" spc="15">
                <a:solidFill>
                  <a:srgbClr val="0F3B85"/>
                </a:solidFill>
                <a:latin typeface="Calibri"/>
                <a:cs typeface="Calibri"/>
              </a:rPr>
              <a:t> </a:t>
            </a:r>
            <a:r>
              <a:rPr sz="1000" b="1">
                <a:solidFill>
                  <a:srgbClr val="0F3B85"/>
                </a:solidFill>
                <a:latin typeface="Calibri"/>
                <a:cs typeface="Calibri"/>
              </a:rPr>
              <a:t>on</a:t>
            </a:r>
            <a:r>
              <a:rPr sz="1000" b="1" spc="-15">
                <a:solidFill>
                  <a:srgbClr val="0F3B85"/>
                </a:solidFill>
                <a:latin typeface="Calibri"/>
                <a:cs typeface="Calibri"/>
              </a:rPr>
              <a:t> </a:t>
            </a:r>
            <a:r>
              <a:rPr sz="1000" b="1" spc="-10">
                <a:solidFill>
                  <a:srgbClr val="0F3B85"/>
                </a:solidFill>
                <a:latin typeface="Calibri"/>
                <a:cs typeface="Calibri"/>
              </a:rPr>
              <a:t>02-Jan-</a:t>
            </a:r>
            <a:r>
              <a:rPr sz="1000" b="1" spc="-20">
                <a:solidFill>
                  <a:srgbClr val="0F3B85"/>
                </a:solidFill>
                <a:latin typeface="Calibri"/>
                <a:cs typeface="Calibri"/>
              </a:rPr>
              <a:t>2019</a:t>
            </a:r>
            <a:endParaRPr sz="10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79</a:t>
            </a:fld>
            <a:endParaRPr spc="-25"/>
          </a:p>
        </p:txBody>
      </p:sp>
      <p:sp>
        <p:nvSpPr>
          <p:cNvPr id="19" name="object 19"/>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
        <p:nvSpPr>
          <p:cNvPr id="14" name="object 14"/>
          <p:cNvSpPr txBox="1"/>
          <p:nvPr/>
        </p:nvSpPr>
        <p:spPr>
          <a:xfrm>
            <a:off x="990600" y="2543555"/>
            <a:ext cx="1981200" cy="196850"/>
          </a:xfrm>
          <a:prstGeom prst="rect">
            <a:avLst/>
          </a:prstGeom>
          <a:solidFill>
            <a:srgbClr val="FFFFFF"/>
          </a:solidFill>
          <a:ln w="12191">
            <a:solidFill>
              <a:srgbClr val="B5B8C7"/>
            </a:solidFill>
          </a:ln>
        </p:spPr>
        <p:txBody>
          <a:bodyPr vert="horz" wrap="square" lIns="0" tIns="0" rIns="0" bIns="0" rtlCol="0">
            <a:spAutoFit/>
          </a:bodyPr>
          <a:lstStyle/>
          <a:p>
            <a:pPr marL="45085">
              <a:lnSpc>
                <a:spcPts val="1315"/>
              </a:lnSpc>
            </a:pPr>
            <a:r>
              <a:rPr sz="1200" spc="-10">
                <a:latin typeface="Calibri"/>
                <a:cs typeface="Calibri"/>
              </a:rPr>
              <a:t>My_CSF_ATRR</a:t>
            </a:r>
            <a:endParaRPr sz="1200">
              <a:latin typeface="Calibri"/>
              <a:cs typeface="Calibri"/>
            </a:endParaRPr>
          </a:p>
        </p:txBody>
      </p:sp>
      <p:sp>
        <p:nvSpPr>
          <p:cNvPr id="15" name="object 15"/>
          <p:cNvSpPr txBox="1"/>
          <p:nvPr/>
        </p:nvSpPr>
        <p:spPr>
          <a:xfrm>
            <a:off x="8548116" y="2485644"/>
            <a:ext cx="548640" cy="155575"/>
          </a:xfrm>
          <a:prstGeom prst="rect">
            <a:avLst/>
          </a:prstGeom>
          <a:solidFill>
            <a:srgbClr val="FFCCCC"/>
          </a:solidFill>
          <a:ln w="12192">
            <a:solidFill>
              <a:srgbClr val="B5B8C7"/>
            </a:solidFill>
          </a:ln>
        </p:spPr>
        <p:txBody>
          <a:bodyPr vert="horz" wrap="square" lIns="0" tIns="0" rIns="0" bIns="0" rtlCol="0">
            <a:spAutoFit/>
          </a:bodyPr>
          <a:lstStyle/>
          <a:p>
            <a:pPr marL="233045">
              <a:lnSpc>
                <a:spcPts val="1155"/>
              </a:lnSpc>
            </a:pPr>
            <a:r>
              <a:rPr sz="1200" spc="-20">
                <a:latin typeface="Calibri"/>
                <a:cs typeface="Calibri"/>
              </a:rPr>
              <a:t>10.0</a:t>
            </a:r>
            <a:endParaRPr sz="1200">
              <a:latin typeface="Calibri"/>
              <a:cs typeface="Calibri"/>
            </a:endParaRPr>
          </a:p>
        </p:txBody>
      </p:sp>
      <p:sp>
        <p:nvSpPr>
          <p:cNvPr id="16" name="object 16"/>
          <p:cNvSpPr txBox="1"/>
          <p:nvPr/>
        </p:nvSpPr>
        <p:spPr>
          <a:xfrm>
            <a:off x="9666731" y="2485644"/>
            <a:ext cx="548640" cy="155575"/>
          </a:xfrm>
          <a:prstGeom prst="rect">
            <a:avLst/>
          </a:prstGeom>
          <a:solidFill>
            <a:srgbClr val="FFCCCC"/>
          </a:solidFill>
          <a:ln w="12192">
            <a:solidFill>
              <a:srgbClr val="B5B8C7"/>
            </a:solidFill>
          </a:ln>
        </p:spPr>
        <p:txBody>
          <a:bodyPr vert="horz" wrap="square" lIns="0" tIns="0" rIns="0" bIns="0" rtlCol="0">
            <a:spAutoFit/>
          </a:bodyPr>
          <a:lstStyle/>
          <a:p>
            <a:pPr marL="156210">
              <a:lnSpc>
                <a:spcPts val="1155"/>
              </a:lnSpc>
            </a:pPr>
            <a:r>
              <a:rPr sz="1200" spc="-10">
                <a:latin typeface="Calibri"/>
                <a:cs typeface="Calibri"/>
              </a:rPr>
              <a:t>−16.0</a:t>
            </a:r>
            <a:endParaRPr sz="1200">
              <a:latin typeface="Calibri"/>
              <a:cs typeface="Calibri"/>
            </a:endParaRPr>
          </a:p>
        </p:txBody>
      </p:sp>
      <p:sp>
        <p:nvSpPr>
          <p:cNvPr id="17" name="object 17"/>
          <p:cNvSpPr txBox="1"/>
          <p:nvPr/>
        </p:nvSpPr>
        <p:spPr>
          <a:xfrm>
            <a:off x="3307079" y="2485644"/>
            <a:ext cx="914400" cy="169545"/>
          </a:xfrm>
          <a:prstGeom prst="rect">
            <a:avLst/>
          </a:prstGeom>
          <a:solidFill>
            <a:srgbClr val="DFE8F6"/>
          </a:solidFill>
        </p:spPr>
        <p:txBody>
          <a:bodyPr vert="horz" wrap="square" lIns="0" tIns="0" rIns="0" bIns="0" rtlCol="0">
            <a:spAutoFit/>
          </a:bodyPr>
          <a:lstStyle/>
          <a:p>
            <a:pPr marL="46355">
              <a:lnSpc>
                <a:spcPts val="1205"/>
              </a:lnSpc>
            </a:pPr>
            <a:r>
              <a:rPr sz="1100" spc="-10">
                <a:latin typeface="Calibri"/>
                <a:cs typeface="Calibri"/>
              </a:rPr>
              <a:t>CSF_ATRR</a:t>
            </a:r>
            <a:endParaRPr sz="1100">
              <a:latin typeface="Calibri"/>
              <a:cs typeface="Calibri"/>
            </a:endParaRPr>
          </a:p>
        </p:txBody>
      </p:sp>
      <p:pic>
        <p:nvPicPr>
          <p:cNvPr id="20" name="Picture 19">
            <a:extLst>
              <a:ext uri="{FF2B5EF4-FFF2-40B4-BE49-F238E27FC236}">
                <a16:creationId xmlns:a16="http://schemas.microsoft.com/office/drawing/2014/main" id="{CA191BEC-CBD4-B224-3DE9-2556662EAD92}"/>
              </a:ext>
            </a:extLst>
          </p:cNvPr>
          <p:cNvPicPr>
            <a:picLocks noChangeAspect="1"/>
          </p:cNvPicPr>
          <p:nvPr/>
        </p:nvPicPr>
        <p:blipFill>
          <a:blip r:embed="rId6"/>
          <a:stretch>
            <a:fillRect/>
          </a:stretch>
        </p:blipFill>
        <p:spPr>
          <a:xfrm>
            <a:off x="3561563" y="982978"/>
            <a:ext cx="371364" cy="214006"/>
          </a:xfrm>
          <a:prstGeom prst="rect">
            <a:avLst/>
          </a:prstGeom>
        </p:spPr>
      </p:pic>
      <p:cxnSp>
        <p:nvCxnSpPr>
          <p:cNvPr id="21" name="Straight Connector 20">
            <a:extLst>
              <a:ext uri="{FF2B5EF4-FFF2-40B4-BE49-F238E27FC236}">
                <a16:creationId xmlns:a16="http://schemas.microsoft.com/office/drawing/2014/main" id="{AC878FB5-F26E-394F-8573-0B60E807033C}"/>
              </a:ext>
            </a:extLst>
          </p:cNvPr>
          <p:cNvCxnSpPr/>
          <p:nvPr/>
        </p:nvCxnSpPr>
        <p:spPr>
          <a:xfrm>
            <a:off x="3565341" y="979519"/>
            <a:ext cx="618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17316E0-CA2F-E80B-AAE5-56C6AD60D2FF}"/>
              </a:ext>
            </a:extLst>
          </p:cNvPr>
          <p:cNvSpPr/>
          <p:nvPr/>
        </p:nvSpPr>
        <p:spPr>
          <a:xfrm>
            <a:off x="8548116" y="6339630"/>
            <a:ext cx="2438400" cy="395618"/>
          </a:xfrm>
          <a:prstGeom prst="rect">
            <a:avLst/>
          </a:prstGeom>
          <a:solidFill>
            <a:schemeClr val="bg1"/>
          </a:solidFill>
          <a:ln w="19050">
            <a:solidFill>
              <a:srgbClr val="FF0000"/>
            </a:solidFill>
          </a:ln>
        </p:spPr>
        <p:style>
          <a:lnRef idx="2">
            <a:schemeClr val="accent2"/>
          </a:lnRef>
          <a:fillRef idx="1">
            <a:schemeClr val="lt1"/>
          </a:fillRef>
          <a:effectRef idx="0">
            <a:schemeClr val="accent2"/>
          </a:effectRef>
          <a:fontRef idx="minor">
            <a:schemeClr val="dk1"/>
          </a:fontRef>
        </p:style>
        <p:txBody>
          <a:bodyPr lIns="91440" tIns="0" rIns="91440" bIns="0" rtlCol="0" anchor="ctr"/>
          <a:lstStyle/>
          <a:p>
            <a:pPr marL="346075" indent="-61913">
              <a:lnSpc>
                <a:spcPts val="1200"/>
              </a:lnSpc>
            </a:pPr>
            <a:r>
              <a:rPr lang="en-US" sz="1200" i="1" dirty="0">
                <a:solidFill>
                  <a:srgbClr val="000000"/>
                </a:solidFill>
              </a:rPr>
              <a:t>Slide updated on 11/17/2025.</a:t>
            </a:r>
          </a:p>
        </p:txBody>
      </p:sp>
      <p:pic>
        <p:nvPicPr>
          <p:cNvPr id="23" name="Important symbol" descr="caution.png">
            <a:extLst>
              <a:ext uri="{FF2B5EF4-FFF2-40B4-BE49-F238E27FC236}">
                <a16:creationId xmlns:a16="http://schemas.microsoft.com/office/drawing/2014/main" id="{E5B446AF-4427-AA8E-6658-214ABA3BDCD0}"/>
              </a:ext>
            </a:extLst>
          </p:cNvPr>
          <p:cNvPicPr>
            <a:picLocks noChangeAspect="1"/>
          </p:cNvPicPr>
          <p:nvPr>
            <p:custDataLst>
              <p:tags r:id="rId2"/>
            </p:custDataLst>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595957" y="6389139"/>
            <a:ext cx="305438" cy="310389"/>
          </a:xfrm>
          <a:prstGeom prst="rect">
            <a:avLst/>
          </a:prstGeom>
          <a:solidFill>
            <a:schemeClr val="bg1"/>
          </a:solidFill>
          <a:ln w="19050">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62200" y="5166359"/>
            <a:ext cx="9677400" cy="1143000"/>
            <a:chOff x="2362200" y="5166359"/>
            <a:chExt cx="9677400" cy="1143000"/>
          </a:xfrm>
        </p:grpSpPr>
        <p:sp>
          <p:nvSpPr>
            <p:cNvPr id="3" name="object 3"/>
            <p:cNvSpPr/>
            <p:nvPr/>
          </p:nvSpPr>
          <p:spPr>
            <a:xfrm>
              <a:off x="2362200" y="6057899"/>
              <a:ext cx="6602095" cy="228600"/>
            </a:xfrm>
            <a:custGeom>
              <a:avLst/>
              <a:gdLst/>
              <a:ahLst/>
              <a:cxnLst/>
              <a:rect l="l" t="t" r="r" b="b"/>
              <a:pathLst>
                <a:path w="6602095" h="228600">
                  <a:moveTo>
                    <a:pt x="228600" y="0"/>
                  </a:moveTo>
                  <a:lnTo>
                    <a:pt x="0" y="114300"/>
                  </a:lnTo>
                  <a:lnTo>
                    <a:pt x="228600" y="228600"/>
                  </a:lnTo>
                  <a:lnTo>
                    <a:pt x="228600" y="152400"/>
                  </a:lnTo>
                  <a:lnTo>
                    <a:pt x="190500" y="152400"/>
                  </a:lnTo>
                  <a:lnTo>
                    <a:pt x="190500" y="76200"/>
                  </a:lnTo>
                  <a:lnTo>
                    <a:pt x="228600" y="76200"/>
                  </a:lnTo>
                  <a:lnTo>
                    <a:pt x="228600" y="0"/>
                  </a:lnTo>
                  <a:close/>
                </a:path>
                <a:path w="6602095" h="228600">
                  <a:moveTo>
                    <a:pt x="228600" y="76200"/>
                  </a:moveTo>
                  <a:lnTo>
                    <a:pt x="190500" y="76200"/>
                  </a:lnTo>
                  <a:lnTo>
                    <a:pt x="190500" y="152400"/>
                  </a:lnTo>
                  <a:lnTo>
                    <a:pt x="228600" y="152400"/>
                  </a:lnTo>
                  <a:lnTo>
                    <a:pt x="228600" y="76200"/>
                  </a:lnTo>
                  <a:close/>
                </a:path>
                <a:path w="6602095" h="228600">
                  <a:moveTo>
                    <a:pt x="6601841" y="76200"/>
                  </a:moveTo>
                  <a:lnTo>
                    <a:pt x="228600" y="76200"/>
                  </a:lnTo>
                  <a:lnTo>
                    <a:pt x="228600" y="152400"/>
                  </a:lnTo>
                  <a:lnTo>
                    <a:pt x="6601841" y="152400"/>
                  </a:lnTo>
                  <a:lnTo>
                    <a:pt x="6601841" y="76200"/>
                  </a:lnTo>
                  <a:close/>
                </a:path>
              </a:pathLst>
            </a:custGeom>
            <a:solidFill>
              <a:srgbClr val="AED69B"/>
            </a:solidFill>
          </p:spPr>
          <p:txBody>
            <a:bodyPr wrap="square" lIns="0" tIns="0" rIns="0" bIns="0" rtlCol="0"/>
            <a:lstStyle/>
            <a:p>
              <a:endParaRPr/>
            </a:p>
          </p:txBody>
        </p:sp>
        <p:pic>
          <p:nvPicPr>
            <p:cNvPr id="4" name="object 4"/>
            <p:cNvPicPr/>
            <p:nvPr/>
          </p:nvPicPr>
          <p:blipFill>
            <a:blip r:embed="rId3" cstate="print"/>
            <a:stretch>
              <a:fillRect/>
            </a:stretch>
          </p:blipFill>
          <p:spPr>
            <a:xfrm>
              <a:off x="8903207" y="5166359"/>
              <a:ext cx="3136392" cy="1142999"/>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Market</a:t>
            </a:r>
            <a:r>
              <a:rPr spc="-95"/>
              <a:t> </a:t>
            </a:r>
            <a:r>
              <a:t>Rule</a:t>
            </a:r>
            <a:r>
              <a:rPr spc="-120"/>
              <a:t> </a:t>
            </a:r>
            <a:r>
              <a:rPr spc="-10"/>
              <a:t>References</a:t>
            </a:r>
          </a:p>
        </p:txBody>
      </p:sp>
      <p:sp>
        <p:nvSpPr>
          <p:cNvPr id="6" name="object 6"/>
          <p:cNvSpPr txBox="1"/>
          <p:nvPr/>
        </p:nvSpPr>
        <p:spPr>
          <a:xfrm>
            <a:off x="367080" y="681101"/>
            <a:ext cx="11370310" cy="5220970"/>
          </a:xfrm>
          <a:prstGeom prst="rect">
            <a:avLst/>
          </a:prstGeom>
        </p:spPr>
        <p:txBody>
          <a:bodyPr vert="horz" wrap="square" lIns="0" tIns="12700" rIns="0" bIns="0" rtlCol="0">
            <a:spAutoFit/>
          </a:bodyPr>
          <a:lstStyle/>
          <a:p>
            <a:pPr marL="228600" marR="584835" indent="-216535">
              <a:lnSpc>
                <a:spcPct val="120100"/>
              </a:lnSpc>
              <a:spcBef>
                <a:spcPts val="100"/>
              </a:spcBef>
              <a:buFont typeface="Arial"/>
              <a:buChar char="•"/>
              <a:tabLst>
                <a:tab pos="230504" algn="l"/>
              </a:tabLst>
            </a:pPr>
            <a:r>
              <a:rPr sz="2400">
                <a:latin typeface="Calibri"/>
                <a:cs typeface="Calibri"/>
              </a:rPr>
              <a:t>Rules</a:t>
            </a:r>
            <a:r>
              <a:rPr sz="2400" spc="-70">
                <a:latin typeface="Calibri"/>
                <a:cs typeface="Calibri"/>
              </a:rPr>
              <a:t> </a:t>
            </a:r>
            <a:r>
              <a:rPr sz="2400">
                <a:latin typeface="Calibri"/>
                <a:cs typeface="Calibri"/>
              </a:rPr>
              <a:t>specific</a:t>
            </a:r>
            <a:r>
              <a:rPr sz="2400" spc="-65">
                <a:latin typeface="Calibri"/>
                <a:cs typeface="Calibri"/>
              </a:rPr>
              <a:t> </a:t>
            </a:r>
            <a:r>
              <a:rPr sz="2400">
                <a:latin typeface="Calibri"/>
                <a:cs typeface="Calibri"/>
              </a:rPr>
              <a:t>to</a:t>
            </a:r>
            <a:r>
              <a:rPr sz="2400" spc="-60">
                <a:latin typeface="Calibri"/>
                <a:cs typeface="Calibri"/>
              </a:rPr>
              <a:t> </a:t>
            </a:r>
            <a:r>
              <a:rPr sz="2400">
                <a:latin typeface="Calibri"/>
                <a:cs typeface="Calibri"/>
              </a:rPr>
              <a:t>continuous</a:t>
            </a:r>
            <a:r>
              <a:rPr sz="2400" spc="-55">
                <a:latin typeface="Calibri"/>
                <a:cs typeface="Calibri"/>
              </a:rPr>
              <a:t> </a:t>
            </a:r>
            <a:r>
              <a:rPr sz="2400" spc="-10">
                <a:latin typeface="Calibri"/>
                <a:cs typeface="Calibri"/>
              </a:rPr>
              <a:t>storage</a:t>
            </a:r>
            <a:r>
              <a:rPr sz="2400" spc="-60">
                <a:latin typeface="Calibri"/>
                <a:cs typeface="Calibri"/>
              </a:rPr>
              <a:t> </a:t>
            </a:r>
            <a:r>
              <a:rPr sz="2400">
                <a:latin typeface="Calibri"/>
                <a:cs typeface="Calibri"/>
              </a:rPr>
              <a:t>facilities</a:t>
            </a:r>
            <a:r>
              <a:rPr sz="2400" spc="-75">
                <a:latin typeface="Calibri"/>
                <a:cs typeface="Calibri"/>
              </a:rPr>
              <a:t> </a:t>
            </a:r>
            <a:r>
              <a:rPr sz="2400">
                <a:latin typeface="Calibri"/>
                <a:cs typeface="Calibri"/>
              </a:rPr>
              <a:t>are</a:t>
            </a:r>
            <a:r>
              <a:rPr sz="2400" spc="-50">
                <a:latin typeface="Calibri"/>
                <a:cs typeface="Calibri"/>
              </a:rPr>
              <a:t> </a:t>
            </a:r>
            <a:r>
              <a:rPr sz="2400">
                <a:latin typeface="Calibri"/>
                <a:cs typeface="Calibri"/>
              </a:rPr>
              <a:t>in</a:t>
            </a:r>
            <a:r>
              <a:rPr sz="2400" spc="-60">
                <a:latin typeface="Calibri"/>
                <a:cs typeface="Calibri"/>
              </a:rPr>
              <a:t> </a:t>
            </a:r>
            <a:r>
              <a:rPr sz="2400">
                <a:latin typeface="Calibri"/>
                <a:cs typeface="Calibri"/>
              </a:rPr>
              <a:t>Section</a:t>
            </a:r>
            <a:r>
              <a:rPr sz="2400" spc="-70">
                <a:latin typeface="Calibri"/>
                <a:cs typeface="Calibri"/>
              </a:rPr>
              <a:t> </a:t>
            </a:r>
            <a:r>
              <a:rPr sz="2400">
                <a:latin typeface="Calibri"/>
                <a:cs typeface="Calibri"/>
              </a:rPr>
              <a:t>III</a:t>
            </a:r>
            <a:r>
              <a:rPr sz="2400" spc="-55">
                <a:latin typeface="Calibri"/>
                <a:cs typeface="Calibri"/>
              </a:rPr>
              <a:t> </a:t>
            </a:r>
            <a:r>
              <a:rPr sz="2400">
                <a:latin typeface="Calibri"/>
                <a:cs typeface="Calibri"/>
              </a:rPr>
              <a:t>of</a:t>
            </a:r>
            <a:r>
              <a:rPr sz="2400" spc="-40">
                <a:latin typeface="Calibri"/>
                <a:cs typeface="Calibri"/>
              </a:rPr>
              <a:t> </a:t>
            </a:r>
            <a:r>
              <a:rPr sz="2400" i="1">
                <a:latin typeface="Calibri"/>
                <a:cs typeface="Calibri"/>
              </a:rPr>
              <a:t>ISO</a:t>
            </a:r>
            <a:r>
              <a:rPr sz="2400" i="1" spc="-45">
                <a:latin typeface="Calibri"/>
                <a:cs typeface="Calibri"/>
              </a:rPr>
              <a:t> </a:t>
            </a:r>
            <a:r>
              <a:rPr sz="2400" i="1">
                <a:latin typeface="Calibri"/>
                <a:cs typeface="Calibri"/>
              </a:rPr>
              <a:t>New</a:t>
            </a:r>
            <a:r>
              <a:rPr sz="2400" i="1" spc="-75">
                <a:latin typeface="Calibri"/>
                <a:cs typeface="Calibri"/>
              </a:rPr>
              <a:t> </a:t>
            </a:r>
            <a:r>
              <a:rPr sz="2400" i="1">
                <a:latin typeface="Calibri"/>
                <a:cs typeface="Calibri"/>
              </a:rPr>
              <a:t>England</a:t>
            </a:r>
            <a:r>
              <a:rPr sz="2400" i="1" spc="-45">
                <a:latin typeface="Calibri"/>
                <a:cs typeface="Calibri"/>
              </a:rPr>
              <a:t> </a:t>
            </a:r>
            <a:r>
              <a:rPr sz="2400" i="1" spc="-20">
                <a:latin typeface="Calibri"/>
                <a:cs typeface="Calibri"/>
              </a:rPr>
              <a:t>Inc. 	Transmission,</a:t>
            </a:r>
            <a:r>
              <a:rPr sz="2400" i="1" spc="-45">
                <a:latin typeface="Calibri"/>
                <a:cs typeface="Calibri"/>
              </a:rPr>
              <a:t> </a:t>
            </a:r>
            <a:r>
              <a:rPr sz="2400" i="1" spc="-10">
                <a:latin typeface="Calibri"/>
                <a:cs typeface="Calibri"/>
              </a:rPr>
              <a:t>Markets,</a:t>
            </a:r>
            <a:r>
              <a:rPr sz="2400" i="1" spc="-75">
                <a:latin typeface="Calibri"/>
                <a:cs typeface="Calibri"/>
              </a:rPr>
              <a:t> </a:t>
            </a:r>
            <a:r>
              <a:rPr sz="2400" i="1">
                <a:latin typeface="Calibri"/>
                <a:cs typeface="Calibri"/>
              </a:rPr>
              <a:t>and</a:t>
            </a:r>
            <a:r>
              <a:rPr sz="2400" i="1" spc="-65">
                <a:latin typeface="Calibri"/>
                <a:cs typeface="Calibri"/>
              </a:rPr>
              <a:t> </a:t>
            </a:r>
            <a:r>
              <a:rPr sz="2400" i="1">
                <a:latin typeface="Calibri"/>
                <a:cs typeface="Calibri"/>
              </a:rPr>
              <a:t>Services</a:t>
            </a:r>
            <a:r>
              <a:rPr sz="2400" i="1" spc="-60">
                <a:latin typeface="Calibri"/>
                <a:cs typeface="Calibri"/>
              </a:rPr>
              <a:t> </a:t>
            </a:r>
            <a:r>
              <a:rPr sz="2400" i="1" spc="-10">
                <a:latin typeface="Calibri"/>
                <a:cs typeface="Calibri"/>
              </a:rPr>
              <a:t>Tariff</a:t>
            </a:r>
            <a:endParaRPr sz="2400">
              <a:latin typeface="Calibri"/>
              <a:cs typeface="Calibri"/>
            </a:endParaRPr>
          </a:p>
          <a:p>
            <a:pPr marL="292735">
              <a:lnSpc>
                <a:spcPct val="100000"/>
              </a:lnSpc>
              <a:spcBef>
                <a:spcPts val="540"/>
              </a:spcBef>
            </a:pPr>
            <a:r>
              <a:rPr sz="2000">
                <a:latin typeface="Calibri"/>
                <a:cs typeface="Calibri"/>
              </a:rPr>
              <a:t>‒</a:t>
            </a:r>
            <a:r>
              <a:rPr sz="2000" spc="254">
                <a:latin typeface="Calibri"/>
                <a:cs typeface="Calibri"/>
              </a:rPr>
              <a:t> </a:t>
            </a:r>
            <a:r>
              <a:rPr sz="2000">
                <a:latin typeface="Calibri"/>
                <a:cs typeface="Calibri"/>
              </a:rPr>
              <a:t>Section</a:t>
            </a:r>
            <a:r>
              <a:rPr sz="2000" spc="-20">
                <a:latin typeface="Calibri"/>
                <a:cs typeface="Calibri"/>
              </a:rPr>
              <a:t> </a:t>
            </a:r>
            <a:r>
              <a:rPr sz="2000">
                <a:latin typeface="Calibri"/>
                <a:cs typeface="Calibri"/>
              </a:rPr>
              <a:t>III</a:t>
            </a:r>
            <a:r>
              <a:rPr sz="2000" spc="-45">
                <a:latin typeface="Calibri"/>
                <a:cs typeface="Calibri"/>
              </a:rPr>
              <a:t> </a:t>
            </a:r>
            <a:r>
              <a:rPr sz="2000">
                <a:latin typeface="Calibri"/>
                <a:cs typeface="Calibri"/>
              </a:rPr>
              <a:t>known</a:t>
            </a:r>
            <a:r>
              <a:rPr sz="2000" spc="-45">
                <a:latin typeface="Calibri"/>
                <a:cs typeface="Calibri"/>
              </a:rPr>
              <a:t> </a:t>
            </a:r>
            <a:r>
              <a:rPr sz="2000">
                <a:latin typeface="Calibri"/>
                <a:cs typeface="Calibri"/>
              </a:rPr>
              <a:t>as</a:t>
            </a:r>
            <a:r>
              <a:rPr sz="2000" spc="-15">
                <a:latin typeface="Calibri"/>
                <a:cs typeface="Calibri"/>
              </a:rPr>
              <a:t> </a:t>
            </a:r>
            <a:r>
              <a:rPr sz="2000" spc="-10">
                <a:latin typeface="Calibri"/>
                <a:cs typeface="Calibri"/>
              </a:rPr>
              <a:t>Market</a:t>
            </a:r>
            <a:r>
              <a:rPr sz="2000" spc="-20">
                <a:latin typeface="Calibri"/>
                <a:cs typeface="Calibri"/>
              </a:rPr>
              <a:t> </a:t>
            </a:r>
            <a:r>
              <a:rPr sz="2000">
                <a:latin typeface="Calibri"/>
                <a:cs typeface="Calibri"/>
              </a:rPr>
              <a:t>Rule</a:t>
            </a:r>
            <a:r>
              <a:rPr sz="2000" spc="-35">
                <a:latin typeface="Calibri"/>
                <a:cs typeface="Calibri"/>
              </a:rPr>
              <a:t> </a:t>
            </a:r>
            <a:r>
              <a:rPr sz="2000">
                <a:latin typeface="Calibri"/>
                <a:cs typeface="Calibri"/>
              </a:rPr>
              <a:t>1</a:t>
            </a:r>
            <a:r>
              <a:rPr sz="2000" spc="-20">
                <a:latin typeface="Calibri"/>
                <a:cs typeface="Calibri"/>
              </a:rPr>
              <a:t> </a:t>
            </a:r>
            <a:r>
              <a:rPr sz="2000" spc="-10">
                <a:latin typeface="Calibri"/>
                <a:cs typeface="Calibri"/>
              </a:rPr>
              <a:t>(MR1)</a:t>
            </a:r>
            <a:endParaRPr sz="2000">
              <a:latin typeface="Calibri"/>
              <a:cs typeface="Calibri"/>
            </a:endParaRPr>
          </a:p>
          <a:p>
            <a:pPr marL="292735">
              <a:lnSpc>
                <a:spcPct val="100000"/>
              </a:lnSpc>
              <a:spcBef>
                <a:spcPts val="480"/>
              </a:spcBef>
            </a:pPr>
            <a:r>
              <a:rPr sz="2000">
                <a:latin typeface="Calibri"/>
                <a:cs typeface="Calibri"/>
              </a:rPr>
              <a:t>‒</a:t>
            </a:r>
            <a:r>
              <a:rPr sz="2000" spc="240">
                <a:latin typeface="Calibri"/>
                <a:cs typeface="Calibri"/>
              </a:rPr>
              <a:t> </a:t>
            </a:r>
            <a:r>
              <a:rPr sz="2000">
                <a:latin typeface="Calibri"/>
                <a:cs typeface="Calibri"/>
              </a:rPr>
              <a:t>See</a:t>
            </a:r>
            <a:r>
              <a:rPr sz="2000" spc="-30">
                <a:latin typeface="Calibri"/>
                <a:cs typeface="Calibri"/>
              </a:rPr>
              <a:t> </a:t>
            </a:r>
            <a:r>
              <a:rPr sz="2000">
                <a:latin typeface="Calibri"/>
                <a:cs typeface="Calibri"/>
              </a:rPr>
              <a:t>Section</a:t>
            </a:r>
            <a:r>
              <a:rPr sz="2000" spc="-30">
                <a:latin typeface="Calibri"/>
                <a:cs typeface="Calibri"/>
              </a:rPr>
              <a:t> </a:t>
            </a:r>
            <a:r>
              <a:rPr sz="2000">
                <a:latin typeface="Calibri"/>
                <a:cs typeface="Calibri"/>
              </a:rPr>
              <a:t>III.1.10.6,</a:t>
            </a:r>
            <a:r>
              <a:rPr sz="2000" spc="-60">
                <a:latin typeface="Calibri"/>
                <a:cs typeface="Calibri"/>
              </a:rPr>
              <a:t> </a:t>
            </a:r>
            <a:r>
              <a:rPr sz="2000" i="1">
                <a:latin typeface="Calibri"/>
                <a:cs typeface="Calibri"/>
              </a:rPr>
              <a:t>Electric</a:t>
            </a:r>
            <a:r>
              <a:rPr sz="2000" i="1" spc="-15">
                <a:latin typeface="Calibri"/>
                <a:cs typeface="Calibri"/>
              </a:rPr>
              <a:t> </a:t>
            </a:r>
            <a:r>
              <a:rPr sz="2000" i="1" spc="-10">
                <a:latin typeface="Calibri"/>
                <a:cs typeface="Calibri"/>
              </a:rPr>
              <a:t>Storage</a:t>
            </a:r>
            <a:endParaRPr sz="2000">
              <a:latin typeface="Calibri"/>
              <a:cs typeface="Calibri"/>
            </a:endParaRPr>
          </a:p>
          <a:p>
            <a:pPr marL="810895" lvl="1" indent="-240665">
              <a:lnSpc>
                <a:spcPct val="100000"/>
              </a:lnSpc>
              <a:spcBef>
                <a:spcPts val="465"/>
              </a:spcBef>
              <a:buClr>
                <a:srgbClr val="000000"/>
              </a:buClr>
              <a:buFont typeface="Arial"/>
              <a:buChar char="•"/>
              <a:tabLst>
                <a:tab pos="810895" algn="l"/>
              </a:tabLst>
            </a:pPr>
            <a:r>
              <a:rPr sz="1800" u="sng">
                <a:solidFill>
                  <a:srgbClr val="1794D2"/>
                </a:solidFill>
                <a:uFill>
                  <a:solidFill>
                    <a:srgbClr val="1794D2"/>
                  </a:solidFill>
                </a:uFill>
                <a:latin typeface="Calibri"/>
                <a:cs typeface="Calibri"/>
                <a:hlinkClick r:id="rId4"/>
              </a:rPr>
              <a:t>Available</a:t>
            </a:r>
            <a:r>
              <a:rPr sz="1800" u="sng" spc="-35">
                <a:solidFill>
                  <a:srgbClr val="1794D2"/>
                </a:solidFill>
                <a:uFill>
                  <a:solidFill>
                    <a:srgbClr val="1794D2"/>
                  </a:solidFill>
                </a:uFill>
                <a:latin typeface="Calibri"/>
                <a:cs typeface="Calibri"/>
                <a:hlinkClick r:id="rId4"/>
              </a:rPr>
              <a:t> </a:t>
            </a:r>
            <a:r>
              <a:rPr sz="1800" u="sng">
                <a:solidFill>
                  <a:srgbClr val="1794D2"/>
                </a:solidFill>
                <a:uFill>
                  <a:solidFill>
                    <a:srgbClr val="1794D2"/>
                  </a:solidFill>
                </a:uFill>
                <a:latin typeface="Calibri"/>
                <a:cs typeface="Calibri"/>
                <a:hlinkClick r:id="rId4"/>
              </a:rPr>
              <a:t>now</a:t>
            </a:r>
            <a:r>
              <a:rPr sz="1800" u="sng" spc="-45">
                <a:solidFill>
                  <a:srgbClr val="1794D2"/>
                </a:solidFill>
                <a:uFill>
                  <a:solidFill>
                    <a:srgbClr val="1794D2"/>
                  </a:solidFill>
                </a:uFill>
                <a:latin typeface="Calibri"/>
                <a:cs typeface="Calibri"/>
                <a:hlinkClick r:id="rId4"/>
              </a:rPr>
              <a:t> </a:t>
            </a:r>
            <a:r>
              <a:rPr sz="1800" u="sng">
                <a:solidFill>
                  <a:srgbClr val="1794D2"/>
                </a:solidFill>
                <a:uFill>
                  <a:solidFill>
                    <a:srgbClr val="1794D2"/>
                  </a:solidFill>
                </a:uFill>
                <a:latin typeface="Calibri"/>
                <a:cs typeface="Calibri"/>
                <a:hlinkClick r:id="rId4"/>
              </a:rPr>
              <a:t>in</a:t>
            </a:r>
            <a:r>
              <a:rPr sz="1800" u="sng" spc="-40">
                <a:solidFill>
                  <a:srgbClr val="1794D2"/>
                </a:solidFill>
                <a:uFill>
                  <a:solidFill>
                    <a:srgbClr val="1794D2"/>
                  </a:solidFill>
                </a:uFill>
                <a:latin typeface="Calibri"/>
                <a:cs typeface="Calibri"/>
                <a:hlinkClick r:id="rId4"/>
              </a:rPr>
              <a:t> </a:t>
            </a:r>
            <a:r>
              <a:rPr sz="1800" u="sng">
                <a:solidFill>
                  <a:srgbClr val="1794D2"/>
                </a:solidFill>
                <a:uFill>
                  <a:solidFill>
                    <a:srgbClr val="1794D2"/>
                  </a:solidFill>
                </a:uFill>
                <a:latin typeface="Calibri"/>
                <a:cs typeface="Calibri"/>
                <a:hlinkClick r:id="rId4"/>
              </a:rPr>
              <a:t>FERC</a:t>
            </a:r>
            <a:r>
              <a:rPr sz="1800" u="sng" spc="-50">
                <a:solidFill>
                  <a:srgbClr val="1794D2"/>
                </a:solidFill>
                <a:uFill>
                  <a:solidFill>
                    <a:srgbClr val="1794D2"/>
                  </a:solidFill>
                </a:uFill>
                <a:latin typeface="Calibri"/>
                <a:cs typeface="Calibri"/>
                <a:hlinkClick r:id="rId4"/>
              </a:rPr>
              <a:t> </a:t>
            </a:r>
            <a:r>
              <a:rPr sz="1800" u="sng" spc="-10">
                <a:solidFill>
                  <a:srgbClr val="1794D2"/>
                </a:solidFill>
                <a:uFill>
                  <a:solidFill>
                    <a:srgbClr val="1794D2"/>
                  </a:solidFill>
                </a:uFill>
                <a:latin typeface="Calibri"/>
                <a:cs typeface="Calibri"/>
                <a:hlinkClick r:id="rId4"/>
              </a:rPr>
              <a:t>filing</a:t>
            </a:r>
            <a:endParaRPr sz="1800">
              <a:latin typeface="Calibri"/>
              <a:cs typeface="Calibri"/>
            </a:endParaRPr>
          </a:p>
          <a:p>
            <a:pPr marL="810895" lvl="1" indent="-240665">
              <a:lnSpc>
                <a:spcPct val="100000"/>
              </a:lnSpc>
              <a:spcBef>
                <a:spcPts val="434"/>
              </a:spcBef>
              <a:buFont typeface="Arial"/>
              <a:buChar char="•"/>
              <a:tabLst>
                <a:tab pos="810895" algn="l"/>
              </a:tabLst>
            </a:pPr>
            <a:r>
              <a:rPr sz="1800">
                <a:latin typeface="Calibri"/>
                <a:cs typeface="Calibri"/>
              </a:rPr>
              <a:t>Available</a:t>
            </a:r>
            <a:r>
              <a:rPr sz="1800" spc="-30">
                <a:latin typeface="Calibri"/>
                <a:cs typeface="Calibri"/>
              </a:rPr>
              <a:t> </a:t>
            </a:r>
            <a:r>
              <a:rPr sz="1800">
                <a:latin typeface="Calibri"/>
                <a:cs typeface="Calibri"/>
              </a:rPr>
              <a:t>in</a:t>
            </a:r>
            <a:r>
              <a:rPr sz="1800" spc="-45">
                <a:latin typeface="Calibri"/>
                <a:cs typeface="Calibri"/>
              </a:rPr>
              <a:t> </a:t>
            </a:r>
            <a:r>
              <a:rPr sz="1800" u="sng">
                <a:solidFill>
                  <a:srgbClr val="1794D2"/>
                </a:solidFill>
                <a:uFill>
                  <a:solidFill>
                    <a:srgbClr val="1794D2"/>
                  </a:solidFill>
                </a:uFill>
                <a:latin typeface="Calibri"/>
                <a:cs typeface="Calibri"/>
                <a:hlinkClick r:id="rId5"/>
              </a:rPr>
              <a:t>published</a:t>
            </a:r>
            <a:r>
              <a:rPr sz="1800" u="sng" spc="-20">
                <a:solidFill>
                  <a:srgbClr val="1794D2"/>
                </a:solidFill>
                <a:uFill>
                  <a:solidFill>
                    <a:srgbClr val="1794D2"/>
                  </a:solidFill>
                </a:uFill>
                <a:latin typeface="Calibri"/>
                <a:cs typeface="Calibri"/>
                <a:hlinkClick r:id="rId5"/>
              </a:rPr>
              <a:t> </a:t>
            </a:r>
            <a:r>
              <a:rPr sz="1800" u="sng">
                <a:solidFill>
                  <a:srgbClr val="1794D2"/>
                </a:solidFill>
                <a:uFill>
                  <a:solidFill>
                    <a:srgbClr val="1794D2"/>
                  </a:solidFill>
                </a:uFill>
                <a:latin typeface="Calibri"/>
                <a:cs typeface="Calibri"/>
                <a:hlinkClick r:id="rId5"/>
              </a:rPr>
              <a:t>Market</a:t>
            </a:r>
            <a:r>
              <a:rPr sz="1800" u="sng" spc="-45">
                <a:solidFill>
                  <a:srgbClr val="1794D2"/>
                </a:solidFill>
                <a:uFill>
                  <a:solidFill>
                    <a:srgbClr val="1794D2"/>
                  </a:solidFill>
                </a:uFill>
                <a:latin typeface="Calibri"/>
                <a:cs typeface="Calibri"/>
                <a:hlinkClick r:id="rId5"/>
              </a:rPr>
              <a:t> </a:t>
            </a:r>
            <a:r>
              <a:rPr sz="1800" u="sng">
                <a:solidFill>
                  <a:srgbClr val="1794D2"/>
                </a:solidFill>
                <a:uFill>
                  <a:solidFill>
                    <a:srgbClr val="1794D2"/>
                  </a:solidFill>
                </a:uFill>
                <a:latin typeface="Calibri"/>
                <a:cs typeface="Calibri"/>
                <a:hlinkClick r:id="rId5"/>
              </a:rPr>
              <a:t>Rule</a:t>
            </a:r>
            <a:r>
              <a:rPr sz="1800" u="sng" spc="-25">
                <a:solidFill>
                  <a:srgbClr val="1794D2"/>
                </a:solidFill>
                <a:uFill>
                  <a:solidFill>
                    <a:srgbClr val="1794D2"/>
                  </a:solidFill>
                </a:uFill>
                <a:latin typeface="Calibri"/>
                <a:cs typeface="Calibri"/>
                <a:hlinkClick r:id="rId5"/>
              </a:rPr>
              <a:t> </a:t>
            </a:r>
            <a:r>
              <a:rPr sz="1800" u="sng">
                <a:solidFill>
                  <a:srgbClr val="1794D2"/>
                </a:solidFill>
                <a:uFill>
                  <a:solidFill>
                    <a:srgbClr val="1794D2"/>
                  </a:solidFill>
                </a:uFill>
                <a:latin typeface="Calibri"/>
                <a:cs typeface="Calibri"/>
                <a:hlinkClick r:id="rId5"/>
              </a:rPr>
              <a:t>1</a:t>
            </a:r>
            <a:r>
              <a:rPr sz="1800" u="none" spc="-30">
                <a:solidFill>
                  <a:srgbClr val="1794D2"/>
                </a:solidFill>
                <a:latin typeface="Calibri"/>
                <a:cs typeface="Calibri"/>
              </a:rPr>
              <a:t> </a:t>
            </a:r>
            <a:r>
              <a:rPr sz="1800" u="none">
                <a:latin typeface="Calibri"/>
                <a:cs typeface="Calibri"/>
              </a:rPr>
              <a:t>on</a:t>
            </a:r>
            <a:r>
              <a:rPr sz="1800" u="none" spc="-35">
                <a:latin typeface="Calibri"/>
                <a:cs typeface="Calibri"/>
              </a:rPr>
              <a:t> </a:t>
            </a:r>
            <a:r>
              <a:rPr sz="1800" u="none">
                <a:latin typeface="Calibri"/>
                <a:cs typeface="Calibri"/>
              </a:rPr>
              <a:t>April</a:t>
            </a:r>
            <a:r>
              <a:rPr sz="1800" u="none" spc="-45">
                <a:latin typeface="Calibri"/>
                <a:cs typeface="Calibri"/>
              </a:rPr>
              <a:t> </a:t>
            </a:r>
            <a:r>
              <a:rPr sz="1800" u="none">
                <a:latin typeface="Calibri"/>
                <a:cs typeface="Calibri"/>
              </a:rPr>
              <a:t>1,</a:t>
            </a:r>
            <a:r>
              <a:rPr sz="1800" u="none" spc="-40">
                <a:latin typeface="Calibri"/>
                <a:cs typeface="Calibri"/>
              </a:rPr>
              <a:t> </a:t>
            </a:r>
            <a:r>
              <a:rPr sz="1800" u="none" spc="-20">
                <a:latin typeface="Calibri"/>
                <a:cs typeface="Calibri"/>
              </a:rPr>
              <a:t>2019</a:t>
            </a:r>
            <a:endParaRPr sz="1800">
              <a:latin typeface="Calibri"/>
              <a:cs typeface="Calibri"/>
            </a:endParaRPr>
          </a:p>
          <a:p>
            <a:pPr marL="229235" indent="-216535">
              <a:lnSpc>
                <a:spcPct val="100000"/>
              </a:lnSpc>
              <a:spcBef>
                <a:spcPts val="1680"/>
              </a:spcBef>
              <a:buFont typeface="Arial"/>
              <a:buChar char="•"/>
              <a:tabLst>
                <a:tab pos="229235" algn="l"/>
              </a:tabLst>
            </a:pPr>
            <a:r>
              <a:rPr sz="2400">
                <a:latin typeface="Calibri"/>
                <a:cs typeface="Calibri"/>
              </a:rPr>
              <a:t>For</a:t>
            </a:r>
            <a:r>
              <a:rPr sz="2400" spc="-30">
                <a:latin typeface="Calibri"/>
                <a:cs typeface="Calibri"/>
              </a:rPr>
              <a:t> </a:t>
            </a:r>
            <a:r>
              <a:rPr sz="2400" spc="-20">
                <a:latin typeface="Calibri"/>
                <a:cs typeface="Calibri"/>
              </a:rPr>
              <a:t>non-</a:t>
            </a:r>
            <a:r>
              <a:rPr sz="2400">
                <a:latin typeface="Calibri"/>
                <a:cs typeface="Calibri"/>
              </a:rPr>
              <a:t>CSF</a:t>
            </a:r>
            <a:r>
              <a:rPr sz="2400" spc="-45">
                <a:latin typeface="Calibri"/>
                <a:cs typeface="Calibri"/>
              </a:rPr>
              <a:t> </a:t>
            </a:r>
            <a:r>
              <a:rPr sz="2400">
                <a:latin typeface="Calibri"/>
                <a:cs typeface="Calibri"/>
              </a:rPr>
              <a:t>market</a:t>
            </a:r>
            <a:r>
              <a:rPr sz="2400" spc="-60">
                <a:latin typeface="Calibri"/>
                <a:cs typeface="Calibri"/>
              </a:rPr>
              <a:t> </a:t>
            </a:r>
            <a:r>
              <a:rPr sz="2400">
                <a:latin typeface="Calibri"/>
                <a:cs typeface="Calibri"/>
              </a:rPr>
              <a:t>participation,</a:t>
            </a:r>
            <a:r>
              <a:rPr sz="2400" spc="-60">
                <a:latin typeface="Calibri"/>
                <a:cs typeface="Calibri"/>
              </a:rPr>
              <a:t> </a:t>
            </a:r>
            <a:r>
              <a:rPr sz="2400">
                <a:latin typeface="Calibri"/>
                <a:cs typeface="Calibri"/>
              </a:rPr>
              <a:t>see</a:t>
            </a:r>
            <a:r>
              <a:rPr sz="2400" spc="-25">
                <a:latin typeface="Calibri"/>
                <a:cs typeface="Calibri"/>
              </a:rPr>
              <a:t> </a:t>
            </a:r>
            <a:r>
              <a:rPr sz="2400" spc="-20">
                <a:latin typeface="Calibri"/>
                <a:cs typeface="Calibri"/>
              </a:rPr>
              <a:t>market-</a:t>
            </a:r>
            <a:r>
              <a:rPr sz="2400">
                <a:latin typeface="Calibri"/>
                <a:cs typeface="Calibri"/>
              </a:rPr>
              <a:t>specific</a:t>
            </a:r>
            <a:r>
              <a:rPr sz="2400" spc="-60">
                <a:latin typeface="Calibri"/>
                <a:cs typeface="Calibri"/>
              </a:rPr>
              <a:t> </a:t>
            </a:r>
            <a:r>
              <a:rPr sz="2400">
                <a:latin typeface="Calibri"/>
                <a:cs typeface="Calibri"/>
              </a:rPr>
              <a:t>rules</a:t>
            </a:r>
            <a:r>
              <a:rPr sz="2400" spc="-30">
                <a:latin typeface="Calibri"/>
                <a:cs typeface="Calibri"/>
              </a:rPr>
              <a:t> </a:t>
            </a:r>
            <a:r>
              <a:rPr sz="2400">
                <a:latin typeface="Calibri"/>
                <a:cs typeface="Calibri"/>
              </a:rPr>
              <a:t>applying</a:t>
            </a:r>
            <a:r>
              <a:rPr sz="2400" spc="-45">
                <a:latin typeface="Calibri"/>
                <a:cs typeface="Calibri"/>
              </a:rPr>
              <a:t> </a:t>
            </a:r>
            <a:r>
              <a:rPr sz="2400">
                <a:latin typeface="Calibri"/>
                <a:cs typeface="Calibri"/>
              </a:rPr>
              <a:t>to</a:t>
            </a:r>
            <a:r>
              <a:rPr sz="2400" spc="-35">
                <a:latin typeface="Calibri"/>
                <a:cs typeface="Calibri"/>
              </a:rPr>
              <a:t> </a:t>
            </a:r>
            <a:r>
              <a:rPr sz="2400">
                <a:latin typeface="Calibri"/>
                <a:cs typeface="Calibri"/>
              </a:rPr>
              <a:t>all</a:t>
            </a:r>
            <a:r>
              <a:rPr sz="2400" spc="-45">
                <a:latin typeface="Calibri"/>
                <a:cs typeface="Calibri"/>
              </a:rPr>
              <a:t> </a:t>
            </a:r>
            <a:r>
              <a:rPr sz="2400" spc="-10">
                <a:latin typeface="Calibri"/>
                <a:cs typeface="Calibri"/>
              </a:rPr>
              <a:t>technologies</a:t>
            </a:r>
            <a:endParaRPr sz="2400">
              <a:latin typeface="Calibri"/>
              <a:cs typeface="Calibri"/>
            </a:endParaRPr>
          </a:p>
          <a:p>
            <a:pPr marL="229235" indent="-216535">
              <a:lnSpc>
                <a:spcPct val="100000"/>
              </a:lnSpc>
              <a:spcBef>
                <a:spcPts val="1775"/>
              </a:spcBef>
              <a:buFont typeface="Arial"/>
              <a:buChar char="•"/>
              <a:tabLst>
                <a:tab pos="229235" algn="l"/>
              </a:tabLst>
            </a:pPr>
            <a:r>
              <a:rPr sz="2400">
                <a:latin typeface="Calibri"/>
                <a:cs typeface="Calibri"/>
              </a:rPr>
              <a:t>CSFs</a:t>
            </a:r>
            <a:r>
              <a:rPr sz="2400" spc="-90">
                <a:latin typeface="Calibri"/>
                <a:cs typeface="Calibri"/>
              </a:rPr>
              <a:t> </a:t>
            </a:r>
            <a:r>
              <a:rPr sz="2400">
                <a:latin typeface="Calibri"/>
                <a:cs typeface="Calibri"/>
              </a:rPr>
              <a:t>also</a:t>
            </a:r>
            <a:r>
              <a:rPr sz="2400" spc="-65">
                <a:latin typeface="Calibri"/>
                <a:cs typeface="Calibri"/>
              </a:rPr>
              <a:t> </a:t>
            </a:r>
            <a:r>
              <a:rPr sz="2400">
                <a:latin typeface="Calibri"/>
                <a:cs typeface="Calibri"/>
              </a:rPr>
              <a:t>subject</a:t>
            </a:r>
            <a:r>
              <a:rPr sz="2400" spc="-75">
                <a:latin typeface="Calibri"/>
                <a:cs typeface="Calibri"/>
              </a:rPr>
              <a:t> </a:t>
            </a:r>
            <a:r>
              <a:rPr sz="2400">
                <a:latin typeface="Calibri"/>
                <a:cs typeface="Calibri"/>
              </a:rPr>
              <a:t>to</a:t>
            </a:r>
            <a:r>
              <a:rPr sz="2400" u="sng" spc="-110">
                <a:solidFill>
                  <a:srgbClr val="1794D2"/>
                </a:solidFill>
                <a:uFill>
                  <a:solidFill>
                    <a:srgbClr val="1794D2"/>
                  </a:solidFill>
                </a:uFill>
                <a:latin typeface="Calibri"/>
                <a:cs typeface="Calibri"/>
                <a:hlinkClick r:id="rId6"/>
              </a:rPr>
              <a:t> </a:t>
            </a:r>
            <a:r>
              <a:rPr sz="2400" u="sng">
                <a:solidFill>
                  <a:srgbClr val="1794D2"/>
                </a:solidFill>
                <a:uFill>
                  <a:solidFill>
                    <a:srgbClr val="1794D2"/>
                  </a:solidFill>
                </a:uFill>
                <a:latin typeface="Calibri"/>
                <a:cs typeface="Calibri"/>
                <a:hlinkClick r:id="rId6"/>
              </a:rPr>
              <a:t>ISO‐NE</a:t>
            </a:r>
            <a:r>
              <a:rPr sz="2400" u="sng" spc="-55">
                <a:solidFill>
                  <a:srgbClr val="1794D2"/>
                </a:solidFill>
                <a:uFill>
                  <a:solidFill>
                    <a:srgbClr val="1794D2"/>
                  </a:solidFill>
                </a:uFill>
                <a:latin typeface="Calibri"/>
                <a:cs typeface="Calibri"/>
                <a:hlinkClick r:id="rId6"/>
              </a:rPr>
              <a:t> </a:t>
            </a:r>
            <a:r>
              <a:rPr sz="2400" u="sng">
                <a:solidFill>
                  <a:srgbClr val="1794D2"/>
                </a:solidFill>
                <a:uFill>
                  <a:solidFill>
                    <a:srgbClr val="1794D2"/>
                  </a:solidFill>
                </a:uFill>
                <a:latin typeface="Calibri"/>
                <a:cs typeface="Calibri"/>
                <a:hlinkClick r:id="rId6"/>
              </a:rPr>
              <a:t>Operating</a:t>
            </a:r>
            <a:r>
              <a:rPr sz="2400" u="sng" spc="-55">
                <a:solidFill>
                  <a:srgbClr val="1794D2"/>
                </a:solidFill>
                <a:uFill>
                  <a:solidFill>
                    <a:srgbClr val="1794D2"/>
                  </a:solidFill>
                </a:uFill>
                <a:latin typeface="Calibri"/>
                <a:cs typeface="Calibri"/>
                <a:hlinkClick r:id="rId6"/>
              </a:rPr>
              <a:t> </a:t>
            </a:r>
            <a:r>
              <a:rPr sz="2400" u="sng" spc="-10">
                <a:solidFill>
                  <a:srgbClr val="1794D2"/>
                </a:solidFill>
                <a:uFill>
                  <a:solidFill>
                    <a:srgbClr val="1794D2"/>
                  </a:solidFill>
                </a:uFill>
                <a:latin typeface="Calibri"/>
                <a:cs typeface="Calibri"/>
                <a:hlinkClick r:id="rId6"/>
              </a:rPr>
              <a:t>Procedures</a:t>
            </a:r>
            <a:r>
              <a:rPr sz="2400" u="none" spc="-10">
                <a:latin typeface="Calibri"/>
                <a:cs typeface="Calibri"/>
              </a:rPr>
              <a:t>:</a:t>
            </a:r>
            <a:endParaRPr sz="2400">
              <a:latin typeface="Calibri"/>
              <a:cs typeface="Calibri"/>
            </a:endParaRPr>
          </a:p>
          <a:p>
            <a:pPr marL="516890" marR="545465" indent="-224790">
              <a:lnSpc>
                <a:spcPct val="120000"/>
              </a:lnSpc>
              <a:spcBef>
                <a:spcPts val="70"/>
              </a:spcBef>
            </a:pPr>
            <a:r>
              <a:rPr sz="2000">
                <a:latin typeface="Calibri"/>
                <a:cs typeface="Calibri"/>
              </a:rPr>
              <a:t>‒</a:t>
            </a:r>
            <a:r>
              <a:rPr sz="2000" spc="254">
                <a:latin typeface="Calibri"/>
                <a:cs typeface="Calibri"/>
              </a:rPr>
              <a:t> </a:t>
            </a:r>
            <a:r>
              <a:rPr sz="2000">
                <a:latin typeface="Calibri"/>
                <a:cs typeface="Calibri"/>
              </a:rPr>
              <a:t>No.</a:t>
            </a:r>
            <a:r>
              <a:rPr sz="2000" spc="-45">
                <a:latin typeface="Calibri"/>
                <a:cs typeface="Calibri"/>
              </a:rPr>
              <a:t> </a:t>
            </a:r>
            <a:r>
              <a:rPr sz="2000">
                <a:latin typeface="Calibri"/>
                <a:cs typeface="Calibri"/>
              </a:rPr>
              <a:t>14</a:t>
            </a:r>
            <a:r>
              <a:rPr sz="2000" spc="-35">
                <a:latin typeface="Calibri"/>
                <a:cs typeface="Calibri"/>
              </a:rPr>
              <a:t> </a:t>
            </a:r>
            <a:r>
              <a:rPr sz="2000">
                <a:latin typeface="Calibri"/>
                <a:cs typeface="Calibri"/>
              </a:rPr>
              <a:t>(OP</a:t>
            </a:r>
            <a:r>
              <a:rPr sz="2000" spc="-20">
                <a:latin typeface="Calibri"/>
                <a:cs typeface="Calibri"/>
              </a:rPr>
              <a:t> </a:t>
            </a:r>
            <a:r>
              <a:rPr sz="2000">
                <a:latin typeface="Calibri"/>
                <a:cs typeface="Calibri"/>
              </a:rPr>
              <a:t>14):</a:t>
            </a:r>
            <a:r>
              <a:rPr sz="2000" spc="-30">
                <a:latin typeface="Calibri"/>
                <a:cs typeface="Calibri"/>
              </a:rPr>
              <a:t> </a:t>
            </a:r>
            <a:r>
              <a:rPr sz="2000" i="1" spc="-20">
                <a:latin typeface="Calibri"/>
                <a:cs typeface="Calibri"/>
              </a:rPr>
              <a:t>Technical</a:t>
            </a:r>
            <a:r>
              <a:rPr sz="2000" i="1" spc="-35">
                <a:latin typeface="Calibri"/>
                <a:cs typeface="Calibri"/>
              </a:rPr>
              <a:t> </a:t>
            </a:r>
            <a:r>
              <a:rPr sz="2000" i="1" spc="-10">
                <a:latin typeface="Calibri"/>
                <a:cs typeface="Calibri"/>
              </a:rPr>
              <a:t>Requirements</a:t>
            </a:r>
            <a:r>
              <a:rPr sz="2000" i="1" spc="-55">
                <a:latin typeface="Calibri"/>
                <a:cs typeface="Calibri"/>
              </a:rPr>
              <a:t> </a:t>
            </a:r>
            <a:r>
              <a:rPr sz="2000" i="1">
                <a:latin typeface="Calibri"/>
                <a:cs typeface="Calibri"/>
              </a:rPr>
              <a:t>For</a:t>
            </a:r>
            <a:r>
              <a:rPr sz="2000" i="1" spc="-35">
                <a:latin typeface="Calibri"/>
                <a:cs typeface="Calibri"/>
              </a:rPr>
              <a:t> </a:t>
            </a:r>
            <a:r>
              <a:rPr sz="2000" i="1">
                <a:latin typeface="Calibri"/>
                <a:cs typeface="Calibri"/>
              </a:rPr>
              <a:t>Generators,</a:t>
            </a:r>
            <a:r>
              <a:rPr sz="2000" i="1" spc="-50">
                <a:latin typeface="Calibri"/>
                <a:cs typeface="Calibri"/>
              </a:rPr>
              <a:t> </a:t>
            </a:r>
            <a:r>
              <a:rPr sz="2000" i="1">
                <a:latin typeface="Calibri"/>
                <a:cs typeface="Calibri"/>
              </a:rPr>
              <a:t>Demand</a:t>
            </a:r>
            <a:r>
              <a:rPr sz="2000" i="1" spc="-60">
                <a:latin typeface="Calibri"/>
                <a:cs typeface="Calibri"/>
              </a:rPr>
              <a:t> </a:t>
            </a:r>
            <a:r>
              <a:rPr sz="2000" i="1">
                <a:latin typeface="Calibri"/>
                <a:cs typeface="Calibri"/>
              </a:rPr>
              <a:t>Resources,</a:t>
            </a:r>
            <a:r>
              <a:rPr sz="2000" i="1" spc="-55">
                <a:latin typeface="Calibri"/>
                <a:cs typeface="Calibri"/>
              </a:rPr>
              <a:t> </a:t>
            </a:r>
            <a:r>
              <a:rPr sz="2000" i="1">
                <a:latin typeface="Calibri"/>
                <a:cs typeface="Calibri"/>
              </a:rPr>
              <a:t>Asset</a:t>
            </a:r>
            <a:r>
              <a:rPr sz="2000" i="1" spc="-50">
                <a:latin typeface="Calibri"/>
                <a:cs typeface="Calibri"/>
              </a:rPr>
              <a:t> </a:t>
            </a:r>
            <a:r>
              <a:rPr sz="2000" i="1">
                <a:latin typeface="Calibri"/>
                <a:cs typeface="Calibri"/>
              </a:rPr>
              <a:t>Related</a:t>
            </a:r>
            <a:r>
              <a:rPr sz="2000" i="1" spc="-45">
                <a:latin typeface="Calibri"/>
                <a:cs typeface="Calibri"/>
              </a:rPr>
              <a:t> </a:t>
            </a:r>
            <a:r>
              <a:rPr sz="2000" i="1" spc="-10">
                <a:latin typeface="Calibri"/>
                <a:cs typeface="Calibri"/>
              </a:rPr>
              <a:t>Demands, </a:t>
            </a:r>
            <a:r>
              <a:rPr sz="2000" i="1">
                <a:latin typeface="Calibri"/>
                <a:cs typeface="Calibri"/>
              </a:rPr>
              <a:t>and</a:t>
            </a:r>
            <a:r>
              <a:rPr sz="2000" i="1" spc="-35">
                <a:latin typeface="Calibri"/>
                <a:cs typeface="Calibri"/>
              </a:rPr>
              <a:t> </a:t>
            </a:r>
            <a:r>
              <a:rPr sz="2000" i="1">
                <a:latin typeface="Calibri"/>
                <a:cs typeface="Calibri"/>
              </a:rPr>
              <a:t>Alternative</a:t>
            </a:r>
            <a:r>
              <a:rPr sz="2000" i="1" spc="-35">
                <a:latin typeface="Calibri"/>
                <a:cs typeface="Calibri"/>
              </a:rPr>
              <a:t> </a:t>
            </a:r>
            <a:r>
              <a:rPr sz="2000" i="1" spc="-20">
                <a:latin typeface="Calibri"/>
                <a:cs typeface="Calibri"/>
              </a:rPr>
              <a:t>Technology</a:t>
            </a:r>
            <a:r>
              <a:rPr sz="2000" i="1" spc="-30">
                <a:latin typeface="Calibri"/>
                <a:cs typeface="Calibri"/>
              </a:rPr>
              <a:t> </a:t>
            </a:r>
            <a:r>
              <a:rPr sz="2000" i="1" spc="-10">
                <a:latin typeface="Calibri"/>
                <a:cs typeface="Calibri"/>
              </a:rPr>
              <a:t>Regulation</a:t>
            </a:r>
            <a:r>
              <a:rPr sz="2000" i="1" spc="-55">
                <a:latin typeface="Calibri"/>
                <a:cs typeface="Calibri"/>
              </a:rPr>
              <a:t> </a:t>
            </a:r>
            <a:r>
              <a:rPr sz="2000" i="1" spc="-10">
                <a:latin typeface="Calibri"/>
                <a:cs typeface="Calibri"/>
              </a:rPr>
              <a:t>Resources</a:t>
            </a:r>
            <a:endParaRPr sz="2000">
              <a:latin typeface="Calibri"/>
              <a:cs typeface="Calibri"/>
            </a:endParaRPr>
          </a:p>
          <a:p>
            <a:pPr marL="292735">
              <a:lnSpc>
                <a:spcPts val="2275"/>
              </a:lnSpc>
              <a:spcBef>
                <a:spcPts val="480"/>
              </a:spcBef>
            </a:pPr>
            <a:r>
              <a:rPr sz="2000">
                <a:latin typeface="Calibri"/>
                <a:cs typeface="Calibri"/>
              </a:rPr>
              <a:t>‒</a:t>
            </a:r>
            <a:r>
              <a:rPr sz="2000" spc="270">
                <a:latin typeface="Calibri"/>
                <a:cs typeface="Calibri"/>
              </a:rPr>
              <a:t> </a:t>
            </a:r>
            <a:r>
              <a:rPr sz="2000">
                <a:latin typeface="Calibri"/>
                <a:cs typeface="Calibri"/>
              </a:rPr>
              <a:t>No.</a:t>
            </a:r>
            <a:r>
              <a:rPr sz="2000" spc="-35">
                <a:latin typeface="Calibri"/>
                <a:cs typeface="Calibri"/>
              </a:rPr>
              <a:t> </a:t>
            </a:r>
            <a:r>
              <a:rPr sz="2000">
                <a:latin typeface="Calibri"/>
                <a:cs typeface="Calibri"/>
              </a:rPr>
              <a:t>18</a:t>
            </a:r>
            <a:r>
              <a:rPr sz="2000" spc="-25">
                <a:latin typeface="Calibri"/>
                <a:cs typeface="Calibri"/>
              </a:rPr>
              <a:t> </a:t>
            </a:r>
            <a:r>
              <a:rPr sz="2000">
                <a:latin typeface="Calibri"/>
                <a:cs typeface="Calibri"/>
              </a:rPr>
              <a:t>(OP</a:t>
            </a:r>
            <a:r>
              <a:rPr sz="2000" spc="-15">
                <a:latin typeface="Calibri"/>
                <a:cs typeface="Calibri"/>
              </a:rPr>
              <a:t> </a:t>
            </a:r>
            <a:r>
              <a:rPr sz="2000">
                <a:latin typeface="Calibri"/>
                <a:cs typeface="Calibri"/>
              </a:rPr>
              <a:t>18):</a:t>
            </a:r>
            <a:r>
              <a:rPr sz="2000" spc="-20">
                <a:latin typeface="Calibri"/>
                <a:cs typeface="Calibri"/>
              </a:rPr>
              <a:t> </a:t>
            </a:r>
            <a:r>
              <a:rPr sz="2000" i="1">
                <a:latin typeface="Calibri"/>
                <a:cs typeface="Calibri"/>
              </a:rPr>
              <a:t>Metering</a:t>
            </a:r>
            <a:r>
              <a:rPr sz="2000" i="1" spc="-35">
                <a:latin typeface="Calibri"/>
                <a:cs typeface="Calibri"/>
              </a:rPr>
              <a:t> </a:t>
            </a:r>
            <a:r>
              <a:rPr sz="2000" i="1">
                <a:latin typeface="Calibri"/>
                <a:cs typeface="Calibri"/>
              </a:rPr>
              <a:t>and</a:t>
            </a:r>
            <a:r>
              <a:rPr sz="2000" i="1" spc="-40">
                <a:latin typeface="Calibri"/>
                <a:cs typeface="Calibri"/>
              </a:rPr>
              <a:t> </a:t>
            </a:r>
            <a:r>
              <a:rPr sz="2000" i="1" spc="-20">
                <a:latin typeface="Calibri"/>
                <a:cs typeface="Calibri"/>
              </a:rPr>
              <a:t>Telemetering</a:t>
            </a:r>
            <a:r>
              <a:rPr sz="2000" i="1" spc="-30">
                <a:latin typeface="Calibri"/>
                <a:cs typeface="Calibri"/>
              </a:rPr>
              <a:t> </a:t>
            </a:r>
            <a:r>
              <a:rPr sz="2000" i="1" spc="-10">
                <a:latin typeface="Calibri"/>
                <a:cs typeface="Calibri"/>
              </a:rPr>
              <a:t>Criteria</a:t>
            </a:r>
            <a:endParaRPr sz="2000">
              <a:latin typeface="Calibri"/>
              <a:cs typeface="Calibri"/>
            </a:endParaRPr>
          </a:p>
          <a:p>
            <a:pPr marL="9814560">
              <a:lnSpc>
                <a:spcPts val="2515"/>
              </a:lnSpc>
            </a:pPr>
            <a:r>
              <a:rPr sz="2200">
                <a:latin typeface="Calibri"/>
                <a:cs typeface="Calibri"/>
              </a:rPr>
              <a:t>Look</a:t>
            </a:r>
            <a:r>
              <a:rPr sz="2200" spc="-60">
                <a:latin typeface="Calibri"/>
                <a:cs typeface="Calibri"/>
              </a:rPr>
              <a:t> </a:t>
            </a:r>
            <a:r>
              <a:rPr sz="2200">
                <a:latin typeface="Calibri"/>
                <a:cs typeface="Calibri"/>
              </a:rPr>
              <a:t>for</a:t>
            </a:r>
            <a:r>
              <a:rPr sz="2200" spc="-60">
                <a:latin typeface="Calibri"/>
                <a:cs typeface="Calibri"/>
              </a:rPr>
              <a:t> </a:t>
            </a:r>
            <a:r>
              <a:rPr sz="2200" spc="-10">
                <a:latin typeface="Calibri"/>
                <a:cs typeface="Calibri"/>
              </a:rPr>
              <a:t>tariff</a:t>
            </a:r>
            <a:endParaRPr sz="2200">
              <a:latin typeface="Calibri"/>
              <a:cs typeface="Calibri"/>
            </a:endParaRPr>
          </a:p>
          <a:p>
            <a:pPr marL="9814560">
              <a:lnSpc>
                <a:spcPct val="100000"/>
              </a:lnSpc>
            </a:pPr>
            <a:r>
              <a:rPr sz="2200" spc="-20">
                <a:latin typeface="Calibri"/>
                <a:cs typeface="Calibri"/>
              </a:rPr>
              <a:t>references</a:t>
            </a:r>
            <a:r>
              <a:rPr sz="2200" spc="-25">
                <a:latin typeface="Calibri"/>
                <a:cs typeface="Calibri"/>
              </a:rPr>
              <a:t> at</a:t>
            </a:r>
            <a:endParaRPr sz="2200">
              <a:latin typeface="Calibri"/>
              <a:cs typeface="Calibri"/>
            </a:endParaRPr>
          </a:p>
        </p:txBody>
      </p:sp>
      <p:sp>
        <p:nvSpPr>
          <p:cNvPr id="7" name="object 7"/>
          <p:cNvSpPr txBox="1"/>
          <p:nvPr/>
        </p:nvSpPr>
        <p:spPr>
          <a:xfrm>
            <a:off x="302768" y="6056782"/>
            <a:ext cx="1871980" cy="269240"/>
          </a:xfrm>
          <a:prstGeom prst="rect">
            <a:avLst/>
          </a:prstGeom>
        </p:spPr>
        <p:txBody>
          <a:bodyPr vert="horz" wrap="square" lIns="0" tIns="12065" rIns="0" bIns="0" rtlCol="0">
            <a:spAutoFit/>
          </a:bodyPr>
          <a:lstStyle/>
          <a:p>
            <a:pPr marL="12700">
              <a:lnSpc>
                <a:spcPct val="100000"/>
              </a:lnSpc>
              <a:spcBef>
                <a:spcPts val="95"/>
              </a:spcBef>
            </a:pPr>
            <a:r>
              <a:rPr sz="1600" i="1">
                <a:latin typeface="Calibri"/>
                <a:cs typeface="Calibri"/>
              </a:rPr>
              <a:t>MR1,</a:t>
            </a:r>
            <a:r>
              <a:rPr sz="1600" i="1" spc="-20">
                <a:latin typeface="Calibri"/>
                <a:cs typeface="Calibri"/>
              </a:rPr>
              <a:t> </a:t>
            </a:r>
            <a:r>
              <a:rPr sz="1600" i="1">
                <a:latin typeface="Calibri"/>
                <a:cs typeface="Calibri"/>
              </a:rPr>
              <a:t>Section</a:t>
            </a:r>
            <a:r>
              <a:rPr sz="1600" i="1" spc="-40">
                <a:latin typeface="Calibri"/>
                <a:cs typeface="Calibri"/>
              </a:rPr>
              <a:t> </a:t>
            </a:r>
            <a:r>
              <a:rPr sz="1600" i="1" spc="-10">
                <a:latin typeface="Calibri"/>
                <a:cs typeface="Calibri"/>
              </a:rPr>
              <a:t>III.1.10.6</a:t>
            </a:r>
            <a:endParaRPr sz="1600">
              <a:latin typeface="Calibri"/>
              <a:cs typeface="Calibri"/>
            </a:endParaRPr>
          </a:p>
        </p:txBody>
      </p:sp>
      <p:sp>
        <p:nvSpPr>
          <p:cNvPr id="8" name="object 8"/>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9" name="object 9"/>
          <p:cNvSpPr txBox="1"/>
          <p:nvPr/>
        </p:nvSpPr>
        <p:spPr>
          <a:xfrm>
            <a:off x="10169397" y="5877255"/>
            <a:ext cx="1313815" cy="360680"/>
          </a:xfrm>
          <a:prstGeom prst="rect">
            <a:avLst/>
          </a:prstGeom>
        </p:spPr>
        <p:txBody>
          <a:bodyPr vert="horz" wrap="square" lIns="0" tIns="12065" rIns="0" bIns="0" rtlCol="0">
            <a:spAutoFit/>
          </a:bodyPr>
          <a:lstStyle/>
          <a:p>
            <a:pPr marL="12700">
              <a:lnSpc>
                <a:spcPct val="100000"/>
              </a:lnSpc>
              <a:spcBef>
                <a:spcPts val="95"/>
              </a:spcBef>
            </a:pPr>
            <a:r>
              <a:rPr sz="2200">
                <a:latin typeface="Calibri"/>
                <a:cs typeface="Calibri"/>
              </a:rPr>
              <a:t>bottom</a:t>
            </a:r>
            <a:r>
              <a:rPr sz="2200" spc="-110">
                <a:latin typeface="Calibri"/>
                <a:cs typeface="Calibri"/>
              </a:rPr>
              <a:t> </a:t>
            </a:r>
            <a:r>
              <a:rPr sz="2200" spc="-20">
                <a:latin typeface="Calibri"/>
                <a:cs typeface="Calibri"/>
              </a:rPr>
              <a:t>left</a:t>
            </a:r>
            <a:endParaRPr sz="2200">
              <a:latin typeface="Calibri"/>
              <a:cs typeface="Calibri"/>
            </a:endParaRPr>
          </a:p>
        </p:txBody>
      </p:sp>
      <p:pic>
        <p:nvPicPr>
          <p:cNvPr id="10" name="object 10"/>
          <p:cNvPicPr/>
          <p:nvPr/>
        </p:nvPicPr>
        <p:blipFill>
          <a:blip r:embed="rId7" cstate="print"/>
          <a:stretch>
            <a:fillRect/>
          </a:stretch>
        </p:blipFill>
        <p:spPr>
          <a:xfrm>
            <a:off x="8964168" y="5151120"/>
            <a:ext cx="1173479" cy="1173480"/>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8</a:t>
            </a:fld>
            <a:endParaRPr spc="-5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F6DB5F"/>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DB9504"/>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DB9504"/>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DB9504"/>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DB9504"/>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DB9504"/>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DB9504"/>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DB9504"/>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DB9504"/>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DB9504"/>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DB9504"/>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DB9504"/>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DB9504"/>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DB9504"/>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DB9504"/>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DB9504"/>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DB9504"/>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DB9504"/>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DB9504"/>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DB9504"/>
            </a:solidFill>
          </p:spPr>
          <p:txBody>
            <a:bodyPr wrap="square" lIns="0" tIns="0" rIns="0" bIns="0" rtlCol="0"/>
            <a:lstStyle/>
            <a:p>
              <a:endParaRPr/>
            </a:p>
          </p:txBody>
        </p:sp>
        <p:sp>
          <p:nvSpPr>
            <p:cNvPr id="60" name="object 60"/>
            <p:cNvSpPr/>
            <p:nvPr/>
          </p:nvSpPr>
          <p:spPr>
            <a:xfrm>
              <a:off x="0" y="6440436"/>
              <a:ext cx="11521440" cy="410209"/>
            </a:xfrm>
            <a:custGeom>
              <a:avLst/>
              <a:gdLst/>
              <a:ahLst/>
              <a:cxnLst/>
              <a:rect l="l" t="t" r="r" b="b"/>
              <a:pathLst>
                <a:path w="11521440" h="410209">
                  <a:moveTo>
                    <a:pt x="470916" y="190487"/>
                  </a:moveTo>
                  <a:lnTo>
                    <a:pt x="0" y="190487"/>
                  </a:lnTo>
                  <a:lnTo>
                    <a:pt x="0" y="298691"/>
                  </a:lnTo>
                  <a:lnTo>
                    <a:pt x="470916" y="298691"/>
                  </a:lnTo>
                  <a:lnTo>
                    <a:pt x="470916" y="190487"/>
                  </a:lnTo>
                  <a:close/>
                </a:path>
                <a:path w="11521440" h="410209">
                  <a:moveTo>
                    <a:pt x="658368" y="0"/>
                  </a:moveTo>
                  <a:lnTo>
                    <a:pt x="263652" y="0"/>
                  </a:lnTo>
                  <a:lnTo>
                    <a:pt x="263652" y="108191"/>
                  </a:lnTo>
                  <a:lnTo>
                    <a:pt x="658368" y="108191"/>
                  </a:lnTo>
                  <a:lnTo>
                    <a:pt x="658368" y="0"/>
                  </a:lnTo>
                  <a:close/>
                </a:path>
                <a:path w="11521440" h="410209">
                  <a:moveTo>
                    <a:pt x="960120" y="284975"/>
                  </a:moveTo>
                  <a:lnTo>
                    <a:pt x="672084" y="284975"/>
                  </a:lnTo>
                  <a:lnTo>
                    <a:pt x="672084" y="393179"/>
                  </a:lnTo>
                  <a:lnTo>
                    <a:pt x="960120" y="393179"/>
                  </a:lnTo>
                  <a:lnTo>
                    <a:pt x="960120" y="284975"/>
                  </a:lnTo>
                  <a:close/>
                </a:path>
                <a:path w="11521440" h="410209">
                  <a:moveTo>
                    <a:pt x="1752600" y="150863"/>
                  </a:moveTo>
                  <a:lnTo>
                    <a:pt x="1464564" y="150863"/>
                  </a:lnTo>
                  <a:lnTo>
                    <a:pt x="1464564" y="259067"/>
                  </a:lnTo>
                  <a:lnTo>
                    <a:pt x="1752600" y="259067"/>
                  </a:lnTo>
                  <a:lnTo>
                    <a:pt x="1752600" y="150863"/>
                  </a:lnTo>
                  <a:close/>
                </a:path>
                <a:path w="11521440" h="410209">
                  <a:moveTo>
                    <a:pt x="2001012" y="294132"/>
                  </a:moveTo>
                  <a:lnTo>
                    <a:pt x="1712976" y="294132"/>
                  </a:lnTo>
                  <a:lnTo>
                    <a:pt x="1712976" y="402323"/>
                  </a:lnTo>
                  <a:lnTo>
                    <a:pt x="2001012" y="402323"/>
                  </a:lnTo>
                  <a:lnTo>
                    <a:pt x="2001012" y="294132"/>
                  </a:lnTo>
                  <a:close/>
                </a:path>
                <a:path w="11521440" h="410209">
                  <a:moveTo>
                    <a:pt x="3233928" y="0"/>
                  </a:moveTo>
                  <a:lnTo>
                    <a:pt x="2621280" y="0"/>
                  </a:lnTo>
                  <a:lnTo>
                    <a:pt x="2621280" y="108191"/>
                  </a:lnTo>
                  <a:lnTo>
                    <a:pt x="3233928" y="108191"/>
                  </a:lnTo>
                  <a:lnTo>
                    <a:pt x="3233928" y="0"/>
                  </a:lnTo>
                  <a:close/>
                </a:path>
                <a:path w="11521440" h="410209">
                  <a:moveTo>
                    <a:pt x="3435096" y="205727"/>
                  </a:moveTo>
                  <a:lnTo>
                    <a:pt x="2923032" y="205727"/>
                  </a:lnTo>
                  <a:lnTo>
                    <a:pt x="2923032" y="313931"/>
                  </a:lnTo>
                  <a:lnTo>
                    <a:pt x="3435096" y="313931"/>
                  </a:lnTo>
                  <a:lnTo>
                    <a:pt x="3435096" y="205727"/>
                  </a:lnTo>
                  <a:close/>
                </a:path>
                <a:path w="11521440" h="410209">
                  <a:moveTo>
                    <a:pt x="3889248" y="286499"/>
                  </a:moveTo>
                  <a:lnTo>
                    <a:pt x="3503676" y="286499"/>
                  </a:lnTo>
                  <a:lnTo>
                    <a:pt x="3503676" y="394703"/>
                  </a:lnTo>
                  <a:lnTo>
                    <a:pt x="3889248" y="394703"/>
                  </a:lnTo>
                  <a:lnTo>
                    <a:pt x="3889248" y="286499"/>
                  </a:lnTo>
                  <a:close/>
                </a:path>
                <a:path w="11521440" h="410209">
                  <a:moveTo>
                    <a:pt x="4311396" y="286499"/>
                  </a:moveTo>
                  <a:lnTo>
                    <a:pt x="3951732" y="286499"/>
                  </a:lnTo>
                  <a:lnTo>
                    <a:pt x="3951732" y="393179"/>
                  </a:lnTo>
                  <a:lnTo>
                    <a:pt x="4311396" y="393179"/>
                  </a:lnTo>
                  <a:lnTo>
                    <a:pt x="4311396" y="286499"/>
                  </a:lnTo>
                  <a:close/>
                </a:path>
                <a:path w="11521440" h="410209">
                  <a:moveTo>
                    <a:pt x="4738116" y="0"/>
                  </a:moveTo>
                  <a:lnTo>
                    <a:pt x="4134612" y="0"/>
                  </a:lnTo>
                  <a:lnTo>
                    <a:pt x="4134612" y="108191"/>
                  </a:lnTo>
                  <a:lnTo>
                    <a:pt x="4738116" y="108191"/>
                  </a:lnTo>
                  <a:lnTo>
                    <a:pt x="4738116" y="0"/>
                  </a:lnTo>
                  <a:close/>
                </a:path>
                <a:path w="11521440" h="410209">
                  <a:moveTo>
                    <a:pt x="4920983" y="300215"/>
                  </a:moveTo>
                  <a:lnTo>
                    <a:pt x="4622292" y="300215"/>
                  </a:lnTo>
                  <a:lnTo>
                    <a:pt x="4622292" y="408419"/>
                  </a:lnTo>
                  <a:lnTo>
                    <a:pt x="4920983" y="408419"/>
                  </a:lnTo>
                  <a:lnTo>
                    <a:pt x="4920983" y="300215"/>
                  </a:lnTo>
                  <a:close/>
                </a:path>
                <a:path w="11521440" h="410209">
                  <a:moveTo>
                    <a:pt x="5315712" y="0"/>
                  </a:moveTo>
                  <a:lnTo>
                    <a:pt x="4954524" y="0"/>
                  </a:lnTo>
                  <a:lnTo>
                    <a:pt x="4954524" y="108191"/>
                  </a:lnTo>
                  <a:lnTo>
                    <a:pt x="5315712" y="108191"/>
                  </a:lnTo>
                  <a:lnTo>
                    <a:pt x="5315712" y="0"/>
                  </a:lnTo>
                  <a:close/>
                </a:path>
                <a:path w="11521440" h="410209">
                  <a:moveTo>
                    <a:pt x="5615940" y="150863"/>
                  </a:moveTo>
                  <a:lnTo>
                    <a:pt x="5160264" y="150863"/>
                  </a:lnTo>
                  <a:lnTo>
                    <a:pt x="5160264" y="259067"/>
                  </a:lnTo>
                  <a:lnTo>
                    <a:pt x="5615940" y="259067"/>
                  </a:lnTo>
                  <a:lnTo>
                    <a:pt x="5615940" y="150863"/>
                  </a:lnTo>
                  <a:close/>
                </a:path>
                <a:path w="11521440" h="410209">
                  <a:moveTo>
                    <a:pt x="6099048" y="150863"/>
                  </a:moveTo>
                  <a:lnTo>
                    <a:pt x="5766816" y="150863"/>
                  </a:lnTo>
                  <a:lnTo>
                    <a:pt x="5766816" y="259067"/>
                  </a:lnTo>
                  <a:lnTo>
                    <a:pt x="6099048" y="259067"/>
                  </a:lnTo>
                  <a:lnTo>
                    <a:pt x="6099048" y="150863"/>
                  </a:lnTo>
                  <a:close/>
                </a:path>
                <a:path w="11521440" h="410209">
                  <a:moveTo>
                    <a:pt x="6438900" y="0"/>
                  </a:moveTo>
                  <a:lnTo>
                    <a:pt x="5753100" y="0"/>
                  </a:lnTo>
                  <a:lnTo>
                    <a:pt x="5753100" y="108191"/>
                  </a:lnTo>
                  <a:lnTo>
                    <a:pt x="6438900" y="108191"/>
                  </a:lnTo>
                  <a:lnTo>
                    <a:pt x="6438900" y="0"/>
                  </a:lnTo>
                  <a:close/>
                </a:path>
                <a:path w="11521440" h="410209">
                  <a:moveTo>
                    <a:pt x="6676644" y="265163"/>
                  </a:moveTo>
                  <a:lnTo>
                    <a:pt x="6388608" y="265163"/>
                  </a:lnTo>
                  <a:lnTo>
                    <a:pt x="6388608" y="373367"/>
                  </a:lnTo>
                  <a:lnTo>
                    <a:pt x="6676644" y="373367"/>
                  </a:lnTo>
                  <a:lnTo>
                    <a:pt x="6676644" y="265163"/>
                  </a:lnTo>
                  <a:close/>
                </a:path>
                <a:path w="11521440" h="410209">
                  <a:moveTo>
                    <a:pt x="7636764" y="111252"/>
                  </a:moveTo>
                  <a:lnTo>
                    <a:pt x="7097268" y="111252"/>
                  </a:lnTo>
                  <a:lnTo>
                    <a:pt x="7097268" y="219443"/>
                  </a:lnTo>
                  <a:lnTo>
                    <a:pt x="7636764" y="219443"/>
                  </a:lnTo>
                  <a:lnTo>
                    <a:pt x="7636764" y="111252"/>
                  </a:lnTo>
                  <a:close/>
                </a:path>
                <a:path w="11521440" h="410209">
                  <a:moveTo>
                    <a:pt x="7717536" y="294132"/>
                  </a:moveTo>
                  <a:lnTo>
                    <a:pt x="7429500" y="294132"/>
                  </a:lnTo>
                  <a:lnTo>
                    <a:pt x="7429500" y="402323"/>
                  </a:lnTo>
                  <a:lnTo>
                    <a:pt x="7717536" y="402323"/>
                  </a:lnTo>
                  <a:lnTo>
                    <a:pt x="7717536" y="294132"/>
                  </a:lnTo>
                  <a:close/>
                </a:path>
                <a:path w="11521440" h="410209">
                  <a:moveTo>
                    <a:pt x="8950452" y="0"/>
                  </a:moveTo>
                  <a:lnTo>
                    <a:pt x="8197596" y="0"/>
                  </a:lnTo>
                  <a:lnTo>
                    <a:pt x="8197596" y="108191"/>
                  </a:lnTo>
                  <a:lnTo>
                    <a:pt x="8950452" y="108191"/>
                  </a:lnTo>
                  <a:lnTo>
                    <a:pt x="8950452" y="0"/>
                  </a:lnTo>
                  <a:close/>
                </a:path>
                <a:path w="11521440" h="410209">
                  <a:moveTo>
                    <a:pt x="9151620" y="236207"/>
                  </a:moveTo>
                  <a:lnTo>
                    <a:pt x="8639556" y="236207"/>
                  </a:lnTo>
                  <a:lnTo>
                    <a:pt x="8639556" y="344411"/>
                  </a:lnTo>
                  <a:lnTo>
                    <a:pt x="9151620" y="344411"/>
                  </a:lnTo>
                  <a:lnTo>
                    <a:pt x="9151620" y="236207"/>
                  </a:lnTo>
                  <a:close/>
                </a:path>
                <a:path w="11521440" h="410209">
                  <a:moveTo>
                    <a:pt x="9605772" y="301739"/>
                  </a:moveTo>
                  <a:lnTo>
                    <a:pt x="9220200" y="301739"/>
                  </a:lnTo>
                  <a:lnTo>
                    <a:pt x="9220200" y="409943"/>
                  </a:lnTo>
                  <a:lnTo>
                    <a:pt x="9605772" y="409943"/>
                  </a:lnTo>
                  <a:lnTo>
                    <a:pt x="9605772" y="301739"/>
                  </a:lnTo>
                  <a:close/>
                </a:path>
                <a:path w="11521440" h="410209">
                  <a:moveTo>
                    <a:pt x="9992855" y="286499"/>
                  </a:moveTo>
                  <a:lnTo>
                    <a:pt x="9668256" y="286499"/>
                  </a:lnTo>
                  <a:lnTo>
                    <a:pt x="9668256" y="393179"/>
                  </a:lnTo>
                  <a:lnTo>
                    <a:pt x="9992855" y="393179"/>
                  </a:lnTo>
                  <a:lnTo>
                    <a:pt x="9992855" y="286499"/>
                  </a:lnTo>
                  <a:close/>
                </a:path>
                <a:path w="11521440" h="410209">
                  <a:moveTo>
                    <a:pt x="10454627" y="0"/>
                  </a:moveTo>
                  <a:lnTo>
                    <a:pt x="9851136" y="0"/>
                  </a:lnTo>
                  <a:lnTo>
                    <a:pt x="9851136" y="108191"/>
                  </a:lnTo>
                  <a:lnTo>
                    <a:pt x="10454627" y="108191"/>
                  </a:lnTo>
                  <a:lnTo>
                    <a:pt x="10454627" y="0"/>
                  </a:lnTo>
                  <a:close/>
                </a:path>
                <a:path w="11521440" h="410209">
                  <a:moveTo>
                    <a:pt x="10637520" y="300215"/>
                  </a:moveTo>
                  <a:lnTo>
                    <a:pt x="10338816" y="300215"/>
                  </a:lnTo>
                  <a:lnTo>
                    <a:pt x="10338816" y="408419"/>
                  </a:lnTo>
                  <a:lnTo>
                    <a:pt x="10637520" y="408419"/>
                  </a:lnTo>
                  <a:lnTo>
                    <a:pt x="10637520" y="300215"/>
                  </a:lnTo>
                  <a:close/>
                </a:path>
                <a:path w="11521440" h="410209">
                  <a:moveTo>
                    <a:pt x="11212068" y="150863"/>
                  </a:moveTo>
                  <a:lnTo>
                    <a:pt x="10703052" y="150863"/>
                  </a:lnTo>
                  <a:lnTo>
                    <a:pt x="10703052" y="259067"/>
                  </a:lnTo>
                  <a:lnTo>
                    <a:pt x="11212068" y="259067"/>
                  </a:lnTo>
                  <a:lnTo>
                    <a:pt x="11212068" y="150863"/>
                  </a:lnTo>
                  <a:close/>
                </a:path>
                <a:path w="11521440" h="410209">
                  <a:moveTo>
                    <a:pt x="11521440" y="0"/>
                  </a:moveTo>
                  <a:lnTo>
                    <a:pt x="10892028" y="0"/>
                  </a:lnTo>
                  <a:lnTo>
                    <a:pt x="10892028" y="108191"/>
                  </a:lnTo>
                  <a:lnTo>
                    <a:pt x="11521440" y="108191"/>
                  </a:lnTo>
                  <a:lnTo>
                    <a:pt x="11521440" y="0"/>
                  </a:lnTo>
                  <a:close/>
                </a:path>
              </a:pathLst>
            </a:custGeom>
            <a:solidFill>
              <a:srgbClr val="FFFFFF"/>
            </a:solidFill>
          </p:spPr>
          <p:txBody>
            <a:bodyPr wrap="square" lIns="0" tIns="0" rIns="0" bIns="0" rtlCol="0"/>
            <a:lstStyle/>
            <a:p>
              <a:endParaRPr/>
            </a:p>
          </p:txBody>
        </p:sp>
      </p:grpSp>
      <p:sp>
        <p:nvSpPr>
          <p:cNvPr id="61" name="object 61"/>
          <p:cNvSpPr txBox="1"/>
          <p:nvPr/>
        </p:nvSpPr>
        <p:spPr>
          <a:xfrm>
            <a:off x="5814186" y="6425285"/>
            <a:ext cx="563245" cy="132080"/>
          </a:xfrm>
          <a:prstGeom prst="rect">
            <a:avLst/>
          </a:prstGeom>
        </p:spPr>
        <p:txBody>
          <a:bodyPr vert="horz" wrap="square" lIns="0" tIns="12065" rIns="0" bIns="0" rtlCol="0">
            <a:spAutoFit/>
          </a:bodyPr>
          <a:lstStyle/>
          <a:p>
            <a:pPr marL="12700">
              <a:lnSpc>
                <a:spcPct val="100000"/>
              </a:lnSpc>
              <a:spcBef>
                <a:spcPts val="95"/>
              </a:spcBef>
            </a:pPr>
            <a:r>
              <a:rPr sz="700" b="1" spc="-10">
                <a:solidFill>
                  <a:srgbClr val="46565D"/>
                </a:solidFill>
                <a:latin typeface="Calibri"/>
                <a:cs typeface="Calibri"/>
              </a:rPr>
              <a:t>ISO-</a:t>
            </a:r>
            <a:r>
              <a:rPr sz="700" b="1">
                <a:solidFill>
                  <a:srgbClr val="46565D"/>
                </a:solidFill>
                <a:latin typeface="Calibri"/>
                <a:cs typeface="Calibri"/>
              </a:rPr>
              <a:t>NE</a:t>
            </a:r>
            <a:r>
              <a:rPr sz="700" b="1" spc="10">
                <a:solidFill>
                  <a:srgbClr val="46565D"/>
                </a:solidFill>
                <a:latin typeface="Calibri"/>
                <a:cs typeface="Calibri"/>
              </a:rPr>
              <a:t> </a:t>
            </a:r>
            <a:r>
              <a:rPr sz="700" b="1" spc="-10">
                <a:solidFill>
                  <a:srgbClr val="46565D"/>
                </a:solidFill>
                <a:latin typeface="Calibri"/>
                <a:cs typeface="Calibri"/>
              </a:rPr>
              <a:t>PUBLIC</a:t>
            </a:r>
            <a:endParaRPr sz="700">
              <a:latin typeface="Calibri"/>
              <a:cs typeface="Calibri"/>
            </a:endParaRPr>
          </a:p>
        </p:txBody>
      </p:sp>
      <p:sp>
        <p:nvSpPr>
          <p:cNvPr id="62" name="object 62"/>
          <p:cNvSpPr txBox="1">
            <a:spLocks noGrp="1"/>
          </p:cNvSpPr>
          <p:nvPr>
            <p:ph type="title"/>
          </p:nvPr>
        </p:nvSpPr>
        <p:spPr>
          <a:xfrm>
            <a:off x="307340" y="2666555"/>
            <a:ext cx="8098155" cy="1212215"/>
          </a:xfrm>
          <a:prstGeom prst="rect">
            <a:avLst/>
          </a:prstGeom>
        </p:spPr>
        <p:txBody>
          <a:bodyPr vert="horz" wrap="square" lIns="0" tIns="175895" rIns="0" bIns="0" rtlCol="0">
            <a:spAutoFit/>
          </a:bodyPr>
          <a:lstStyle/>
          <a:p>
            <a:pPr marL="12700">
              <a:lnSpc>
                <a:spcPct val="100000"/>
              </a:lnSpc>
              <a:spcBef>
                <a:spcPts val="1385"/>
              </a:spcBef>
            </a:pPr>
            <a:r>
              <a:rPr sz="3600" spc="-10">
                <a:solidFill>
                  <a:srgbClr val="FAB82E"/>
                </a:solidFill>
              </a:rPr>
              <a:t>Examples</a:t>
            </a:r>
            <a:endParaRPr sz="3600"/>
          </a:p>
          <a:p>
            <a:pPr marL="12700">
              <a:lnSpc>
                <a:spcPct val="100000"/>
              </a:lnSpc>
              <a:spcBef>
                <a:spcPts val="855"/>
              </a:spcBef>
            </a:pPr>
            <a:r>
              <a:rPr sz="2400" b="0" i="1">
                <a:latin typeface="Calibri"/>
                <a:cs typeface="Calibri"/>
              </a:rPr>
              <a:t>How</a:t>
            </a:r>
            <a:r>
              <a:rPr sz="2400" b="0" i="1" spc="-60">
                <a:latin typeface="Calibri"/>
                <a:cs typeface="Calibri"/>
              </a:rPr>
              <a:t> </a:t>
            </a:r>
            <a:r>
              <a:rPr sz="2400" b="0" i="1" spc="-10">
                <a:latin typeface="Calibri"/>
                <a:cs typeface="Calibri"/>
              </a:rPr>
              <a:t>Continuous</a:t>
            </a:r>
            <a:r>
              <a:rPr sz="2400" b="0" i="1" spc="-70">
                <a:latin typeface="Calibri"/>
                <a:cs typeface="Calibri"/>
              </a:rPr>
              <a:t> </a:t>
            </a:r>
            <a:r>
              <a:rPr sz="2400" b="0" i="1">
                <a:latin typeface="Calibri"/>
                <a:cs typeface="Calibri"/>
              </a:rPr>
              <a:t>Storage</a:t>
            </a:r>
            <a:r>
              <a:rPr sz="2400" b="0" i="1" spc="-55">
                <a:latin typeface="Calibri"/>
                <a:cs typeface="Calibri"/>
              </a:rPr>
              <a:t> </a:t>
            </a:r>
            <a:r>
              <a:rPr sz="2400" b="0" i="1" spc="-10">
                <a:latin typeface="Calibri"/>
                <a:cs typeface="Calibri"/>
              </a:rPr>
              <a:t>Facilities</a:t>
            </a:r>
            <a:r>
              <a:rPr sz="2400" b="0" i="1" spc="-70">
                <a:latin typeface="Calibri"/>
                <a:cs typeface="Calibri"/>
              </a:rPr>
              <a:t> </a:t>
            </a:r>
            <a:r>
              <a:rPr sz="2400" b="0" i="1">
                <a:latin typeface="Calibri"/>
                <a:cs typeface="Calibri"/>
              </a:rPr>
              <a:t>Could</a:t>
            </a:r>
            <a:r>
              <a:rPr sz="2400" b="0" i="1" spc="-70">
                <a:latin typeface="Calibri"/>
                <a:cs typeface="Calibri"/>
              </a:rPr>
              <a:t> </a:t>
            </a:r>
            <a:r>
              <a:rPr sz="2400" b="0" i="1">
                <a:latin typeface="Calibri"/>
                <a:cs typeface="Calibri"/>
              </a:rPr>
              <a:t>Offer</a:t>
            </a:r>
            <a:r>
              <a:rPr sz="2400" b="0" i="1" spc="-50">
                <a:latin typeface="Calibri"/>
                <a:cs typeface="Calibri"/>
              </a:rPr>
              <a:t> </a:t>
            </a:r>
            <a:r>
              <a:rPr sz="2400" b="0" i="1">
                <a:latin typeface="Calibri"/>
                <a:cs typeface="Calibri"/>
              </a:rPr>
              <a:t>or</a:t>
            </a:r>
            <a:r>
              <a:rPr sz="2400" b="0" i="1" spc="-50">
                <a:latin typeface="Calibri"/>
                <a:cs typeface="Calibri"/>
              </a:rPr>
              <a:t> </a:t>
            </a:r>
            <a:r>
              <a:rPr sz="2400" b="0" i="1">
                <a:latin typeface="Calibri"/>
                <a:cs typeface="Calibri"/>
              </a:rPr>
              <a:t>Bid</a:t>
            </a:r>
            <a:r>
              <a:rPr sz="2400" b="0" i="1" spc="-70">
                <a:latin typeface="Calibri"/>
                <a:cs typeface="Calibri"/>
              </a:rPr>
              <a:t> </a:t>
            </a:r>
            <a:r>
              <a:rPr sz="2400" b="0" i="1">
                <a:latin typeface="Calibri"/>
                <a:cs typeface="Calibri"/>
              </a:rPr>
              <a:t>into</a:t>
            </a:r>
            <a:r>
              <a:rPr sz="2400" b="0" i="1" spc="-75">
                <a:latin typeface="Calibri"/>
                <a:cs typeface="Calibri"/>
              </a:rPr>
              <a:t> </a:t>
            </a:r>
            <a:r>
              <a:rPr sz="2400" b="0" i="1" spc="-10">
                <a:latin typeface="Calibri"/>
                <a:cs typeface="Calibri"/>
              </a:rPr>
              <a:t>Markets</a:t>
            </a:r>
            <a:endParaRPr sz="2400">
              <a:latin typeface="Calibri"/>
              <a:cs typeface="Calibri"/>
            </a:endParaRPr>
          </a:p>
        </p:txBody>
      </p:sp>
      <p:sp>
        <p:nvSpPr>
          <p:cNvPr id="63" name="object 6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FFFFFF"/>
          </a:solidFill>
        </p:spPr>
        <p:txBody>
          <a:bodyPr wrap="square" lIns="0" tIns="0" rIns="0" bIns="0" rtlCol="0"/>
          <a:lstStyle/>
          <a:p>
            <a:endParaRPr/>
          </a:p>
        </p:txBody>
      </p:sp>
      <p:sp>
        <p:nvSpPr>
          <p:cNvPr id="64" name="object 64"/>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80</a:t>
            </a:fld>
            <a:endParaRPr spc="-25"/>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302768" y="58183"/>
            <a:ext cx="8472805" cy="798830"/>
          </a:xfrm>
          <a:prstGeom prst="rect">
            <a:avLst/>
          </a:prstGeom>
        </p:spPr>
        <p:txBody>
          <a:bodyPr vert="horz" wrap="square" lIns="0" tIns="36195" rIns="0" bIns="0" rtlCol="0">
            <a:spAutoFit/>
          </a:bodyPr>
          <a:lstStyle/>
          <a:p>
            <a:pPr marL="12700">
              <a:lnSpc>
                <a:spcPct val="100000"/>
              </a:lnSpc>
              <a:spcBef>
                <a:spcPts val="285"/>
              </a:spcBef>
            </a:pPr>
            <a:r>
              <a:rPr spc="-10"/>
              <a:t>Example</a:t>
            </a:r>
            <a:r>
              <a:rPr spc="-100"/>
              <a:t> </a:t>
            </a:r>
            <a:r>
              <a:rPr spc="-50"/>
              <a:t>1</a:t>
            </a:r>
          </a:p>
          <a:p>
            <a:pPr marL="12700">
              <a:lnSpc>
                <a:spcPct val="100000"/>
              </a:lnSpc>
              <a:spcBef>
                <a:spcPts val="140"/>
              </a:spcBef>
            </a:pPr>
            <a:r>
              <a:rPr sz="2000" b="0" i="1">
                <a:latin typeface="Calibri"/>
                <a:cs typeface="Calibri"/>
              </a:rPr>
              <a:t>Default</a:t>
            </a:r>
            <a:r>
              <a:rPr sz="2000" b="0" i="1" spc="-65">
                <a:latin typeface="Calibri"/>
                <a:cs typeface="Calibri"/>
              </a:rPr>
              <a:t> </a:t>
            </a:r>
            <a:r>
              <a:rPr sz="2000" b="0" i="1">
                <a:latin typeface="Calibri"/>
                <a:cs typeface="Calibri"/>
              </a:rPr>
              <a:t>Offers</a:t>
            </a:r>
            <a:r>
              <a:rPr sz="2000" b="0" i="1" spc="-30">
                <a:latin typeface="Calibri"/>
                <a:cs typeface="Calibri"/>
              </a:rPr>
              <a:t> </a:t>
            </a:r>
            <a:r>
              <a:rPr sz="2000" b="0" i="1">
                <a:latin typeface="Calibri"/>
                <a:cs typeface="Calibri"/>
              </a:rPr>
              <a:t>Are</a:t>
            </a:r>
            <a:r>
              <a:rPr sz="2000" b="0" i="1" spc="-30">
                <a:latin typeface="Calibri"/>
                <a:cs typeface="Calibri"/>
              </a:rPr>
              <a:t> </a:t>
            </a:r>
            <a:r>
              <a:rPr sz="2000" b="0" i="1">
                <a:latin typeface="Calibri"/>
                <a:cs typeface="Calibri"/>
              </a:rPr>
              <a:t>Used</a:t>
            </a:r>
            <a:r>
              <a:rPr sz="2000" b="0" i="1" spc="-50">
                <a:latin typeface="Calibri"/>
                <a:cs typeface="Calibri"/>
              </a:rPr>
              <a:t> </a:t>
            </a:r>
            <a:r>
              <a:rPr sz="2000" b="0" i="1">
                <a:latin typeface="Calibri"/>
                <a:cs typeface="Calibri"/>
              </a:rPr>
              <a:t>for</a:t>
            </a:r>
            <a:r>
              <a:rPr sz="2000" b="0" i="1" spc="-35">
                <a:latin typeface="Calibri"/>
                <a:cs typeface="Calibri"/>
              </a:rPr>
              <a:t> </a:t>
            </a:r>
            <a:r>
              <a:rPr sz="2000" b="0" i="1">
                <a:latin typeface="Calibri"/>
                <a:cs typeface="Calibri"/>
              </a:rPr>
              <a:t>Day-Ahead</a:t>
            </a:r>
            <a:r>
              <a:rPr sz="2000" b="0" i="1" spc="-75">
                <a:latin typeface="Calibri"/>
                <a:cs typeface="Calibri"/>
              </a:rPr>
              <a:t> </a:t>
            </a:r>
            <a:r>
              <a:rPr sz="2000" b="0" i="1">
                <a:latin typeface="Calibri"/>
                <a:cs typeface="Calibri"/>
              </a:rPr>
              <a:t>Commitment</a:t>
            </a:r>
            <a:r>
              <a:rPr sz="2000" b="0" i="1" spc="-20">
                <a:latin typeface="Calibri"/>
                <a:cs typeface="Calibri"/>
              </a:rPr>
              <a:t> </a:t>
            </a:r>
            <a:r>
              <a:rPr sz="2000" b="0" i="1">
                <a:latin typeface="Calibri"/>
                <a:cs typeface="Calibri"/>
              </a:rPr>
              <a:t>of</a:t>
            </a:r>
            <a:r>
              <a:rPr sz="2000" b="0" i="1" spc="-30">
                <a:latin typeface="Calibri"/>
                <a:cs typeface="Calibri"/>
              </a:rPr>
              <a:t> </a:t>
            </a:r>
            <a:r>
              <a:rPr sz="2000" b="0" i="1">
                <a:latin typeface="Calibri"/>
                <a:cs typeface="Calibri"/>
              </a:rPr>
              <a:t>Generator</a:t>
            </a:r>
            <a:r>
              <a:rPr sz="2000" b="0" i="1" spc="-60">
                <a:latin typeface="Calibri"/>
                <a:cs typeface="Calibri"/>
              </a:rPr>
              <a:t> </a:t>
            </a:r>
            <a:r>
              <a:rPr sz="2000" b="0" i="1">
                <a:latin typeface="Calibri"/>
                <a:cs typeface="Calibri"/>
              </a:rPr>
              <a:t>Asset</a:t>
            </a:r>
            <a:r>
              <a:rPr sz="2000" b="0" i="1" spc="-60">
                <a:latin typeface="Calibri"/>
                <a:cs typeface="Calibri"/>
              </a:rPr>
              <a:t> </a:t>
            </a:r>
            <a:r>
              <a:rPr sz="2000" b="0" i="1">
                <a:latin typeface="Calibri"/>
                <a:cs typeface="Calibri"/>
              </a:rPr>
              <a:t>and</a:t>
            </a:r>
            <a:r>
              <a:rPr sz="2000" b="0" i="1" spc="-50">
                <a:latin typeface="Calibri"/>
                <a:cs typeface="Calibri"/>
              </a:rPr>
              <a:t> </a:t>
            </a:r>
            <a:r>
              <a:rPr sz="2000" b="0" i="1" spc="-20">
                <a:latin typeface="Calibri"/>
                <a:cs typeface="Calibri"/>
              </a:rPr>
              <a:t>DARD</a:t>
            </a:r>
            <a:endParaRPr sz="2000">
              <a:latin typeface="Calibri"/>
              <a:cs typeface="Calibri"/>
            </a:endParaRPr>
          </a:p>
        </p:txBody>
      </p:sp>
      <p:graphicFrame>
        <p:nvGraphicFramePr>
          <p:cNvPr id="4" name="object 4"/>
          <p:cNvGraphicFramePr>
            <a:graphicFrameLocks noGrp="1"/>
          </p:cNvGraphicFramePr>
          <p:nvPr/>
        </p:nvGraphicFramePr>
        <p:xfrm>
          <a:off x="146050" y="4374388"/>
          <a:ext cx="11932920" cy="2010410"/>
        </p:xfrm>
        <a:graphic>
          <a:graphicData uri="http://schemas.openxmlformats.org/drawingml/2006/table">
            <a:tbl>
              <a:tblPr firstRow="1" bandRow="1">
                <a:tableStyleId>{2D5ABB26-0587-4C30-8999-92F81FD0307C}</a:tableStyleId>
              </a:tblPr>
              <a:tblGrid>
                <a:gridCol w="118872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7675">
                  <a:extLst>
                    <a:ext uri="{9D8B030D-6E8A-4147-A177-3AD203B41FA5}">
                      <a16:colId xmlns:a16="http://schemas.microsoft.com/office/drawing/2014/main" val="20004"/>
                    </a:ext>
                  </a:extLst>
                </a:gridCol>
                <a:gridCol w="447675">
                  <a:extLst>
                    <a:ext uri="{9D8B030D-6E8A-4147-A177-3AD203B41FA5}">
                      <a16:colId xmlns:a16="http://schemas.microsoft.com/office/drawing/2014/main" val="20005"/>
                    </a:ext>
                  </a:extLst>
                </a:gridCol>
                <a:gridCol w="447675">
                  <a:extLst>
                    <a:ext uri="{9D8B030D-6E8A-4147-A177-3AD203B41FA5}">
                      <a16:colId xmlns:a16="http://schemas.microsoft.com/office/drawing/2014/main" val="20006"/>
                    </a:ext>
                  </a:extLst>
                </a:gridCol>
                <a:gridCol w="447675">
                  <a:extLst>
                    <a:ext uri="{9D8B030D-6E8A-4147-A177-3AD203B41FA5}">
                      <a16:colId xmlns:a16="http://schemas.microsoft.com/office/drawing/2014/main" val="20007"/>
                    </a:ext>
                  </a:extLst>
                </a:gridCol>
                <a:gridCol w="447675">
                  <a:extLst>
                    <a:ext uri="{9D8B030D-6E8A-4147-A177-3AD203B41FA5}">
                      <a16:colId xmlns:a16="http://schemas.microsoft.com/office/drawing/2014/main" val="20008"/>
                    </a:ext>
                  </a:extLst>
                </a:gridCol>
                <a:gridCol w="447675">
                  <a:extLst>
                    <a:ext uri="{9D8B030D-6E8A-4147-A177-3AD203B41FA5}">
                      <a16:colId xmlns:a16="http://schemas.microsoft.com/office/drawing/2014/main" val="20009"/>
                    </a:ext>
                  </a:extLst>
                </a:gridCol>
                <a:gridCol w="447675">
                  <a:extLst>
                    <a:ext uri="{9D8B030D-6E8A-4147-A177-3AD203B41FA5}">
                      <a16:colId xmlns:a16="http://schemas.microsoft.com/office/drawing/2014/main" val="20010"/>
                    </a:ext>
                  </a:extLst>
                </a:gridCol>
                <a:gridCol w="447675">
                  <a:extLst>
                    <a:ext uri="{9D8B030D-6E8A-4147-A177-3AD203B41FA5}">
                      <a16:colId xmlns:a16="http://schemas.microsoft.com/office/drawing/2014/main" val="20011"/>
                    </a:ext>
                  </a:extLst>
                </a:gridCol>
                <a:gridCol w="447675">
                  <a:extLst>
                    <a:ext uri="{9D8B030D-6E8A-4147-A177-3AD203B41FA5}">
                      <a16:colId xmlns:a16="http://schemas.microsoft.com/office/drawing/2014/main" val="20012"/>
                    </a:ext>
                  </a:extLst>
                </a:gridCol>
                <a:gridCol w="447675">
                  <a:extLst>
                    <a:ext uri="{9D8B030D-6E8A-4147-A177-3AD203B41FA5}">
                      <a16:colId xmlns:a16="http://schemas.microsoft.com/office/drawing/2014/main" val="20013"/>
                    </a:ext>
                  </a:extLst>
                </a:gridCol>
                <a:gridCol w="447675">
                  <a:extLst>
                    <a:ext uri="{9D8B030D-6E8A-4147-A177-3AD203B41FA5}">
                      <a16:colId xmlns:a16="http://schemas.microsoft.com/office/drawing/2014/main" val="20014"/>
                    </a:ext>
                  </a:extLst>
                </a:gridCol>
                <a:gridCol w="447675">
                  <a:extLst>
                    <a:ext uri="{9D8B030D-6E8A-4147-A177-3AD203B41FA5}">
                      <a16:colId xmlns:a16="http://schemas.microsoft.com/office/drawing/2014/main" val="20015"/>
                    </a:ext>
                  </a:extLst>
                </a:gridCol>
                <a:gridCol w="447675">
                  <a:extLst>
                    <a:ext uri="{9D8B030D-6E8A-4147-A177-3AD203B41FA5}">
                      <a16:colId xmlns:a16="http://schemas.microsoft.com/office/drawing/2014/main" val="20016"/>
                    </a:ext>
                  </a:extLst>
                </a:gridCol>
                <a:gridCol w="447675">
                  <a:extLst>
                    <a:ext uri="{9D8B030D-6E8A-4147-A177-3AD203B41FA5}">
                      <a16:colId xmlns:a16="http://schemas.microsoft.com/office/drawing/2014/main" val="20017"/>
                    </a:ext>
                  </a:extLst>
                </a:gridCol>
                <a:gridCol w="447675">
                  <a:extLst>
                    <a:ext uri="{9D8B030D-6E8A-4147-A177-3AD203B41FA5}">
                      <a16:colId xmlns:a16="http://schemas.microsoft.com/office/drawing/2014/main" val="20018"/>
                    </a:ext>
                  </a:extLst>
                </a:gridCol>
                <a:gridCol w="447675">
                  <a:extLst>
                    <a:ext uri="{9D8B030D-6E8A-4147-A177-3AD203B41FA5}">
                      <a16:colId xmlns:a16="http://schemas.microsoft.com/office/drawing/2014/main" val="20019"/>
                    </a:ext>
                  </a:extLst>
                </a:gridCol>
                <a:gridCol w="447675">
                  <a:extLst>
                    <a:ext uri="{9D8B030D-6E8A-4147-A177-3AD203B41FA5}">
                      <a16:colId xmlns:a16="http://schemas.microsoft.com/office/drawing/2014/main" val="20020"/>
                    </a:ext>
                  </a:extLst>
                </a:gridCol>
                <a:gridCol w="447675">
                  <a:extLst>
                    <a:ext uri="{9D8B030D-6E8A-4147-A177-3AD203B41FA5}">
                      <a16:colId xmlns:a16="http://schemas.microsoft.com/office/drawing/2014/main" val="20021"/>
                    </a:ext>
                  </a:extLst>
                </a:gridCol>
                <a:gridCol w="447675">
                  <a:extLst>
                    <a:ext uri="{9D8B030D-6E8A-4147-A177-3AD203B41FA5}">
                      <a16:colId xmlns:a16="http://schemas.microsoft.com/office/drawing/2014/main" val="20022"/>
                    </a:ext>
                  </a:extLst>
                </a:gridCol>
                <a:gridCol w="447675">
                  <a:extLst>
                    <a:ext uri="{9D8B030D-6E8A-4147-A177-3AD203B41FA5}">
                      <a16:colId xmlns:a16="http://schemas.microsoft.com/office/drawing/2014/main" val="20023"/>
                    </a:ext>
                  </a:extLst>
                </a:gridCol>
                <a:gridCol w="447675">
                  <a:extLst>
                    <a:ext uri="{9D8B030D-6E8A-4147-A177-3AD203B41FA5}">
                      <a16:colId xmlns:a16="http://schemas.microsoft.com/office/drawing/2014/main" val="20024"/>
                    </a:ext>
                  </a:extLst>
                </a:gridCol>
              </a:tblGrid>
              <a:tr h="304800">
                <a:tc gridSpan="25">
                  <a:txBody>
                    <a:bodyPr/>
                    <a:lstStyle/>
                    <a:p>
                      <a:pPr marL="90805">
                        <a:lnSpc>
                          <a:spcPct val="100000"/>
                        </a:lnSpc>
                        <a:spcBef>
                          <a:spcPts val="275"/>
                        </a:spcBef>
                      </a:pPr>
                      <a:r>
                        <a:rPr sz="1400" b="1">
                          <a:latin typeface="Calibri"/>
                          <a:cs typeface="Calibri"/>
                        </a:rPr>
                        <a:t>Clearing</a:t>
                      </a:r>
                      <a:r>
                        <a:rPr sz="1400" b="1" spc="-50">
                          <a:latin typeface="Calibri"/>
                          <a:cs typeface="Calibri"/>
                        </a:rPr>
                        <a:t> </a:t>
                      </a:r>
                      <a:r>
                        <a:rPr sz="1400" b="1">
                          <a:latin typeface="Calibri"/>
                          <a:cs typeface="Calibri"/>
                        </a:rPr>
                        <a:t>in</a:t>
                      </a:r>
                      <a:r>
                        <a:rPr sz="1400" b="1" spc="-20">
                          <a:latin typeface="Calibri"/>
                          <a:cs typeface="Calibri"/>
                        </a:rPr>
                        <a:t> </a:t>
                      </a:r>
                      <a:r>
                        <a:rPr sz="1400" b="1" spc="-10">
                          <a:latin typeface="Calibri"/>
                          <a:cs typeface="Calibri"/>
                        </a:rPr>
                        <a:t>Day-</a:t>
                      </a:r>
                      <a:r>
                        <a:rPr sz="1400" b="1">
                          <a:latin typeface="Calibri"/>
                          <a:cs typeface="Calibri"/>
                        </a:rPr>
                        <a:t>Ahead</a:t>
                      </a:r>
                      <a:r>
                        <a:rPr sz="1400" b="1" spc="-50">
                          <a:latin typeface="Calibri"/>
                          <a:cs typeface="Calibri"/>
                        </a:rPr>
                        <a:t> </a:t>
                      </a:r>
                      <a:r>
                        <a:rPr sz="1400" b="1">
                          <a:latin typeface="Calibri"/>
                          <a:cs typeface="Calibri"/>
                        </a:rPr>
                        <a:t>Energy</a:t>
                      </a:r>
                      <a:r>
                        <a:rPr sz="1400" b="1" spc="-40">
                          <a:latin typeface="Calibri"/>
                          <a:cs typeface="Calibri"/>
                        </a:rPr>
                        <a:t> </a:t>
                      </a:r>
                      <a:r>
                        <a:rPr sz="1400" b="1" spc="-10">
                          <a:latin typeface="Calibri"/>
                          <a:cs typeface="Calibri"/>
                        </a:rPr>
                        <a:t>Market</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rowSpan="2">
                  <a:txBody>
                    <a:bodyPr/>
                    <a:lstStyle/>
                    <a:p>
                      <a:pPr>
                        <a:lnSpc>
                          <a:spcPct val="100000"/>
                        </a:lnSpc>
                        <a:spcBef>
                          <a:spcPts val="235"/>
                        </a:spcBef>
                      </a:pPr>
                      <a:endParaRPr sz="1200">
                        <a:latin typeface="Times New Roman"/>
                        <a:cs typeface="Times New Roman"/>
                      </a:endParaRPr>
                    </a:p>
                    <a:p>
                      <a:pPr algn="ctr">
                        <a:lnSpc>
                          <a:spcPct val="100000"/>
                        </a:lnSpc>
                      </a:pPr>
                      <a:r>
                        <a:rPr sz="1200" spc="-10">
                          <a:latin typeface="Calibri"/>
                          <a:cs typeface="Calibri"/>
                        </a:rPr>
                        <a:t>Asset</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4">
                  <a:txBody>
                    <a:bodyPr/>
                    <a:lstStyle/>
                    <a:p>
                      <a:pPr algn="ctr">
                        <a:lnSpc>
                          <a:spcPct val="100000"/>
                        </a:lnSpc>
                        <a:spcBef>
                          <a:spcPts val="275"/>
                        </a:spcBef>
                      </a:pPr>
                      <a:r>
                        <a:rPr sz="1400">
                          <a:latin typeface="Calibri"/>
                          <a:cs typeface="Calibri"/>
                        </a:rPr>
                        <a:t>Hourly</a:t>
                      </a:r>
                      <a:r>
                        <a:rPr sz="1400" spc="-30">
                          <a:latin typeface="Calibri"/>
                          <a:cs typeface="Calibri"/>
                        </a:rPr>
                        <a:t> </a:t>
                      </a:r>
                      <a:r>
                        <a:rPr sz="1400" spc="-10">
                          <a:latin typeface="Calibri"/>
                          <a:cs typeface="Calibri"/>
                        </a:rPr>
                        <a:t>Interval</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04800">
                <a:tc vMerge="1">
                  <a:txBody>
                    <a:bodyPr/>
                    <a:lstStyle/>
                    <a:p>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5730" algn="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5730" algn="r">
                        <a:lnSpc>
                          <a:spcPct val="100000"/>
                        </a:lnSpc>
                        <a:spcBef>
                          <a:spcPts val="275"/>
                        </a:spcBef>
                      </a:pPr>
                      <a:r>
                        <a:rPr sz="1400" spc="-25">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25">
                          <a:latin typeface="Calibri"/>
                          <a:cs typeface="Calibri"/>
                        </a:rPr>
                        <a:t>16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25">
                          <a:latin typeface="Calibri"/>
                          <a:cs typeface="Calibri"/>
                        </a:rPr>
                        <a:t>17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25">
                          <a:latin typeface="Calibri"/>
                          <a:cs typeface="Calibri"/>
                        </a:rPr>
                        <a:t>18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25">
                          <a:latin typeface="Calibri"/>
                          <a:cs typeface="Calibri"/>
                        </a:rPr>
                        <a:t>19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25">
                          <a:latin typeface="Calibri"/>
                          <a:cs typeface="Calibri"/>
                        </a:rPr>
                        <a:t>20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5730" algn="r">
                        <a:lnSpc>
                          <a:spcPct val="100000"/>
                        </a:lnSpc>
                        <a:spcBef>
                          <a:spcPts val="275"/>
                        </a:spcBef>
                      </a:pPr>
                      <a:r>
                        <a:rPr sz="1400" spc="-25">
                          <a:latin typeface="Calibri"/>
                          <a:cs typeface="Calibri"/>
                        </a:rPr>
                        <a:t>21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25">
                          <a:latin typeface="Calibri"/>
                          <a:cs typeface="Calibri"/>
                        </a:rPr>
                        <a:t>22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25">
                          <a:latin typeface="Calibri"/>
                          <a:cs typeface="Calibri"/>
                        </a:rPr>
                        <a:t>23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25">
                          <a:latin typeface="Calibri"/>
                          <a:cs typeface="Calibri"/>
                        </a:rPr>
                        <a:t>24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2"/>
                  </a:ext>
                </a:extLst>
              </a:tr>
              <a:tr h="274320">
                <a:tc>
                  <a:txBody>
                    <a:bodyPr/>
                    <a:lstStyle/>
                    <a:p>
                      <a:pPr algn="ctr">
                        <a:lnSpc>
                          <a:spcPct val="100000"/>
                        </a:lnSpc>
                        <a:spcBef>
                          <a:spcPts val="295"/>
                        </a:spcBef>
                      </a:pPr>
                      <a:r>
                        <a:rPr sz="1200">
                          <a:latin typeface="Calibri"/>
                          <a:cs typeface="Calibri"/>
                        </a:rPr>
                        <a:t>LMP</a:t>
                      </a:r>
                      <a:r>
                        <a:rPr sz="1200" spc="-5">
                          <a:latin typeface="Calibri"/>
                          <a:cs typeface="Calibri"/>
                        </a:rPr>
                        <a:t> </a:t>
                      </a:r>
                      <a:r>
                        <a:rPr sz="1200" spc="-10">
                          <a:latin typeface="Calibri"/>
                          <a:cs typeface="Calibri"/>
                        </a:rPr>
                        <a:t>($/MWh)</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$20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8905" algn="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8905" algn="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84"/>
                        </a:spcBef>
                      </a:pPr>
                      <a:r>
                        <a:rPr sz="900" spc="-25">
                          <a:latin typeface="Calibri"/>
                          <a:cs typeface="Calibri"/>
                        </a:rPr>
                        <a:t>$35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84"/>
                        </a:spcBef>
                      </a:pPr>
                      <a:r>
                        <a:rPr sz="900" spc="-25">
                          <a:latin typeface="Calibri"/>
                          <a:cs typeface="Calibri"/>
                        </a:rPr>
                        <a:t>$35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84"/>
                        </a:spcBef>
                      </a:pPr>
                      <a:r>
                        <a:rPr sz="900" spc="-25">
                          <a:latin typeface="Calibri"/>
                          <a:cs typeface="Calibri"/>
                        </a:rPr>
                        <a:t>$30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84"/>
                        </a:spcBef>
                      </a:pPr>
                      <a:r>
                        <a:rPr sz="900" spc="-25">
                          <a:latin typeface="Calibri"/>
                          <a:cs typeface="Calibri"/>
                        </a:rPr>
                        <a:t>$25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28270" algn="r">
                        <a:lnSpc>
                          <a:spcPct val="100000"/>
                        </a:lnSpc>
                        <a:spcBef>
                          <a:spcPts val="484"/>
                        </a:spcBef>
                      </a:pPr>
                      <a:r>
                        <a:rPr sz="900" spc="-25">
                          <a:latin typeface="Calibri"/>
                          <a:cs typeface="Calibri"/>
                        </a:rPr>
                        <a:t>$20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84"/>
                        </a:spcBef>
                      </a:pPr>
                      <a:r>
                        <a:rPr sz="900" spc="-25">
                          <a:latin typeface="Calibri"/>
                          <a:cs typeface="Calibri"/>
                        </a:rPr>
                        <a:t>$20</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84"/>
                        </a:spcBef>
                      </a:pPr>
                      <a:r>
                        <a:rPr sz="900" spc="-25">
                          <a:latin typeface="Calibri"/>
                          <a:cs typeface="Calibri"/>
                        </a:rPr>
                        <a:t>$15</a:t>
                      </a:r>
                      <a:endParaRPr sz="900">
                        <a:latin typeface="Calibri"/>
                        <a:cs typeface="Calibri"/>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3"/>
                  </a:ext>
                </a:extLst>
              </a:tr>
              <a:tr h="304800">
                <a:tc>
                  <a:txBody>
                    <a:bodyPr/>
                    <a:lstStyle/>
                    <a:p>
                      <a:pPr algn="ctr">
                        <a:lnSpc>
                          <a:spcPct val="100000"/>
                        </a:lnSpc>
                        <a:spcBef>
                          <a:spcPts val="415"/>
                        </a:spcBef>
                      </a:pPr>
                      <a:r>
                        <a:rPr sz="1200" spc="-10">
                          <a:latin typeface="Calibri"/>
                          <a:cs typeface="Calibri"/>
                        </a:rPr>
                        <a:t>MyFacility_</a:t>
                      </a:r>
                      <a:r>
                        <a:rPr sz="1200" b="1" spc="-10">
                          <a:solidFill>
                            <a:srgbClr val="F6881F"/>
                          </a:solidFill>
                          <a:latin typeface="Calibri"/>
                          <a:cs typeface="Calibri"/>
                        </a:rPr>
                        <a:t>GEN</a:t>
                      </a:r>
                      <a:endParaRPr sz="1200">
                        <a:latin typeface="Calibri"/>
                        <a:cs typeface="Calibri"/>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9545" algn="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9545" algn="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8910" algn="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4"/>
                  </a:ext>
                </a:extLst>
              </a:tr>
              <a:tr h="516890">
                <a:tc>
                  <a:txBody>
                    <a:bodyPr/>
                    <a:lstStyle/>
                    <a:p>
                      <a:pPr algn="ctr">
                        <a:lnSpc>
                          <a:spcPct val="100000"/>
                        </a:lnSpc>
                        <a:spcBef>
                          <a:spcPts val="1250"/>
                        </a:spcBef>
                      </a:pPr>
                      <a:r>
                        <a:rPr sz="1200" spc="-10">
                          <a:latin typeface="Calibri"/>
                          <a:cs typeface="Calibri"/>
                        </a:rPr>
                        <a:t>MyFacility_</a:t>
                      </a:r>
                      <a:r>
                        <a:rPr sz="1200" b="1" spc="-10">
                          <a:solidFill>
                            <a:srgbClr val="EB3324"/>
                          </a:solidFill>
                          <a:latin typeface="Calibri"/>
                          <a:cs typeface="Calibri"/>
                        </a:rPr>
                        <a:t>ARD</a:t>
                      </a:r>
                      <a:endParaRPr sz="1200">
                        <a:latin typeface="Calibri"/>
                        <a:cs typeface="Calibri"/>
                      </a:endParaRPr>
                    </a:p>
                  </a:txBody>
                  <a:tcPr marL="0" marR="0" marT="158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1110"/>
                        </a:spcBef>
                      </a:pPr>
                      <a:r>
                        <a:rPr sz="1400" spc="-50">
                          <a:latin typeface="Calibri"/>
                          <a:cs typeface="Calibri"/>
                        </a:rPr>
                        <a:t>2</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1110"/>
                        </a:spcBef>
                      </a:pPr>
                      <a:r>
                        <a:rPr sz="1400" spc="-50">
                          <a:latin typeface="Calibri"/>
                          <a:cs typeface="Calibri"/>
                        </a:rPr>
                        <a:t>3</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1110"/>
                        </a:spcBef>
                      </a:pPr>
                      <a:r>
                        <a:rPr sz="1400" spc="-50">
                          <a:latin typeface="Calibri"/>
                          <a:cs typeface="Calibri"/>
                        </a:rPr>
                        <a:t>3</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1110"/>
                        </a:spcBef>
                      </a:pPr>
                      <a:r>
                        <a:rPr sz="1400" spc="-50">
                          <a:latin typeface="Calibri"/>
                          <a:cs typeface="Calibri"/>
                        </a:rPr>
                        <a:t>1</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1110"/>
                        </a:spcBef>
                      </a:pPr>
                      <a:r>
                        <a:rPr sz="1400" spc="-50">
                          <a:latin typeface="Calibri"/>
                          <a:cs typeface="Calibri"/>
                        </a:rPr>
                        <a:t>1</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9545" algn="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9545" algn="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R="168910" algn="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1110"/>
                        </a:spcBef>
                      </a:pPr>
                      <a:r>
                        <a:rPr sz="1400" spc="-50">
                          <a:latin typeface="Calibri"/>
                          <a:cs typeface="Calibri"/>
                        </a:rPr>
                        <a:t>0</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1110"/>
                        </a:spcBef>
                      </a:pPr>
                      <a:r>
                        <a:rPr sz="1400" spc="-50">
                          <a:latin typeface="Calibri"/>
                          <a:cs typeface="Calibri"/>
                        </a:rPr>
                        <a:t>1</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3175" algn="ctr">
                        <a:lnSpc>
                          <a:spcPct val="100000"/>
                        </a:lnSpc>
                        <a:spcBef>
                          <a:spcPts val="1110"/>
                        </a:spcBef>
                      </a:pPr>
                      <a:r>
                        <a:rPr sz="1400" spc="-50">
                          <a:latin typeface="Calibri"/>
                          <a:cs typeface="Calibri"/>
                        </a:rPr>
                        <a:t>1</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5"/>
                  </a:ext>
                </a:extLst>
              </a:tr>
            </a:tbl>
          </a:graphicData>
        </a:graphic>
      </p:graphicFrame>
      <p:grpSp>
        <p:nvGrpSpPr>
          <p:cNvPr id="5" name="object 5"/>
          <p:cNvGrpSpPr/>
          <p:nvPr/>
        </p:nvGrpSpPr>
        <p:grpSpPr>
          <a:xfrm>
            <a:off x="381000" y="1526158"/>
            <a:ext cx="4038600" cy="2133600"/>
            <a:chOff x="381000" y="1526158"/>
            <a:chExt cx="4038600" cy="2133600"/>
          </a:xfrm>
        </p:grpSpPr>
        <p:sp>
          <p:nvSpPr>
            <p:cNvPr id="6" name="object 6"/>
            <p:cNvSpPr/>
            <p:nvPr/>
          </p:nvSpPr>
          <p:spPr>
            <a:xfrm>
              <a:off x="381000" y="1526158"/>
              <a:ext cx="4038600" cy="2133600"/>
            </a:xfrm>
            <a:custGeom>
              <a:avLst/>
              <a:gdLst/>
              <a:ahLst/>
              <a:cxnLst/>
              <a:rect l="l" t="t" r="r" b="b"/>
              <a:pathLst>
                <a:path w="4038600" h="2133600">
                  <a:moveTo>
                    <a:pt x="4038549" y="0"/>
                  </a:moveTo>
                  <a:lnTo>
                    <a:pt x="3791635" y="0"/>
                  </a:lnTo>
                  <a:lnTo>
                    <a:pt x="3791585" y="1524000"/>
                  </a:lnTo>
                  <a:lnTo>
                    <a:pt x="3791585" y="1828800"/>
                  </a:lnTo>
                  <a:lnTo>
                    <a:pt x="3124200" y="1828800"/>
                  </a:lnTo>
                  <a:lnTo>
                    <a:pt x="2590800" y="1828800"/>
                  </a:lnTo>
                  <a:lnTo>
                    <a:pt x="2590800" y="1524000"/>
                  </a:lnTo>
                  <a:lnTo>
                    <a:pt x="3124200" y="1524000"/>
                  </a:lnTo>
                  <a:lnTo>
                    <a:pt x="3791585" y="1524000"/>
                  </a:lnTo>
                  <a:lnTo>
                    <a:pt x="3791585" y="0"/>
                  </a:lnTo>
                  <a:lnTo>
                    <a:pt x="3124200" y="0"/>
                  </a:lnTo>
                  <a:lnTo>
                    <a:pt x="3124200" y="304800"/>
                  </a:lnTo>
                  <a:lnTo>
                    <a:pt x="3124200" y="609600"/>
                  </a:lnTo>
                  <a:lnTo>
                    <a:pt x="3124200" y="914400"/>
                  </a:lnTo>
                  <a:lnTo>
                    <a:pt x="2590800" y="914400"/>
                  </a:lnTo>
                  <a:lnTo>
                    <a:pt x="2590800" y="609600"/>
                  </a:lnTo>
                  <a:lnTo>
                    <a:pt x="2590800" y="304800"/>
                  </a:lnTo>
                  <a:lnTo>
                    <a:pt x="3124200" y="304800"/>
                  </a:lnTo>
                  <a:lnTo>
                    <a:pt x="3124200" y="0"/>
                  </a:lnTo>
                  <a:lnTo>
                    <a:pt x="2590800" y="0"/>
                  </a:lnTo>
                  <a:lnTo>
                    <a:pt x="0" y="0"/>
                  </a:lnTo>
                  <a:lnTo>
                    <a:pt x="0" y="2133600"/>
                  </a:lnTo>
                  <a:lnTo>
                    <a:pt x="2590800" y="2133600"/>
                  </a:lnTo>
                  <a:lnTo>
                    <a:pt x="3124200" y="2133600"/>
                  </a:lnTo>
                  <a:lnTo>
                    <a:pt x="3791585" y="2133600"/>
                  </a:lnTo>
                  <a:lnTo>
                    <a:pt x="4038549" y="2133600"/>
                  </a:lnTo>
                  <a:lnTo>
                    <a:pt x="4038549" y="1828800"/>
                  </a:lnTo>
                  <a:lnTo>
                    <a:pt x="4038549" y="304800"/>
                  </a:lnTo>
                  <a:lnTo>
                    <a:pt x="4038549" y="0"/>
                  </a:lnTo>
                  <a:close/>
                </a:path>
              </a:pathLst>
            </a:custGeom>
            <a:solidFill>
              <a:srgbClr val="DFE8F6"/>
            </a:solidFill>
          </p:spPr>
          <p:txBody>
            <a:bodyPr wrap="square" lIns="0" tIns="0" rIns="0" bIns="0" rtlCol="0"/>
            <a:lstStyle/>
            <a:p>
              <a:endParaRPr/>
            </a:p>
          </p:txBody>
        </p:sp>
        <p:sp>
          <p:nvSpPr>
            <p:cNvPr id="7" name="object 7"/>
            <p:cNvSpPr/>
            <p:nvPr/>
          </p:nvSpPr>
          <p:spPr>
            <a:xfrm>
              <a:off x="2965450" y="1824608"/>
              <a:ext cx="1213485" cy="1536700"/>
            </a:xfrm>
            <a:custGeom>
              <a:avLst/>
              <a:gdLst/>
              <a:ahLst/>
              <a:cxnLst/>
              <a:rect l="l" t="t" r="r" b="b"/>
              <a:pathLst>
                <a:path w="1213485" h="1536700">
                  <a:moveTo>
                    <a:pt x="6350" y="0"/>
                  </a:moveTo>
                  <a:lnTo>
                    <a:pt x="6350" y="622300"/>
                  </a:lnTo>
                </a:path>
                <a:path w="1213485" h="1536700">
                  <a:moveTo>
                    <a:pt x="6350" y="1219200"/>
                  </a:moveTo>
                  <a:lnTo>
                    <a:pt x="6350" y="1536700"/>
                  </a:lnTo>
                </a:path>
                <a:path w="1213485" h="1536700">
                  <a:moveTo>
                    <a:pt x="539750" y="0"/>
                  </a:moveTo>
                  <a:lnTo>
                    <a:pt x="539750" y="622300"/>
                  </a:lnTo>
                </a:path>
                <a:path w="1213485" h="1536700">
                  <a:moveTo>
                    <a:pt x="539750" y="1219200"/>
                  </a:moveTo>
                  <a:lnTo>
                    <a:pt x="539750" y="1536700"/>
                  </a:lnTo>
                </a:path>
                <a:path w="1213485" h="1536700">
                  <a:moveTo>
                    <a:pt x="1207135" y="1219200"/>
                  </a:moveTo>
                  <a:lnTo>
                    <a:pt x="1207135" y="1536700"/>
                  </a:lnTo>
                </a:path>
                <a:path w="1213485" h="1536700">
                  <a:moveTo>
                    <a:pt x="0" y="6350"/>
                  </a:moveTo>
                  <a:lnTo>
                    <a:pt x="546100" y="6350"/>
                  </a:lnTo>
                </a:path>
                <a:path w="1213485" h="1536700">
                  <a:moveTo>
                    <a:pt x="0" y="311150"/>
                  </a:moveTo>
                  <a:lnTo>
                    <a:pt x="546100" y="311150"/>
                  </a:lnTo>
                </a:path>
                <a:path w="1213485" h="1536700">
                  <a:moveTo>
                    <a:pt x="0" y="615950"/>
                  </a:moveTo>
                  <a:lnTo>
                    <a:pt x="546100" y="615950"/>
                  </a:lnTo>
                </a:path>
                <a:path w="1213485" h="1536700">
                  <a:moveTo>
                    <a:pt x="0" y="1225550"/>
                  </a:moveTo>
                  <a:lnTo>
                    <a:pt x="1213485" y="1225550"/>
                  </a:lnTo>
                </a:path>
                <a:path w="1213485" h="1536700">
                  <a:moveTo>
                    <a:pt x="0" y="1530350"/>
                  </a:moveTo>
                  <a:lnTo>
                    <a:pt x="1213485" y="1530350"/>
                  </a:lnTo>
                </a:path>
              </a:pathLst>
            </a:custGeom>
            <a:ln w="12700">
              <a:solidFill>
                <a:srgbClr val="BBBBBB"/>
              </a:solidFill>
            </a:ln>
          </p:spPr>
          <p:txBody>
            <a:bodyPr wrap="square" lIns="0" tIns="0" rIns="0" bIns="0" rtlCol="0"/>
            <a:lstStyle/>
            <a:p>
              <a:endParaRPr/>
            </a:p>
          </p:txBody>
        </p:sp>
      </p:grpSp>
      <p:sp>
        <p:nvSpPr>
          <p:cNvPr id="8" name="object 8"/>
          <p:cNvSpPr txBox="1"/>
          <p:nvPr/>
        </p:nvSpPr>
        <p:spPr>
          <a:xfrm>
            <a:off x="459740" y="1242440"/>
            <a:ext cx="1191895" cy="239395"/>
          </a:xfrm>
          <a:prstGeom prst="rect">
            <a:avLst/>
          </a:prstGeom>
        </p:spPr>
        <p:txBody>
          <a:bodyPr vert="horz" wrap="square" lIns="0" tIns="13335" rIns="0" bIns="0" rtlCol="0">
            <a:spAutoFit/>
          </a:bodyPr>
          <a:lstStyle/>
          <a:p>
            <a:pPr marL="12700">
              <a:lnSpc>
                <a:spcPct val="100000"/>
              </a:lnSpc>
              <a:spcBef>
                <a:spcPts val="105"/>
              </a:spcBef>
            </a:pPr>
            <a:r>
              <a:rPr sz="1400" b="1" spc="-10">
                <a:latin typeface="Calibri"/>
                <a:cs typeface="Calibri"/>
              </a:rPr>
              <a:t>MyFacility_</a:t>
            </a:r>
            <a:r>
              <a:rPr sz="1400" b="1" spc="-10">
                <a:solidFill>
                  <a:srgbClr val="F6881F"/>
                </a:solidFill>
                <a:latin typeface="Calibri"/>
                <a:cs typeface="Calibri"/>
              </a:rPr>
              <a:t>GEN</a:t>
            </a:r>
            <a:endParaRPr sz="1400">
              <a:latin typeface="Calibri"/>
              <a:cs typeface="Calibri"/>
            </a:endParaRPr>
          </a:p>
        </p:txBody>
      </p:sp>
      <p:sp>
        <p:nvSpPr>
          <p:cNvPr id="9" name="object 9"/>
          <p:cNvSpPr txBox="1"/>
          <p:nvPr/>
        </p:nvSpPr>
        <p:spPr>
          <a:xfrm>
            <a:off x="1022096" y="1761591"/>
            <a:ext cx="2318385" cy="635000"/>
          </a:xfrm>
          <a:prstGeom prst="rect">
            <a:avLst/>
          </a:prstGeom>
        </p:spPr>
        <p:txBody>
          <a:bodyPr vert="horz" wrap="square" lIns="0" tIns="12065" rIns="0" bIns="0" rtlCol="0">
            <a:spAutoFit/>
          </a:bodyPr>
          <a:lstStyle/>
          <a:p>
            <a:pPr marL="12700" marR="5080" indent="289560">
              <a:lnSpc>
                <a:spcPct val="142900"/>
              </a:lnSpc>
              <a:spcBef>
                <a:spcPts val="95"/>
              </a:spcBef>
              <a:tabLst>
                <a:tab pos="2125345" algn="l"/>
              </a:tabLst>
            </a:pPr>
            <a:r>
              <a:rPr sz="1400">
                <a:latin typeface="Calibri"/>
                <a:cs typeface="Calibri"/>
              </a:rPr>
              <a:t>Economic</a:t>
            </a:r>
            <a:r>
              <a:rPr sz="1400" spc="-60">
                <a:latin typeface="Calibri"/>
                <a:cs typeface="Calibri"/>
              </a:rPr>
              <a:t> </a:t>
            </a:r>
            <a:r>
              <a:rPr sz="1400">
                <a:latin typeface="Calibri"/>
                <a:cs typeface="Calibri"/>
              </a:rPr>
              <a:t>Max</a:t>
            </a:r>
            <a:r>
              <a:rPr sz="1400" spc="-50">
                <a:latin typeface="Calibri"/>
                <a:cs typeface="Calibri"/>
              </a:rPr>
              <a:t> </a:t>
            </a:r>
            <a:r>
              <a:rPr sz="1400" spc="-20">
                <a:latin typeface="Calibri"/>
                <a:cs typeface="Calibri"/>
              </a:rPr>
              <a:t>(MW):</a:t>
            </a:r>
            <a:r>
              <a:rPr sz="1400">
                <a:latin typeface="Calibri"/>
                <a:cs typeface="Calibri"/>
              </a:rPr>
              <a:t>	</a:t>
            </a:r>
            <a:r>
              <a:rPr sz="1400" spc="-25">
                <a:latin typeface="Calibri"/>
                <a:cs typeface="Calibri"/>
              </a:rPr>
              <a:t>12 </a:t>
            </a:r>
            <a:r>
              <a:rPr sz="1400">
                <a:latin typeface="Calibri"/>
                <a:cs typeface="Calibri"/>
              </a:rPr>
              <a:t>Max</a:t>
            </a:r>
            <a:r>
              <a:rPr sz="1400" spc="-45">
                <a:latin typeface="Calibri"/>
                <a:cs typeface="Calibri"/>
              </a:rPr>
              <a:t> </a:t>
            </a:r>
            <a:r>
              <a:rPr sz="1400">
                <a:latin typeface="Calibri"/>
                <a:cs typeface="Calibri"/>
              </a:rPr>
              <a:t>Daily</a:t>
            </a:r>
            <a:r>
              <a:rPr sz="1400" spc="-40">
                <a:latin typeface="Calibri"/>
                <a:cs typeface="Calibri"/>
              </a:rPr>
              <a:t> </a:t>
            </a:r>
            <a:r>
              <a:rPr sz="1400">
                <a:latin typeface="Calibri"/>
                <a:cs typeface="Calibri"/>
              </a:rPr>
              <a:t>Energy</a:t>
            </a:r>
            <a:r>
              <a:rPr sz="1400" spc="-45">
                <a:latin typeface="Calibri"/>
                <a:cs typeface="Calibri"/>
              </a:rPr>
              <a:t> </a:t>
            </a:r>
            <a:r>
              <a:rPr sz="1400" spc="-10">
                <a:latin typeface="Calibri"/>
                <a:cs typeface="Calibri"/>
              </a:rPr>
              <a:t>(MWh):</a:t>
            </a:r>
            <a:r>
              <a:rPr sz="1400">
                <a:latin typeface="Calibri"/>
                <a:cs typeface="Calibri"/>
              </a:rPr>
              <a:t>	</a:t>
            </a:r>
            <a:r>
              <a:rPr sz="1400" spc="-25">
                <a:latin typeface="Calibri"/>
                <a:cs typeface="Calibri"/>
              </a:rPr>
              <a:t>10</a:t>
            </a:r>
            <a:endParaRPr sz="1400">
              <a:latin typeface="Calibri"/>
              <a:cs typeface="Calibri"/>
            </a:endParaRPr>
          </a:p>
        </p:txBody>
      </p:sp>
      <p:sp>
        <p:nvSpPr>
          <p:cNvPr id="10" name="object 10"/>
          <p:cNvSpPr txBox="1"/>
          <p:nvPr/>
        </p:nvSpPr>
        <p:spPr>
          <a:xfrm>
            <a:off x="3069717" y="2766822"/>
            <a:ext cx="962025" cy="239395"/>
          </a:xfrm>
          <a:prstGeom prst="rect">
            <a:avLst/>
          </a:prstGeom>
        </p:spPr>
        <p:txBody>
          <a:bodyPr vert="horz" wrap="square" lIns="0" tIns="13335" rIns="0" bIns="0" rtlCol="0">
            <a:spAutoFit/>
          </a:bodyPr>
          <a:lstStyle/>
          <a:p>
            <a:pPr marL="12700">
              <a:lnSpc>
                <a:spcPct val="100000"/>
              </a:lnSpc>
              <a:spcBef>
                <a:spcPts val="105"/>
              </a:spcBef>
              <a:tabLst>
                <a:tab pos="589915" algn="l"/>
              </a:tabLst>
            </a:pPr>
            <a:r>
              <a:rPr sz="1400" spc="-25">
                <a:latin typeface="Calibri"/>
                <a:cs typeface="Calibri"/>
              </a:rPr>
              <a:t>MW</a:t>
            </a:r>
            <a:r>
              <a:rPr sz="1400">
                <a:latin typeface="Calibri"/>
                <a:cs typeface="Calibri"/>
              </a:rPr>
              <a:t>	</a:t>
            </a:r>
            <a:r>
              <a:rPr sz="1400" spc="-10">
                <a:latin typeface="Calibri"/>
                <a:cs typeface="Calibri"/>
              </a:rPr>
              <a:t>Price</a:t>
            </a:r>
            <a:endParaRPr sz="1400">
              <a:latin typeface="Calibri"/>
              <a:cs typeface="Calibri"/>
            </a:endParaRPr>
          </a:p>
        </p:txBody>
      </p:sp>
      <p:sp>
        <p:nvSpPr>
          <p:cNvPr id="11" name="object 11"/>
          <p:cNvSpPr txBox="1"/>
          <p:nvPr/>
        </p:nvSpPr>
        <p:spPr>
          <a:xfrm>
            <a:off x="1005332" y="3071622"/>
            <a:ext cx="2335530" cy="239395"/>
          </a:xfrm>
          <a:prstGeom prst="rect">
            <a:avLst/>
          </a:prstGeom>
        </p:spPr>
        <p:txBody>
          <a:bodyPr vert="horz" wrap="square" lIns="0" tIns="13335" rIns="0" bIns="0" rtlCol="0">
            <a:spAutoFit/>
          </a:bodyPr>
          <a:lstStyle/>
          <a:p>
            <a:pPr marL="12700">
              <a:lnSpc>
                <a:spcPct val="100000"/>
              </a:lnSpc>
              <a:spcBef>
                <a:spcPts val="105"/>
              </a:spcBef>
              <a:tabLst>
                <a:tab pos="2142490" algn="l"/>
              </a:tabLst>
            </a:pPr>
            <a:r>
              <a:rPr sz="1400" spc="-10">
                <a:latin typeface="Calibri"/>
                <a:cs typeface="Calibri"/>
              </a:rPr>
              <a:t>Incremental</a:t>
            </a:r>
            <a:r>
              <a:rPr sz="1400" spc="-30">
                <a:latin typeface="Calibri"/>
                <a:cs typeface="Calibri"/>
              </a:rPr>
              <a:t> </a:t>
            </a:r>
            <a:r>
              <a:rPr sz="1400">
                <a:latin typeface="Calibri"/>
                <a:cs typeface="Calibri"/>
              </a:rPr>
              <a:t>Energy</a:t>
            </a:r>
            <a:r>
              <a:rPr sz="1400" spc="-40">
                <a:latin typeface="Calibri"/>
                <a:cs typeface="Calibri"/>
              </a:rPr>
              <a:t> </a:t>
            </a:r>
            <a:r>
              <a:rPr sz="1400" spc="-10">
                <a:latin typeface="Calibri"/>
                <a:cs typeface="Calibri"/>
              </a:rPr>
              <a:t>Offer:</a:t>
            </a:r>
            <a:r>
              <a:rPr sz="1400">
                <a:latin typeface="Calibri"/>
                <a:cs typeface="Calibri"/>
              </a:rPr>
              <a:t>	</a:t>
            </a:r>
            <a:r>
              <a:rPr sz="1400" spc="-25">
                <a:latin typeface="Calibri"/>
                <a:cs typeface="Calibri"/>
              </a:rPr>
              <a:t>12</a:t>
            </a:r>
            <a:endParaRPr sz="1400">
              <a:latin typeface="Calibri"/>
              <a:cs typeface="Calibri"/>
            </a:endParaRPr>
          </a:p>
        </p:txBody>
      </p:sp>
      <p:sp>
        <p:nvSpPr>
          <p:cNvPr id="12" name="object 12"/>
          <p:cNvSpPr txBox="1"/>
          <p:nvPr/>
        </p:nvSpPr>
        <p:spPr>
          <a:xfrm>
            <a:off x="3691254" y="3071622"/>
            <a:ext cx="295275" cy="239395"/>
          </a:xfrm>
          <a:prstGeom prst="rect">
            <a:avLst/>
          </a:prstGeom>
        </p:spPr>
        <p:txBody>
          <a:bodyPr vert="horz" wrap="square" lIns="0" tIns="13335" rIns="0" bIns="0" rtlCol="0">
            <a:spAutoFit/>
          </a:bodyPr>
          <a:lstStyle/>
          <a:p>
            <a:pPr marL="12700">
              <a:lnSpc>
                <a:spcPct val="100000"/>
              </a:lnSpc>
              <a:spcBef>
                <a:spcPts val="105"/>
              </a:spcBef>
            </a:pPr>
            <a:r>
              <a:rPr sz="1400" spc="-25">
                <a:latin typeface="Calibri"/>
                <a:cs typeface="Calibri"/>
              </a:rPr>
              <a:t>$30</a:t>
            </a:r>
            <a:endParaRPr sz="1400">
              <a:latin typeface="Calibri"/>
              <a:cs typeface="Calibri"/>
            </a:endParaRPr>
          </a:p>
        </p:txBody>
      </p:sp>
      <p:sp>
        <p:nvSpPr>
          <p:cNvPr id="13" name="object 13"/>
          <p:cNvSpPr txBox="1"/>
          <p:nvPr/>
        </p:nvSpPr>
        <p:spPr>
          <a:xfrm>
            <a:off x="11344147" y="833374"/>
            <a:ext cx="563880"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FAB82E"/>
                </a:solidFill>
                <a:latin typeface="Calibri"/>
                <a:cs typeface="Calibri"/>
              </a:rPr>
              <a:t>12</a:t>
            </a:r>
            <a:r>
              <a:rPr sz="1400" b="1" spc="-20">
                <a:solidFill>
                  <a:srgbClr val="FAB82E"/>
                </a:solidFill>
                <a:latin typeface="Calibri"/>
                <a:cs typeface="Calibri"/>
              </a:rPr>
              <a:t> </a:t>
            </a:r>
            <a:r>
              <a:rPr sz="1400" b="1" spc="-25">
                <a:solidFill>
                  <a:srgbClr val="FAB82E"/>
                </a:solidFill>
                <a:latin typeface="Calibri"/>
                <a:cs typeface="Calibri"/>
              </a:rPr>
              <a:t>MW</a:t>
            </a:r>
            <a:endParaRPr sz="1400">
              <a:latin typeface="Calibri"/>
              <a:cs typeface="Calibri"/>
            </a:endParaRPr>
          </a:p>
        </p:txBody>
      </p:sp>
      <p:graphicFrame>
        <p:nvGraphicFramePr>
          <p:cNvPr id="14" name="object 14"/>
          <p:cNvGraphicFramePr>
            <a:graphicFrameLocks noGrp="1"/>
          </p:cNvGraphicFramePr>
          <p:nvPr/>
        </p:nvGraphicFramePr>
        <p:xfrm>
          <a:off x="7696200" y="1297558"/>
          <a:ext cx="4038599" cy="2358390"/>
        </p:xfrm>
        <a:graphic>
          <a:graphicData uri="http://schemas.openxmlformats.org/drawingml/2006/table">
            <a:tbl>
              <a:tblPr firstRow="1" bandRow="1">
                <a:tableStyleId>{2D5ABB26-0587-4C30-8999-92F81FD0307C}</a:tableStyleId>
              </a:tblPr>
              <a:tblGrid>
                <a:gridCol w="2578735">
                  <a:extLst>
                    <a:ext uri="{9D8B030D-6E8A-4147-A177-3AD203B41FA5}">
                      <a16:colId xmlns:a16="http://schemas.microsoft.com/office/drawing/2014/main" val="20000"/>
                    </a:ext>
                  </a:extLst>
                </a:gridCol>
                <a:gridCol w="572135">
                  <a:extLst>
                    <a:ext uri="{9D8B030D-6E8A-4147-A177-3AD203B41FA5}">
                      <a16:colId xmlns:a16="http://schemas.microsoft.com/office/drawing/2014/main" val="20001"/>
                    </a:ext>
                  </a:extLst>
                </a:gridCol>
                <a:gridCol w="887729">
                  <a:extLst>
                    <a:ext uri="{9D8B030D-6E8A-4147-A177-3AD203B41FA5}">
                      <a16:colId xmlns:a16="http://schemas.microsoft.com/office/drawing/2014/main" val="20002"/>
                    </a:ext>
                  </a:extLst>
                </a:gridCol>
              </a:tblGrid>
              <a:tr h="226060">
                <a:tc>
                  <a:txBody>
                    <a:bodyPr/>
                    <a:lstStyle/>
                    <a:p>
                      <a:pPr marL="92075">
                        <a:lnSpc>
                          <a:spcPts val="1335"/>
                        </a:lnSpc>
                      </a:pPr>
                      <a:r>
                        <a:rPr sz="1400" b="1" spc="-10">
                          <a:latin typeface="Calibri"/>
                          <a:cs typeface="Calibri"/>
                        </a:rPr>
                        <a:t>MyFacility_</a:t>
                      </a:r>
                      <a:r>
                        <a:rPr sz="1400" b="1" spc="-10">
                          <a:solidFill>
                            <a:srgbClr val="EB3324"/>
                          </a:solidFill>
                          <a:latin typeface="Calibri"/>
                          <a:cs typeface="Calibri"/>
                        </a:rPr>
                        <a:t>ARD</a:t>
                      </a:r>
                      <a:endParaRPr sz="1400">
                        <a:latin typeface="Calibri"/>
                        <a:cs typeface="Calibri"/>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0"/>
                  </a:ext>
                </a:extLst>
              </a:tr>
              <a:tr h="304800">
                <a:tc>
                  <a:txBody>
                    <a:bodyPr/>
                    <a:lstStyle/>
                    <a:p>
                      <a:pPr>
                        <a:lnSpc>
                          <a:spcPct val="100000"/>
                        </a:lnSpc>
                      </a:pPr>
                      <a:endParaRPr sz="1400">
                        <a:latin typeface="Times New Roman"/>
                        <a:cs typeface="Times New Roman"/>
                      </a:endParaRPr>
                    </a:p>
                  </a:txBody>
                  <a:tcPr marL="0" marR="0" marT="0" marB="0">
                    <a:solidFill>
                      <a:srgbClr val="DFE8F6"/>
                    </a:solidFill>
                  </a:tcPr>
                </a:tc>
                <a:tc>
                  <a:txBody>
                    <a:bodyPr/>
                    <a:lstStyle/>
                    <a:p>
                      <a:pPr>
                        <a:lnSpc>
                          <a:spcPct val="100000"/>
                        </a:lnSpc>
                      </a:pPr>
                      <a:endParaRPr sz="1400">
                        <a:latin typeface="Times New Roman"/>
                        <a:cs typeface="Times New Roman"/>
                      </a:endParaRPr>
                    </a:p>
                  </a:txBody>
                  <a:tcPr marL="0" marR="0" marT="0" marB="0">
                    <a:lnB w="12700">
                      <a:solidFill>
                        <a:srgbClr val="BBBBBB"/>
                      </a:solidFill>
                      <a:prstDash val="solid"/>
                    </a:lnB>
                    <a:solidFill>
                      <a:srgbClr val="DFE8F6"/>
                    </a:solidFill>
                  </a:tcPr>
                </a:tc>
                <a:tc>
                  <a:txBody>
                    <a:bodyPr/>
                    <a:lstStyle/>
                    <a:p>
                      <a:pPr>
                        <a:lnSpc>
                          <a:spcPct val="100000"/>
                        </a:lnSpc>
                      </a:pPr>
                      <a:endParaRPr sz="1400">
                        <a:latin typeface="Times New Roman"/>
                        <a:cs typeface="Times New Roman"/>
                      </a:endParaRPr>
                    </a:p>
                  </a:txBody>
                  <a:tcPr marL="0" marR="0" marT="0" marB="0">
                    <a:solidFill>
                      <a:srgbClr val="DFE8F6"/>
                    </a:solidFill>
                  </a:tcPr>
                </a:tc>
                <a:extLst>
                  <a:ext uri="{0D108BD9-81ED-4DB2-BD59-A6C34878D82A}">
                    <a16:rowId xmlns:a16="http://schemas.microsoft.com/office/drawing/2014/main" val="10001"/>
                  </a:ext>
                </a:extLst>
              </a:tr>
              <a:tr h="283210">
                <a:tc>
                  <a:txBody>
                    <a:bodyPr/>
                    <a:lstStyle/>
                    <a:p>
                      <a:pPr marR="59055" algn="r">
                        <a:lnSpc>
                          <a:spcPct val="100000"/>
                        </a:lnSpc>
                        <a:spcBef>
                          <a:spcPts val="270"/>
                        </a:spcBef>
                      </a:pPr>
                      <a:r>
                        <a:rPr sz="1400">
                          <a:latin typeface="Calibri"/>
                          <a:cs typeface="Calibri"/>
                        </a:rPr>
                        <a:t>Max</a:t>
                      </a:r>
                      <a:r>
                        <a:rPr sz="1400" spc="-10">
                          <a:latin typeface="Calibri"/>
                          <a:cs typeface="Calibri"/>
                        </a:rPr>
                        <a:t> Consumption</a:t>
                      </a:r>
                      <a:r>
                        <a:rPr sz="1400" spc="-15">
                          <a:latin typeface="Calibri"/>
                          <a:cs typeface="Calibri"/>
                        </a:rPr>
                        <a:t> </a:t>
                      </a:r>
                      <a:r>
                        <a:rPr sz="1400" spc="-10">
                          <a:latin typeface="Calibri"/>
                          <a:cs typeface="Calibri"/>
                        </a:rPr>
                        <a:t>(MW):</a:t>
                      </a:r>
                      <a:endParaRPr sz="1400">
                        <a:latin typeface="Calibri"/>
                        <a:cs typeface="Calibri"/>
                      </a:endParaRPr>
                    </a:p>
                  </a:txBody>
                  <a:tcPr marL="0" marR="0" marT="34290" marB="0">
                    <a:lnR w="12700">
                      <a:solidFill>
                        <a:srgbClr val="BBBBBB"/>
                      </a:solidFill>
                      <a:prstDash val="solid"/>
                    </a:lnR>
                    <a:solidFill>
                      <a:srgbClr val="DFE8F6"/>
                    </a:solidFill>
                  </a:tcPr>
                </a:tc>
                <a:tc>
                  <a:txBody>
                    <a:bodyPr/>
                    <a:lstStyle/>
                    <a:p>
                      <a:pPr algn="ctr">
                        <a:lnSpc>
                          <a:spcPct val="100000"/>
                        </a:lnSpc>
                        <a:spcBef>
                          <a:spcPts val="270"/>
                        </a:spcBef>
                      </a:pPr>
                      <a:r>
                        <a:rPr sz="1400" spc="-25">
                          <a:latin typeface="Calibri"/>
                          <a:cs typeface="Calibri"/>
                        </a:rPr>
                        <a:t>12</a:t>
                      </a:r>
                      <a:endParaRPr sz="1400">
                        <a:latin typeface="Calibri"/>
                        <a:cs typeface="Calibri"/>
                      </a:endParaRPr>
                    </a:p>
                  </a:txBody>
                  <a:tcPr marL="0" marR="0" marT="34290" marB="0">
                    <a:lnL w="12700">
                      <a:solidFill>
                        <a:srgbClr val="BBBBBB"/>
                      </a:solidFill>
                      <a:prstDash val="solid"/>
                    </a:lnL>
                    <a:lnR w="12700">
                      <a:solidFill>
                        <a:srgbClr val="BBBBBB"/>
                      </a:solidFill>
                      <a:prstDash val="solid"/>
                    </a:lnR>
                    <a:lnT w="12700">
                      <a:solidFill>
                        <a:srgbClr val="BBBBBB"/>
                      </a:solidFill>
                      <a:prstDash val="solid"/>
                    </a:lnT>
                    <a:lnB w="38100">
                      <a:solidFill>
                        <a:srgbClr val="FAB82E"/>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BBBBBB"/>
                      </a:solidFill>
                      <a:prstDash val="solid"/>
                    </a:lnL>
                    <a:solidFill>
                      <a:srgbClr val="DFE8F6"/>
                    </a:solidFill>
                  </a:tcPr>
                </a:tc>
                <a:extLst>
                  <a:ext uri="{0D108BD9-81ED-4DB2-BD59-A6C34878D82A}">
                    <a16:rowId xmlns:a16="http://schemas.microsoft.com/office/drawing/2014/main" val="10002"/>
                  </a:ext>
                </a:extLst>
              </a:tr>
              <a:tr h="325755">
                <a:tc>
                  <a:txBody>
                    <a:bodyPr/>
                    <a:lstStyle/>
                    <a:p>
                      <a:pPr marR="59690" algn="r">
                        <a:lnSpc>
                          <a:spcPct val="100000"/>
                        </a:lnSpc>
                        <a:spcBef>
                          <a:spcPts val="440"/>
                        </a:spcBef>
                      </a:pPr>
                      <a:r>
                        <a:rPr sz="1400">
                          <a:latin typeface="Calibri"/>
                          <a:cs typeface="Calibri"/>
                        </a:rPr>
                        <a:t>Max</a:t>
                      </a:r>
                      <a:r>
                        <a:rPr sz="1400" spc="-50">
                          <a:latin typeface="Calibri"/>
                          <a:cs typeface="Calibri"/>
                        </a:rPr>
                        <a:t> </a:t>
                      </a:r>
                      <a:r>
                        <a:rPr sz="1400">
                          <a:latin typeface="Calibri"/>
                          <a:cs typeface="Calibri"/>
                        </a:rPr>
                        <a:t>Daily</a:t>
                      </a:r>
                      <a:r>
                        <a:rPr sz="1400" spc="-40">
                          <a:latin typeface="Calibri"/>
                          <a:cs typeface="Calibri"/>
                        </a:rPr>
                        <a:t> </a:t>
                      </a:r>
                      <a:r>
                        <a:rPr sz="1400">
                          <a:latin typeface="Calibri"/>
                          <a:cs typeface="Calibri"/>
                        </a:rPr>
                        <a:t>Consumption</a:t>
                      </a:r>
                      <a:r>
                        <a:rPr sz="1400" spc="-45">
                          <a:latin typeface="Calibri"/>
                          <a:cs typeface="Calibri"/>
                        </a:rPr>
                        <a:t> </a:t>
                      </a:r>
                      <a:r>
                        <a:rPr sz="1400" spc="-10">
                          <a:latin typeface="Calibri"/>
                          <a:cs typeface="Calibri"/>
                        </a:rPr>
                        <a:t>(MWh):</a:t>
                      </a:r>
                      <a:endParaRPr sz="1400">
                        <a:latin typeface="Calibri"/>
                        <a:cs typeface="Calibri"/>
                      </a:endParaRPr>
                    </a:p>
                  </a:txBody>
                  <a:tcPr marL="0" marR="0" marT="55880" marB="0">
                    <a:lnR w="38100">
                      <a:solidFill>
                        <a:srgbClr val="FAB82E"/>
                      </a:solidFill>
                      <a:prstDash val="solid"/>
                    </a:lnR>
                    <a:solidFill>
                      <a:srgbClr val="DFE8F6"/>
                    </a:solidFill>
                  </a:tcPr>
                </a:tc>
                <a:tc>
                  <a:txBody>
                    <a:bodyPr/>
                    <a:lstStyle/>
                    <a:p>
                      <a:pPr algn="ctr">
                        <a:lnSpc>
                          <a:spcPct val="100000"/>
                        </a:lnSpc>
                        <a:spcBef>
                          <a:spcPts val="440"/>
                        </a:spcBef>
                      </a:pPr>
                      <a:r>
                        <a:rPr sz="1400" spc="-25">
                          <a:latin typeface="Calibri"/>
                          <a:cs typeface="Calibri"/>
                        </a:rPr>
                        <a:t>12</a:t>
                      </a:r>
                      <a:endParaRPr sz="1400">
                        <a:latin typeface="Calibri"/>
                        <a:cs typeface="Calibri"/>
                      </a:endParaRPr>
                    </a:p>
                  </a:txBody>
                  <a:tcPr marL="0" marR="0" marT="55880" marB="0">
                    <a:lnL w="38100">
                      <a:solidFill>
                        <a:srgbClr val="FAB82E"/>
                      </a:solidFill>
                      <a:prstDash val="solid"/>
                    </a:lnL>
                    <a:lnR w="38100">
                      <a:solidFill>
                        <a:srgbClr val="FAB82E"/>
                      </a:solidFill>
                      <a:prstDash val="solid"/>
                    </a:lnR>
                    <a:lnT w="38100">
                      <a:solidFill>
                        <a:srgbClr val="FAB82E"/>
                      </a:solidFill>
                      <a:prstDash val="solid"/>
                    </a:lnT>
                    <a:lnB w="12700">
                      <a:solidFill>
                        <a:srgbClr val="BBBBBB"/>
                      </a:solidFill>
                      <a:prstDash val="solid"/>
                    </a:lnB>
                  </a:tcPr>
                </a:tc>
                <a:tc>
                  <a:txBody>
                    <a:bodyPr/>
                    <a:lstStyle/>
                    <a:p>
                      <a:pPr>
                        <a:lnSpc>
                          <a:spcPct val="100000"/>
                        </a:lnSpc>
                      </a:pPr>
                      <a:endParaRPr sz="1400">
                        <a:latin typeface="Times New Roman"/>
                        <a:cs typeface="Times New Roman"/>
                      </a:endParaRPr>
                    </a:p>
                  </a:txBody>
                  <a:tcPr marL="0" marR="0" marT="0" marB="0">
                    <a:lnL w="38100">
                      <a:solidFill>
                        <a:srgbClr val="FAB82E"/>
                      </a:solidFill>
                      <a:prstDash val="solid"/>
                    </a:lnL>
                    <a:solidFill>
                      <a:srgbClr val="DFE8F6"/>
                    </a:solidFill>
                  </a:tcPr>
                </a:tc>
                <a:extLst>
                  <a:ext uri="{0D108BD9-81ED-4DB2-BD59-A6C34878D82A}">
                    <a16:rowId xmlns:a16="http://schemas.microsoft.com/office/drawing/2014/main" val="10003"/>
                  </a:ext>
                </a:extLst>
              </a:tr>
              <a:tr h="59690">
                <a:tc>
                  <a:txBody>
                    <a:bodyPr/>
                    <a:lstStyle/>
                    <a:p>
                      <a:pPr>
                        <a:lnSpc>
                          <a:spcPct val="100000"/>
                        </a:lnSpc>
                      </a:pPr>
                      <a:endParaRPr sz="200">
                        <a:latin typeface="Times New Roman"/>
                        <a:cs typeface="Times New Roman"/>
                      </a:endParaRPr>
                    </a:p>
                  </a:txBody>
                  <a:tcPr marL="0" marR="0" marT="0" marB="0">
                    <a:lnR w="38100">
                      <a:solidFill>
                        <a:srgbClr val="FAB82E"/>
                      </a:solidFill>
                      <a:prstDash val="solid"/>
                    </a:lnR>
                    <a:solidFill>
                      <a:srgbClr val="DFE8F6"/>
                    </a:solidFill>
                  </a:tcPr>
                </a:tc>
                <a:tc>
                  <a:txBody>
                    <a:bodyPr/>
                    <a:lstStyle/>
                    <a:p>
                      <a:pPr>
                        <a:lnSpc>
                          <a:spcPct val="100000"/>
                        </a:lnSpc>
                      </a:pPr>
                      <a:endParaRPr sz="200">
                        <a:latin typeface="Times New Roman"/>
                        <a:cs typeface="Times New Roman"/>
                      </a:endParaRPr>
                    </a:p>
                  </a:txBody>
                  <a:tcPr marL="0" marR="0" marT="0" marB="0">
                    <a:lnL w="38100">
                      <a:solidFill>
                        <a:srgbClr val="FAB82E"/>
                      </a:solidFill>
                      <a:prstDash val="solid"/>
                    </a:lnL>
                    <a:lnR w="38100">
                      <a:solidFill>
                        <a:srgbClr val="FAB82E"/>
                      </a:solidFill>
                      <a:prstDash val="solid"/>
                    </a:lnR>
                    <a:lnT w="12700">
                      <a:solidFill>
                        <a:srgbClr val="BBBBBB"/>
                      </a:solidFill>
                      <a:prstDash val="solid"/>
                    </a:lnT>
                    <a:lnB w="38100">
                      <a:solidFill>
                        <a:srgbClr val="FAB82E"/>
                      </a:solidFill>
                      <a:prstDash val="solid"/>
                    </a:lnB>
                    <a:solidFill>
                      <a:srgbClr val="DFE8F6"/>
                    </a:solidFill>
                  </a:tcPr>
                </a:tc>
                <a:tc>
                  <a:txBody>
                    <a:bodyPr/>
                    <a:lstStyle/>
                    <a:p>
                      <a:pPr>
                        <a:lnSpc>
                          <a:spcPct val="100000"/>
                        </a:lnSpc>
                      </a:pPr>
                      <a:endParaRPr sz="200">
                        <a:latin typeface="Times New Roman"/>
                        <a:cs typeface="Times New Roman"/>
                      </a:endParaRPr>
                    </a:p>
                  </a:txBody>
                  <a:tcPr marL="0" marR="0" marT="0" marB="0">
                    <a:lnL w="38100">
                      <a:solidFill>
                        <a:srgbClr val="FAB82E"/>
                      </a:solidFill>
                      <a:prstDash val="solid"/>
                    </a:lnL>
                    <a:solidFill>
                      <a:srgbClr val="DFE8F6"/>
                    </a:solidFill>
                  </a:tcPr>
                </a:tc>
                <a:extLst>
                  <a:ext uri="{0D108BD9-81ED-4DB2-BD59-A6C34878D82A}">
                    <a16:rowId xmlns:a16="http://schemas.microsoft.com/office/drawing/2014/main" val="10004"/>
                  </a:ext>
                </a:extLst>
              </a:tr>
              <a:tr h="549275">
                <a:tc>
                  <a:txBody>
                    <a:bodyPr/>
                    <a:lstStyle/>
                    <a:p>
                      <a:pPr>
                        <a:lnSpc>
                          <a:spcPct val="100000"/>
                        </a:lnSpc>
                      </a:pPr>
                      <a:endParaRPr sz="1400">
                        <a:latin typeface="Times New Roman"/>
                        <a:cs typeface="Times New Roman"/>
                      </a:endParaRPr>
                    </a:p>
                  </a:txBody>
                  <a:tcPr marL="0" marR="0" marT="0" marB="0">
                    <a:solidFill>
                      <a:srgbClr val="DFE8F6"/>
                    </a:solidFill>
                  </a:tcPr>
                </a:tc>
                <a:tc>
                  <a:txBody>
                    <a:bodyPr/>
                    <a:lstStyle/>
                    <a:p>
                      <a:pPr>
                        <a:lnSpc>
                          <a:spcPct val="100000"/>
                        </a:lnSpc>
                        <a:spcBef>
                          <a:spcPts val="585"/>
                        </a:spcBef>
                      </a:pPr>
                      <a:endParaRPr sz="1400">
                        <a:latin typeface="Times New Roman"/>
                        <a:cs typeface="Times New Roman"/>
                      </a:endParaRPr>
                    </a:p>
                    <a:p>
                      <a:pPr marR="5080" algn="ctr">
                        <a:lnSpc>
                          <a:spcPct val="100000"/>
                        </a:lnSpc>
                        <a:spcBef>
                          <a:spcPts val="5"/>
                        </a:spcBef>
                      </a:pPr>
                      <a:r>
                        <a:rPr sz="1400" spc="-25">
                          <a:latin typeface="Calibri"/>
                          <a:cs typeface="Calibri"/>
                        </a:rPr>
                        <a:t>MW</a:t>
                      </a:r>
                      <a:endParaRPr sz="1400">
                        <a:latin typeface="Calibri"/>
                        <a:cs typeface="Calibri"/>
                      </a:endParaRPr>
                    </a:p>
                  </a:txBody>
                  <a:tcPr marL="0" marR="0" marT="74295" marB="0">
                    <a:lnT w="38100">
                      <a:solidFill>
                        <a:srgbClr val="FAB82E"/>
                      </a:solidFill>
                      <a:prstDash val="solid"/>
                    </a:lnT>
                    <a:solidFill>
                      <a:srgbClr val="DFE8F6"/>
                    </a:solidFill>
                  </a:tcPr>
                </a:tc>
                <a:tc>
                  <a:txBody>
                    <a:bodyPr/>
                    <a:lstStyle/>
                    <a:p>
                      <a:pPr>
                        <a:lnSpc>
                          <a:spcPct val="100000"/>
                        </a:lnSpc>
                        <a:spcBef>
                          <a:spcPts val="585"/>
                        </a:spcBef>
                      </a:pPr>
                      <a:endParaRPr sz="1400">
                        <a:latin typeface="Times New Roman"/>
                        <a:cs typeface="Times New Roman"/>
                      </a:endParaRPr>
                    </a:p>
                    <a:p>
                      <a:pPr marL="128905">
                        <a:lnSpc>
                          <a:spcPct val="100000"/>
                        </a:lnSpc>
                        <a:spcBef>
                          <a:spcPts val="5"/>
                        </a:spcBef>
                      </a:pPr>
                      <a:r>
                        <a:rPr sz="1400" spc="-10">
                          <a:latin typeface="Calibri"/>
                          <a:cs typeface="Calibri"/>
                        </a:rPr>
                        <a:t>Price</a:t>
                      </a:r>
                      <a:endParaRPr sz="1400">
                        <a:latin typeface="Calibri"/>
                        <a:cs typeface="Calibri"/>
                      </a:endParaRPr>
                    </a:p>
                  </a:txBody>
                  <a:tcPr marL="0" marR="0" marT="74295" marB="0">
                    <a:solidFill>
                      <a:srgbClr val="DFE8F6"/>
                    </a:solidFill>
                  </a:tcPr>
                </a:tc>
                <a:extLst>
                  <a:ext uri="{0D108BD9-81ED-4DB2-BD59-A6C34878D82A}">
                    <a16:rowId xmlns:a16="http://schemas.microsoft.com/office/drawing/2014/main" val="10005"/>
                  </a:ext>
                </a:extLst>
              </a:tr>
              <a:tr h="609600">
                <a:tc>
                  <a:txBody>
                    <a:bodyPr/>
                    <a:lstStyle/>
                    <a:p>
                      <a:pPr marR="71120" algn="r">
                        <a:lnSpc>
                          <a:spcPct val="100000"/>
                        </a:lnSpc>
                        <a:spcBef>
                          <a:spcPts val="270"/>
                        </a:spcBef>
                      </a:pPr>
                      <a:r>
                        <a:rPr sz="1400" spc="-10">
                          <a:latin typeface="Calibri"/>
                          <a:cs typeface="Calibri"/>
                        </a:rPr>
                        <a:t>Incremental</a:t>
                      </a:r>
                      <a:r>
                        <a:rPr sz="1400" spc="-30">
                          <a:latin typeface="Calibri"/>
                          <a:cs typeface="Calibri"/>
                        </a:rPr>
                        <a:t> </a:t>
                      </a:r>
                      <a:r>
                        <a:rPr sz="1400">
                          <a:latin typeface="Calibri"/>
                          <a:cs typeface="Calibri"/>
                        </a:rPr>
                        <a:t>Energy</a:t>
                      </a:r>
                      <a:r>
                        <a:rPr sz="1400" spc="-40">
                          <a:latin typeface="Calibri"/>
                          <a:cs typeface="Calibri"/>
                        </a:rPr>
                        <a:t> </a:t>
                      </a:r>
                      <a:r>
                        <a:rPr sz="1400" spc="-10">
                          <a:latin typeface="Calibri"/>
                          <a:cs typeface="Calibri"/>
                        </a:rPr>
                        <a:t>Offer:</a:t>
                      </a:r>
                      <a:endParaRPr sz="1400">
                        <a:latin typeface="Calibri"/>
                        <a:cs typeface="Calibri"/>
                      </a:endParaRPr>
                    </a:p>
                  </a:txBody>
                  <a:tcPr marL="0" marR="0" marT="34290" marB="0">
                    <a:solidFill>
                      <a:srgbClr val="DFE8F6"/>
                    </a:solidFill>
                  </a:tcPr>
                </a:tc>
                <a:tc>
                  <a:txBody>
                    <a:bodyPr/>
                    <a:lstStyle/>
                    <a:p>
                      <a:pPr marL="13335" algn="ctr">
                        <a:lnSpc>
                          <a:spcPct val="100000"/>
                        </a:lnSpc>
                        <a:spcBef>
                          <a:spcPts val="270"/>
                        </a:spcBef>
                      </a:pPr>
                      <a:r>
                        <a:rPr sz="1400" spc="-25">
                          <a:latin typeface="Calibri"/>
                          <a:cs typeface="Calibri"/>
                        </a:rPr>
                        <a:t>12</a:t>
                      </a:r>
                      <a:endParaRPr sz="1400">
                        <a:latin typeface="Calibri"/>
                        <a:cs typeface="Calibri"/>
                      </a:endParaRPr>
                    </a:p>
                  </a:txBody>
                  <a:tcPr marL="0" marR="0" marT="34290" marB="0">
                    <a:lnR w="12700">
                      <a:solidFill>
                        <a:srgbClr val="BBBBBB"/>
                      </a:solidFill>
                      <a:prstDash val="solid"/>
                    </a:lnR>
                    <a:solidFill>
                      <a:srgbClr val="DFE8F6"/>
                    </a:solidFill>
                  </a:tcPr>
                </a:tc>
                <a:tc>
                  <a:txBody>
                    <a:bodyPr/>
                    <a:lstStyle/>
                    <a:p>
                      <a:pPr marL="199390">
                        <a:lnSpc>
                          <a:spcPct val="100000"/>
                        </a:lnSpc>
                        <a:spcBef>
                          <a:spcPts val="270"/>
                        </a:spcBef>
                      </a:pPr>
                      <a:r>
                        <a:rPr sz="1400" spc="-25">
                          <a:latin typeface="Calibri"/>
                          <a:cs typeface="Calibri"/>
                        </a:rPr>
                        <a:t>$15</a:t>
                      </a:r>
                      <a:endParaRPr sz="1400">
                        <a:latin typeface="Calibri"/>
                        <a:cs typeface="Calibri"/>
                      </a:endParaRPr>
                    </a:p>
                  </a:txBody>
                  <a:tcPr marL="0" marR="0" marT="34290" marB="0">
                    <a:lnL w="12700">
                      <a:solidFill>
                        <a:srgbClr val="BBBBBB"/>
                      </a:solidFill>
                      <a:prstDash val="solid"/>
                    </a:lnL>
                    <a:solidFill>
                      <a:srgbClr val="DFE8F6"/>
                    </a:solidFill>
                  </a:tcPr>
                </a:tc>
                <a:extLst>
                  <a:ext uri="{0D108BD9-81ED-4DB2-BD59-A6C34878D82A}">
                    <a16:rowId xmlns:a16="http://schemas.microsoft.com/office/drawing/2014/main" val="10006"/>
                  </a:ext>
                </a:extLst>
              </a:tr>
            </a:tbl>
          </a:graphicData>
        </a:graphic>
      </p:graphicFrame>
      <p:sp>
        <p:nvSpPr>
          <p:cNvPr id="15" name="object 15"/>
          <p:cNvSpPr/>
          <p:nvPr/>
        </p:nvSpPr>
        <p:spPr>
          <a:xfrm>
            <a:off x="10287000" y="3041650"/>
            <a:ext cx="0" cy="317500"/>
          </a:xfrm>
          <a:custGeom>
            <a:avLst/>
            <a:gdLst/>
            <a:ahLst/>
            <a:cxnLst/>
            <a:rect l="l" t="t" r="r" b="b"/>
            <a:pathLst>
              <a:path h="317500">
                <a:moveTo>
                  <a:pt x="0" y="0"/>
                </a:moveTo>
                <a:lnTo>
                  <a:pt x="0" y="317500"/>
                </a:lnTo>
              </a:path>
            </a:pathLst>
          </a:custGeom>
          <a:ln w="12700">
            <a:solidFill>
              <a:srgbClr val="BBBBBB"/>
            </a:solidFill>
          </a:ln>
        </p:spPr>
        <p:txBody>
          <a:bodyPr wrap="square" lIns="0" tIns="0" rIns="0" bIns="0" rtlCol="0"/>
          <a:lstStyle/>
          <a:p>
            <a:endParaRPr/>
          </a:p>
        </p:txBody>
      </p:sp>
      <p:sp>
        <p:nvSpPr>
          <p:cNvPr id="16" name="object 16"/>
          <p:cNvSpPr/>
          <p:nvPr/>
        </p:nvSpPr>
        <p:spPr>
          <a:xfrm>
            <a:off x="11487784" y="3041650"/>
            <a:ext cx="0" cy="317500"/>
          </a:xfrm>
          <a:custGeom>
            <a:avLst/>
            <a:gdLst/>
            <a:ahLst/>
            <a:cxnLst/>
            <a:rect l="l" t="t" r="r" b="b"/>
            <a:pathLst>
              <a:path h="317500">
                <a:moveTo>
                  <a:pt x="0" y="0"/>
                </a:moveTo>
                <a:lnTo>
                  <a:pt x="0" y="317500"/>
                </a:lnTo>
              </a:path>
            </a:pathLst>
          </a:custGeom>
          <a:ln w="12700">
            <a:solidFill>
              <a:srgbClr val="BBBBBB"/>
            </a:solidFill>
          </a:ln>
        </p:spPr>
        <p:txBody>
          <a:bodyPr wrap="square" lIns="0" tIns="0" rIns="0" bIns="0" rtlCol="0"/>
          <a:lstStyle/>
          <a:p>
            <a:endParaRPr/>
          </a:p>
        </p:txBody>
      </p:sp>
      <p:sp>
        <p:nvSpPr>
          <p:cNvPr id="17" name="object 17"/>
          <p:cNvSpPr/>
          <p:nvPr/>
        </p:nvSpPr>
        <p:spPr>
          <a:xfrm>
            <a:off x="10280650" y="3048000"/>
            <a:ext cx="1213485" cy="0"/>
          </a:xfrm>
          <a:custGeom>
            <a:avLst/>
            <a:gdLst/>
            <a:ahLst/>
            <a:cxnLst/>
            <a:rect l="l" t="t" r="r" b="b"/>
            <a:pathLst>
              <a:path w="1213484">
                <a:moveTo>
                  <a:pt x="0" y="0"/>
                </a:moveTo>
                <a:lnTo>
                  <a:pt x="1213484" y="0"/>
                </a:lnTo>
              </a:path>
            </a:pathLst>
          </a:custGeom>
          <a:ln w="12700">
            <a:solidFill>
              <a:srgbClr val="BBBBBB"/>
            </a:solidFill>
          </a:ln>
        </p:spPr>
        <p:txBody>
          <a:bodyPr wrap="square" lIns="0" tIns="0" rIns="0" bIns="0" rtlCol="0"/>
          <a:lstStyle/>
          <a:p>
            <a:endParaRPr/>
          </a:p>
        </p:txBody>
      </p:sp>
      <p:sp>
        <p:nvSpPr>
          <p:cNvPr id="18" name="object 18"/>
          <p:cNvSpPr/>
          <p:nvPr/>
        </p:nvSpPr>
        <p:spPr>
          <a:xfrm>
            <a:off x="10280650" y="3352800"/>
            <a:ext cx="1213485" cy="0"/>
          </a:xfrm>
          <a:custGeom>
            <a:avLst/>
            <a:gdLst/>
            <a:ahLst/>
            <a:cxnLst/>
            <a:rect l="l" t="t" r="r" b="b"/>
            <a:pathLst>
              <a:path w="1213484">
                <a:moveTo>
                  <a:pt x="0" y="0"/>
                </a:moveTo>
                <a:lnTo>
                  <a:pt x="1213484" y="0"/>
                </a:lnTo>
              </a:path>
            </a:pathLst>
          </a:custGeom>
          <a:ln w="12700">
            <a:solidFill>
              <a:srgbClr val="BBBBBB"/>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11457431" y="208788"/>
            <a:ext cx="288035" cy="630935"/>
          </a:xfrm>
          <a:prstGeom prst="rect">
            <a:avLst/>
          </a:prstGeom>
        </p:spPr>
      </p:pic>
      <p:grpSp>
        <p:nvGrpSpPr>
          <p:cNvPr id="20" name="object 20"/>
          <p:cNvGrpSpPr/>
          <p:nvPr/>
        </p:nvGrpSpPr>
        <p:grpSpPr>
          <a:xfrm>
            <a:off x="3697223" y="3803903"/>
            <a:ext cx="5224780" cy="919480"/>
            <a:chOff x="3697223" y="3803903"/>
            <a:chExt cx="5224780" cy="919480"/>
          </a:xfrm>
        </p:grpSpPr>
        <p:sp>
          <p:nvSpPr>
            <p:cNvPr id="21" name="object 21"/>
            <p:cNvSpPr/>
            <p:nvPr/>
          </p:nvSpPr>
          <p:spPr>
            <a:xfrm>
              <a:off x="3703319" y="3809999"/>
              <a:ext cx="5212080" cy="907415"/>
            </a:xfrm>
            <a:custGeom>
              <a:avLst/>
              <a:gdLst/>
              <a:ahLst/>
              <a:cxnLst/>
              <a:rect l="l" t="t" r="r" b="b"/>
              <a:pathLst>
                <a:path w="5212080" h="907414">
                  <a:moveTo>
                    <a:pt x="2171700" y="647700"/>
                  </a:moveTo>
                  <a:lnTo>
                    <a:pt x="868679" y="647700"/>
                  </a:lnTo>
                  <a:lnTo>
                    <a:pt x="1417827" y="907288"/>
                  </a:lnTo>
                  <a:lnTo>
                    <a:pt x="2171700" y="647700"/>
                  </a:lnTo>
                  <a:close/>
                </a:path>
                <a:path w="5212080" h="907414">
                  <a:moveTo>
                    <a:pt x="5104130" y="0"/>
                  </a:moveTo>
                  <a:lnTo>
                    <a:pt x="107950" y="0"/>
                  </a:lnTo>
                  <a:lnTo>
                    <a:pt x="65954" y="8491"/>
                  </a:lnTo>
                  <a:lnTo>
                    <a:pt x="31638" y="31638"/>
                  </a:lnTo>
                  <a:lnTo>
                    <a:pt x="8491" y="65954"/>
                  </a:lnTo>
                  <a:lnTo>
                    <a:pt x="0" y="107950"/>
                  </a:lnTo>
                  <a:lnTo>
                    <a:pt x="0" y="539750"/>
                  </a:lnTo>
                  <a:lnTo>
                    <a:pt x="8491" y="581745"/>
                  </a:lnTo>
                  <a:lnTo>
                    <a:pt x="31638" y="616061"/>
                  </a:lnTo>
                  <a:lnTo>
                    <a:pt x="65954" y="639208"/>
                  </a:lnTo>
                  <a:lnTo>
                    <a:pt x="107950" y="647700"/>
                  </a:lnTo>
                  <a:lnTo>
                    <a:pt x="5104130" y="647700"/>
                  </a:lnTo>
                  <a:lnTo>
                    <a:pt x="5146125" y="639208"/>
                  </a:lnTo>
                  <a:lnTo>
                    <a:pt x="5180441" y="616061"/>
                  </a:lnTo>
                  <a:lnTo>
                    <a:pt x="5203588" y="581745"/>
                  </a:lnTo>
                  <a:lnTo>
                    <a:pt x="5212080" y="539750"/>
                  </a:lnTo>
                  <a:lnTo>
                    <a:pt x="5212080" y="107950"/>
                  </a:lnTo>
                  <a:lnTo>
                    <a:pt x="5203588" y="65954"/>
                  </a:lnTo>
                  <a:lnTo>
                    <a:pt x="5180441" y="31638"/>
                  </a:lnTo>
                  <a:lnTo>
                    <a:pt x="5146125" y="8491"/>
                  </a:lnTo>
                  <a:lnTo>
                    <a:pt x="5104130" y="0"/>
                  </a:lnTo>
                  <a:close/>
                </a:path>
              </a:pathLst>
            </a:custGeom>
            <a:solidFill>
              <a:srgbClr val="FCE2AC"/>
            </a:solidFill>
          </p:spPr>
          <p:txBody>
            <a:bodyPr wrap="square" lIns="0" tIns="0" rIns="0" bIns="0" rtlCol="0"/>
            <a:lstStyle/>
            <a:p>
              <a:endParaRPr/>
            </a:p>
          </p:txBody>
        </p:sp>
        <p:sp>
          <p:nvSpPr>
            <p:cNvPr id="22" name="object 22"/>
            <p:cNvSpPr/>
            <p:nvPr/>
          </p:nvSpPr>
          <p:spPr>
            <a:xfrm>
              <a:off x="3703319" y="3809999"/>
              <a:ext cx="5212080" cy="907415"/>
            </a:xfrm>
            <a:custGeom>
              <a:avLst/>
              <a:gdLst/>
              <a:ahLst/>
              <a:cxnLst/>
              <a:rect l="l" t="t" r="r" b="b"/>
              <a:pathLst>
                <a:path w="5212080" h="907414">
                  <a:moveTo>
                    <a:pt x="0" y="107950"/>
                  </a:moveTo>
                  <a:lnTo>
                    <a:pt x="8491" y="65954"/>
                  </a:lnTo>
                  <a:lnTo>
                    <a:pt x="31638" y="31638"/>
                  </a:lnTo>
                  <a:lnTo>
                    <a:pt x="65954" y="8491"/>
                  </a:lnTo>
                  <a:lnTo>
                    <a:pt x="107950" y="0"/>
                  </a:lnTo>
                  <a:lnTo>
                    <a:pt x="868679" y="0"/>
                  </a:lnTo>
                  <a:lnTo>
                    <a:pt x="2171700" y="0"/>
                  </a:lnTo>
                  <a:lnTo>
                    <a:pt x="5104130" y="0"/>
                  </a:lnTo>
                  <a:lnTo>
                    <a:pt x="5146125" y="8491"/>
                  </a:lnTo>
                  <a:lnTo>
                    <a:pt x="5180441" y="31638"/>
                  </a:lnTo>
                  <a:lnTo>
                    <a:pt x="5203588" y="65954"/>
                  </a:lnTo>
                  <a:lnTo>
                    <a:pt x="5212080" y="107950"/>
                  </a:lnTo>
                  <a:lnTo>
                    <a:pt x="5212080" y="377825"/>
                  </a:lnTo>
                  <a:lnTo>
                    <a:pt x="5212080" y="539750"/>
                  </a:lnTo>
                  <a:lnTo>
                    <a:pt x="5203588" y="581745"/>
                  </a:lnTo>
                  <a:lnTo>
                    <a:pt x="5180441" y="616061"/>
                  </a:lnTo>
                  <a:lnTo>
                    <a:pt x="5146125" y="639208"/>
                  </a:lnTo>
                  <a:lnTo>
                    <a:pt x="5104130" y="647700"/>
                  </a:lnTo>
                  <a:lnTo>
                    <a:pt x="2171700" y="647700"/>
                  </a:lnTo>
                  <a:lnTo>
                    <a:pt x="1417827" y="907288"/>
                  </a:lnTo>
                  <a:lnTo>
                    <a:pt x="868679" y="647700"/>
                  </a:lnTo>
                  <a:lnTo>
                    <a:pt x="107950" y="647700"/>
                  </a:lnTo>
                  <a:lnTo>
                    <a:pt x="65954" y="639208"/>
                  </a:lnTo>
                  <a:lnTo>
                    <a:pt x="31638" y="616061"/>
                  </a:lnTo>
                  <a:lnTo>
                    <a:pt x="8491" y="581745"/>
                  </a:lnTo>
                  <a:lnTo>
                    <a:pt x="0" y="539750"/>
                  </a:lnTo>
                  <a:lnTo>
                    <a:pt x="0" y="377825"/>
                  </a:lnTo>
                  <a:lnTo>
                    <a:pt x="0" y="107950"/>
                  </a:lnTo>
                  <a:close/>
                </a:path>
              </a:pathLst>
            </a:custGeom>
            <a:ln w="12191">
              <a:solidFill>
                <a:srgbClr val="FFFFFF"/>
              </a:solidFill>
            </a:ln>
          </p:spPr>
          <p:txBody>
            <a:bodyPr wrap="square" lIns="0" tIns="0" rIns="0" bIns="0" rtlCol="0"/>
            <a:lstStyle/>
            <a:p>
              <a:endParaRPr/>
            </a:p>
          </p:txBody>
        </p:sp>
      </p:grpSp>
      <p:sp>
        <p:nvSpPr>
          <p:cNvPr id="23" name="object 23"/>
          <p:cNvSpPr txBox="1"/>
          <p:nvPr/>
        </p:nvSpPr>
        <p:spPr>
          <a:xfrm>
            <a:off x="4099052" y="3862781"/>
            <a:ext cx="459168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10</a:t>
            </a:r>
            <a:r>
              <a:rPr sz="1600" spc="-25">
                <a:latin typeface="Calibri"/>
                <a:cs typeface="Calibri"/>
              </a:rPr>
              <a:t> </a:t>
            </a:r>
            <a:r>
              <a:rPr sz="1600">
                <a:latin typeface="Calibri"/>
                <a:cs typeface="Calibri"/>
              </a:rPr>
              <a:t>MWh</a:t>
            </a:r>
            <a:r>
              <a:rPr sz="1600" spc="-35">
                <a:latin typeface="Calibri"/>
                <a:cs typeface="Calibri"/>
              </a:rPr>
              <a:t> </a:t>
            </a:r>
            <a:r>
              <a:rPr sz="1600">
                <a:latin typeface="Calibri"/>
                <a:cs typeface="Calibri"/>
              </a:rPr>
              <a:t>from</a:t>
            </a:r>
            <a:r>
              <a:rPr sz="1600" spc="-25">
                <a:latin typeface="Calibri"/>
                <a:cs typeface="Calibri"/>
              </a:rPr>
              <a:t> </a:t>
            </a:r>
            <a:r>
              <a:rPr sz="1600" spc="-10">
                <a:latin typeface="Calibri"/>
                <a:cs typeface="Calibri"/>
              </a:rPr>
              <a:t>generator</a:t>
            </a:r>
            <a:r>
              <a:rPr sz="1600" spc="-20">
                <a:latin typeface="Calibri"/>
                <a:cs typeface="Calibri"/>
              </a:rPr>
              <a:t> </a:t>
            </a:r>
            <a:r>
              <a:rPr sz="1600">
                <a:latin typeface="Calibri"/>
                <a:cs typeface="Calibri"/>
              </a:rPr>
              <a:t>asset</a:t>
            </a:r>
            <a:r>
              <a:rPr sz="1600" spc="-20">
                <a:latin typeface="Calibri"/>
                <a:cs typeface="Calibri"/>
              </a:rPr>
              <a:t> </a:t>
            </a:r>
            <a:r>
              <a:rPr sz="1600">
                <a:latin typeface="Calibri"/>
                <a:cs typeface="Calibri"/>
              </a:rPr>
              <a:t>and</a:t>
            </a:r>
            <a:r>
              <a:rPr sz="1600" spc="-45">
                <a:latin typeface="Calibri"/>
                <a:cs typeface="Calibri"/>
              </a:rPr>
              <a:t> </a:t>
            </a:r>
            <a:r>
              <a:rPr sz="1600">
                <a:latin typeface="Calibri"/>
                <a:cs typeface="Calibri"/>
              </a:rPr>
              <a:t>12</a:t>
            </a:r>
            <a:r>
              <a:rPr sz="1600" spc="-25">
                <a:latin typeface="Calibri"/>
                <a:cs typeface="Calibri"/>
              </a:rPr>
              <a:t> </a:t>
            </a:r>
            <a:r>
              <a:rPr sz="1600">
                <a:latin typeface="Calibri"/>
                <a:cs typeface="Calibri"/>
              </a:rPr>
              <a:t>MWh</a:t>
            </a:r>
            <a:r>
              <a:rPr sz="1600" spc="-35">
                <a:latin typeface="Calibri"/>
                <a:cs typeface="Calibri"/>
              </a:rPr>
              <a:t> </a:t>
            </a:r>
            <a:r>
              <a:rPr sz="1600">
                <a:latin typeface="Calibri"/>
                <a:cs typeface="Calibri"/>
              </a:rPr>
              <a:t>from</a:t>
            </a:r>
            <a:r>
              <a:rPr sz="1600" spc="-30">
                <a:latin typeface="Calibri"/>
                <a:cs typeface="Calibri"/>
              </a:rPr>
              <a:t> </a:t>
            </a:r>
            <a:r>
              <a:rPr sz="1600" spc="-20">
                <a:latin typeface="Calibri"/>
                <a:cs typeface="Calibri"/>
              </a:rPr>
              <a:t>DARD</a:t>
            </a:r>
            <a:endParaRPr sz="1600">
              <a:latin typeface="Calibri"/>
              <a:cs typeface="Calibri"/>
            </a:endParaRPr>
          </a:p>
        </p:txBody>
      </p:sp>
      <p:sp>
        <p:nvSpPr>
          <p:cNvPr id="24" name="object 24"/>
          <p:cNvSpPr txBox="1"/>
          <p:nvPr/>
        </p:nvSpPr>
        <p:spPr>
          <a:xfrm>
            <a:off x="3814064" y="4107307"/>
            <a:ext cx="336232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are</a:t>
            </a:r>
            <a:r>
              <a:rPr sz="1600" spc="-35">
                <a:latin typeface="Calibri"/>
                <a:cs typeface="Calibri"/>
              </a:rPr>
              <a:t> </a:t>
            </a:r>
            <a:r>
              <a:rPr sz="1600" spc="-10">
                <a:latin typeface="Calibri"/>
                <a:cs typeface="Calibri"/>
              </a:rPr>
              <a:t>committed</a:t>
            </a:r>
            <a:r>
              <a:rPr sz="1600" spc="-45">
                <a:latin typeface="Calibri"/>
                <a:cs typeface="Calibri"/>
              </a:rPr>
              <a:t> </a:t>
            </a:r>
            <a:r>
              <a:rPr sz="1600">
                <a:latin typeface="Calibri"/>
                <a:cs typeface="Calibri"/>
              </a:rPr>
              <a:t>based</a:t>
            </a:r>
            <a:r>
              <a:rPr sz="1600" spc="-50">
                <a:latin typeface="Calibri"/>
                <a:cs typeface="Calibri"/>
              </a:rPr>
              <a:t> </a:t>
            </a:r>
            <a:r>
              <a:rPr sz="1600">
                <a:latin typeface="Calibri"/>
                <a:cs typeface="Calibri"/>
              </a:rPr>
              <a:t>on</a:t>
            </a:r>
            <a:r>
              <a:rPr sz="1600" spc="-35">
                <a:latin typeface="Calibri"/>
                <a:cs typeface="Calibri"/>
              </a:rPr>
              <a:t> </a:t>
            </a:r>
            <a:r>
              <a:rPr sz="1600" spc="-10">
                <a:latin typeface="Calibri"/>
                <a:cs typeface="Calibri"/>
              </a:rPr>
              <a:t>market</a:t>
            </a:r>
            <a:r>
              <a:rPr sz="1600" spc="-25">
                <a:latin typeface="Calibri"/>
                <a:cs typeface="Calibri"/>
              </a:rPr>
              <a:t> </a:t>
            </a:r>
            <a:r>
              <a:rPr sz="1600" spc="-10">
                <a:latin typeface="Calibri"/>
                <a:cs typeface="Calibri"/>
              </a:rPr>
              <a:t>clearing</a:t>
            </a:r>
            <a:endParaRPr sz="1600">
              <a:latin typeface="Calibri"/>
              <a:cs typeface="Calibri"/>
            </a:endParaRPr>
          </a:p>
        </p:txBody>
      </p:sp>
      <p:grpSp>
        <p:nvGrpSpPr>
          <p:cNvPr id="25" name="object 25"/>
          <p:cNvGrpSpPr/>
          <p:nvPr/>
        </p:nvGrpSpPr>
        <p:grpSpPr>
          <a:xfrm>
            <a:off x="3724655" y="3826764"/>
            <a:ext cx="312420" cy="312420"/>
            <a:chOff x="3724655" y="3826764"/>
            <a:chExt cx="312420" cy="312420"/>
          </a:xfrm>
        </p:grpSpPr>
        <p:sp>
          <p:nvSpPr>
            <p:cNvPr id="26" name="object 26"/>
            <p:cNvSpPr/>
            <p:nvPr/>
          </p:nvSpPr>
          <p:spPr>
            <a:xfrm>
              <a:off x="3743705" y="3845814"/>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27" name="object 27"/>
            <p:cNvSpPr/>
            <p:nvPr/>
          </p:nvSpPr>
          <p:spPr>
            <a:xfrm>
              <a:off x="3743705" y="3845814"/>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60"/>
                  </a:lnTo>
                  <a:close/>
                </a:path>
              </a:pathLst>
            </a:custGeom>
            <a:ln w="38099">
              <a:solidFill>
                <a:srgbClr val="FCE2AC"/>
              </a:solidFill>
            </a:ln>
          </p:spPr>
          <p:txBody>
            <a:bodyPr wrap="square" lIns="0" tIns="0" rIns="0" bIns="0" rtlCol="0"/>
            <a:lstStyle/>
            <a:p>
              <a:endParaRPr/>
            </a:p>
          </p:txBody>
        </p:sp>
      </p:grpSp>
      <p:sp>
        <p:nvSpPr>
          <p:cNvPr id="28" name="object 28"/>
          <p:cNvSpPr txBox="1"/>
          <p:nvPr/>
        </p:nvSpPr>
        <p:spPr>
          <a:xfrm>
            <a:off x="3803650" y="3801617"/>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2</a:t>
            </a:r>
            <a:endParaRPr sz="2000">
              <a:latin typeface="Calibri"/>
              <a:cs typeface="Calibri"/>
            </a:endParaRPr>
          </a:p>
        </p:txBody>
      </p:sp>
      <p:grpSp>
        <p:nvGrpSpPr>
          <p:cNvPr id="29" name="object 29"/>
          <p:cNvGrpSpPr/>
          <p:nvPr/>
        </p:nvGrpSpPr>
        <p:grpSpPr>
          <a:xfrm>
            <a:off x="6309614" y="1816100"/>
            <a:ext cx="1558925" cy="506730"/>
            <a:chOff x="6309614" y="1816100"/>
            <a:chExt cx="1558925" cy="506730"/>
          </a:xfrm>
        </p:grpSpPr>
        <p:sp>
          <p:nvSpPr>
            <p:cNvPr id="30" name="object 30"/>
            <p:cNvSpPr/>
            <p:nvPr/>
          </p:nvSpPr>
          <p:spPr>
            <a:xfrm>
              <a:off x="6322314" y="1828800"/>
              <a:ext cx="1533525" cy="481330"/>
            </a:xfrm>
            <a:custGeom>
              <a:avLst/>
              <a:gdLst/>
              <a:ahLst/>
              <a:cxnLst/>
              <a:rect l="l" t="t" r="r" b="b"/>
              <a:pathLst>
                <a:path w="1533525" h="481330">
                  <a:moveTo>
                    <a:pt x="34544" y="0"/>
                  </a:moveTo>
                  <a:lnTo>
                    <a:pt x="0" y="138429"/>
                  </a:lnTo>
                  <a:lnTo>
                    <a:pt x="1533016" y="481329"/>
                  </a:lnTo>
                  <a:lnTo>
                    <a:pt x="34544" y="0"/>
                  </a:lnTo>
                  <a:close/>
                </a:path>
              </a:pathLst>
            </a:custGeom>
            <a:solidFill>
              <a:srgbClr val="FCE2AC"/>
            </a:solidFill>
          </p:spPr>
          <p:txBody>
            <a:bodyPr wrap="square" lIns="0" tIns="0" rIns="0" bIns="0" rtlCol="0"/>
            <a:lstStyle/>
            <a:p>
              <a:endParaRPr/>
            </a:p>
          </p:txBody>
        </p:sp>
        <p:sp>
          <p:nvSpPr>
            <p:cNvPr id="31" name="object 31"/>
            <p:cNvSpPr/>
            <p:nvPr/>
          </p:nvSpPr>
          <p:spPr>
            <a:xfrm>
              <a:off x="6322314" y="1828800"/>
              <a:ext cx="1533525" cy="481330"/>
            </a:xfrm>
            <a:custGeom>
              <a:avLst/>
              <a:gdLst/>
              <a:ahLst/>
              <a:cxnLst/>
              <a:rect l="l" t="t" r="r" b="b"/>
              <a:pathLst>
                <a:path w="1533525" h="481330">
                  <a:moveTo>
                    <a:pt x="34544" y="0"/>
                  </a:moveTo>
                  <a:lnTo>
                    <a:pt x="1533016" y="481329"/>
                  </a:lnTo>
                  <a:lnTo>
                    <a:pt x="0" y="138429"/>
                  </a:lnTo>
                  <a:lnTo>
                    <a:pt x="34544" y="0"/>
                  </a:lnTo>
                  <a:close/>
                </a:path>
              </a:pathLst>
            </a:custGeom>
            <a:ln w="25400">
              <a:solidFill>
                <a:srgbClr val="FFFFFF"/>
              </a:solidFill>
            </a:ln>
          </p:spPr>
          <p:txBody>
            <a:bodyPr wrap="square" lIns="0" tIns="0" rIns="0" bIns="0" rtlCol="0"/>
            <a:lstStyle/>
            <a:p>
              <a:endParaRPr/>
            </a:p>
          </p:txBody>
        </p:sp>
      </p:grpSp>
      <p:grpSp>
        <p:nvGrpSpPr>
          <p:cNvPr id="32" name="object 32"/>
          <p:cNvGrpSpPr/>
          <p:nvPr/>
        </p:nvGrpSpPr>
        <p:grpSpPr>
          <a:xfrm>
            <a:off x="2907792" y="1441450"/>
            <a:ext cx="4794885" cy="1076325"/>
            <a:chOff x="2907792" y="1441450"/>
            <a:chExt cx="4794885" cy="1076325"/>
          </a:xfrm>
        </p:grpSpPr>
        <p:sp>
          <p:nvSpPr>
            <p:cNvPr id="33" name="object 33"/>
            <p:cNvSpPr/>
            <p:nvPr/>
          </p:nvSpPr>
          <p:spPr>
            <a:xfrm>
              <a:off x="2926842" y="2103881"/>
              <a:ext cx="609600" cy="394970"/>
            </a:xfrm>
            <a:custGeom>
              <a:avLst/>
              <a:gdLst/>
              <a:ahLst/>
              <a:cxnLst/>
              <a:rect l="l" t="t" r="r" b="b"/>
              <a:pathLst>
                <a:path w="609600" h="394969">
                  <a:moveTo>
                    <a:pt x="0" y="394715"/>
                  </a:moveTo>
                  <a:lnTo>
                    <a:pt x="609600" y="394715"/>
                  </a:lnTo>
                  <a:lnTo>
                    <a:pt x="609600" y="0"/>
                  </a:lnTo>
                  <a:lnTo>
                    <a:pt x="0" y="0"/>
                  </a:lnTo>
                  <a:lnTo>
                    <a:pt x="0" y="394715"/>
                  </a:lnTo>
                  <a:close/>
                </a:path>
              </a:pathLst>
            </a:custGeom>
            <a:ln w="38100">
              <a:solidFill>
                <a:srgbClr val="FAB82E"/>
              </a:solidFill>
            </a:ln>
          </p:spPr>
          <p:txBody>
            <a:bodyPr wrap="square" lIns="0" tIns="0" rIns="0" bIns="0" rtlCol="0"/>
            <a:lstStyle/>
            <a:p>
              <a:endParaRPr/>
            </a:p>
          </p:txBody>
        </p:sp>
        <p:sp>
          <p:nvSpPr>
            <p:cNvPr id="34" name="object 34"/>
            <p:cNvSpPr/>
            <p:nvPr/>
          </p:nvSpPr>
          <p:spPr>
            <a:xfrm>
              <a:off x="3553460" y="1447800"/>
              <a:ext cx="4142740" cy="864235"/>
            </a:xfrm>
            <a:custGeom>
              <a:avLst/>
              <a:gdLst/>
              <a:ahLst/>
              <a:cxnLst/>
              <a:rect l="l" t="t" r="r" b="b"/>
              <a:pathLst>
                <a:path w="4142740" h="864235">
                  <a:moveTo>
                    <a:pt x="2231390" y="647700"/>
                  </a:moveTo>
                  <a:lnTo>
                    <a:pt x="1412239" y="647700"/>
                  </a:lnTo>
                  <a:lnTo>
                    <a:pt x="0" y="863726"/>
                  </a:lnTo>
                  <a:lnTo>
                    <a:pt x="2231390" y="647700"/>
                  </a:lnTo>
                  <a:close/>
                </a:path>
                <a:path w="4142740" h="864235">
                  <a:moveTo>
                    <a:pt x="4034790" y="0"/>
                  </a:moveTo>
                  <a:lnTo>
                    <a:pt x="974089" y="0"/>
                  </a:lnTo>
                  <a:lnTo>
                    <a:pt x="932094" y="8491"/>
                  </a:lnTo>
                  <a:lnTo>
                    <a:pt x="897778" y="31638"/>
                  </a:lnTo>
                  <a:lnTo>
                    <a:pt x="874631" y="65954"/>
                  </a:lnTo>
                  <a:lnTo>
                    <a:pt x="866139" y="107950"/>
                  </a:lnTo>
                  <a:lnTo>
                    <a:pt x="866139" y="539750"/>
                  </a:lnTo>
                  <a:lnTo>
                    <a:pt x="874631" y="581745"/>
                  </a:lnTo>
                  <a:lnTo>
                    <a:pt x="897778" y="616061"/>
                  </a:lnTo>
                  <a:lnTo>
                    <a:pt x="932094" y="639208"/>
                  </a:lnTo>
                  <a:lnTo>
                    <a:pt x="974089" y="647700"/>
                  </a:lnTo>
                  <a:lnTo>
                    <a:pt x="4034790" y="647700"/>
                  </a:lnTo>
                  <a:lnTo>
                    <a:pt x="4076785" y="639208"/>
                  </a:lnTo>
                  <a:lnTo>
                    <a:pt x="4111101" y="616061"/>
                  </a:lnTo>
                  <a:lnTo>
                    <a:pt x="4134248" y="581745"/>
                  </a:lnTo>
                  <a:lnTo>
                    <a:pt x="4142740" y="539750"/>
                  </a:lnTo>
                  <a:lnTo>
                    <a:pt x="4142740" y="107950"/>
                  </a:lnTo>
                  <a:lnTo>
                    <a:pt x="4134248" y="65954"/>
                  </a:lnTo>
                  <a:lnTo>
                    <a:pt x="4111101" y="31638"/>
                  </a:lnTo>
                  <a:lnTo>
                    <a:pt x="4076785" y="8491"/>
                  </a:lnTo>
                  <a:lnTo>
                    <a:pt x="4034790" y="0"/>
                  </a:lnTo>
                  <a:close/>
                </a:path>
              </a:pathLst>
            </a:custGeom>
            <a:solidFill>
              <a:srgbClr val="FCE2AC"/>
            </a:solidFill>
          </p:spPr>
          <p:txBody>
            <a:bodyPr wrap="square" lIns="0" tIns="0" rIns="0" bIns="0" rtlCol="0"/>
            <a:lstStyle/>
            <a:p>
              <a:endParaRPr/>
            </a:p>
          </p:txBody>
        </p:sp>
        <p:sp>
          <p:nvSpPr>
            <p:cNvPr id="35" name="object 35"/>
            <p:cNvSpPr/>
            <p:nvPr/>
          </p:nvSpPr>
          <p:spPr>
            <a:xfrm>
              <a:off x="3553460" y="1447800"/>
              <a:ext cx="4142740" cy="864235"/>
            </a:xfrm>
            <a:custGeom>
              <a:avLst/>
              <a:gdLst/>
              <a:ahLst/>
              <a:cxnLst/>
              <a:rect l="l" t="t" r="r" b="b"/>
              <a:pathLst>
                <a:path w="4142740" h="864235">
                  <a:moveTo>
                    <a:pt x="866139" y="107950"/>
                  </a:moveTo>
                  <a:lnTo>
                    <a:pt x="874631" y="65954"/>
                  </a:lnTo>
                  <a:lnTo>
                    <a:pt x="897778" y="31638"/>
                  </a:lnTo>
                  <a:lnTo>
                    <a:pt x="932094" y="8491"/>
                  </a:lnTo>
                  <a:lnTo>
                    <a:pt x="974089" y="0"/>
                  </a:lnTo>
                  <a:lnTo>
                    <a:pt x="1412239" y="0"/>
                  </a:lnTo>
                  <a:lnTo>
                    <a:pt x="2231390" y="0"/>
                  </a:lnTo>
                  <a:lnTo>
                    <a:pt x="4034790" y="0"/>
                  </a:lnTo>
                  <a:lnTo>
                    <a:pt x="4076785" y="8491"/>
                  </a:lnTo>
                  <a:lnTo>
                    <a:pt x="4111101" y="31638"/>
                  </a:lnTo>
                  <a:lnTo>
                    <a:pt x="4134248" y="65954"/>
                  </a:lnTo>
                  <a:lnTo>
                    <a:pt x="4142740" y="107950"/>
                  </a:lnTo>
                  <a:lnTo>
                    <a:pt x="4142740" y="377825"/>
                  </a:lnTo>
                  <a:lnTo>
                    <a:pt x="4142740" y="539750"/>
                  </a:lnTo>
                  <a:lnTo>
                    <a:pt x="4134248" y="581745"/>
                  </a:lnTo>
                  <a:lnTo>
                    <a:pt x="4111101" y="616061"/>
                  </a:lnTo>
                  <a:lnTo>
                    <a:pt x="4076785" y="639208"/>
                  </a:lnTo>
                  <a:lnTo>
                    <a:pt x="4034790" y="647700"/>
                  </a:lnTo>
                  <a:lnTo>
                    <a:pt x="2231390" y="647700"/>
                  </a:lnTo>
                  <a:lnTo>
                    <a:pt x="0" y="863726"/>
                  </a:lnTo>
                  <a:lnTo>
                    <a:pt x="1412239" y="647700"/>
                  </a:lnTo>
                  <a:lnTo>
                    <a:pt x="974089" y="647700"/>
                  </a:lnTo>
                  <a:lnTo>
                    <a:pt x="932094" y="639208"/>
                  </a:lnTo>
                  <a:lnTo>
                    <a:pt x="897778" y="616061"/>
                  </a:lnTo>
                  <a:lnTo>
                    <a:pt x="874631" y="581745"/>
                  </a:lnTo>
                  <a:lnTo>
                    <a:pt x="866139" y="539750"/>
                  </a:lnTo>
                  <a:lnTo>
                    <a:pt x="866139" y="377825"/>
                  </a:lnTo>
                  <a:lnTo>
                    <a:pt x="866139" y="107950"/>
                  </a:lnTo>
                  <a:close/>
                </a:path>
              </a:pathLst>
            </a:custGeom>
            <a:ln w="12191">
              <a:solidFill>
                <a:srgbClr val="FFFFFF"/>
              </a:solidFill>
            </a:ln>
          </p:spPr>
          <p:txBody>
            <a:bodyPr wrap="square" lIns="0" tIns="0" rIns="0" bIns="0" rtlCol="0"/>
            <a:lstStyle/>
            <a:p>
              <a:endParaRPr/>
            </a:p>
          </p:txBody>
        </p:sp>
      </p:grpSp>
      <p:sp>
        <p:nvSpPr>
          <p:cNvPr id="36" name="object 36"/>
          <p:cNvSpPr txBox="1"/>
          <p:nvPr/>
        </p:nvSpPr>
        <p:spPr>
          <a:xfrm>
            <a:off x="4815585" y="1500631"/>
            <a:ext cx="2493645" cy="269240"/>
          </a:xfrm>
          <a:prstGeom prst="rect">
            <a:avLst/>
          </a:prstGeom>
        </p:spPr>
        <p:txBody>
          <a:bodyPr vert="horz" wrap="square" lIns="0" tIns="12065" rIns="0" bIns="0" rtlCol="0">
            <a:spAutoFit/>
          </a:bodyPr>
          <a:lstStyle/>
          <a:p>
            <a:pPr marL="12700">
              <a:lnSpc>
                <a:spcPct val="100000"/>
              </a:lnSpc>
              <a:spcBef>
                <a:spcPts val="95"/>
              </a:spcBef>
            </a:pPr>
            <a:r>
              <a:rPr sz="1600" spc="-10">
                <a:latin typeface="Calibri"/>
                <a:cs typeface="Calibri"/>
              </a:rPr>
              <a:t>Participant specifies</a:t>
            </a:r>
            <a:r>
              <a:rPr sz="1600" spc="-5">
                <a:latin typeface="Calibri"/>
                <a:cs typeface="Calibri"/>
              </a:rPr>
              <a:t> </a:t>
            </a:r>
            <a:r>
              <a:rPr sz="1600">
                <a:latin typeface="Calibri"/>
                <a:cs typeface="Calibri"/>
              </a:rPr>
              <a:t>daily</a:t>
            </a:r>
            <a:r>
              <a:rPr sz="1600" spc="-5">
                <a:latin typeface="Calibri"/>
                <a:cs typeface="Calibri"/>
              </a:rPr>
              <a:t> </a:t>
            </a:r>
            <a:r>
              <a:rPr sz="1600" spc="-25">
                <a:latin typeface="Calibri"/>
                <a:cs typeface="Calibri"/>
              </a:rPr>
              <a:t>max</a:t>
            </a:r>
            <a:endParaRPr sz="1600">
              <a:latin typeface="Calibri"/>
              <a:cs typeface="Calibri"/>
            </a:endParaRPr>
          </a:p>
        </p:txBody>
      </p:sp>
      <p:sp>
        <p:nvSpPr>
          <p:cNvPr id="37" name="object 37"/>
          <p:cNvSpPr txBox="1"/>
          <p:nvPr/>
        </p:nvSpPr>
        <p:spPr>
          <a:xfrm>
            <a:off x="4530597" y="1744472"/>
            <a:ext cx="240728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values;</a:t>
            </a:r>
            <a:r>
              <a:rPr sz="1600" spc="-45">
                <a:latin typeface="Calibri"/>
                <a:cs typeface="Calibri"/>
              </a:rPr>
              <a:t> </a:t>
            </a:r>
            <a:r>
              <a:rPr sz="1600">
                <a:latin typeface="Calibri"/>
                <a:cs typeface="Calibri"/>
              </a:rPr>
              <a:t>do</a:t>
            </a:r>
            <a:r>
              <a:rPr sz="1600" spc="-30">
                <a:latin typeface="Calibri"/>
                <a:cs typeface="Calibri"/>
              </a:rPr>
              <a:t> </a:t>
            </a:r>
            <a:r>
              <a:rPr sz="1600">
                <a:latin typeface="Calibri"/>
                <a:cs typeface="Calibri"/>
              </a:rPr>
              <a:t>not</a:t>
            </a:r>
            <a:r>
              <a:rPr sz="1600" spc="-25">
                <a:latin typeface="Calibri"/>
                <a:cs typeface="Calibri"/>
              </a:rPr>
              <a:t> </a:t>
            </a:r>
            <a:r>
              <a:rPr sz="1600">
                <a:latin typeface="Calibri"/>
                <a:cs typeface="Calibri"/>
              </a:rPr>
              <a:t>have</a:t>
            </a:r>
            <a:r>
              <a:rPr sz="1600" spc="-40">
                <a:latin typeface="Calibri"/>
                <a:cs typeface="Calibri"/>
              </a:rPr>
              <a:t> </a:t>
            </a:r>
            <a:r>
              <a:rPr sz="1600">
                <a:latin typeface="Calibri"/>
                <a:cs typeface="Calibri"/>
              </a:rPr>
              <a:t>to</a:t>
            </a:r>
            <a:r>
              <a:rPr sz="1600" spc="-30">
                <a:latin typeface="Calibri"/>
                <a:cs typeface="Calibri"/>
              </a:rPr>
              <a:t> </a:t>
            </a:r>
            <a:r>
              <a:rPr sz="1600" spc="-20">
                <a:latin typeface="Calibri"/>
                <a:cs typeface="Calibri"/>
              </a:rPr>
              <a:t>match</a:t>
            </a:r>
            <a:endParaRPr sz="1600">
              <a:latin typeface="Calibri"/>
              <a:cs typeface="Calibri"/>
            </a:endParaRPr>
          </a:p>
        </p:txBody>
      </p:sp>
      <p:grpSp>
        <p:nvGrpSpPr>
          <p:cNvPr id="38" name="object 38"/>
          <p:cNvGrpSpPr/>
          <p:nvPr/>
        </p:nvGrpSpPr>
        <p:grpSpPr>
          <a:xfrm>
            <a:off x="4431791" y="1449324"/>
            <a:ext cx="312420" cy="312420"/>
            <a:chOff x="4431791" y="1449324"/>
            <a:chExt cx="312420" cy="312420"/>
          </a:xfrm>
        </p:grpSpPr>
        <p:sp>
          <p:nvSpPr>
            <p:cNvPr id="39" name="object 39"/>
            <p:cNvSpPr/>
            <p:nvPr/>
          </p:nvSpPr>
          <p:spPr>
            <a:xfrm>
              <a:off x="4450841" y="1468374"/>
              <a:ext cx="274320" cy="274320"/>
            </a:xfrm>
            <a:custGeom>
              <a:avLst/>
              <a:gdLst/>
              <a:ahLst/>
              <a:cxnLst/>
              <a:rect l="l" t="t" r="r" b="b"/>
              <a:pathLst>
                <a:path w="274320" h="274319">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40" name="object 40"/>
            <p:cNvSpPr/>
            <p:nvPr/>
          </p:nvSpPr>
          <p:spPr>
            <a:xfrm>
              <a:off x="4450841" y="1468374"/>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41" name="object 41"/>
          <p:cNvSpPr txBox="1"/>
          <p:nvPr/>
        </p:nvSpPr>
        <p:spPr>
          <a:xfrm>
            <a:off x="4510278" y="1423162"/>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81</a:t>
            </a:fld>
            <a:endParaRPr spc="-25"/>
          </a:p>
        </p:txBody>
      </p:sp>
      <p:sp>
        <p:nvSpPr>
          <p:cNvPr id="43" name="object 43"/>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302768" y="82423"/>
            <a:ext cx="1537335" cy="452120"/>
          </a:xfrm>
          <a:prstGeom prst="rect">
            <a:avLst/>
          </a:prstGeom>
        </p:spPr>
        <p:txBody>
          <a:bodyPr vert="horz" wrap="square" lIns="0" tIns="12065" rIns="0" bIns="0" rtlCol="0">
            <a:spAutoFit/>
          </a:bodyPr>
          <a:lstStyle/>
          <a:p>
            <a:pPr marL="12700">
              <a:lnSpc>
                <a:spcPct val="100000"/>
              </a:lnSpc>
              <a:spcBef>
                <a:spcPts val="95"/>
              </a:spcBef>
            </a:pPr>
            <a:r>
              <a:rPr spc="-10"/>
              <a:t>Example</a:t>
            </a:r>
            <a:r>
              <a:rPr spc="-100"/>
              <a:t> </a:t>
            </a:r>
            <a:r>
              <a:rPr spc="-50"/>
              <a:t>2</a:t>
            </a:r>
          </a:p>
        </p:txBody>
      </p:sp>
      <p:sp>
        <p:nvSpPr>
          <p:cNvPr id="4" name="object 4"/>
          <p:cNvSpPr txBox="1"/>
          <p:nvPr/>
        </p:nvSpPr>
        <p:spPr>
          <a:xfrm>
            <a:off x="302768" y="525907"/>
            <a:ext cx="11605260" cy="547370"/>
          </a:xfrm>
          <a:prstGeom prst="rect">
            <a:avLst/>
          </a:prstGeom>
        </p:spPr>
        <p:txBody>
          <a:bodyPr vert="horz" wrap="square" lIns="0" tIns="13335" rIns="0" bIns="0" rtlCol="0">
            <a:spAutoFit/>
          </a:bodyPr>
          <a:lstStyle/>
          <a:p>
            <a:pPr marL="12700">
              <a:lnSpc>
                <a:spcPct val="100000"/>
              </a:lnSpc>
              <a:spcBef>
                <a:spcPts val="105"/>
              </a:spcBef>
            </a:pPr>
            <a:r>
              <a:rPr sz="2000" i="1" spc="-10">
                <a:latin typeface="Calibri"/>
                <a:cs typeface="Calibri"/>
              </a:rPr>
              <a:t>Participant</a:t>
            </a:r>
            <a:r>
              <a:rPr sz="2000" i="1" spc="-25">
                <a:latin typeface="Calibri"/>
                <a:cs typeface="Calibri"/>
              </a:rPr>
              <a:t> </a:t>
            </a:r>
            <a:r>
              <a:rPr sz="2000" i="1">
                <a:latin typeface="Calibri"/>
                <a:cs typeface="Calibri"/>
              </a:rPr>
              <a:t>Strategically</a:t>
            </a:r>
            <a:r>
              <a:rPr sz="2000" i="1" spc="-30">
                <a:latin typeface="Calibri"/>
                <a:cs typeface="Calibri"/>
              </a:rPr>
              <a:t> </a:t>
            </a:r>
            <a:r>
              <a:rPr sz="2000" i="1">
                <a:latin typeface="Calibri"/>
                <a:cs typeface="Calibri"/>
              </a:rPr>
              <a:t>Offers</a:t>
            </a:r>
            <a:r>
              <a:rPr sz="2000" i="1" spc="-35">
                <a:latin typeface="Calibri"/>
                <a:cs typeface="Calibri"/>
              </a:rPr>
              <a:t> </a:t>
            </a:r>
            <a:r>
              <a:rPr sz="2000" i="1">
                <a:latin typeface="Calibri"/>
                <a:cs typeface="Calibri"/>
              </a:rPr>
              <a:t>and</a:t>
            </a:r>
            <a:r>
              <a:rPr sz="2000" i="1" spc="-50">
                <a:latin typeface="Calibri"/>
                <a:cs typeface="Calibri"/>
              </a:rPr>
              <a:t> </a:t>
            </a:r>
            <a:r>
              <a:rPr sz="2000" i="1">
                <a:latin typeface="Calibri"/>
                <a:cs typeface="Calibri"/>
              </a:rPr>
              <a:t>Bids</a:t>
            </a:r>
            <a:r>
              <a:rPr sz="2000" i="1" spc="-55">
                <a:latin typeface="Calibri"/>
                <a:cs typeface="Calibri"/>
              </a:rPr>
              <a:t> </a:t>
            </a:r>
            <a:r>
              <a:rPr sz="2000" i="1">
                <a:latin typeface="Calibri"/>
                <a:cs typeface="Calibri"/>
              </a:rPr>
              <a:t>Day</a:t>
            </a:r>
            <a:r>
              <a:rPr sz="2000" i="1" spc="-45">
                <a:latin typeface="Calibri"/>
                <a:cs typeface="Calibri"/>
              </a:rPr>
              <a:t> </a:t>
            </a:r>
            <a:r>
              <a:rPr sz="2000" i="1">
                <a:latin typeface="Calibri"/>
                <a:cs typeface="Calibri"/>
              </a:rPr>
              <a:t>Ahead</a:t>
            </a:r>
            <a:r>
              <a:rPr sz="2000" i="1" spc="-60">
                <a:latin typeface="Calibri"/>
                <a:cs typeface="Calibri"/>
              </a:rPr>
              <a:t> </a:t>
            </a:r>
            <a:r>
              <a:rPr sz="2000" i="1">
                <a:latin typeface="Calibri"/>
                <a:cs typeface="Calibri"/>
              </a:rPr>
              <a:t>with</a:t>
            </a:r>
            <a:r>
              <a:rPr sz="2000" i="1" spc="-40">
                <a:latin typeface="Calibri"/>
                <a:cs typeface="Calibri"/>
              </a:rPr>
              <a:t> </a:t>
            </a:r>
            <a:r>
              <a:rPr sz="2000" i="1">
                <a:latin typeface="Calibri"/>
                <a:cs typeface="Calibri"/>
              </a:rPr>
              <a:t>Goal</a:t>
            </a:r>
            <a:r>
              <a:rPr sz="2000" i="1" spc="-35">
                <a:latin typeface="Calibri"/>
                <a:cs typeface="Calibri"/>
              </a:rPr>
              <a:t> </a:t>
            </a:r>
            <a:r>
              <a:rPr sz="2000" i="1">
                <a:latin typeface="Calibri"/>
                <a:cs typeface="Calibri"/>
              </a:rPr>
              <a:t>of</a:t>
            </a:r>
            <a:r>
              <a:rPr sz="2000" i="1" spc="-50">
                <a:latin typeface="Calibri"/>
                <a:cs typeface="Calibri"/>
              </a:rPr>
              <a:t> </a:t>
            </a:r>
            <a:r>
              <a:rPr sz="2000" i="1">
                <a:latin typeface="Calibri"/>
                <a:cs typeface="Calibri"/>
              </a:rPr>
              <a:t>Alternating</a:t>
            </a:r>
            <a:r>
              <a:rPr sz="2000" i="1" spc="-40">
                <a:latin typeface="Calibri"/>
                <a:cs typeface="Calibri"/>
              </a:rPr>
              <a:t> </a:t>
            </a:r>
            <a:r>
              <a:rPr sz="2000" i="1">
                <a:latin typeface="Calibri"/>
                <a:cs typeface="Calibri"/>
              </a:rPr>
              <a:t>Discharging</a:t>
            </a:r>
            <a:r>
              <a:rPr sz="2000" i="1" spc="-65">
                <a:latin typeface="Calibri"/>
                <a:cs typeface="Calibri"/>
              </a:rPr>
              <a:t> </a:t>
            </a:r>
            <a:r>
              <a:rPr sz="2000" i="1">
                <a:latin typeface="Calibri"/>
                <a:cs typeface="Calibri"/>
              </a:rPr>
              <a:t>and</a:t>
            </a:r>
            <a:r>
              <a:rPr sz="2000" i="1" spc="-50">
                <a:latin typeface="Calibri"/>
                <a:cs typeface="Calibri"/>
              </a:rPr>
              <a:t> </a:t>
            </a:r>
            <a:r>
              <a:rPr sz="2000" i="1" spc="-10">
                <a:latin typeface="Calibri"/>
                <a:cs typeface="Calibri"/>
              </a:rPr>
              <a:t>Consumption</a:t>
            </a:r>
            <a:endParaRPr sz="2000">
              <a:latin typeface="Calibri"/>
              <a:cs typeface="Calibri"/>
            </a:endParaRPr>
          </a:p>
          <a:p>
            <a:pPr marR="5080" algn="r">
              <a:lnSpc>
                <a:spcPct val="100000"/>
              </a:lnSpc>
              <a:spcBef>
                <a:spcPts val="20"/>
              </a:spcBef>
            </a:pPr>
            <a:r>
              <a:rPr sz="1400" b="1">
                <a:solidFill>
                  <a:srgbClr val="FAB82E"/>
                </a:solidFill>
                <a:latin typeface="Calibri"/>
                <a:cs typeface="Calibri"/>
              </a:rPr>
              <a:t>12</a:t>
            </a:r>
            <a:r>
              <a:rPr sz="1400" b="1" spc="-20">
                <a:solidFill>
                  <a:srgbClr val="FAB82E"/>
                </a:solidFill>
                <a:latin typeface="Calibri"/>
                <a:cs typeface="Calibri"/>
              </a:rPr>
              <a:t> </a:t>
            </a:r>
            <a:r>
              <a:rPr sz="1400" b="1" spc="-25">
                <a:solidFill>
                  <a:srgbClr val="FAB82E"/>
                </a:solidFill>
                <a:latin typeface="Calibri"/>
                <a:cs typeface="Calibri"/>
              </a:rPr>
              <a:t>MW</a:t>
            </a:r>
            <a:endParaRPr sz="1400">
              <a:latin typeface="Calibri"/>
              <a:cs typeface="Calibri"/>
            </a:endParaRPr>
          </a:p>
        </p:txBody>
      </p:sp>
      <p:pic>
        <p:nvPicPr>
          <p:cNvPr id="5" name="object 5"/>
          <p:cNvPicPr/>
          <p:nvPr/>
        </p:nvPicPr>
        <p:blipFill>
          <a:blip r:embed="rId3" cstate="print"/>
          <a:stretch>
            <a:fillRect/>
          </a:stretch>
        </p:blipFill>
        <p:spPr>
          <a:xfrm>
            <a:off x="11457431" y="208788"/>
            <a:ext cx="288035" cy="630935"/>
          </a:xfrm>
          <a:prstGeom prst="rect">
            <a:avLst/>
          </a:prstGeom>
        </p:spPr>
      </p:pic>
      <p:grpSp>
        <p:nvGrpSpPr>
          <p:cNvPr id="6" name="object 6"/>
          <p:cNvGrpSpPr/>
          <p:nvPr/>
        </p:nvGrpSpPr>
        <p:grpSpPr>
          <a:xfrm>
            <a:off x="3697223" y="4593335"/>
            <a:ext cx="7053580" cy="711835"/>
            <a:chOff x="3697223" y="4593335"/>
            <a:chExt cx="7053580" cy="711835"/>
          </a:xfrm>
        </p:grpSpPr>
        <p:sp>
          <p:nvSpPr>
            <p:cNvPr id="7" name="object 7"/>
            <p:cNvSpPr/>
            <p:nvPr/>
          </p:nvSpPr>
          <p:spPr>
            <a:xfrm>
              <a:off x="3703319" y="4599431"/>
              <a:ext cx="7040880" cy="699770"/>
            </a:xfrm>
            <a:custGeom>
              <a:avLst/>
              <a:gdLst/>
              <a:ahLst/>
              <a:cxnLst/>
              <a:rect l="l" t="t" r="r" b="b"/>
              <a:pathLst>
                <a:path w="7040880" h="699770">
                  <a:moveTo>
                    <a:pt x="2933700" y="374904"/>
                  </a:moveTo>
                  <a:lnTo>
                    <a:pt x="1173479" y="374904"/>
                  </a:lnTo>
                  <a:lnTo>
                    <a:pt x="1989708" y="699262"/>
                  </a:lnTo>
                  <a:lnTo>
                    <a:pt x="2933700" y="374904"/>
                  </a:lnTo>
                  <a:close/>
                </a:path>
                <a:path w="7040880" h="699770">
                  <a:moveTo>
                    <a:pt x="6978396" y="0"/>
                  </a:moveTo>
                  <a:lnTo>
                    <a:pt x="62483" y="0"/>
                  </a:lnTo>
                  <a:lnTo>
                    <a:pt x="38147" y="4905"/>
                  </a:lnTo>
                  <a:lnTo>
                    <a:pt x="18287" y="18288"/>
                  </a:lnTo>
                  <a:lnTo>
                    <a:pt x="4905" y="38147"/>
                  </a:lnTo>
                  <a:lnTo>
                    <a:pt x="0" y="62484"/>
                  </a:lnTo>
                  <a:lnTo>
                    <a:pt x="0" y="312420"/>
                  </a:lnTo>
                  <a:lnTo>
                    <a:pt x="4905" y="336756"/>
                  </a:lnTo>
                  <a:lnTo>
                    <a:pt x="18287" y="356616"/>
                  </a:lnTo>
                  <a:lnTo>
                    <a:pt x="38147" y="369998"/>
                  </a:lnTo>
                  <a:lnTo>
                    <a:pt x="62483" y="374904"/>
                  </a:lnTo>
                  <a:lnTo>
                    <a:pt x="6978396" y="374904"/>
                  </a:lnTo>
                  <a:lnTo>
                    <a:pt x="7002732" y="369998"/>
                  </a:lnTo>
                  <a:lnTo>
                    <a:pt x="7022591" y="356616"/>
                  </a:lnTo>
                  <a:lnTo>
                    <a:pt x="7035974" y="336756"/>
                  </a:lnTo>
                  <a:lnTo>
                    <a:pt x="7040880" y="312420"/>
                  </a:lnTo>
                  <a:lnTo>
                    <a:pt x="7040880" y="62484"/>
                  </a:lnTo>
                  <a:lnTo>
                    <a:pt x="7035974" y="38147"/>
                  </a:lnTo>
                  <a:lnTo>
                    <a:pt x="7022592" y="18288"/>
                  </a:lnTo>
                  <a:lnTo>
                    <a:pt x="7002732" y="4905"/>
                  </a:lnTo>
                  <a:lnTo>
                    <a:pt x="6978396" y="0"/>
                  </a:lnTo>
                  <a:close/>
                </a:path>
              </a:pathLst>
            </a:custGeom>
            <a:solidFill>
              <a:srgbClr val="FCE2AC"/>
            </a:solidFill>
          </p:spPr>
          <p:txBody>
            <a:bodyPr wrap="square" lIns="0" tIns="0" rIns="0" bIns="0" rtlCol="0"/>
            <a:lstStyle/>
            <a:p>
              <a:endParaRPr/>
            </a:p>
          </p:txBody>
        </p:sp>
        <p:sp>
          <p:nvSpPr>
            <p:cNvPr id="8" name="object 8"/>
            <p:cNvSpPr/>
            <p:nvPr/>
          </p:nvSpPr>
          <p:spPr>
            <a:xfrm>
              <a:off x="3703319" y="4599431"/>
              <a:ext cx="7040880" cy="699770"/>
            </a:xfrm>
            <a:custGeom>
              <a:avLst/>
              <a:gdLst/>
              <a:ahLst/>
              <a:cxnLst/>
              <a:rect l="l" t="t" r="r" b="b"/>
              <a:pathLst>
                <a:path w="7040880" h="699770">
                  <a:moveTo>
                    <a:pt x="0" y="62484"/>
                  </a:moveTo>
                  <a:lnTo>
                    <a:pt x="4905" y="38147"/>
                  </a:lnTo>
                  <a:lnTo>
                    <a:pt x="18287" y="18288"/>
                  </a:lnTo>
                  <a:lnTo>
                    <a:pt x="38147" y="4905"/>
                  </a:lnTo>
                  <a:lnTo>
                    <a:pt x="62483" y="0"/>
                  </a:lnTo>
                  <a:lnTo>
                    <a:pt x="1173479" y="0"/>
                  </a:lnTo>
                  <a:lnTo>
                    <a:pt x="2933700" y="0"/>
                  </a:lnTo>
                  <a:lnTo>
                    <a:pt x="6978396" y="0"/>
                  </a:lnTo>
                  <a:lnTo>
                    <a:pt x="7002732" y="4905"/>
                  </a:lnTo>
                  <a:lnTo>
                    <a:pt x="7022592" y="18288"/>
                  </a:lnTo>
                  <a:lnTo>
                    <a:pt x="7035974" y="38147"/>
                  </a:lnTo>
                  <a:lnTo>
                    <a:pt x="7040880" y="62484"/>
                  </a:lnTo>
                  <a:lnTo>
                    <a:pt x="7040880" y="218694"/>
                  </a:lnTo>
                  <a:lnTo>
                    <a:pt x="7040880" y="312420"/>
                  </a:lnTo>
                  <a:lnTo>
                    <a:pt x="7035974" y="336756"/>
                  </a:lnTo>
                  <a:lnTo>
                    <a:pt x="7022591" y="356616"/>
                  </a:lnTo>
                  <a:lnTo>
                    <a:pt x="7002732" y="369998"/>
                  </a:lnTo>
                  <a:lnTo>
                    <a:pt x="6978396" y="374904"/>
                  </a:lnTo>
                  <a:lnTo>
                    <a:pt x="2933700" y="374904"/>
                  </a:lnTo>
                  <a:lnTo>
                    <a:pt x="1989708" y="699262"/>
                  </a:lnTo>
                  <a:lnTo>
                    <a:pt x="1173479" y="374904"/>
                  </a:lnTo>
                  <a:lnTo>
                    <a:pt x="62483" y="374904"/>
                  </a:lnTo>
                  <a:lnTo>
                    <a:pt x="38147" y="369998"/>
                  </a:lnTo>
                  <a:lnTo>
                    <a:pt x="18287" y="356616"/>
                  </a:lnTo>
                  <a:lnTo>
                    <a:pt x="4905" y="336756"/>
                  </a:lnTo>
                  <a:lnTo>
                    <a:pt x="0" y="312420"/>
                  </a:lnTo>
                  <a:lnTo>
                    <a:pt x="0" y="218694"/>
                  </a:lnTo>
                  <a:lnTo>
                    <a:pt x="0" y="62484"/>
                  </a:lnTo>
                  <a:close/>
                </a:path>
              </a:pathLst>
            </a:custGeom>
            <a:ln w="12192">
              <a:solidFill>
                <a:srgbClr val="FFFFFF"/>
              </a:solidFill>
            </a:ln>
          </p:spPr>
          <p:txBody>
            <a:bodyPr wrap="square" lIns="0" tIns="0" rIns="0" bIns="0" rtlCol="0"/>
            <a:lstStyle/>
            <a:p>
              <a:endParaRPr/>
            </a:p>
          </p:txBody>
        </p:sp>
        <p:sp>
          <p:nvSpPr>
            <p:cNvPr id="9" name="object 9"/>
            <p:cNvSpPr/>
            <p:nvPr/>
          </p:nvSpPr>
          <p:spPr>
            <a:xfrm>
              <a:off x="3728465" y="4682489"/>
              <a:ext cx="274320" cy="243840"/>
            </a:xfrm>
            <a:custGeom>
              <a:avLst/>
              <a:gdLst/>
              <a:ahLst/>
              <a:cxnLst/>
              <a:rect l="l" t="t" r="r" b="b"/>
              <a:pathLst>
                <a:path w="274320" h="243839">
                  <a:moveTo>
                    <a:pt x="137160" y="0"/>
                  </a:moveTo>
                  <a:lnTo>
                    <a:pt x="83796" y="9584"/>
                  </a:lnTo>
                  <a:lnTo>
                    <a:pt x="40195" y="35718"/>
                  </a:lnTo>
                  <a:lnTo>
                    <a:pt x="10787" y="74473"/>
                  </a:lnTo>
                  <a:lnTo>
                    <a:pt x="0" y="121920"/>
                  </a:lnTo>
                  <a:lnTo>
                    <a:pt x="10787" y="169366"/>
                  </a:lnTo>
                  <a:lnTo>
                    <a:pt x="40195" y="208121"/>
                  </a:lnTo>
                  <a:lnTo>
                    <a:pt x="83796" y="234255"/>
                  </a:lnTo>
                  <a:lnTo>
                    <a:pt x="137160" y="243840"/>
                  </a:lnTo>
                  <a:lnTo>
                    <a:pt x="190523" y="234255"/>
                  </a:lnTo>
                  <a:lnTo>
                    <a:pt x="234124" y="208121"/>
                  </a:lnTo>
                  <a:lnTo>
                    <a:pt x="263532" y="169366"/>
                  </a:lnTo>
                  <a:lnTo>
                    <a:pt x="274320" y="121920"/>
                  </a:lnTo>
                  <a:lnTo>
                    <a:pt x="263532" y="74473"/>
                  </a:lnTo>
                  <a:lnTo>
                    <a:pt x="234124" y="35718"/>
                  </a:lnTo>
                  <a:lnTo>
                    <a:pt x="190523" y="9584"/>
                  </a:lnTo>
                  <a:lnTo>
                    <a:pt x="137160" y="0"/>
                  </a:lnTo>
                  <a:close/>
                </a:path>
              </a:pathLst>
            </a:custGeom>
            <a:solidFill>
              <a:srgbClr val="FFFFFF"/>
            </a:solidFill>
          </p:spPr>
          <p:txBody>
            <a:bodyPr wrap="square" lIns="0" tIns="0" rIns="0" bIns="0" rtlCol="0"/>
            <a:lstStyle/>
            <a:p>
              <a:endParaRPr/>
            </a:p>
          </p:txBody>
        </p:sp>
        <p:sp>
          <p:nvSpPr>
            <p:cNvPr id="10" name="object 10"/>
            <p:cNvSpPr/>
            <p:nvPr/>
          </p:nvSpPr>
          <p:spPr>
            <a:xfrm>
              <a:off x="3728465" y="4682489"/>
              <a:ext cx="274320" cy="243840"/>
            </a:xfrm>
            <a:custGeom>
              <a:avLst/>
              <a:gdLst/>
              <a:ahLst/>
              <a:cxnLst/>
              <a:rect l="l" t="t" r="r" b="b"/>
              <a:pathLst>
                <a:path w="274320" h="243839">
                  <a:moveTo>
                    <a:pt x="0" y="121920"/>
                  </a:moveTo>
                  <a:lnTo>
                    <a:pt x="10787" y="74473"/>
                  </a:lnTo>
                  <a:lnTo>
                    <a:pt x="40195" y="35718"/>
                  </a:lnTo>
                  <a:lnTo>
                    <a:pt x="83796" y="9584"/>
                  </a:lnTo>
                  <a:lnTo>
                    <a:pt x="137160" y="0"/>
                  </a:lnTo>
                  <a:lnTo>
                    <a:pt x="190523" y="9584"/>
                  </a:lnTo>
                  <a:lnTo>
                    <a:pt x="234124" y="35718"/>
                  </a:lnTo>
                  <a:lnTo>
                    <a:pt x="263532" y="74473"/>
                  </a:lnTo>
                  <a:lnTo>
                    <a:pt x="274320" y="121920"/>
                  </a:lnTo>
                  <a:lnTo>
                    <a:pt x="263532" y="169366"/>
                  </a:lnTo>
                  <a:lnTo>
                    <a:pt x="234124" y="208121"/>
                  </a:lnTo>
                  <a:lnTo>
                    <a:pt x="190523" y="234255"/>
                  </a:lnTo>
                  <a:lnTo>
                    <a:pt x="137160" y="243840"/>
                  </a:lnTo>
                  <a:lnTo>
                    <a:pt x="83796" y="234255"/>
                  </a:lnTo>
                  <a:lnTo>
                    <a:pt x="40195" y="208121"/>
                  </a:lnTo>
                  <a:lnTo>
                    <a:pt x="10787" y="169366"/>
                  </a:lnTo>
                  <a:lnTo>
                    <a:pt x="0" y="121920"/>
                  </a:lnTo>
                  <a:close/>
                </a:path>
              </a:pathLst>
            </a:custGeom>
            <a:ln w="38100">
              <a:solidFill>
                <a:srgbClr val="FCE2AC"/>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66650" y="4739259"/>
          <a:ext cx="12038960" cy="1722117"/>
        </p:xfrm>
        <a:graphic>
          <a:graphicData uri="http://schemas.openxmlformats.org/drawingml/2006/table">
            <a:tbl>
              <a:tblPr firstRow="1" bandRow="1">
                <a:tableStyleId>{2D5ABB26-0587-4C30-8999-92F81FD0307C}</a:tableStyleId>
              </a:tblPr>
              <a:tblGrid>
                <a:gridCol w="1112520">
                  <a:extLst>
                    <a:ext uri="{9D8B030D-6E8A-4147-A177-3AD203B41FA5}">
                      <a16:colId xmlns:a16="http://schemas.microsoft.com/office/drawing/2014/main" val="20000"/>
                    </a:ext>
                  </a:extLst>
                </a:gridCol>
                <a:gridCol w="566419">
                  <a:extLst>
                    <a:ext uri="{9D8B030D-6E8A-4147-A177-3AD203B41FA5}">
                      <a16:colId xmlns:a16="http://schemas.microsoft.com/office/drawing/2014/main" val="20001"/>
                    </a:ext>
                  </a:extLst>
                </a:gridCol>
                <a:gridCol w="431164">
                  <a:extLst>
                    <a:ext uri="{9D8B030D-6E8A-4147-A177-3AD203B41FA5}">
                      <a16:colId xmlns:a16="http://schemas.microsoft.com/office/drawing/2014/main" val="20002"/>
                    </a:ext>
                  </a:extLst>
                </a:gridCol>
                <a:gridCol w="431164">
                  <a:extLst>
                    <a:ext uri="{9D8B030D-6E8A-4147-A177-3AD203B41FA5}">
                      <a16:colId xmlns:a16="http://schemas.microsoft.com/office/drawing/2014/main" val="20003"/>
                    </a:ext>
                  </a:extLst>
                </a:gridCol>
                <a:gridCol w="431164">
                  <a:extLst>
                    <a:ext uri="{9D8B030D-6E8A-4147-A177-3AD203B41FA5}">
                      <a16:colId xmlns:a16="http://schemas.microsoft.com/office/drawing/2014/main" val="20004"/>
                    </a:ext>
                  </a:extLst>
                </a:gridCol>
                <a:gridCol w="431164">
                  <a:extLst>
                    <a:ext uri="{9D8B030D-6E8A-4147-A177-3AD203B41FA5}">
                      <a16:colId xmlns:a16="http://schemas.microsoft.com/office/drawing/2014/main" val="20005"/>
                    </a:ext>
                  </a:extLst>
                </a:gridCol>
                <a:gridCol w="385445">
                  <a:extLst>
                    <a:ext uri="{9D8B030D-6E8A-4147-A177-3AD203B41FA5}">
                      <a16:colId xmlns:a16="http://schemas.microsoft.com/office/drawing/2014/main" val="20006"/>
                    </a:ext>
                  </a:extLst>
                </a:gridCol>
                <a:gridCol w="4572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318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1800">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gridCol w="431800">
                  <a:extLst>
                    <a:ext uri="{9D8B030D-6E8A-4147-A177-3AD203B41FA5}">
                      <a16:colId xmlns:a16="http://schemas.microsoft.com/office/drawing/2014/main" val="20018"/>
                    </a:ext>
                  </a:extLst>
                </a:gridCol>
                <a:gridCol w="431800">
                  <a:extLst>
                    <a:ext uri="{9D8B030D-6E8A-4147-A177-3AD203B41FA5}">
                      <a16:colId xmlns:a16="http://schemas.microsoft.com/office/drawing/2014/main" val="20019"/>
                    </a:ext>
                  </a:extLst>
                </a:gridCol>
                <a:gridCol w="431800">
                  <a:extLst>
                    <a:ext uri="{9D8B030D-6E8A-4147-A177-3AD203B41FA5}">
                      <a16:colId xmlns:a16="http://schemas.microsoft.com/office/drawing/2014/main" val="20020"/>
                    </a:ext>
                  </a:extLst>
                </a:gridCol>
                <a:gridCol w="431800">
                  <a:extLst>
                    <a:ext uri="{9D8B030D-6E8A-4147-A177-3AD203B41FA5}">
                      <a16:colId xmlns:a16="http://schemas.microsoft.com/office/drawing/2014/main" val="20021"/>
                    </a:ext>
                  </a:extLst>
                </a:gridCol>
                <a:gridCol w="431800">
                  <a:extLst>
                    <a:ext uri="{9D8B030D-6E8A-4147-A177-3AD203B41FA5}">
                      <a16:colId xmlns:a16="http://schemas.microsoft.com/office/drawing/2014/main" val="20022"/>
                    </a:ext>
                  </a:extLst>
                </a:gridCol>
                <a:gridCol w="431800">
                  <a:extLst>
                    <a:ext uri="{9D8B030D-6E8A-4147-A177-3AD203B41FA5}">
                      <a16:colId xmlns:a16="http://schemas.microsoft.com/office/drawing/2014/main" val="20023"/>
                    </a:ext>
                  </a:extLst>
                </a:gridCol>
                <a:gridCol w="431800">
                  <a:extLst>
                    <a:ext uri="{9D8B030D-6E8A-4147-A177-3AD203B41FA5}">
                      <a16:colId xmlns:a16="http://schemas.microsoft.com/office/drawing/2014/main" val="20024"/>
                    </a:ext>
                  </a:extLst>
                </a:gridCol>
                <a:gridCol w="431800">
                  <a:extLst>
                    <a:ext uri="{9D8B030D-6E8A-4147-A177-3AD203B41FA5}">
                      <a16:colId xmlns:a16="http://schemas.microsoft.com/office/drawing/2014/main" val="20025"/>
                    </a:ext>
                  </a:extLst>
                </a:gridCol>
                <a:gridCol w="431800">
                  <a:extLst>
                    <a:ext uri="{9D8B030D-6E8A-4147-A177-3AD203B41FA5}">
                      <a16:colId xmlns:a16="http://schemas.microsoft.com/office/drawing/2014/main" val="20026"/>
                    </a:ext>
                  </a:extLst>
                </a:gridCol>
              </a:tblGrid>
              <a:tr h="304800">
                <a:tc gridSpan="27">
                  <a:txBody>
                    <a:bodyPr/>
                    <a:lstStyle/>
                    <a:p>
                      <a:pPr marL="91440">
                        <a:lnSpc>
                          <a:spcPts val="1265"/>
                        </a:lnSpc>
                        <a:tabLst>
                          <a:tab pos="3727450" algn="l"/>
                          <a:tab pos="4025265" algn="l"/>
                        </a:tabLst>
                      </a:pPr>
                      <a:r>
                        <a:rPr sz="2100" b="1" baseline="-31746">
                          <a:latin typeface="Calibri"/>
                          <a:cs typeface="Calibri"/>
                        </a:rPr>
                        <a:t>Clearing</a:t>
                      </a:r>
                      <a:r>
                        <a:rPr sz="2100" b="1" spc="-75" baseline="-31746">
                          <a:latin typeface="Calibri"/>
                          <a:cs typeface="Calibri"/>
                        </a:rPr>
                        <a:t> </a:t>
                      </a:r>
                      <a:r>
                        <a:rPr sz="2100" b="1" baseline="-31746">
                          <a:latin typeface="Calibri"/>
                          <a:cs typeface="Calibri"/>
                        </a:rPr>
                        <a:t>in</a:t>
                      </a:r>
                      <a:r>
                        <a:rPr sz="2100" b="1" spc="-30" baseline="-31746">
                          <a:latin typeface="Calibri"/>
                          <a:cs typeface="Calibri"/>
                        </a:rPr>
                        <a:t> </a:t>
                      </a:r>
                      <a:r>
                        <a:rPr sz="2100" b="1" spc="-15" baseline="-31746">
                          <a:latin typeface="Calibri"/>
                          <a:cs typeface="Calibri"/>
                        </a:rPr>
                        <a:t>Day-</a:t>
                      </a:r>
                      <a:r>
                        <a:rPr sz="2100" b="1" baseline="-31746">
                          <a:latin typeface="Calibri"/>
                          <a:cs typeface="Calibri"/>
                        </a:rPr>
                        <a:t>Ahead</a:t>
                      </a:r>
                      <a:r>
                        <a:rPr sz="2100" b="1" spc="-82" baseline="-31746">
                          <a:latin typeface="Calibri"/>
                          <a:cs typeface="Calibri"/>
                        </a:rPr>
                        <a:t> </a:t>
                      </a:r>
                      <a:r>
                        <a:rPr sz="2100" b="1" baseline="-31746">
                          <a:latin typeface="Calibri"/>
                          <a:cs typeface="Calibri"/>
                        </a:rPr>
                        <a:t>Energy</a:t>
                      </a:r>
                      <a:r>
                        <a:rPr sz="2100" b="1" spc="-60" baseline="-31746">
                          <a:latin typeface="Calibri"/>
                          <a:cs typeface="Calibri"/>
                        </a:rPr>
                        <a:t> </a:t>
                      </a:r>
                      <a:r>
                        <a:rPr sz="2100" b="1" spc="-15" baseline="-31746">
                          <a:latin typeface="Calibri"/>
                          <a:cs typeface="Calibri"/>
                        </a:rPr>
                        <a:t>Market</a:t>
                      </a:r>
                      <a:r>
                        <a:rPr sz="2100" b="1" baseline="-31746">
                          <a:latin typeface="Calibri"/>
                          <a:cs typeface="Calibri"/>
                        </a:rPr>
                        <a:t>	</a:t>
                      </a:r>
                      <a:r>
                        <a:rPr sz="3000" b="1" spc="-75" baseline="-6944">
                          <a:solidFill>
                            <a:srgbClr val="FAB82E"/>
                          </a:solidFill>
                          <a:latin typeface="Calibri"/>
                          <a:cs typeface="Calibri"/>
                        </a:rPr>
                        <a:t>3</a:t>
                      </a:r>
                      <a:r>
                        <a:rPr sz="3000" b="1" baseline="-6944">
                          <a:solidFill>
                            <a:srgbClr val="FAB82E"/>
                          </a:solidFill>
                          <a:latin typeface="Calibri"/>
                          <a:cs typeface="Calibri"/>
                        </a:rPr>
                        <a:t>	</a:t>
                      </a:r>
                      <a:r>
                        <a:rPr sz="1600">
                          <a:latin typeface="Calibri"/>
                          <a:cs typeface="Calibri"/>
                        </a:rPr>
                        <a:t>Market</a:t>
                      </a:r>
                      <a:r>
                        <a:rPr sz="1600" spc="-45">
                          <a:latin typeface="Calibri"/>
                          <a:cs typeface="Calibri"/>
                        </a:rPr>
                        <a:t> </a:t>
                      </a:r>
                      <a:r>
                        <a:rPr sz="1600">
                          <a:latin typeface="Calibri"/>
                          <a:cs typeface="Calibri"/>
                        </a:rPr>
                        <a:t>clears</a:t>
                      </a:r>
                      <a:r>
                        <a:rPr sz="1600" spc="-40">
                          <a:latin typeface="Calibri"/>
                          <a:cs typeface="Calibri"/>
                        </a:rPr>
                        <a:t> </a:t>
                      </a:r>
                      <a:r>
                        <a:rPr sz="1600">
                          <a:latin typeface="Calibri"/>
                          <a:cs typeface="Calibri"/>
                        </a:rPr>
                        <a:t>with</a:t>
                      </a:r>
                      <a:r>
                        <a:rPr sz="1600" spc="-65">
                          <a:latin typeface="Calibri"/>
                          <a:cs typeface="Calibri"/>
                        </a:rPr>
                        <a:t> </a:t>
                      </a:r>
                      <a:r>
                        <a:rPr sz="1600">
                          <a:latin typeface="Calibri"/>
                          <a:cs typeface="Calibri"/>
                        </a:rPr>
                        <a:t>60</a:t>
                      </a:r>
                      <a:r>
                        <a:rPr sz="1600" spc="-40">
                          <a:latin typeface="Calibri"/>
                          <a:cs typeface="Calibri"/>
                        </a:rPr>
                        <a:t> </a:t>
                      </a:r>
                      <a:r>
                        <a:rPr sz="1600">
                          <a:latin typeface="Calibri"/>
                          <a:cs typeface="Calibri"/>
                        </a:rPr>
                        <a:t>MWh</a:t>
                      </a:r>
                      <a:r>
                        <a:rPr sz="1600" spc="-55">
                          <a:latin typeface="Calibri"/>
                          <a:cs typeface="Calibri"/>
                        </a:rPr>
                        <a:t> </a:t>
                      </a:r>
                      <a:r>
                        <a:rPr sz="1600">
                          <a:latin typeface="Calibri"/>
                          <a:cs typeface="Calibri"/>
                        </a:rPr>
                        <a:t>spread</a:t>
                      </a:r>
                      <a:r>
                        <a:rPr sz="1600" spc="-35">
                          <a:latin typeface="Calibri"/>
                          <a:cs typeface="Calibri"/>
                        </a:rPr>
                        <a:t> </a:t>
                      </a:r>
                      <a:r>
                        <a:rPr sz="1600">
                          <a:latin typeface="Calibri"/>
                          <a:cs typeface="Calibri"/>
                        </a:rPr>
                        <a:t>across</a:t>
                      </a:r>
                      <a:r>
                        <a:rPr sz="1600" spc="-50">
                          <a:latin typeface="Calibri"/>
                          <a:cs typeface="Calibri"/>
                        </a:rPr>
                        <a:t> </a:t>
                      </a:r>
                      <a:r>
                        <a:rPr sz="1600">
                          <a:latin typeface="Calibri"/>
                          <a:cs typeface="Calibri"/>
                        </a:rPr>
                        <a:t>each</a:t>
                      </a:r>
                      <a:r>
                        <a:rPr sz="1600" spc="-45">
                          <a:latin typeface="Calibri"/>
                          <a:cs typeface="Calibri"/>
                        </a:rPr>
                        <a:t> </a:t>
                      </a:r>
                      <a:r>
                        <a:rPr sz="1600" spc="-10">
                          <a:latin typeface="Calibri"/>
                          <a:cs typeface="Calibri"/>
                        </a:rPr>
                        <a:t>asset’s</a:t>
                      </a:r>
                      <a:r>
                        <a:rPr sz="1600" spc="-55">
                          <a:latin typeface="Calibri"/>
                          <a:cs typeface="Calibri"/>
                        </a:rPr>
                        <a:t> </a:t>
                      </a:r>
                      <a:r>
                        <a:rPr sz="1600">
                          <a:latin typeface="Calibri"/>
                          <a:cs typeface="Calibri"/>
                        </a:rPr>
                        <a:t>5</a:t>
                      </a:r>
                      <a:r>
                        <a:rPr sz="1600" spc="-55">
                          <a:latin typeface="Calibri"/>
                          <a:cs typeface="Calibri"/>
                        </a:rPr>
                        <a:t> </a:t>
                      </a:r>
                      <a:r>
                        <a:rPr sz="1600">
                          <a:latin typeface="Calibri"/>
                          <a:cs typeface="Calibri"/>
                        </a:rPr>
                        <a:t>economic</a:t>
                      </a:r>
                      <a:r>
                        <a:rPr sz="1600" spc="-35">
                          <a:latin typeface="Calibri"/>
                          <a:cs typeface="Calibri"/>
                        </a:rPr>
                        <a:t> </a:t>
                      </a:r>
                      <a:r>
                        <a:rPr sz="1600" spc="-10">
                          <a:latin typeface="Calibri"/>
                          <a:cs typeface="Calibri"/>
                        </a:rPr>
                        <a:t>hours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rowSpan="3">
                  <a:txBody>
                    <a:bodyPr/>
                    <a:lstStyle/>
                    <a:p>
                      <a:pPr>
                        <a:lnSpc>
                          <a:spcPct val="100000"/>
                        </a:lnSpc>
                        <a:spcBef>
                          <a:spcPts val="1005"/>
                        </a:spcBef>
                      </a:pPr>
                      <a:endParaRPr sz="1400">
                        <a:latin typeface="Times New Roman"/>
                        <a:cs typeface="Times New Roman"/>
                      </a:endParaRPr>
                    </a:p>
                    <a:p>
                      <a:pPr marL="360045">
                        <a:lnSpc>
                          <a:spcPct val="100000"/>
                        </a:lnSpc>
                      </a:pPr>
                      <a:r>
                        <a:rPr sz="1400" spc="-10">
                          <a:latin typeface="Calibri"/>
                          <a:cs typeface="Calibri"/>
                        </a:rPr>
                        <a:t>Asset</a:t>
                      </a:r>
                      <a:endParaRPr sz="1400">
                        <a:latin typeface="Calibri"/>
                        <a:cs typeface="Calibri"/>
                      </a:endParaRPr>
                    </a:p>
                  </a:txBody>
                  <a:tcPr marL="0" marR="0" marT="127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rowSpan="2">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5">
                  <a:txBody>
                    <a:bodyPr/>
                    <a:lstStyle/>
                    <a:p>
                      <a:pPr algn="ctr">
                        <a:lnSpc>
                          <a:spcPct val="100000"/>
                        </a:lnSpc>
                        <a:spcBef>
                          <a:spcPts val="275"/>
                        </a:spcBef>
                      </a:pPr>
                      <a:r>
                        <a:rPr sz="1400">
                          <a:latin typeface="Calibri"/>
                          <a:cs typeface="Calibri"/>
                        </a:rPr>
                        <a:t>Hourly</a:t>
                      </a:r>
                      <a:r>
                        <a:rPr sz="1400" spc="-30">
                          <a:latin typeface="Calibri"/>
                          <a:cs typeface="Calibri"/>
                        </a:rPr>
                        <a:t> </a:t>
                      </a:r>
                      <a:r>
                        <a:rPr sz="1400" spc="-10">
                          <a:latin typeface="Calibri"/>
                          <a:cs typeface="Calibri"/>
                        </a:rPr>
                        <a:t>Interval</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9079">
                <a:tc vMerge="1">
                  <a:txBody>
                    <a:bodyPr/>
                    <a:lstStyle/>
                    <a:p>
                      <a:endParaRPr/>
                    </a:p>
                  </a:txBody>
                  <a:tcPr marL="0" marR="0" marT="127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300"/>
                        </a:spcBef>
                      </a:pPr>
                      <a:r>
                        <a:rPr sz="1100" spc="-50">
                          <a:latin typeface="Calibri"/>
                          <a:cs typeface="Calibri"/>
                        </a:rPr>
                        <a:t>1</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300"/>
                        </a:spcBef>
                      </a:pPr>
                      <a:r>
                        <a:rPr sz="1100" spc="-50">
                          <a:latin typeface="Calibri"/>
                          <a:cs typeface="Calibri"/>
                        </a:rPr>
                        <a:t>2</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50">
                          <a:latin typeface="Calibri"/>
                          <a:cs typeface="Calibri"/>
                        </a:rPr>
                        <a:t>3</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50">
                          <a:latin typeface="Calibri"/>
                          <a:cs typeface="Calibri"/>
                        </a:rPr>
                        <a:t>4</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
                  <a:txBody>
                    <a:bodyPr/>
                    <a:lstStyle/>
                    <a:p>
                      <a:pPr marL="635" algn="ctr">
                        <a:lnSpc>
                          <a:spcPct val="100000"/>
                        </a:lnSpc>
                        <a:spcBef>
                          <a:spcPts val="300"/>
                        </a:spcBef>
                      </a:pPr>
                      <a:r>
                        <a:rPr sz="1100" spc="-50">
                          <a:latin typeface="Calibri"/>
                          <a:cs typeface="Calibri"/>
                        </a:rPr>
                        <a:t>5</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marL="1270" algn="ctr">
                        <a:lnSpc>
                          <a:spcPct val="100000"/>
                        </a:lnSpc>
                        <a:spcBef>
                          <a:spcPts val="300"/>
                        </a:spcBef>
                      </a:pPr>
                      <a:r>
                        <a:rPr sz="1100" spc="-50">
                          <a:latin typeface="Calibri"/>
                          <a:cs typeface="Calibri"/>
                        </a:rPr>
                        <a:t>6</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50">
                          <a:latin typeface="Calibri"/>
                          <a:cs typeface="Calibri"/>
                        </a:rPr>
                        <a:t>7</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50">
                          <a:latin typeface="Calibri"/>
                          <a:cs typeface="Calibri"/>
                        </a:rPr>
                        <a:t>8</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50">
                          <a:latin typeface="Calibri"/>
                          <a:cs typeface="Calibri"/>
                        </a:rPr>
                        <a:t>9</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300"/>
                        </a:spcBef>
                      </a:pPr>
                      <a:r>
                        <a:rPr sz="1100" spc="-25">
                          <a:latin typeface="Calibri"/>
                          <a:cs typeface="Calibri"/>
                        </a:rPr>
                        <a:t>10</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300"/>
                        </a:spcBef>
                      </a:pPr>
                      <a:r>
                        <a:rPr sz="1100" spc="-25">
                          <a:latin typeface="Calibri"/>
                          <a:cs typeface="Calibri"/>
                        </a:rPr>
                        <a:t>11</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300"/>
                        </a:spcBef>
                      </a:pPr>
                      <a:r>
                        <a:rPr sz="1100" spc="-25">
                          <a:latin typeface="Calibri"/>
                          <a:cs typeface="Calibri"/>
                        </a:rPr>
                        <a:t>12</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300"/>
                        </a:spcBef>
                      </a:pPr>
                      <a:r>
                        <a:rPr sz="1100" spc="-25">
                          <a:latin typeface="Calibri"/>
                          <a:cs typeface="Calibri"/>
                        </a:rPr>
                        <a:t>13</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14</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15</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16</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17</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18</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19</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300"/>
                        </a:spcBef>
                      </a:pPr>
                      <a:r>
                        <a:rPr sz="1100" spc="-25">
                          <a:latin typeface="Calibri"/>
                          <a:cs typeface="Calibri"/>
                        </a:rPr>
                        <a:t>20</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300"/>
                        </a:spcBef>
                      </a:pPr>
                      <a:r>
                        <a:rPr sz="1100" spc="-25">
                          <a:latin typeface="Calibri"/>
                          <a:cs typeface="Calibri"/>
                        </a:rPr>
                        <a:t>21</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300"/>
                        </a:spcBef>
                      </a:pPr>
                      <a:r>
                        <a:rPr sz="1100" spc="-25">
                          <a:latin typeface="Calibri"/>
                          <a:cs typeface="Calibri"/>
                        </a:rPr>
                        <a:t>22</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300"/>
                        </a:spcBef>
                      </a:pPr>
                      <a:r>
                        <a:rPr sz="1100" spc="-25">
                          <a:latin typeface="Calibri"/>
                          <a:cs typeface="Calibri"/>
                        </a:rPr>
                        <a:t>23</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300"/>
                        </a:spcBef>
                      </a:pPr>
                      <a:r>
                        <a:rPr sz="1100" spc="-25">
                          <a:latin typeface="Calibri"/>
                          <a:cs typeface="Calibri"/>
                        </a:rPr>
                        <a:t>24</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2"/>
                  </a:ext>
                </a:extLst>
              </a:tr>
              <a:tr h="335280">
                <a:tc vMerge="1">
                  <a:txBody>
                    <a:bodyPr/>
                    <a:lstStyle/>
                    <a:p>
                      <a:endParaRPr/>
                    </a:p>
                  </a:txBody>
                  <a:tcPr marL="0" marR="0" marT="127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315"/>
                        </a:spcBef>
                      </a:pPr>
                      <a:r>
                        <a:rPr sz="800" spc="-25">
                          <a:latin typeface="Calibri"/>
                          <a:cs typeface="Calibri"/>
                        </a:rPr>
                        <a:t>LMP</a:t>
                      </a:r>
                      <a:endParaRPr sz="800">
                        <a:latin typeface="Calibri"/>
                        <a:cs typeface="Calibri"/>
                      </a:endParaRPr>
                    </a:p>
                    <a:p>
                      <a:pPr marL="1905" algn="ctr">
                        <a:lnSpc>
                          <a:spcPct val="100000"/>
                        </a:lnSpc>
                      </a:pPr>
                      <a:r>
                        <a:rPr sz="800" spc="-10">
                          <a:latin typeface="Calibri"/>
                          <a:cs typeface="Calibri"/>
                        </a:rPr>
                        <a:t>($/MWh)</a:t>
                      </a:r>
                      <a:endParaRPr sz="8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$10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$10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
                  <a:txBody>
                    <a:bodyPr/>
                    <a:lstStyle/>
                    <a:p>
                      <a:pPr marL="119380">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algn="ctr">
                        <a:lnSpc>
                          <a:spcPct val="100000"/>
                        </a:lnSpc>
                        <a:spcBef>
                          <a:spcPts val="665"/>
                        </a:spcBef>
                      </a:pPr>
                      <a:r>
                        <a:rPr sz="1000" spc="-25">
                          <a:latin typeface="Calibri"/>
                          <a:cs typeface="Calibri"/>
                        </a:rPr>
                        <a:t>$22</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$25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665"/>
                        </a:spcBef>
                      </a:pPr>
                      <a:r>
                        <a:rPr sz="1000" spc="-25">
                          <a:latin typeface="Calibri"/>
                          <a:cs typeface="Calibri"/>
                        </a:rPr>
                        <a:t>$27</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665"/>
                        </a:spcBef>
                      </a:pPr>
                      <a:r>
                        <a:rPr sz="1000" spc="-25">
                          <a:latin typeface="Calibri"/>
                          <a:cs typeface="Calibri"/>
                        </a:rPr>
                        <a:t>$30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665"/>
                        </a:spcBef>
                      </a:pPr>
                      <a:r>
                        <a:rPr sz="1000" spc="-25">
                          <a:latin typeface="Calibri"/>
                          <a:cs typeface="Calibri"/>
                        </a:rPr>
                        <a:t>$30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$30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665"/>
                        </a:spcBef>
                      </a:pPr>
                      <a:r>
                        <a:rPr sz="1000" spc="-25">
                          <a:latin typeface="Calibri"/>
                          <a:cs typeface="Calibri"/>
                        </a:rPr>
                        <a:t>$25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665"/>
                        </a:spcBef>
                      </a:pPr>
                      <a:r>
                        <a:rPr sz="1000" spc="-25">
                          <a:latin typeface="Calibri"/>
                          <a:cs typeface="Calibri"/>
                        </a:rPr>
                        <a:t>$30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$35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$29</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$25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$35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marL="1905" algn="ctr">
                        <a:lnSpc>
                          <a:spcPct val="100000"/>
                        </a:lnSpc>
                        <a:spcBef>
                          <a:spcPts val="665"/>
                        </a:spcBef>
                      </a:pPr>
                      <a:r>
                        <a:rPr sz="1000" spc="-25">
                          <a:latin typeface="Calibri"/>
                          <a:cs typeface="Calibri"/>
                        </a:rPr>
                        <a:t>$35</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665"/>
                        </a:spcBef>
                      </a:pPr>
                      <a:r>
                        <a:rPr sz="1000" spc="-25">
                          <a:latin typeface="Calibri"/>
                          <a:cs typeface="Calibri"/>
                        </a:rPr>
                        <a:t>$20</a:t>
                      </a:r>
                      <a:endParaRPr sz="1000">
                        <a:latin typeface="Calibri"/>
                        <a:cs typeface="Calibri"/>
                      </a:endParaRPr>
                    </a:p>
                  </a:txBody>
                  <a:tcPr marL="0" marR="0" marT="844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3"/>
                  </a:ext>
                </a:extLst>
              </a:tr>
              <a:tr h="259079">
                <a:tc>
                  <a:txBody>
                    <a:bodyPr/>
                    <a:lstStyle/>
                    <a:p>
                      <a:pPr algn="ctr">
                        <a:lnSpc>
                          <a:spcPct val="100000"/>
                        </a:lnSpc>
                        <a:spcBef>
                          <a:spcPts val="300"/>
                        </a:spcBef>
                      </a:pPr>
                      <a:r>
                        <a:rPr sz="1100" spc="-10">
                          <a:latin typeface="Calibri"/>
                          <a:cs typeface="Calibri"/>
                        </a:rPr>
                        <a:t>MyFacility_</a:t>
                      </a:r>
                      <a:r>
                        <a:rPr sz="1100" b="1" spc="-10">
                          <a:solidFill>
                            <a:srgbClr val="F6881F"/>
                          </a:solidFill>
                          <a:latin typeface="Calibri"/>
                          <a:cs typeface="Calibri"/>
                        </a:rPr>
                        <a:t>GEN</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330"/>
                        </a:spcBef>
                      </a:pPr>
                      <a:r>
                        <a:rPr sz="1050" spc="-25">
                          <a:latin typeface="Calibri"/>
                          <a:cs typeface="Calibri"/>
                        </a:rPr>
                        <a:t>MW</a:t>
                      </a:r>
                      <a:endParaRPr sz="105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gridSpan="2">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AB82E"/>
                      </a:solidFill>
                      <a:prstDash val="solid"/>
                    </a:lnB>
                    <a:solidFill>
                      <a:srgbClr val="DFE8F6"/>
                    </a:solidFill>
                  </a:tcPr>
                </a:tc>
                <a:tc hMerge="1">
                  <a:txBody>
                    <a:bodyPr/>
                    <a:lstStyle/>
                    <a:p>
                      <a:endParaRPr/>
                    </a:p>
                  </a:txBody>
                  <a:tcPr marL="0" marR="0" marT="0" marB="0"/>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AB82E"/>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AB82E"/>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270"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270"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270"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270"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AB82E"/>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AB82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4"/>
                  </a:ext>
                </a:extLst>
              </a:tr>
              <a:tr h="259079">
                <a:tc>
                  <a:txBody>
                    <a:bodyPr/>
                    <a:lstStyle/>
                    <a:p>
                      <a:pPr algn="ctr">
                        <a:lnSpc>
                          <a:spcPct val="100000"/>
                        </a:lnSpc>
                        <a:spcBef>
                          <a:spcPts val="300"/>
                        </a:spcBef>
                      </a:pPr>
                      <a:r>
                        <a:rPr sz="1100" spc="-10">
                          <a:latin typeface="Calibri"/>
                          <a:cs typeface="Calibri"/>
                        </a:rPr>
                        <a:t>MyFacility_</a:t>
                      </a:r>
                      <a:r>
                        <a:rPr sz="1100" b="1" spc="-10">
                          <a:solidFill>
                            <a:srgbClr val="EB3324"/>
                          </a:solidFill>
                          <a:latin typeface="Calibri"/>
                          <a:cs typeface="Calibri"/>
                        </a:rPr>
                        <a:t>ARD</a:t>
                      </a:r>
                      <a:endParaRPr sz="11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335"/>
                        </a:spcBef>
                      </a:pPr>
                      <a:r>
                        <a:rPr sz="1050" spc="-25">
                          <a:latin typeface="Calibri"/>
                          <a:cs typeface="Calibri"/>
                        </a:rPr>
                        <a:t>MW</a:t>
                      </a:r>
                      <a:endParaRPr sz="1050">
                        <a:latin typeface="Calibri"/>
                        <a:cs typeface="Calibri"/>
                      </a:endParaRPr>
                    </a:p>
                  </a:txBody>
                  <a:tcPr marL="0" marR="0" marT="42545" marB="0">
                    <a:lnL w="12700">
                      <a:solidFill>
                        <a:srgbClr val="FFFFFF"/>
                      </a:solidFill>
                      <a:prstDash val="solid"/>
                    </a:lnL>
                    <a:lnR w="12700">
                      <a:solidFill>
                        <a:srgbClr val="FAB82E"/>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AB82E"/>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algn="ctr">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AB82E"/>
                      </a:solidFill>
                      <a:prstDash val="solid"/>
                    </a:lnB>
                    <a:solidFill>
                      <a:srgbClr val="DFE8F6"/>
                    </a:solidFill>
                  </a:tcPr>
                </a:tc>
                <a:tc>
                  <a:txBody>
                    <a:bodyPr/>
                    <a:lstStyle/>
                    <a:p>
                      <a:pPr marL="157480">
                        <a:lnSpc>
                          <a:spcPct val="100000"/>
                        </a:lnSpc>
                        <a:spcBef>
                          <a:spcPts val="430"/>
                        </a:spcBef>
                      </a:pPr>
                      <a:r>
                        <a:rPr sz="900" spc="-25">
                          <a:latin typeface="Calibri"/>
                          <a:cs typeface="Calibri"/>
                        </a:rPr>
                        <a:t>12</a:t>
                      </a:r>
                      <a:endParaRPr sz="900">
                        <a:latin typeface="Calibri"/>
                        <a:cs typeface="Calibri"/>
                      </a:endParaRPr>
                    </a:p>
                  </a:txBody>
                  <a:tcPr marL="0" marR="0" marT="54610" marB="0">
                    <a:lnL w="12700">
                      <a:solidFill>
                        <a:srgbClr val="FFFFFF"/>
                      </a:solidFill>
                      <a:prstDash val="solid"/>
                    </a:lnL>
                    <a:lnR w="38100">
                      <a:solidFill>
                        <a:srgbClr val="FAB82E"/>
                      </a:solidFill>
                      <a:prstDash val="solid"/>
                    </a:lnR>
                    <a:lnT w="12700">
                      <a:solidFill>
                        <a:srgbClr val="FAB82E"/>
                      </a:solidFill>
                      <a:prstDash val="solid"/>
                    </a:lnT>
                    <a:lnB w="12700">
                      <a:solidFill>
                        <a:srgbClr val="FAB82E"/>
                      </a:solidFill>
                      <a:prstDash val="solid"/>
                    </a:lnB>
                    <a:solidFill>
                      <a:srgbClr val="DFE8F6"/>
                    </a:solidFill>
                  </a:tcPr>
                </a:tc>
                <a:tc>
                  <a:txBody>
                    <a:bodyPr/>
                    <a:lstStyle/>
                    <a:p>
                      <a:pPr>
                        <a:lnSpc>
                          <a:spcPct val="100000"/>
                        </a:lnSpc>
                      </a:pPr>
                      <a:endParaRPr sz="1200">
                        <a:latin typeface="Times New Roman"/>
                        <a:cs typeface="Times New Roman"/>
                      </a:endParaRPr>
                    </a:p>
                  </a:txBody>
                  <a:tcPr marL="0" marR="0" marT="0" marB="0">
                    <a:lnL w="38100">
                      <a:solidFill>
                        <a:srgbClr val="FAB82E"/>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AB82E"/>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2540" algn="ctr">
                        <a:lnSpc>
                          <a:spcPct val="100000"/>
                        </a:lnSpc>
                        <a:spcBef>
                          <a:spcPts val="430"/>
                        </a:spcBef>
                      </a:pPr>
                      <a:r>
                        <a:rPr sz="900" spc="-50">
                          <a:latin typeface="Calibri"/>
                          <a:cs typeface="Calibri"/>
                        </a:rPr>
                        <a:t>0</a:t>
                      </a:r>
                      <a:endParaRPr sz="900">
                        <a:latin typeface="Calibri"/>
                        <a:cs typeface="Calibri"/>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5"/>
                  </a:ext>
                </a:extLst>
              </a:tr>
            </a:tbl>
          </a:graphicData>
        </a:graphic>
      </p:graphicFrame>
      <p:grpSp>
        <p:nvGrpSpPr>
          <p:cNvPr id="12" name="object 12"/>
          <p:cNvGrpSpPr/>
          <p:nvPr/>
        </p:nvGrpSpPr>
        <p:grpSpPr>
          <a:xfrm>
            <a:off x="304800" y="1336039"/>
            <a:ext cx="3201035" cy="721360"/>
            <a:chOff x="304800" y="1336039"/>
            <a:chExt cx="3201035" cy="721360"/>
          </a:xfrm>
        </p:grpSpPr>
        <p:sp>
          <p:nvSpPr>
            <p:cNvPr id="13" name="object 13"/>
            <p:cNvSpPr/>
            <p:nvPr/>
          </p:nvSpPr>
          <p:spPr>
            <a:xfrm>
              <a:off x="304800" y="1336039"/>
              <a:ext cx="3201035" cy="721360"/>
            </a:xfrm>
            <a:custGeom>
              <a:avLst/>
              <a:gdLst/>
              <a:ahLst/>
              <a:cxnLst/>
              <a:rect l="l" t="t" r="r" b="b"/>
              <a:pathLst>
                <a:path w="3201035" h="721360">
                  <a:moveTo>
                    <a:pt x="2465679" y="604520"/>
                  </a:moveTo>
                  <a:lnTo>
                    <a:pt x="2044700" y="604520"/>
                  </a:lnTo>
                  <a:lnTo>
                    <a:pt x="2044700" y="360680"/>
                  </a:lnTo>
                  <a:lnTo>
                    <a:pt x="2044700" y="116852"/>
                  </a:lnTo>
                  <a:lnTo>
                    <a:pt x="0" y="116852"/>
                  </a:lnTo>
                  <a:lnTo>
                    <a:pt x="0" y="360680"/>
                  </a:lnTo>
                  <a:lnTo>
                    <a:pt x="0" y="604520"/>
                  </a:lnTo>
                  <a:lnTo>
                    <a:pt x="0" y="721360"/>
                  </a:lnTo>
                  <a:lnTo>
                    <a:pt x="2044700" y="721360"/>
                  </a:lnTo>
                  <a:lnTo>
                    <a:pt x="2465679" y="721360"/>
                  </a:lnTo>
                  <a:lnTo>
                    <a:pt x="2465679" y="604520"/>
                  </a:lnTo>
                  <a:close/>
                </a:path>
                <a:path w="3201035" h="721360">
                  <a:moveTo>
                    <a:pt x="2465679" y="0"/>
                  </a:moveTo>
                  <a:lnTo>
                    <a:pt x="2044700" y="0"/>
                  </a:lnTo>
                  <a:lnTo>
                    <a:pt x="0" y="0"/>
                  </a:lnTo>
                  <a:lnTo>
                    <a:pt x="0" y="116840"/>
                  </a:lnTo>
                  <a:lnTo>
                    <a:pt x="2044700" y="116840"/>
                  </a:lnTo>
                  <a:lnTo>
                    <a:pt x="2465679" y="116840"/>
                  </a:lnTo>
                  <a:lnTo>
                    <a:pt x="2465679" y="0"/>
                  </a:lnTo>
                  <a:close/>
                </a:path>
                <a:path w="3201035" h="721360">
                  <a:moveTo>
                    <a:pt x="2992475" y="116852"/>
                  </a:moveTo>
                  <a:lnTo>
                    <a:pt x="2465705" y="116852"/>
                  </a:lnTo>
                  <a:lnTo>
                    <a:pt x="2465705" y="360680"/>
                  </a:lnTo>
                  <a:lnTo>
                    <a:pt x="2465705" y="604520"/>
                  </a:lnTo>
                  <a:lnTo>
                    <a:pt x="2465705" y="721360"/>
                  </a:lnTo>
                  <a:lnTo>
                    <a:pt x="2992475" y="721360"/>
                  </a:lnTo>
                  <a:lnTo>
                    <a:pt x="2992475" y="604520"/>
                  </a:lnTo>
                  <a:lnTo>
                    <a:pt x="2992475" y="360680"/>
                  </a:lnTo>
                  <a:lnTo>
                    <a:pt x="2992475" y="116852"/>
                  </a:lnTo>
                  <a:close/>
                </a:path>
                <a:path w="3201035" h="721360">
                  <a:moveTo>
                    <a:pt x="2992475" y="0"/>
                  </a:moveTo>
                  <a:lnTo>
                    <a:pt x="2465705" y="0"/>
                  </a:lnTo>
                  <a:lnTo>
                    <a:pt x="2465705" y="116840"/>
                  </a:lnTo>
                  <a:lnTo>
                    <a:pt x="2992475" y="116840"/>
                  </a:lnTo>
                  <a:lnTo>
                    <a:pt x="2992475" y="0"/>
                  </a:lnTo>
                  <a:close/>
                </a:path>
                <a:path w="3201035" h="721360">
                  <a:moveTo>
                    <a:pt x="3200781" y="116852"/>
                  </a:moveTo>
                  <a:lnTo>
                    <a:pt x="2992501" y="116852"/>
                  </a:lnTo>
                  <a:lnTo>
                    <a:pt x="2992501" y="360680"/>
                  </a:lnTo>
                  <a:lnTo>
                    <a:pt x="2992501" y="604520"/>
                  </a:lnTo>
                  <a:lnTo>
                    <a:pt x="2992501" y="721360"/>
                  </a:lnTo>
                  <a:lnTo>
                    <a:pt x="3200781" y="721360"/>
                  </a:lnTo>
                  <a:lnTo>
                    <a:pt x="3200781" y="604520"/>
                  </a:lnTo>
                  <a:lnTo>
                    <a:pt x="3200781" y="360680"/>
                  </a:lnTo>
                  <a:lnTo>
                    <a:pt x="3200781" y="116852"/>
                  </a:lnTo>
                  <a:close/>
                </a:path>
                <a:path w="3201035" h="721360">
                  <a:moveTo>
                    <a:pt x="3200781" y="0"/>
                  </a:moveTo>
                  <a:lnTo>
                    <a:pt x="2992501" y="0"/>
                  </a:lnTo>
                  <a:lnTo>
                    <a:pt x="2992501" y="116840"/>
                  </a:lnTo>
                  <a:lnTo>
                    <a:pt x="3200781" y="116840"/>
                  </a:lnTo>
                  <a:lnTo>
                    <a:pt x="3200781" y="0"/>
                  </a:lnTo>
                  <a:close/>
                </a:path>
              </a:pathLst>
            </a:custGeom>
            <a:solidFill>
              <a:srgbClr val="DFE8F6"/>
            </a:solidFill>
          </p:spPr>
          <p:txBody>
            <a:bodyPr wrap="square" lIns="0" tIns="0" rIns="0" bIns="0" rtlCol="0"/>
            <a:lstStyle/>
            <a:p>
              <a:endParaRPr/>
            </a:p>
          </p:txBody>
        </p:sp>
        <p:sp>
          <p:nvSpPr>
            <p:cNvPr id="14" name="object 14"/>
            <p:cNvSpPr/>
            <p:nvPr/>
          </p:nvSpPr>
          <p:spPr>
            <a:xfrm>
              <a:off x="2343150" y="1446529"/>
              <a:ext cx="433705" cy="500380"/>
            </a:xfrm>
            <a:custGeom>
              <a:avLst/>
              <a:gdLst/>
              <a:ahLst/>
              <a:cxnLst/>
              <a:rect l="l" t="t" r="r" b="b"/>
              <a:pathLst>
                <a:path w="433705" h="500380">
                  <a:moveTo>
                    <a:pt x="6350" y="0"/>
                  </a:moveTo>
                  <a:lnTo>
                    <a:pt x="6350" y="500380"/>
                  </a:lnTo>
                </a:path>
                <a:path w="433705" h="500380">
                  <a:moveTo>
                    <a:pt x="427355" y="0"/>
                  </a:moveTo>
                  <a:lnTo>
                    <a:pt x="427355" y="500380"/>
                  </a:lnTo>
                </a:path>
                <a:path w="433705" h="500380">
                  <a:moveTo>
                    <a:pt x="0" y="6350"/>
                  </a:moveTo>
                  <a:lnTo>
                    <a:pt x="433705" y="6350"/>
                  </a:lnTo>
                </a:path>
                <a:path w="433705" h="500380">
                  <a:moveTo>
                    <a:pt x="0" y="250190"/>
                  </a:moveTo>
                  <a:lnTo>
                    <a:pt x="433705" y="250190"/>
                  </a:lnTo>
                </a:path>
                <a:path w="433705" h="500380">
                  <a:moveTo>
                    <a:pt x="0" y="494030"/>
                  </a:moveTo>
                  <a:lnTo>
                    <a:pt x="433705" y="494030"/>
                  </a:lnTo>
                </a:path>
              </a:pathLst>
            </a:custGeom>
            <a:ln w="12700">
              <a:solidFill>
                <a:srgbClr val="BBBBBB"/>
              </a:solidFill>
            </a:ln>
          </p:spPr>
          <p:txBody>
            <a:bodyPr wrap="square" lIns="0" tIns="0" rIns="0" bIns="0" rtlCol="0"/>
            <a:lstStyle/>
            <a:p>
              <a:endParaRPr/>
            </a:p>
          </p:txBody>
        </p:sp>
      </p:grpSp>
      <p:sp>
        <p:nvSpPr>
          <p:cNvPr id="15" name="object 15"/>
          <p:cNvSpPr txBox="1"/>
          <p:nvPr/>
        </p:nvSpPr>
        <p:spPr>
          <a:xfrm>
            <a:off x="383540" y="1070609"/>
            <a:ext cx="1022350" cy="208279"/>
          </a:xfrm>
          <a:prstGeom prst="rect">
            <a:avLst/>
          </a:prstGeom>
        </p:spPr>
        <p:txBody>
          <a:bodyPr vert="horz" wrap="square" lIns="0" tIns="12700" rIns="0" bIns="0" rtlCol="0">
            <a:spAutoFit/>
          </a:bodyPr>
          <a:lstStyle/>
          <a:p>
            <a:pPr marL="12700">
              <a:lnSpc>
                <a:spcPct val="100000"/>
              </a:lnSpc>
              <a:spcBef>
                <a:spcPts val="100"/>
              </a:spcBef>
            </a:pPr>
            <a:r>
              <a:rPr sz="1200" b="1" spc="-10">
                <a:latin typeface="Calibri"/>
                <a:cs typeface="Calibri"/>
              </a:rPr>
              <a:t>MyFacility_</a:t>
            </a:r>
            <a:r>
              <a:rPr sz="1200" b="1" spc="-10">
                <a:solidFill>
                  <a:srgbClr val="F6881F"/>
                </a:solidFill>
                <a:latin typeface="Calibri"/>
                <a:cs typeface="Calibri"/>
              </a:rPr>
              <a:t>GEN</a:t>
            </a:r>
            <a:endParaRPr sz="1200">
              <a:latin typeface="Calibri"/>
              <a:cs typeface="Calibri"/>
            </a:endParaRPr>
          </a:p>
        </p:txBody>
      </p:sp>
      <p:sp>
        <p:nvSpPr>
          <p:cNvPr id="16" name="object 16"/>
          <p:cNvSpPr txBox="1"/>
          <p:nvPr/>
        </p:nvSpPr>
        <p:spPr>
          <a:xfrm>
            <a:off x="1133652" y="1478661"/>
            <a:ext cx="1136650" cy="177800"/>
          </a:xfrm>
          <a:prstGeom prst="rect">
            <a:avLst/>
          </a:prstGeom>
        </p:spPr>
        <p:txBody>
          <a:bodyPr vert="horz" wrap="square" lIns="0" tIns="12065" rIns="0" bIns="0" rtlCol="0">
            <a:spAutoFit/>
          </a:bodyPr>
          <a:lstStyle/>
          <a:p>
            <a:pPr marL="12700">
              <a:lnSpc>
                <a:spcPct val="100000"/>
              </a:lnSpc>
              <a:spcBef>
                <a:spcPts val="95"/>
              </a:spcBef>
            </a:pPr>
            <a:r>
              <a:rPr sz="1000">
                <a:latin typeface="Calibri"/>
                <a:cs typeface="Calibri"/>
              </a:rPr>
              <a:t>Economic</a:t>
            </a:r>
            <a:r>
              <a:rPr sz="1000" spc="-35">
                <a:latin typeface="Calibri"/>
                <a:cs typeface="Calibri"/>
              </a:rPr>
              <a:t> </a:t>
            </a:r>
            <a:r>
              <a:rPr sz="1000">
                <a:latin typeface="Calibri"/>
                <a:cs typeface="Calibri"/>
              </a:rPr>
              <a:t>Max</a:t>
            </a:r>
            <a:r>
              <a:rPr sz="1000" spc="-35">
                <a:latin typeface="Calibri"/>
                <a:cs typeface="Calibri"/>
              </a:rPr>
              <a:t> </a:t>
            </a:r>
            <a:r>
              <a:rPr sz="1000" spc="-10">
                <a:latin typeface="Calibri"/>
                <a:cs typeface="Calibri"/>
              </a:rPr>
              <a:t>(MW):</a:t>
            </a:r>
            <a:endParaRPr sz="1000">
              <a:latin typeface="Calibri"/>
              <a:cs typeface="Calibri"/>
            </a:endParaRPr>
          </a:p>
        </p:txBody>
      </p:sp>
      <p:sp>
        <p:nvSpPr>
          <p:cNvPr id="17" name="object 17"/>
          <p:cNvSpPr txBox="1"/>
          <p:nvPr/>
        </p:nvSpPr>
        <p:spPr>
          <a:xfrm>
            <a:off x="2482723" y="1478661"/>
            <a:ext cx="153670" cy="177800"/>
          </a:xfrm>
          <a:prstGeom prst="rect">
            <a:avLst/>
          </a:prstGeom>
        </p:spPr>
        <p:txBody>
          <a:bodyPr vert="horz" wrap="square" lIns="0" tIns="12065" rIns="0" bIns="0" rtlCol="0">
            <a:spAutoFit/>
          </a:bodyPr>
          <a:lstStyle/>
          <a:p>
            <a:pPr marL="12700">
              <a:lnSpc>
                <a:spcPct val="100000"/>
              </a:lnSpc>
              <a:spcBef>
                <a:spcPts val="95"/>
              </a:spcBef>
            </a:pPr>
            <a:r>
              <a:rPr sz="1000" spc="-25">
                <a:latin typeface="Calibri"/>
                <a:cs typeface="Calibri"/>
              </a:rPr>
              <a:t>12</a:t>
            </a:r>
            <a:endParaRPr sz="1000">
              <a:latin typeface="Calibri"/>
              <a:cs typeface="Calibri"/>
            </a:endParaRPr>
          </a:p>
        </p:txBody>
      </p:sp>
      <p:sp>
        <p:nvSpPr>
          <p:cNvPr id="18" name="object 18"/>
          <p:cNvSpPr txBox="1"/>
          <p:nvPr/>
        </p:nvSpPr>
        <p:spPr>
          <a:xfrm>
            <a:off x="930655" y="1722500"/>
            <a:ext cx="1339215" cy="177800"/>
          </a:xfrm>
          <a:prstGeom prst="rect">
            <a:avLst/>
          </a:prstGeom>
        </p:spPr>
        <p:txBody>
          <a:bodyPr vert="horz" wrap="square" lIns="0" tIns="12065" rIns="0" bIns="0" rtlCol="0">
            <a:spAutoFit/>
          </a:bodyPr>
          <a:lstStyle/>
          <a:p>
            <a:pPr marL="12700">
              <a:lnSpc>
                <a:spcPct val="100000"/>
              </a:lnSpc>
              <a:spcBef>
                <a:spcPts val="95"/>
              </a:spcBef>
            </a:pPr>
            <a:r>
              <a:rPr sz="1000">
                <a:latin typeface="Calibri"/>
                <a:cs typeface="Calibri"/>
              </a:rPr>
              <a:t>Max</a:t>
            </a:r>
            <a:r>
              <a:rPr sz="1000" spc="-15">
                <a:latin typeface="Calibri"/>
                <a:cs typeface="Calibri"/>
              </a:rPr>
              <a:t> </a:t>
            </a:r>
            <a:r>
              <a:rPr sz="1000">
                <a:latin typeface="Calibri"/>
                <a:cs typeface="Calibri"/>
              </a:rPr>
              <a:t>Daily</a:t>
            </a:r>
            <a:r>
              <a:rPr sz="1000" spc="-35">
                <a:latin typeface="Calibri"/>
                <a:cs typeface="Calibri"/>
              </a:rPr>
              <a:t> </a:t>
            </a:r>
            <a:r>
              <a:rPr sz="1000">
                <a:latin typeface="Calibri"/>
                <a:cs typeface="Calibri"/>
              </a:rPr>
              <a:t>Energy</a:t>
            </a:r>
            <a:r>
              <a:rPr sz="1000" spc="-15">
                <a:latin typeface="Calibri"/>
                <a:cs typeface="Calibri"/>
              </a:rPr>
              <a:t> </a:t>
            </a:r>
            <a:r>
              <a:rPr sz="1000" spc="-10">
                <a:latin typeface="Calibri"/>
                <a:cs typeface="Calibri"/>
              </a:rPr>
              <a:t>(MWh):</a:t>
            </a:r>
            <a:endParaRPr sz="1000">
              <a:latin typeface="Calibri"/>
              <a:cs typeface="Calibri"/>
            </a:endParaRPr>
          </a:p>
        </p:txBody>
      </p:sp>
      <p:sp>
        <p:nvSpPr>
          <p:cNvPr id="19" name="object 19"/>
          <p:cNvSpPr txBox="1"/>
          <p:nvPr/>
        </p:nvSpPr>
        <p:spPr>
          <a:xfrm>
            <a:off x="2482723" y="1722500"/>
            <a:ext cx="153670" cy="177800"/>
          </a:xfrm>
          <a:prstGeom prst="rect">
            <a:avLst/>
          </a:prstGeom>
        </p:spPr>
        <p:txBody>
          <a:bodyPr vert="horz" wrap="square" lIns="0" tIns="12065" rIns="0" bIns="0" rtlCol="0">
            <a:spAutoFit/>
          </a:bodyPr>
          <a:lstStyle/>
          <a:p>
            <a:pPr marL="12700">
              <a:lnSpc>
                <a:spcPct val="100000"/>
              </a:lnSpc>
              <a:spcBef>
                <a:spcPts val="95"/>
              </a:spcBef>
            </a:pPr>
            <a:r>
              <a:rPr sz="1000" spc="-25">
                <a:latin typeface="Calibri"/>
                <a:cs typeface="Calibri"/>
              </a:rPr>
              <a:t>60</a:t>
            </a:r>
            <a:endParaRPr sz="1000">
              <a:latin typeface="Calibri"/>
              <a:cs typeface="Calibri"/>
            </a:endParaRPr>
          </a:p>
        </p:txBody>
      </p:sp>
      <p:grpSp>
        <p:nvGrpSpPr>
          <p:cNvPr id="20" name="object 20"/>
          <p:cNvGrpSpPr/>
          <p:nvPr/>
        </p:nvGrpSpPr>
        <p:grpSpPr>
          <a:xfrm>
            <a:off x="7771638" y="1333880"/>
            <a:ext cx="3201670" cy="721360"/>
            <a:chOff x="7771638" y="1333880"/>
            <a:chExt cx="3201670" cy="721360"/>
          </a:xfrm>
        </p:grpSpPr>
        <p:sp>
          <p:nvSpPr>
            <p:cNvPr id="21" name="object 21"/>
            <p:cNvSpPr/>
            <p:nvPr/>
          </p:nvSpPr>
          <p:spPr>
            <a:xfrm>
              <a:off x="7771638" y="1333893"/>
              <a:ext cx="3201670" cy="721360"/>
            </a:xfrm>
            <a:custGeom>
              <a:avLst/>
              <a:gdLst/>
              <a:ahLst/>
              <a:cxnLst/>
              <a:rect l="l" t="t" r="r" b="b"/>
              <a:pathLst>
                <a:path w="3201670" h="721360">
                  <a:moveTo>
                    <a:pt x="2465997" y="0"/>
                  </a:moveTo>
                  <a:lnTo>
                    <a:pt x="2045081" y="0"/>
                  </a:lnTo>
                  <a:lnTo>
                    <a:pt x="2044954" y="0"/>
                  </a:lnTo>
                  <a:lnTo>
                    <a:pt x="0" y="0"/>
                  </a:lnTo>
                  <a:lnTo>
                    <a:pt x="0" y="116827"/>
                  </a:lnTo>
                  <a:lnTo>
                    <a:pt x="0" y="360667"/>
                  </a:lnTo>
                  <a:lnTo>
                    <a:pt x="0" y="604507"/>
                  </a:lnTo>
                  <a:lnTo>
                    <a:pt x="0" y="721347"/>
                  </a:lnTo>
                  <a:lnTo>
                    <a:pt x="2044954" y="721347"/>
                  </a:lnTo>
                  <a:lnTo>
                    <a:pt x="2045081" y="721347"/>
                  </a:lnTo>
                  <a:lnTo>
                    <a:pt x="2465997" y="721347"/>
                  </a:lnTo>
                  <a:lnTo>
                    <a:pt x="2465997" y="604507"/>
                  </a:lnTo>
                  <a:lnTo>
                    <a:pt x="2045081" y="604507"/>
                  </a:lnTo>
                  <a:lnTo>
                    <a:pt x="2045081" y="360667"/>
                  </a:lnTo>
                  <a:lnTo>
                    <a:pt x="2045081" y="116827"/>
                  </a:lnTo>
                  <a:lnTo>
                    <a:pt x="2465997" y="116827"/>
                  </a:lnTo>
                  <a:lnTo>
                    <a:pt x="2465997" y="0"/>
                  </a:lnTo>
                  <a:close/>
                </a:path>
                <a:path w="3201670" h="721360">
                  <a:moveTo>
                    <a:pt x="3201162" y="0"/>
                  </a:moveTo>
                  <a:lnTo>
                    <a:pt x="2992932" y="0"/>
                  </a:lnTo>
                  <a:lnTo>
                    <a:pt x="2466086" y="0"/>
                  </a:lnTo>
                  <a:lnTo>
                    <a:pt x="2466086" y="116827"/>
                  </a:lnTo>
                  <a:lnTo>
                    <a:pt x="2466086" y="360667"/>
                  </a:lnTo>
                  <a:lnTo>
                    <a:pt x="2466086" y="604507"/>
                  </a:lnTo>
                  <a:lnTo>
                    <a:pt x="2466086" y="721347"/>
                  </a:lnTo>
                  <a:lnTo>
                    <a:pt x="2992882" y="721347"/>
                  </a:lnTo>
                  <a:lnTo>
                    <a:pt x="3201162" y="721347"/>
                  </a:lnTo>
                  <a:lnTo>
                    <a:pt x="3201162" y="604507"/>
                  </a:lnTo>
                  <a:lnTo>
                    <a:pt x="3201162" y="360667"/>
                  </a:lnTo>
                  <a:lnTo>
                    <a:pt x="3201162" y="116827"/>
                  </a:lnTo>
                  <a:lnTo>
                    <a:pt x="3201162" y="0"/>
                  </a:lnTo>
                  <a:close/>
                </a:path>
              </a:pathLst>
            </a:custGeom>
            <a:solidFill>
              <a:srgbClr val="DFE8F6"/>
            </a:solidFill>
          </p:spPr>
          <p:txBody>
            <a:bodyPr wrap="square" lIns="0" tIns="0" rIns="0" bIns="0" rtlCol="0"/>
            <a:lstStyle/>
            <a:p>
              <a:endParaRPr/>
            </a:p>
          </p:txBody>
        </p:sp>
        <p:sp>
          <p:nvSpPr>
            <p:cNvPr id="22" name="object 22"/>
            <p:cNvSpPr/>
            <p:nvPr/>
          </p:nvSpPr>
          <p:spPr>
            <a:xfrm>
              <a:off x="9810242" y="1444370"/>
              <a:ext cx="434340" cy="500380"/>
            </a:xfrm>
            <a:custGeom>
              <a:avLst/>
              <a:gdLst/>
              <a:ahLst/>
              <a:cxnLst/>
              <a:rect l="l" t="t" r="r" b="b"/>
              <a:pathLst>
                <a:path w="434340" h="500380">
                  <a:moveTo>
                    <a:pt x="6350" y="0"/>
                  </a:moveTo>
                  <a:lnTo>
                    <a:pt x="6350" y="500379"/>
                  </a:lnTo>
                </a:path>
                <a:path w="434340" h="500380">
                  <a:moveTo>
                    <a:pt x="427481" y="0"/>
                  </a:moveTo>
                  <a:lnTo>
                    <a:pt x="427481" y="500379"/>
                  </a:lnTo>
                </a:path>
                <a:path w="434340" h="500380">
                  <a:moveTo>
                    <a:pt x="0" y="6350"/>
                  </a:moveTo>
                  <a:lnTo>
                    <a:pt x="433831" y="6350"/>
                  </a:lnTo>
                </a:path>
                <a:path w="434340" h="500380">
                  <a:moveTo>
                    <a:pt x="0" y="250189"/>
                  </a:moveTo>
                  <a:lnTo>
                    <a:pt x="433831" y="250189"/>
                  </a:lnTo>
                </a:path>
                <a:path w="434340" h="500380">
                  <a:moveTo>
                    <a:pt x="0" y="494029"/>
                  </a:moveTo>
                  <a:lnTo>
                    <a:pt x="433831" y="494029"/>
                  </a:lnTo>
                </a:path>
              </a:pathLst>
            </a:custGeom>
            <a:ln w="12700">
              <a:solidFill>
                <a:srgbClr val="BBBBBB"/>
              </a:solidFill>
            </a:ln>
          </p:spPr>
          <p:txBody>
            <a:bodyPr wrap="square" lIns="0" tIns="0" rIns="0" bIns="0" rtlCol="0"/>
            <a:lstStyle/>
            <a:p>
              <a:endParaRPr/>
            </a:p>
          </p:txBody>
        </p:sp>
      </p:grpSp>
      <p:sp>
        <p:nvSpPr>
          <p:cNvPr id="23" name="object 23"/>
          <p:cNvSpPr txBox="1"/>
          <p:nvPr/>
        </p:nvSpPr>
        <p:spPr>
          <a:xfrm>
            <a:off x="7851393" y="1068451"/>
            <a:ext cx="1023619" cy="208279"/>
          </a:xfrm>
          <a:prstGeom prst="rect">
            <a:avLst/>
          </a:prstGeom>
        </p:spPr>
        <p:txBody>
          <a:bodyPr vert="horz" wrap="square" lIns="0" tIns="12700" rIns="0" bIns="0" rtlCol="0">
            <a:spAutoFit/>
          </a:bodyPr>
          <a:lstStyle/>
          <a:p>
            <a:pPr marL="12700">
              <a:lnSpc>
                <a:spcPct val="100000"/>
              </a:lnSpc>
              <a:spcBef>
                <a:spcPts val="100"/>
              </a:spcBef>
            </a:pPr>
            <a:r>
              <a:rPr sz="1200" b="1" spc="-10">
                <a:latin typeface="Calibri"/>
                <a:cs typeface="Calibri"/>
              </a:rPr>
              <a:t>MyFacility_</a:t>
            </a:r>
            <a:r>
              <a:rPr sz="1200" b="1" spc="-10">
                <a:solidFill>
                  <a:srgbClr val="EB3324"/>
                </a:solidFill>
                <a:latin typeface="Calibri"/>
                <a:cs typeface="Calibri"/>
              </a:rPr>
              <a:t>ARD</a:t>
            </a:r>
            <a:endParaRPr sz="1200">
              <a:latin typeface="Calibri"/>
              <a:cs typeface="Calibri"/>
            </a:endParaRPr>
          </a:p>
        </p:txBody>
      </p:sp>
      <p:sp>
        <p:nvSpPr>
          <p:cNvPr id="24" name="object 24"/>
          <p:cNvSpPr txBox="1"/>
          <p:nvPr/>
        </p:nvSpPr>
        <p:spPr>
          <a:xfrm>
            <a:off x="8412226" y="1476502"/>
            <a:ext cx="1327150" cy="177800"/>
          </a:xfrm>
          <a:prstGeom prst="rect">
            <a:avLst/>
          </a:prstGeom>
        </p:spPr>
        <p:txBody>
          <a:bodyPr vert="horz" wrap="square" lIns="0" tIns="12065" rIns="0" bIns="0" rtlCol="0">
            <a:spAutoFit/>
          </a:bodyPr>
          <a:lstStyle/>
          <a:p>
            <a:pPr marL="12700">
              <a:lnSpc>
                <a:spcPct val="100000"/>
              </a:lnSpc>
              <a:spcBef>
                <a:spcPts val="95"/>
              </a:spcBef>
            </a:pPr>
            <a:r>
              <a:rPr sz="1000">
                <a:latin typeface="Calibri"/>
                <a:cs typeface="Calibri"/>
              </a:rPr>
              <a:t>Max</a:t>
            </a:r>
            <a:r>
              <a:rPr sz="1000" spc="5">
                <a:latin typeface="Calibri"/>
                <a:cs typeface="Calibri"/>
              </a:rPr>
              <a:t> </a:t>
            </a:r>
            <a:r>
              <a:rPr sz="1000" spc="-10">
                <a:latin typeface="Calibri"/>
                <a:cs typeface="Calibri"/>
              </a:rPr>
              <a:t>Consumption</a:t>
            </a:r>
            <a:r>
              <a:rPr sz="1000">
                <a:latin typeface="Calibri"/>
                <a:cs typeface="Calibri"/>
              </a:rPr>
              <a:t> </a:t>
            </a:r>
            <a:r>
              <a:rPr sz="1000" spc="-10">
                <a:latin typeface="Calibri"/>
                <a:cs typeface="Calibri"/>
              </a:rPr>
              <a:t>(MW):</a:t>
            </a:r>
            <a:endParaRPr sz="1000">
              <a:latin typeface="Calibri"/>
              <a:cs typeface="Calibri"/>
            </a:endParaRPr>
          </a:p>
        </p:txBody>
      </p:sp>
      <p:sp>
        <p:nvSpPr>
          <p:cNvPr id="25" name="object 25"/>
          <p:cNvSpPr txBox="1"/>
          <p:nvPr/>
        </p:nvSpPr>
        <p:spPr>
          <a:xfrm>
            <a:off x="9951466" y="1476502"/>
            <a:ext cx="153670" cy="177800"/>
          </a:xfrm>
          <a:prstGeom prst="rect">
            <a:avLst/>
          </a:prstGeom>
        </p:spPr>
        <p:txBody>
          <a:bodyPr vert="horz" wrap="square" lIns="0" tIns="12065" rIns="0" bIns="0" rtlCol="0">
            <a:spAutoFit/>
          </a:bodyPr>
          <a:lstStyle/>
          <a:p>
            <a:pPr marL="12700">
              <a:lnSpc>
                <a:spcPct val="100000"/>
              </a:lnSpc>
              <a:spcBef>
                <a:spcPts val="95"/>
              </a:spcBef>
            </a:pPr>
            <a:r>
              <a:rPr sz="1000" spc="-25">
                <a:latin typeface="Calibri"/>
                <a:cs typeface="Calibri"/>
              </a:rPr>
              <a:t>12</a:t>
            </a:r>
            <a:endParaRPr sz="1000">
              <a:latin typeface="Calibri"/>
              <a:cs typeface="Calibri"/>
            </a:endParaRPr>
          </a:p>
        </p:txBody>
      </p:sp>
      <p:sp>
        <p:nvSpPr>
          <p:cNvPr id="26" name="object 26"/>
          <p:cNvSpPr txBox="1"/>
          <p:nvPr/>
        </p:nvSpPr>
        <p:spPr>
          <a:xfrm>
            <a:off x="8063230" y="1720342"/>
            <a:ext cx="1675764" cy="177800"/>
          </a:xfrm>
          <a:prstGeom prst="rect">
            <a:avLst/>
          </a:prstGeom>
        </p:spPr>
        <p:txBody>
          <a:bodyPr vert="horz" wrap="square" lIns="0" tIns="12065" rIns="0" bIns="0" rtlCol="0">
            <a:spAutoFit/>
          </a:bodyPr>
          <a:lstStyle/>
          <a:p>
            <a:pPr marL="12700">
              <a:lnSpc>
                <a:spcPct val="100000"/>
              </a:lnSpc>
              <a:spcBef>
                <a:spcPts val="95"/>
              </a:spcBef>
            </a:pPr>
            <a:r>
              <a:rPr sz="1000">
                <a:latin typeface="Calibri"/>
                <a:cs typeface="Calibri"/>
              </a:rPr>
              <a:t>Max</a:t>
            </a:r>
            <a:r>
              <a:rPr sz="1000" spc="5">
                <a:latin typeface="Calibri"/>
                <a:cs typeface="Calibri"/>
              </a:rPr>
              <a:t> </a:t>
            </a:r>
            <a:r>
              <a:rPr sz="1000">
                <a:latin typeface="Calibri"/>
                <a:cs typeface="Calibri"/>
              </a:rPr>
              <a:t>Daily</a:t>
            </a:r>
            <a:r>
              <a:rPr sz="1000" spc="-15">
                <a:latin typeface="Calibri"/>
                <a:cs typeface="Calibri"/>
              </a:rPr>
              <a:t> </a:t>
            </a:r>
            <a:r>
              <a:rPr sz="1000" spc="-10">
                <a:latin typeface="Calibri"/>
                <a:cs typeface="Calibri"/>
              </a:rPr>
              <a:t>Consumption</a:t>
            </a:r>
            <a:r>
              <a:rPr sz="1000" spc="5">
                <a:latin typeface="Calibri"/>
                <a:cs typeface="Calibri"/>
              </a:rPr>
              <a:t> </a:t>
            </a:r>
            <a:r>
              <a:rPr sz="1000" spc="-10">
                <a:latin typeface="Calibri"/>
                <a:cs typeface="Calibri"/>
              </a:rPr>
              <a:t>(MWh):</a:t>
            </a:r>
            <a:endParaRPr sz="1000">
              <a:latin typeface="Calibri"/>
              <a:cs typeface="Calibri"/>
            </a:endParaRPr>
          </a:p>
        </p:txBody>
      </p:sp>
      <p:sp>
        <p:nvSpPr>
          <p:cNvPr id="27" name="object 27"/>
          <p:cNvSpPr txBox="1"/>
          <p:nvPr/>
        </p:nvSpPr>
        <p:spPr>
          <a:xfrm>
            <a:off x="9951466" y="1720342"/>
            <a:ext cx="153670" cy="177800"/>
          </a:xfrm>
          <a:prstGeom prst="rect">
            <a:avLst/>
          </a:prstGeom>
        </p:spPr>
        <p:txBody>
          <a:bodyPr vert="horz" wrap="square" lIns="0" tIns="12065" rIns="0" bIns="0" rtlCol="0">
            <a:spAutoFit/>
          </a:bodyPr>
          <a:lstStyle/>
          <a:p>
            <a:pPr marL="12700">
              <a:lnSpc>
                <a:spcPct val="100000"/>
              </a:lnSpc>
              <a:spcBef>
                <a:spcPts val="95"/>
              </a:spcBef>
            </a:pPr>
            <a:r>
              <a:rPr sz="1000" spc="-25">
                <a:latin typeface="Calibri"/>
                <a:cs typeface="Calibri"/>
              </a:rPr>
              <a:t>60</a:t>
            </a:r>
            <a:endParaRPr sz="1000">
              <a:latin typeface="Calibri"/>
              <a:cs typeface="Calibri"/>
            </a:endParaRPr>
          </a:p>
        </p:txBody>
      </p:sp>
      <p:grpSp>
        <p:nvGrpSpPr>
          <p:cNvPr id="28" name="object 28"/>
          <p:cNvGrpSpPr/>
          <p:nvPr/>
        </p:nvGrpSpPr>
        <p:grpSpPr>
          <a:xfrm>
            <a:off x="2304288" y="1060450"/>
            <a:ext cx="7987665" cy="932180"/>
            <a:chOff x="2304288" y="1060450"/>
            <a:chExt cx="7987665" cy="932180"/>
          </a:xfrm>
        </p:grpSpPr>
        <p:sp>
          <p:nvSpPr>
            <p:cNvPr id="29" name="object 29"/>
            <p:cNvSpPr/>
            <p:nvPr/>
          </p:nvSpPr>
          <p:spPr>
            <a:xfrm>
              <a:off x="2323338" y="1693926"/>
              <a:ext cx="7949565" cy="271780"/>
            </a:xfrm>
            <a:custGeom>
              <a:avLst/>
              <a:gdLst/>
              <a:ahLst/>
              <a:cxnLst/>
              <a:rect l="l" t="t" r="r" b="b"/>
              <a:pathLst>
                <a:path w="7949565" h="271780">
                  <a:moveTo>
                    <a:pt x="0" y="263651"/>
                  </a:moveTo>
                  <a:lnTo>
                    <a:pt x="457200" y="263651"/>
                  </a:lnTo>
                  <a:lnTo>
                    <a:pt x="457200" y="7619"/>
                  </a:lnTo>
                  <a:lnTo>
                    <a:pt x="0" y="7619"/>
                  </a:lnTo>
                  <a:lnTo>
                    <a:pt x="0" y="263651"/>
                  </a:lnTo>
                  <a:close/>
                </a:path>
                <a:path w="7949565" h="271780">
                  <a:moveTo>
                    <a:pt x="7491984" y="271272"/>
                  </a:moveTo>
                  <a:lnTo>
                    <a:pt x="7949184" y="271272"/>
                  </a:lnTo>
                  <a:lnTo>
                    <a:pt x="7949184" y="0"/>
                  </a:lnTo>
                  <a:lnTo>
                    <a:pt x="7491984" y="0"/>
                  </a:lnTo>
                  <a:lnTo>
                    <a:pt x="7491984" y="271272"/>
                  </a:lnTo>
                  <a:close/>
                </a:path>
              </a:pathLst>
            </a:custGeom>
            <a:ln w="38100">
              <a:solidFill>
                <a:srgbClr val="FAB82E"/>
              </a:solidFill>
            </a:ln>
          </p:spPr>
          <p:txBody>
            <a:bodyPr wrap="square" lIns="0" tIns="0" rIns="0" bIns="0" rtlCol="0"/>
            <a:lstStyle/>
            <a:p>
              <a:endParaRPr/>
            </a:p>
          </p:txBody>
        </p:sp>
        <p:sp>
          <p:nvSpPr>
            <p:cNvPr id="30" name="object 30"/>
            <p:cNvSpPr/>
            <p:nvPr/>
          </p:nvSpPr>
          <p:spPr>
            <a:xfrm>
              <a:off x="7110729" y="1568323"/>
              <a:ext cx="937260" cy="272415"/>
            </a:xfrm>
            <a:custGeom>
              <a:avLst/>
              <a:gdLst/>
              <a:ahLst/>
              <a:cxnLst/>
              <a:rect l="l" t="t" r="r" b="b"/>
              <a:pathLst>
                <a:path w="937259" h="272414">
                  <a:moveTo>
                    <a:pt x="34544" y="0"/>
                  </a:moveTo>
                  <a:lnTo>
                    <a:pt x="0" y="272414"/>
                  </a:lnTo>
                  <a:lnTo>
                    <a:pt x="937260" y="252729"/>
                  </a:lnTo>
                  <a:lnTo>
                    <a:pt x="34544" y="0"/>
                  </a:lnTo>
                  <a:close/>
                </a:path>
              </a:pathLst>
            </a:custGeom>
            <a:solidFill>
              <a:srgbClr val="FCE2AC"/>
            </a:solidFill>
          </p:spPr>
          <p:txBody>
            <a:bodyPr wrap="square" lIns="0" tIns="0" rIns="0" bIns="0" rtlCol="0"/>
            <a:lstStyle/>
            <a:p>
              <a:endParaRPr/>
            </a:p>
          </p:txBody>
        </p:sp>
        <p:sp>
          <p:nvSpPr>
            <p:cNvPr id="31" name="object 31"/>
            <p:cNvSpPr/>
            <p:nvPr/>
          </p:nvSpPr>
          <p:spPr>
            <a:xfrm>
              <a:off x="7110729" y="1568323"/>
              <a:ext cx="937260" cy="272415"/>
            </a:xfrm>
            <a:custGeom>
              <a:avLst/>
              <a:gdLst/>
              <a:ahLst/>
              <a:cxnLst/>
              <a:rect l="l" t="t" r="r" b="b"/>
              <a:pathLst>
                <a:path w="937259" h="272414">
                  <a:moveTo>
                    <a:pt x="34544" y="0"/>
                  </a:moveTo>
                  <a:lnTo>
                    <a:pt x="937260" y="252729"/>
                  </a:lnTo>
                  <a:lnTo>
                    <a:pt x="0" y="272414"/>
                  </a:lnTo>
                  <a:lnTo>
                    <a:pt x="34544" y="0"/>
                  </a:lnTo>
                  <a:close/>
                </a:path>
              </a:pathLst>
            </a:custGeom>
            <a:ln w="25400">
              <a:solidFill>
                <a:srgbClr val="FFFFFF"/>
              </a:solidFill>
            </a:ln>
          </p:spPr>
          <p:txBody>
            <a:bodyPr wrap="square" lIns="0" tIns="0" rIns="0" bIns="0" rtlCol="0"/>
            <a:lstStyle/>
            <a:p>
              <a:endParaRPr/>
            </a:p>
          </p:txBody>
        </p:sp>
        <p:sp>
          <p:nvSpPr>
            <p:cNvPr id="32" name="object 32"/>
            <p:cNvSpPr/>
            <p:nvPr/>
          </p:nvSpPr>
          <p:spPr>
            <a:xfrm>
              <a:off x="2710180" y="1066800"/>
              <a:ext cx="4693920" cy="919480"/>
            </a:xfrm>
            <a:custGeom>
              <a:avLst/>
              <a:gdLst/>
              <a:ahLst/>
              <a:cxnLst/>
              <a:rect l="l" t="t" r="r" b="b"/>
              <a:pathLst>
                <a:path w="4693920" h="919480">
                  <a:moveTo>
                    <a:pt x="4540250" y="0"/>
                  </a:moveTo>
                  <a:lnTo>
                    <a:pt x="1397761" y="0"/>
                  </a:lnTo>
                  <a:lnTo>
                    <a:pt x="1349353" y="7808"/>
                  </a:lnTo>
                  <a:lnTo>
                    <a:pt x="1307309" y="29553"/>
                  </a:lnTo>
                  <a:lnTo>
                    <a:pt x="1274153" y="62709"/>
                  </a:lnTo>
                  <a:lnTo>
                    <a:pt x="1252408" y="104753"/>
                  </a:lnTo>
                  <a:lnTo>
                    <a:pt x="1244599" y="153162"/>
                  </a:lnTo>
                  <a:lnTo>
                    <a:pt x="1244599" y="536066"/>
                  </a:lnTo>
                  <a:lnTo>
                    <a:pt x="0" y="740155"/>
                  </a:lnTo>
                  <a:lnTo>
                    <a:pt x="1244599" y="765810"/>
                  </a:lnTo>
                  <a:lnTo>
                    <a:pt x="1252408" y="814218"/>
                  </a:lnTo>
                  <a:lnTo>
                    <a:pt x="1274153" y="856262"/>
                  </a:lnTo>
                  <a:lnTo>
                    <a:pt x="1307309" y="889418"/>
                  </a:lnTo>
                  <a:lnTo>
                    <a:pt x="1349353" y="911163"/>
                  </a:lnTo>
                  <a:lnTo>
                    <a:pt x="1397761" y="918972"/>
                  </a:lnTo>
                  <a:lnTo>
                    <a:pt x="4540250" y="918972"/>
                  </a:lnTo>
                  <a:lnTo>
                    <a:pt x="4588658" y="911163"/>
                  </a:lnTo>
                  <a:lnTo>
                    <a:pt x="4630702" y="889418"/>
                  </a:lnTo>
                  <a:lnTo>
                    <a:pt x="4663858" y="856262"/>
                  </a:lnTo>
                  <a:lnTo>
                    <a:pt x="4685603" y="814218"/>
                  </a:lnTo>
                  <a:lnTo>
                    <a:pt x="4693412" y="765810"/>
                  </a:lnTo>
                  <a:lnTo>
                    <a:pt x="4693412" y="153162"/>
                  </a:lnTo>
                  <a:lnTo>
                    <a:pt x="4685603" y="104753"/>
                  </a:lnTo>
                  <a:lnTo>
                    <a:pt x="4663858" y="62709"/>
                  </a:lnTo>
                  <a:lnTo>
                    <a:pt x="4630702" y="29553"/>
                  </a:lnTo>
                  <a:lnTo>
                    <a:pt x="4588658" y="7808"/>
                  </a:lnTo>
                  <a:lnTo>
                    <a:pt x="4540250" y="0"/>
                  </a:lnTo>
                  <a:close/>
                </a:path>
              </a:pathLst>
            </a:custGeom>
            <a:solidFill>
              <a:srgbClr val="FCE2AC"/>
            </a:solidFill>
          </p:spPr>
          <p:txBody>
            <a:bodyPr wrap="square" lIns="0" tIns="0" rIns="0" bIns="0" rtlCol="0"/>
            <a:lstStyle/>
            <a:p>
              <a:endParaRPr/>
            </a:p>
          </p:txBody>
        </p:sp>
        <p:sp>
          <p:nvSpPr>
            <p:cNvPr id="33" name="object 33"/>
            <p:cNvSpPr/>
            <p:nvPr/>
          </p:nvSpPr>
          <p:spPr>
            <a:xfrm>
              <a:off x="2710180" y="1066800"/>
              <a:ext cx="4693920" cy="919480"/>
            </a:xfrm>
            <a:custGeom>
              <a:avLst/>
              <a:gdLst/>
              <a:ahLst/>
              <a:cxnLst/>
              <a:rect l="l" t="t" r="r" b="b"/>
              <a:pathLst>
                <a:path w="4693920" h="919480">
                  <a:moveTo>
                    <a:pt x="1244599" y="153162"/>
                  </a:moveTo>
                  <a:lnTo>
                    <a:pt x="1252408" y="104753"/>
                  </a:lnTo>
                  <a:lnTo>
                    <a:pt x="1274153" y="62709"/>
                  </a:lnTo>
                  <a:lnTo>
                    <a:pt x="1307309" y="29553"/>
                  </a:lnTo>
                  <a:lnTo>
                    <a:pt x="1349353" y="7808"/>
                  </a:lnTo>
                  <a:lnTo>
                    <a:pt x="1397761" y="0"/>
                  </a:lnTo>
                  <a:lnTo>
                    <a:pt x="1819402" y="0"/>
                  </a:lnTo>
                  <a:lnTo>
                    <a:pt x="2681605" y="0"/>
                  </a:lnTo>
                  <a:lnTo>
                    <a:pt x="4540250" y="0"/>
                  </a:lnTo>
                  <a:lnTo>
                    <a:pt x="4588658" y="7808"/>
                  </a:lnTo>
                  <a:lnTo>
                    <a:pt x="4630702" y="29553"/>
                  </a:lnTo>
                  <a:lnTo>
                    <a:pt x="4663858" y="62709"/>
                  </a:lnTo>
                  <a:lnTo>
                    <a:pt x="4685603" y="104753"/>
                  </a:lnTo>
                  <a:lnTo>
                    <a:pt x="4693412" y="153162"/>
                  </a:lnTo>
                  <a:lnTo>
                    <a:pt x="4693412" y="536066"/>
                  </a:lnTo>
                  <a:lnTo>
                    <a:pt x="4693412" y="765810"/>
                  </a:lnTo>
                  <a:lnTo>
                    <a:pt x="4685603" y="814218"/>
                  </a:lnTo>
                  <a:lnTo>
                    <a:pt x="4663858" y="856262"/>
                  </a:lnTo>
                  <a:lnTo>
                    <a:pt x="4630702" y="889418"/>
                  </a:lnTo>
                  <a:lnTo>
                    <a:pt x="4588658" y="911163"/>
                  </a:lnTo>
                  <a:lnTo>
                    <a:pt x="4540250" y="918972"/>
                  </a:lnTo>
                  <a:lnTo>
                    <a:pt x="2681605" y="918972"/>
                  </a:lnTo>
                  <a:lnTo>
                    <a:pt x="1819402" y="918972"/>
                  </a:lnTo>
                  <a:lnTo>
                    <a:pt x="1397761" y="918972"/>
                  </a:lnTo>
                  <a:lnTo>
                    <a:pt x="1349353" y="911163"/>
                  </a:lnTo>
                  <a:lnTo>
                    <a:pt x="1307309" y="889418"/>
                  </a:lnTo>
                  <a:lnTo>
                    <a:pt x="1274153" y="856262"/>
                  </a:lnTo>
                  <a:lnTo>
                    <a:pt x="1252408" y="814218"/>
                  </a:lnTo>
                  <a:lnTo>
                    <a:pt x="1244599" y="765810"/>
                  </a:lnTo>
                  <a:lnTo>
                    <a:pt x="0" y="740155"/>
                  </a:lnTo>
                  <a:lnTo>
                    <a:pt x="1244599" y="536066"/>
                  </a:lnTo>
                  <a:lnTo>
                    <a:pt x="1244599" y="153162"/>
                  </a:lnTo>
                  <a:close/>
                </a:path>
              </a:pathLst>
            </a:custGeom>
            <a:ln w="12192">
              <a:solidFill>
                <a:srgbClr val="FFFFFF"/>
              </a:solidFill>
            </a:ln>
          </p:spPr>
          <p:txBody>
            <a:bodyPr wrap="square" lIns="0" tIns="0" rIns="0" bIns="0" rtlCol="0"/>
            <a:lstStyle/>
            <a:p>
              <a:endParaRPr/>
            </a:p>
          </p:txBody>
        </p:sp>
      </p:grpSp>
      <p:grpSp>
        <p:nvGrpSpPr>
          <p:cNvPr id="34" name="object 34"/>
          <p:cNvGrpSpPr/>
          <p:nvPr/>
        </p:nvGrpSpPr>
        <p:grpSpPr>
          <a:xfrm>
            <a:off x="1365250" y="2133345"/>
            <a:ext cx="10653395" cy="788670"/>
            <a:chOff x="1365250" y="2133345"/>
            <a:chExt cx="10653395" cy="788670"/>
          </a:xfrm>
        </p:grpSpPr>
        <p:sp>
          <p:nvSpPr>
            <p:cNvPr id="35" name="object 35"/>
            <p:cNvSpPr/>
            <p:nvPr/>
          </p:nvSpPr>
          <p:spPr>
            <a:xfrm>
              <a:off x="1371600" y="2139695"/>
              <a:ext cx="10640695" cy="775970"/>
            </a:xfrm>
            <a:custGeom>
              <a:avLst/>
              <a:gdLst/>
              <a:ahLst/>
              <a:cxnLst/>
              <a:rect l="l" t="t" r="r" b="b"/>
              <a:pathLst>
                <a:path w="10640695" h="775969">
                  <a:moveTo>
                    <a:pt x="4433570" y="612648"/>
                  </a:moveTo>
                  <a:lnTo>
                    <a:pt x="1773427" y="612648"/>
                  </a:lnTo>
                  <a:lnTo>
                    <a:pt x="4971415" y="775715"/>
                  </a:lnTo>
                  <a:lnTo>
                    <a:pt x="4433570" y="612648"/>
                  </a:lnTo>
                  <a:close/>
                </a:path>
                <a:path w="10640695" h="775969">
                  <a:moveTo>
                    <a:pt x="10538460" y="0"/>
                  </a:moveTo>
                  <a:lnTo>
                    <a:pt x="102108" y="0"/>
                  </a:lnTo>
                  <a:lnTo>
                    <a:pt x="62364" y="8024"/>
                  </a:lnTo>
                  <a:lnTo>
                    <a:pt x="29908" y="29908"/>
                  </a:lnTo>
                  <a:lnTo>
                    <a:pt x="8024" y="62364"/>
                  </a:lnTo>
                  <a:lnTo>
                    <a:pt x="0" y="102107"/>
                  </a:lnTo>
                  <a:lnTo>
                    <a:pt x="0" y="510539"/>
                  </a:lnTo>
                  <a:lnTo>
                    <a:pt x="8024" y="550283"/>
                  </a:lnTo>
                  <a:lnTo>
                    <a:pt x="29908" y="582739"/>
                  </a:lnTo>
                  <a:lnTo>
                    <a:pt x="62364" y="604623"/>
                  </a:lnTo>
                  <a:lnTo>
                    <a:pt x="102108" y="612648"/>
                  </a:lnTo>
                  <a:lnTo>
                    <a:pt x="10538460" y="612648"/>
                  </a:lnTo>
                  <a:lnTo>
                    <a:pt x="10578203" y="604623"/>
                  </a:lnTo>
                  <a:lnTo>
                    <a:pt x="10610659" y="582739"/>
                  </a:lnTo>
                  <a:lnTo>
                    <a:pt x="10632543" y="550283"/>
                  </a:lnTo>
                  <a:lnTo>
                    <a:pt x="10640568" y="510539"/>
                  </a:lnTo>
                  <a:lnTo>
                    <a:pt x="10640568" y="102107"/>
                  </a:lnTo>
                  <a:lnTo>
                    <a:pt x="10632543" y="62364"/>
                  </a:lnTo>
                  <a:lnTo>
                    <a:pt x="10610659" y="29908"/>
                  </a:lnTo>
                  <a:lnTo>
                    <a:pt x="10578203" y="8024"/>
                  </a:lnTo>
                  <a:lnTo>
                    <a:pt x="10538460" y="0"/>
                  </a:lnTo>
                  <a:close/>
                </a:path>
              </a:pathLst>
            </a:custGeom>
            <a:solidFill>
              <a:srgbClr val="FCE2AC"/>
            </a:solidFill>
          </p:spPr>
          <p:txBody>
            <a:bodyPr wrap="square" lIns="0" tIns="0" rIns="0" bIns="0" rtlCol="0"/>
            <a:lstStyle/>
            <a:p>
              <a:endParaRPr/>
            </a:p>
          </p:txBody>
        </p:sp>
        <p:sp>
          <p:nvSpPr>
            <p:cNvPr id="36" name="object 36"/>
            <p:cNvSpPr/>
            <p:nvPr/>
          </p:nvSpPr>
          <p:spPr>
            <a:xfrm>
              <a:off x="1371600" y="2139695"/>
              <a:ext cx="10640695" cy="775970"/>
            </a:xfrm>
            <a:custGeom>
              <a:avLst/>
              <a:gdLst/>
              <a:ahLst/>
              <a:cxnLst/>
              <a:rect l="l" t="t" r="r" b="b"/>
              <a:pathLst>
                <a:path w="10640695" h="775969">
                  <a:moveTo>
                    <a:pt x="0" y="102107"/>
                  </a:moveTo>
                  <a:lnTo>
                    <a:pt x="8024" y="62364"/>
                  </a:lnTo>
                  <a:lnTo>
                    <a:pt x="29908" y="29908"/>
                  </a:lnTo>
                  <a:lnTo>
                    <a:pt x="62364" y="8024"/>
                  </a:lnTo>
                  <a:lnTo>
                    <a:pt x="102108" y="0"/>
                  </a:lnTo>
                  <a:lnTo>
                    <a:pt x="1773427" y="0"/>
                  </a:lnTo>
                  <a:lnTo>
                    <a:pt x="4433570" y="0"/>
                  </a:lnTo>
                  <a:lnTo>
                    <a:pt x="10538460" y="0"/>
                  </a:lnTo>
                  <a:lnTo>
                    <a:pt x="10578203" y="8024"/>
                  </a:lnTo>
                  <a:lnTo>
                    <a:pt x="10610659" y="29908"/>
                  </a:lnTo>
                  <a:lnTo>
                    <a:pt x="10632543" y="62364"/>
                  </a:lnTo>
                  <a:lnTo>
                    <a:pt x="10640568" y="102107"/>
                  </a:lnTo>
                  <a:lnTo>
                    <a:pt x="10640568" y="357377"/>
                  </a:lnTo>
                  <a:lnTo>
                    <a:pt x="10640568" y="510539"/>
                  </a:lnTo>
                  <a:lnTo>
                    <a:pt x="10632543" y="550283"/>
                  </a:lnTo>
                  <a:lnTo>
                    <a:pt x="10610659" y="582739"/>
                  </a:lnTo>
                  <a:lnTo>
                    <a:pt x="10578203" y="604623"/>
                  </a:lnTo>
                  <a:lnTo>
                    <a:pt x="10538460" y="612648"/>
                  </a:lnTo>
                  <a:lnTo>
                    <a:pt x="4433570" y="612648"/>
                  </a:lnTo>
                  <a:lnTo>
                    <a:pt x="4971415" y="775715"/>
                  </a:lnTo>
                  <a:lnTo>
                    <a:pt x="1773427" y="612648"/>
                  </a:lnTo>
                  <a:lnTo>
                    <a:pt x="102108" y="612648"/>
                  </a:lnTo>
                  <a:lnTo>
                    <a:pt x="62364" y="604623"/>
                  </a:lnTo>
                  <a:lnTo>
                    <a:pt x="29908" y="582739"/>
                  </a:lnTo>
                  <a:lnTo>
                    <a:pt x="8024" y="550283"/>
                  </a:lnTo>
                  <a:lnTo>
                    <a:pt x="0" y="510539"/>
                  </a:lnTo>
                  <a:lnTo>
                    <a:pt x="0" y="357377"/>
                  </a:lnTo>
                  <a:lnTo>
                    <a:pt x="0" y="102107"/>
                  </a:lnTo>
                  <a:close/>
                </a:path>
              </a:pathLst>
            </a:custGeom>
            <a:ln w="12192">
              <a:solidFill>
                <a:srgbClr val="FFFFFF"/>
              </a:solidFill>
            </a:ln>
          </p:spPr>
          <p:txBody>
            <a:bodyPr wrap="square" lIns="0" tIns="0" rIns="0" bIns="0" rtlCol="0"/>
            <a:lstStyle/>
            <a:p>
              <a:endParaRPr/>
            </a:p>
          </p:txBody>
        </p:sp>
      </p:grpSp>
      <p:sp>
        <p:nvSpPr>
          <p:cNvPr id="37" name="object 37"/>
          <p:cNvSpPr txBox="1"/>
          <p:nvPr/>
        </p:nvSpPr>
        <p:spPr>
          <a:xfrm>
            <a:off x="1765554" y="2191257"/>
            <a:ext cx="9911715" cy="269240"/>
          </a:xfrm>
          <a:prstGeom prst="rect">
            <a:avLst/>
          </a:prstGeom>
        </p:spPr>
        <p:txBody>
          <a:bodyPr vert="horz" wrap="square" lIns="0" tIns="12065" rIns="0" bIns="0" rtlCol="0">
            <a:spAutoFit/>
          </a:bodyPr>
          <a:lstStyle/>
          <a:p>
            <a:pPr marL="12700">
              <a:lnSpc>
                <a:spcPct val="100000"/>
              </a:lnSpc>
              <a:spcBef>
                <a:spcPts val="95"/>
              </a:spcBef>
            </a:pPr>
            <a:r>
              <a:rPr sz="1600" spc="-10">
                <a:latin typeface="Calibri"/>
                <a:cs typeface="Calibri"/>
              </a:rPr>
              <a:t>Participant</a:t>
            </a:r>
            <a:r>
              <a:rPr sz="1600" spc="-50">
                <a:latin typeface="Calibri"/>
                <a:cs typeface="Calibri"/>
              </a:rPr>
              <a:t> </a:t>
            </a:r>
            <a:r>
              <a:rPr sz="1600" spc="-10">
                <a:latin typeface="Calibri"/>
                <a:cs typeface="Calibri"/>
              </a:rPr>
              <a:t>staggers</a:t>
            </a:r>
            <a:r>
              <a:rPr sz="1600" spc="-35">
                <a:latin typeface="Calibri"/>
                <a:cs typeface="Calibri"/>
              </a:rPr>
              <a:t> </a:t>
            </a:r>
            <a:r>
              <a:rPr sz="1600">
                <a:latin typeface="Calibri"/>
                <a:cs typeface="Calibri"/>
              </a:rPr>
              <a:t>low</a:t>
            </a:r>
            <a:r>
              <a:rPr sz="1600" spc="-20">
                <a:latin typeface="Calibri"/>
                <a:cs typeface="Calibri"/>
              </a:rPr>
              <a:t> </a:t>
            </a:r>
            <a:r>
              <a:rPr sz="1600">
                <a:latin typeface="Calibri"/>
                <a:cs typeface="Calibri"/>
              </a:rPr>
              <a:t>and</a:t>
            </a:r>
            <a:r>
              <a:rPr sz="1600" spc="-40">
                <a:latin typeface="Calibri"/>
                <a:cs typeface="Calibri"/>
              </a:rPr>
              <a:t> </a:t>
            </a:r>
            <a:r>
              <a:rPr sz="1600">
                <a:latin typeface="Calibri"/>
                <a:cs typeface="Calibri"/>
              </a:rPr>
              <a:t>high</a:t>
            </a:r>
            <a:r>
              <a:rPr sz="1600" spc="-35">
                <a:latin typeface="Calibri"/>
                <a:cs typeface="Calibri"/>
              </a:rPr>
              <a:t> </a:t>
            </a:r>
            <a:r>
              <a:rPr sz="1600" spc="-10">
                <a:latin typeface="Calibri"/>
                <a:cs typeface="Calibri"/>
              </a:rPr>
              <a:t>offers</a:t>
            </a:r>
            <a:r>
              <a:rPr sz="1600" spc="-25">
                <a:latin typeface="Calibri"/>
                <a:cs typeface="Calibri"/>
              </a:rPr>
              <a:t> </a:t>
            </a:r>
            <a:r>
              <a:rPr sz="1600">
                <a:latin typeface="Calibri"/>
                <a:cs typeface="Calibri"/>
              </a:rPr>
              <a:t>and</a:t>
            </a:r>
            <a:r>
              <a:rPr sz="1600" spc="-15">
                <a:latin typeface="Calibri"/>
                <a:cs typeface="Calibri"/>
              </a:rPr>
              <a:t> </a:t>
            </a:r>
            <a:r>
              <a:rPr sz="1600">
                <a:latin typeface="Calibri"/>
                <a:cs typeface="Calibri"/>
              </a:rPr>
              <a:t>bids.</a:t>
            </a:r>
            <a:r>
              <a:rPr sz="1600" spc="-35">
                <a:latin typeface="Calibri"/>
                <a:cs typeface="Calibri"/>
              </a:rPr>
              <a:t> </a:t>
            </a:r>
            <a:r>
              <a:rPr sz="1600">
                <a:latin typeface="Calibri"/>
                <a:cs typeface="Calibri"/>
              </a:rPr>
              <a:t>(</a:t>
            </a:r>
            <a:r>
              <a:rPr sz="1400">
                <a:latin typeface="Calibri"/>
                <a:cs typeface="Calibri"/>
              </a:rPr>
              <a:t>Low</a:t>
            </a:r>
            <a:r>
              <a:rPr sz="1400" spc="-40">
                <a:latin typeface="Calibri"/>
                <a:cs typeface="Calibri"/>
              </a:rPr>
              <a:t> </a:t>
            </a:r>
            <a:r>
              <a:rPr sz="1400" spc="-10">
                <a:latin typeface="Calibri"/>
                <a:cs typeface="Calibri"/>
              </a:rPr>
              <a:t>generator</a:t>
            </a:r>
            <a:r>
              <a:rPr sz="1400" spc="-25">
                <a:latin typeface="Calibri"/>
                <a:cs typeface="Calibri"/>
              </a:rPr>
              <a:t> </a:t>
            </a:r>
            <a:r>
              <a:rPr sz="1400">
                <a:latin typeface="Calibri"/>
                <a:cs typeface="Calibri"/>
              </a:rPr>
              <a:t>asset</a:t>
            </a:r>
            <a:r>
              <a:rPr sz="1400" spc="-20">
                <a:latin typeface="Calibri"/>
                <a:cs typeface="Calibri"/>
              </a:rPr>
              <a:t> </a:t>
            </a:r>
            <a:r>
              <a:rPr sz="1400" spc="-10">
                <a:latin typeface="Calibri"/>
                <a:cs typeface="Calibri"/>
              </a:rPr>
              <a:t>offers</a:t>
            </a:r>
            <a:r>
              <a:rPr sz="1400" spc="-50">
                <a:latin typeface="Calibri"/>
                <a:cs typeface="Calibri"/>
              </a:rPr>
              <a:t> </a:t>
            </a:r>
            <a:r>
              <a:rPr sz="1400">
                <a:latin typeface="Calibri"/>
                <a:cs typeface="Calibri"/>
              </a:rPr>
              <a:t>signal</a:t>
            </a:r>
            <a:r>
              <a:rPr sz="1400" spc="-15">
                <a:latin typeface="Calibri"/>
                <a:cs typeface="Calibri"/>
              </a:rPr>
              <a:t> </a:t>
            </a:r>
            <a:r>
              <a:rPr sz="1400">
                <a:latin typeface="Calibri"/>
                <a:cs typeface="Calibri"/>
              </a:rPr>
              <a:t>desire</a:t>
            </a:r>
            <a:r>
              <a:rPr sz="1400" spc="-10">
                <a:latin typeface="Calibri"/>
                <a:cs typeface="Calibri"/>
              </a:rPr>
              <a:t> </a:t>
            </a:r>
            <a:r>
              <a:rPr sz="1400">
                <a:latin typeface="Calibri"/>
                <a:cs typeface="Calibri"/>
              </a:rPr>
              <a:t>to</a:t>
            </a:r>
            <a:r>
              <a:rPr sz="1400" spc="-40">
                <a:latin typeface="Calibri"/>
                <a:cs typeface="Calibri"/>
              </a:rPr>
              <a:t> </a:t>
            </a:r>
            <a:r>
              <a:rPr sz="1400" spc="-10">
                <a:latin typeface="Calibri"/>
                <a:cs typeface="Calibri"/>
              </a:rPr>
              <a:t>generate, </a:t>
            </a:r>
            <a:r>
              <a:rPr sz="1400">
                <a:latin typeface="Calibri"/>
                <a:cs typeface="Calibri"/>
              </a:rPr>
              <a:t>while</a:t>
            </a:r>
            <a:r>
              <a:rPr sz="1400" spc="-35">
                <a:latin typeface="Calibri"/>
                <a:cs typeface="Calibri"/>
              </a:rPr>
              <a:t> </a:t>
            </a:r>
            <a:r>
              <a:rPr sz="1400">
                <a:latin typeface="Calibri"/>
                <a:cs typeface="Calibri"/>
              </a:rPr>
              <a:t>low</a:t>
            </a:r>
            <a:r>
              <a:rPr sz="1400" spc="-35">
                <a:latin typeface="Calibri"/>
                <a:cs typeface="Calibri"/>
              </a:rPr>
              <a:t> </a:t>
            </a:r>
            <a:r>
              <a:rPr sz="1400">
                <a:latin typeface="Calibri"/>
                <a:cs typeface="Calibri"/>
              </a:rPr>
              <a:t>DARD</a:t>
            </a:r>
            <a:r>
              <a:rPr sz="1400" spc="-30">
                <a:latin typeface="Calibri"/>
                <a:cs typeface="Calibri"/>
              </a:rPr>
              <a:t> </a:t>
            </a:r>
            <a:r>
              <a:rPr sz="1400">
                <a:latin typeface="Calibri"/>
                <a:cs typeface="Calibri"/>
              </a:rPr>
              <a:t>bids</a:t>
            </a:r>
            <a:r>
              <a:rPr sz="1400" spc="-25">
                <a:latin typeface="Calibri"/>
                <a:cs typeface="Calibri"/>
              </a:rPr>
              <a:t> </a:t>
            </a:r>
            <a:r>
              <a:rPr sz="1400" spc="-10">
                <a:latin typeface="Calibri"/>
                <a:cs typeface="Calibri"/>
              </a:rPr>
              <a:t>signal</a:t>
            </a:r>
            <a:endParaRPr sz="1400">
              <a:latin typeface="Calibri"/>
              <a:cs typeface="Calibri"/>
            </a:endParaRPr>
          </a:p>
        </p:txBody>
      </p:sp>
      <p:graphicFrame>
        <p:nvGraphicFramePr>
          <p:cNvPr id="38" name="object 38"/>
          <p:cNvGraphicFramePr>
            <a:graphicFrameLocks noGrp="1"/>
          </p:cNvGraphicFramePr>
          <p:nvPr/>
        </p:nvGraphicFramePr>
        <p:xfrm>
          <a:off x="69850" y="2520060"/>
          <a:ext cx="11969747" cy="1883410"/>
        </p:xfrm>
        <a:graphic>
          <a:graphicData uri="http://schemas.openxmlformats.org/drawingml/2006/table">
            <a:tbl>
              <a:tblPr firstRow="1" bandRow="1">
                <a:tableStyleId>{2D5ABB26-0587-4C30-8999-92F81FD0307C}</a:tableStyleId>
              </a:tblPr>
              <a:tblGrid>
                <a:gridCol w="1188720">
                  <a:extLst>
                    <a:ext uri="{9D8B030D-6E8A-4147-A177-3AD203B41FA5}">
                      <a16:colId xmlns:a16="http://schemas.microsoft.com/office/drawing/2014/main" val="20000"/>
                    </a:ext>
                  </a:extLst>
                </a:gridCol>
                <a:gridCol w="463550">
                  <a:extLst>
                    <a:ext uri="{9D8B030D-6E8A-4147-A177-3AD203B41FA5}">
                      <a16:colId xmlns:a16="http://schemas.microsoft.com/office/drawing/2014/main" val="20001"/>
                    </a:ext>
                  </a:extLst>
                </a:gridCol>
                <a:gridCol w="429894">
                  <a:extLst>
                    <a:ext uri="{9D8B030D-6E8A-4147-A177-3AD203B41FA5}">
                      <a16:colId xmlns:a16="http://schemas.microsoft.com/office/drawing/2014/main" val="20002"/>
                    </a:ext>
                  </a:extLst>
                </a:gridCol>
                <a:gridCol w="429894">
                  <a:extLst>
                    <a:ext uri="{9D8B030D-6E8A-4147-A177-3AD203B41FA5}">
                      <a16:colId xmlns:a16="http://schemas.microsoft.com/office/drawing/2014/main" val="20003"/>
                    </a:ext>
                  </a:extLst>
                </a:gridCol>
                <a:gridCol w="429894">
                  <a:extLst>
                    <a:ext uri="{9D8B030D-6E8A-4147-A177-3AD203B41FA5}">
                      <a16:colId xmlns:a16="http://schemas.microsoft.com/office/drawing/2014/main" val="20004"/>
                    </a:ext>
                  </a:extLst>
                </a:gridCol>
                <a:gridCol w="429895">
                  <a:extLst>
                    <a:ext uri="{9D8B030D-6E8A-4147-A177-3AD203B41FA5}">
                      <a16:colId xmlns:a16="http://schemas.microsoft.com/office/drawing/2014/main" val="20005"/>
                    </a:ext>
                  </a:extLst>
                </a:gridCol>
                <a:gridCol w="429895">
                  <a:extLst>
                    <a:ext uri="{9D8B030D-6E8A-4147-A177-3AD203B41FA5}">
                      <a16:colId xmlns:a16="http://schemas.microsoft.com/office/drawing/2014/main" val="20006"/>
                    </a:ext>
                  </a:extLst>
                </a:gridCol>
                <a:gridCol w="429895">
                  <a:extLst>
                    <a:ext uri="{9D8B030D-6E8A-4147-A177-3AD203B41FA5}">
                      <a16:colId xmlns:a16="http://schemas.microsoft.com/office/drawing/2014/main" val="20007"/>
                    </a:ext>
                  </a:extLst>
                </a:gridCol>
                <a:gridCol w="429895">
                  <a:extLst>
                    <a:ext uri="{9D8B030D-6E8A-4147-A177-3AD203B41FA5}">
                      <a16:colId xmlns:a16="http://schemas.microsoft.com/office/drawing/2014/main" val="20008"/>
                    </a:ext>
                  </a:extLst>
                </a:gridCol>
                <a:gridCol w="429895">
                  <a:extLst>
                    <a:ext uri="{9D8B030D-6E8A-4147-A177-3AD203B41FA5}">
                      <a16:colId xmlns:a16="http://schemas.microsoft.com/office/drawing/2014/main" val="20009"/>
                    </a:ext>
                  </a:extLst>
                </a:gridCol>
                <a:gridCol w="429895">
                  <a:extLst>
                    <a:ext uri="{9D8B030D-6E8A-4147-A177-3AD203B41FA5}">
                      <a16:colId xmlns:a16="http://schemas.microsoft.com/office/drawing/2014/main" val="20010"/>
                    </a:ext>
                  </a:extLst>
                </a:gridCol>
                <a:gridCol w="429895">
                  <a:extLst>
                    <a:ext uri="{9D8B030D-6E8A-4147-A177-3AD203B41FA5}">
                      <a16:colId xmlns:a16="http://schemas.microsoft.com/office/drawing/2014/main" val="20011"/>
                    </a:ext>
                  </a:extLst>
                </a:gridCol>
                <a:gridCol w="429895">
                  <a:extLst>
                    <a:ext uri="{9D8B030D-6E8A-4147-A177-3AD203B41FA5}">
                      <a16:colId xmlns:a16="http://schemas.microsoft.com/office/drawing/2014/main" val="20012"/>
                    </a:ext>
                  </a:extLst>
                </a:gridCol>
                <a:gridCol w="429895">
                  <a:extLst>
                    <a:ext uri="{9D8B030D-6E8A-4147-A177-3AD203B41FA5}">
                      <a16:colId xmlns:a16="http://schemas.microsoft.com/office/drawing/2014/main" val="20013"/>
                    </a:ext>
                  </a:extLst>
                </a:gridCol>
                <a:gridCol w="429895">
                  <a:extLst>
                    <a:ext uri="{9D8B030D-6E8A-4147-A177-3AD203B41FA5}">
                      <a16:colId xmlns:a16="http://schemas.microsoft.com/office/drawing/2014/main" val="20014"/>
                    </a:ext>
                  </a:extLst>
                </a:gridCol>
                <a:gridCol w="429895">
                  <a:extLst>
                    <a:ext uri="{9D8B030D-6E8A-4147-A177-3AD203B41FA5}">
                      <a16:colId xmlns:a16="http://schemas.microsoft.com/office/drawing/2014/main" val="20015"/>
                    </a:ext>
                  </a:extLst>
                </a:gridCol>
                <a:gridCol w="429895">
                  <a:extLst>
                    <a:ext uri="{9D8B030D-6E8A-4147-A177-3AD203B41FA5}">
                      <a16:colId xmlns:a16="http://schemas.microsoft.com/office/drawing/2014/main" val="20016"/>
                    </a:ext>
                  </a:extLst>
                </a:gridCol>
                <a:gridCol w="429895">
                  <a:extLst>
                    <a:ext uri="{9D8B030D-6E8A-4147-A177-3AD203B41FA5}">
                      <a16:colId xmlns:a16="http://schemas.microsoft.com/office/drawing/2014/main" val="20017"/>
                    </a:ext>
                  </a:extLst>
                </a:gridCol>
                <a:gridCol w="429895">
                  <a:extLst>
                    <a:ext uri="{9D8B030D-6E8A-4147-A177-3AD203B41FA5}">
                      <a16:colId xmlns:a16="http://schemas.microsoft.com/office/drawing/2014/main" val="20018"/>
                    </a:ext>
                  </a:extLst>
                </a:gridCol>
                <a:gridCol w="429895">
                  <a:extLst>
                    <a:ext uri="{9D8B030D-6E8A-4147-A177-3AD203B41FA5}">
                      <a16:colId xmlns:a16="http://schemas.microsoft.com/office/drawing/2014/main" val="20019"/>
                    </a:ext>
                  </a:extLst>
                </a:gridCol>
                <a:gridCol w="429895">
                  <a:extLst>
                    <a:ext uri="{9D8B030D-6E8A-4147-A177-3AD203B41FA5}">
                      <a16:colId xmlns:a16="http://schemas.microsoft.com/office/drawing/2014/main" val="20020"/>
                    </a:ext>
                  </a:extLst>
                </a:gridCol>
                <a:gridCol w="429895">
                  <a:extLst>
                    <a:ext uri="{9D8B030D-6E8A-4147-A177-3AD203B41FA5}">
                      <a16:colId xmlns:a16="http://schemas.microsoft.com/office/drawing/2014/main" val="20021"/>
                    </a:ext>
                  </a:extLst>
                </a:gridCol>
                <a:gridCol w="429895">
                  <a:extLst>
                    <a:ext uri="{9D8B030D-6E8A-4147-A177-3AD203B41FA5}">
                      <a16:colId xmlns:a16="http://schemas.microsoft.com/office/drawing/2014/main" val="20022"/>
                    </a:ext>
                  </a:extLst>
                </a:gridCol>
                <a:gridCol w="429895">
                  <a:extLst>
                    <a:ext uri="{9D8B030D-6E8A-4147-A177-3AD203B41FA5}">
                      <a16:colId xmlns:a16="http://schemas.microsoft.com/office/drawing/2014/main" val="20023"/>
                    </a:ext>
                  </a:extLst>
                </a:gridCol>
                <a:gridCol w="429895">
                  <a:extLst>
                    <a:ext uri="{9D8B030D-6E8A-4147-A177-3AD203B41FA5}">
                      <a16:colId xmlns:a16="http://schemas.microsoft.com/office/drawing/2014/main" val="20024"/>
                    </a:ext>
                  </a:extLst>
                </a:gridCol>
                <a:gridCol w="429895">
                  <a:extLst>
                    <a:ext uri="{9D8B030D-6E8A-4147-A177-3AD203B41FA5}">
                      <a16:colId xmlns:a16="http://schemas.microsoft.com/office/drawing/2014/main" val="20025"/>
                    </a:ext>
                  </a:extLst>
                </a:gridCol>
              </a:tblGrid>
              <a:tr h="251460">
                <a:tc gridSpan="26">
                  <a:txBody>
                    <a:bodyPr/>
                    <a:lstStyle/>
                    <a:p>
                      <a:pPr marL="90805">
                        <a:lnSpc>
                          <a:spcPts val="1065"/>
                        </a:lnSpc>
                        <a:tabLst>
                          <a:tab pos="1416685" algn="l"/>
                        </a:tabLst>
                      </a:pPr>
                      <a:r>
                        <a:rPr sz="1575" b="1" baseline="-29100">
                          <a:latin typeface="Calibri"/>
                          <a:cs typeface="Calibri"/>
                        </a:rPr>
                        <a:t>Hourly</a:t>
                      </a:r>
                      <a:r>
                        <a:rPr sz="1575" b="1" spc="-37" baseline="-29100">
                          <a:latin typeface="Calibri"/>
                          <a:cs typeface="Calibri"/>
                        </a:rPr>
                        <a:t> </a:t>
                      </a:r>
                      <a:r>
                        <a:rPr sz="1575" b="1" spc="-15" baseline="-29100">
                          <a:latin typeface="Calibri"/>
                          <a:cs typeface="Calibri"/>
                        </a:rPr>
                        <a:t>Updates</a:t>
                      </a:r>
                      <a:r>
                        <a:rPr sz="1575" b="1" baseline="-29100">
                          <a:latin typeface="Calibri"/>
                          <a:cs typeface="Calibri"/>
                        </a:rPr>
                        <a:t>	</a:t>
                      </a:r>
                      <a:r>
                        <a:rPr sz="1400">
                          <a:latin typeface="Calibri"/>
                          <a:cs typeface="Calibri"/>
                        </a:rPr>
                        <a:t>desire</a:t>
                      </a:r>
                      <a:r>
                        <a:rPr sz="1400" spc="-30">
                          <a:latin typeface="Calibri"/>
                          <a:cs typeface="Calibri"/>
                        </a:rPr>
                        <a:t> </a:t>
                      </a:r>
                      <a:r>
                        <a:rPr sz="1400" i="1">
                          <a:latin typeface="Calibri"/>
                          <a:cs typeface="Calibri"/>
                        </a:rPr>
                        <a:t>not</a:t>
                      </a:r>
                      <a:r>
                        <a:rPr sz="1400" i="1" spc="-35">
                          <a:latin typeface="Calibri"/>
                          <a:cs typeface="Calibri"/>
                        </a:rPr>
                        <a:t> </a:t>
                      </a:r>
                      <a:r>
                        <a:rPr sz="1400">
                          <a:latin typeface="Calibri"/>
                          <a:cs typeface="Calibri"/>
                        </a:rPr>
                        <a:t>to</a:t>
                      </a:r>
                      <a:r>
                        <a:rPr sz="1400" spc="-35">
                          <a:latin typeface="Calibri"/>
                          <a:cs typeface="Calibri"/>
                        </a:rPr>
                        <a:t> </a:t>
                      </a:r>
                      <a:r>
                        <a:rPr sz="1400">
                          <a:latin typeface="Calibri"/>
                          <a:cs typeface="Calibri"/>
                        </a:rPr>
                        <a:t>consume.</a:t>
                      </a:r>
                      <a:r>
                        <a:rPr sz="1400" spc="-50">
                          <a:latin typeface="Calibri"/>
                          <a:cs typeface="Calibri"/>
                        </a:rPr>
                        <a:t> </a:t>
                      </a:r>
                      <a:r>
                        <a:rPr sz="1400" spc="-20">
                          <a:latin typeface="Calibri"/>
                          <a:cs typeface="Calibri"/>
                        </a:rPr>
                        <a:t>Conversely,</a:t>
                      </a:r>
                      <a:r>
                        <a:rPr sz="1400" spc="-25">
                          <a:latin typeface="Calibri"/>
                          <a:cs typeface="Calibri"/>
                        </a:rPr>
                        <a:t> </a:t>
                      </a:r>
                      <a:r>
                        <a:rPr sz="1400" i="1">
                          <a:latin typeface="Calibri"/>
                          <a:cs typeface="Calibri"/>
                        </a:rPr>
                        <a:t>high</a:t>
                      </a:r>
                      <a:r>
                        <a:rPr sz="1400" i="1" spc="-35">
                          <a:latin typeface="Calibri"/>
                          <a:cs typeface="Calibri"/>
                        </a:rPr>
                        <a:t> </a:t>
                      </a:r>
                      <a:r>
                        <a:rPr sz="1400" spc="-10">
                          <a:latin typeface="Calibri"/>
                          <a:cs typeface="Calibri"/>
                        </a:rPr>
                        <a:t>generator</a:t>
                      </a:r>
                      <a:r>
                        <a:rPr sz="1400" spc="-35">
                          <a:latin typeface="Calibri"/>
                          <a:cs typeface="Calibri"/>
                        </a:rPr>
                        <a:t> </a:t>
                      </a:r>
                      <a:r>
                        <a:rPr sz="1400">
                          <a:latin typeface="Calibri"/>
                          <a:cs typeface="Calibri"/>
                        </a:rPr>
                        <a:t>asset</a:t>
                      </a:r>
                      <a:r>
                        <a:rPr sz="1400" spc="-20">
                          <a:latin typeface="Calibri"/>
                          <a:cs typeface="Calibri"/>
                        </a:rPr>
                        <a:t> </a:t>
                      </a:r>
                      <a:r>
                        <a:rPr sz="1400" spc="-10">
                          <a:latin typeface="Calibri"/>
                          <a:cs typeface="Calibri"/>
                        </a:rPr>
                        <a:t>offer</a:t>
                      </a:r>
                      <a:r>
                        <a:rPr sz="1400" spc="-60">
                          <a:latin typeface="Calibri"/>
                          <a:cs typeface="Calibri"/>
                        </a:rPr>
                        <a:t> </a:t>
                      </a:r>
                      <a:r>
                        <a:rPr sz="1400">
                          <a:latin typeface="Calibri"/>
                          <a:cs typeface="Calibri"/>
                        </a:rPr>
                        <a:t>signals</a:t>
                      </a:r>
                      <a:r>
                        <a:rPr sz="1400" spc="-30">
                          <a:latin typeface="Calibri"/>
                          <a:cs typeface="Calibri"/>
                        </a:rPr>
                        <a:t> </a:t>
                      </a:r>
                      <a:r>
                        <a:rPr sz="1400">
                          <a:latin typeface="Calibri"/>
                          <a:cs typeface="Calibri"/>
                        </a:rPr>
                        <a:t>desire</a:t>
                      </a:r>
                      <a:r>
                        <a:rPr sz="1400" spc="-20">
                          <a:latin typeface="Calibri"/>
                          <a:cs typeface="Calibri"/>
                        </a:rPr>
                        <a:t> </a:t>
                      </a:r>
                      <a:r>
                        <a:rPr sz="1400" i="1">
                          <a:latin typeface="Calibri"/>
                          <a:cs typeface="Calibri"/>
                        </a:rPr>
                        <a:t>not</a:t>
                      </a:r>
                      <a:r>
                        <a:rPr sz="1400" i="1" spc="-40">
                          <a:latin typeface="Calibri"/>
                          <a:cs typeface="Calibri"/>
                        </a:rPr>
                        <a:t> </a:t>
                      </a:r>
                      <a:r>
                        <a:rPr sz="1400">
                          <a:latin typeface="Calibri"/>
                          <a:cs typeface="Calibri"/>
                        </a:rPr>
                        <a:t>to</a:t>
                      </a:r>
                      <a:r>
                        <a:rPr sz="1400" spc="-35">
                          <a:latin typeface="Calibri"/>
                          <a:cs typeface="Calibri"/>
                        </a:rPr>
                        <a:t> </a:t>
                      </a:r>
                      <a:r>
                        <a:rPr sz="1400" spc="-10">
                          <a:latin typeface="Calibri"/>
                          <a:cs typeface="Calibri"/>
                        </a:rPr>
                        <a:t>generate,</a:t>
                      </a:r>
                      <a:r>
                        <a:rPr sz="1400" spc="-25">
                          <a:latin typeface="Calibri"/>
                          <a:cs typeface="Calibri"/>
                        </a:rPr>
                        <a:t> </a:t>
                      </a:r>
                      <a:r>
                        <a:rPr sz="1400">
                          <a:latin typeface="Calibri"/>
                          <a:cs typeface="Calibri"/>
                        </a:rPr>
                        <a:t>while</a:t>
                      </a:r>
                      <a:r>
                        <a:rPr sz="1400" spc="-40">
                          <a:latin typeface="Calibri"/>
                          <a:cs typeface="Calibri"/>
                        </a:rPr>
                        <a:t> </a:t>
                      </a:r>
                      <a:r>
                        <a:rPr sz="1400">
                          <a:latin typeface="Calibri"/>
                          <a:cs typeface="Calibri"/>
                        </a:rPr>
                        <a:t>high</a:t>
                      </a:r>
                      <a:r>
                        <a:rPr sz="1400" spc="-25">
                          <a:latin typeface="Calibri"/>
                          <a:cs typeface="Calibri"/>
                        </a:rPr>
                        <a:t> </a:t>
                      </a:r>
                      <a:r>
                        <a:rPr sz="1400">
                          <a:latin typeface="Calibri"/>
                          <a:cs typeface="Calibri"/>
                        </a:rPr>
                        <a:t>DARD</a:t>
                      </a:r>
                      <a:r>
                        <a:rPr sz="1400" spc="-50">
                          <a:latin typeface="Calibri"/>
                          <a:cs typeface="Calibri"/>
                        </a:rPr>
                        <a:t> </a:t>
                      </a:r>
                      <a:r>
                        <a:rPr sz="1400">
                          <a:latin typeface="Calibri"/>
                          <a:cs typeface="Calibri"/>
                        </a:rPr>
                        <a:t>bid</a:t>
                      </a:r>
                      <a:r>
                        <a:rPr sz="1400" spc="-35">
                          <a:latin typeface="Calibri"/>
                          <a:cs typeface="Calibri"/>
                        </a:rPr>
                        <a:t> </a:t>
                      </a:r>
                      <a:r>
                        <a:rPr sz="1400">
                          <a:latin typeface="Calibri"/>
                          <a:cs typeface="Calibri"/>
                        </a:rPr>
                        <a:t>signals</a:t>
                      </a:r>
                      <a:r>
                        <a:rPr sz="1400" spc="-30">
                          <a:latin typeface="Calibri"/>
                          <a:cs typeface="Calibri"/>
                        </a:rPr>
                        <a:t> </a:t>
                      </a:r>
                      <a:r>
                        <a:rPr sz="1400">
                          <a:latin typeface="Calibri"/>
                          <a:cs typeface="Calibri"/>
                        </a:rPr>
                        <a:t>desire</a:t>
                      </a:r>
                      <a:r>
                        <a:rPr sz="1400" spc="-30">
                          <a:latin typeface="Calibri"/>
                          <a:cs typeface="Calibri"/>
                        </a:rPr>
                        <a:t> </a:t>
                      </a:r>
                      <a:r>
                        <a:rPr sz="1400">
                          <a:latin typeface="Calibri"/>
                          <a:cs typeface="Calibri"/>
                        </a:rPr>
                        <a:t>to</a:t>
                      </a:r>
                      <a:r>
                        <a:rPr sz="1400" spc="-15">
                          <a:latin typeface="Calibri"/>
                          <a:cs typeface="Calibri"/>
                        </a:rPr>
                        <a:t> </a:t>
                      </a:r>
                      <a:r>
                        <a:rPr sz="1400" spc="-10">
                          <a:latin typeface="Calibri"/>
                          <a:cs typeface="Calibri"/>
                        </a:rPr>
                        <a:t>consume.)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8445">
                <a:tc rowSpan="2">
                  <a:txBody>
                    <a:bodyPr/>
                    <a:lstStyle/>
                    <a:p>
                      <a:pPr>
                        <a:lnSpc>
                          <a:spcPct val="100000"/>
                        </a:lnSpc>
                        <a:spcBef>
                          <a:spcPts val="50"/>
                        </a:spcBef>
                      </a:pPr>
                      <a:endParaRPr sz="1100">
                        <a:latin typeface="Times New Roman"/>
                        <a:cs typeface="Times New Roman"/>
                      </a:endParaRPr>
                    </a:p>
                    <a:p>
                      <a:pPr algn="ctr">
                        <a:lnSpc>
                          <a:spcPct val="100000"/>
                        </a:lnSpc>
                      </a:pPr>
                      <a:r>
                        <a:rPr sz="1100" spc="-10">
                          <a:latin typeface="Calibri"/>
                          <a:cs typeface="Calibri"/>
                        </a:rPr>
                        <a:t>Asset</a:t>
                      </a:r>
                      <a:endParaRPr sz="11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rowSpan="2">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4">
                  <a:txBody>
                    <a:bodyPr/>
                    <a:lstStyle/>
                    <a:p>
                      <a:pPr marL="1905" algn="ctr">
                        <a:lnSpc>
                          <a:spcPct val="100000"/>
                        </a:lnSpc>
                        <a:spcBef>
                          <a:spcPts val="295"/>
                        </a:spcBef>
                      </a:pPr>
                      <a:r>
                        <a:rPr sz="1100">
                          <a:latin typeface="Calibri"/>
                          <a:cs typeface="Calibri"/>
                        </a:rPr>
                        <a:t>Hourly</a:t>
                      </a:r>
                      <a:r>
                        <a:rPr sz="1100" spc="-10">
                          <a:latin typeface="Calibri"/>
                          <a:cs typeface="Calibri"/>
                        </a:rPr>
                        <a:t> Interval</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8445">
                <a:tc vMerge="1">
                  <a:txBody>
                    <a:bodyPr/>
                    <a:lstStyle/>
                    <a:p>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95"/>
                        </a:spcBef>
                      </a:pPr>
                      <a:r>
                        <a:rPr sz="1100" spc="-50">
                          <a:latin typeface="Calibri"/>
                          <a:cs typeface="Calibri"/>
                        </a:rPr>
                        <a:t>1</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2</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3</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4</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5</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6</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7</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8</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50">
                          <a:latin typeface="Calibri"/>
                          <a:cs typeface="Calibri"/>
                        </a:rPr>
                        <a:t>9</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11</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12</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13</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14</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15</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16</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17</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18</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19</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295"/>
                        </a:spcBef>
                      </a:pPr>
                      <a:r>
                        <a:rPr sz="1100" spc="-25">
                          <a:latin typeface="Calibri"/>
                          <a:cs typeface="Calibri"/>
                        </a:rPr>
                        <a:t>20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marL="635" algn="ctr">
                        <a:lnSpc>
                          <a:spcPct val="100000"/>
                        </a:lnSpc>
                        <a:spcBef>
                          <a:spcPts val="295"/>
                        </a:spcBef>
                      </a:pPr>
                      <a:r>
                        <a:rPr sz="1100" spc="-25">
                          <a:latin typeface="Calibri"/>
                          <a:cs typeface="Calibri"/>
                        </a:rPr>
                        <a:t>21</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marL="635" algn="ctr">
                        <a:lnSpc>
                          <a:spcPct val="100000"/>
                        </a:lnSpc>
                        <a:spcBef>
                          <a:spcPts val="295"/>
                        </a:spcBef>
                      </a:pPr>
                      <a:r>
                        <a:rPr sz="1100" spc="-25">
                          <a:latin typeface="Calibri"/>
                          <a:cs typeface="Calibri"/>
                        </a:rPr>
                        <a:t>22</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marL="635" algn="ctr">
                        <a:lnSpc>
                          <a:spcPct val="100000"/>
                        </a:lnSpc>
                        <a:spcBef>
                          <a:spcPts val="295"/>
                        </a:spcBef>
                      </a:pPr>
                      <a:r>
                        <a:rPr sz="1100" spc="-25">
                          <a:latin typeface="Calibri"/>
                          <a:cs typeface="Calibri"/>
                        </a:rPr>
                        <a:t>23</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marL="635" algn="ctr">
                        <a:lnSpc>
                          <a:spcPct val="100000"/>
                        </a:lnSpc>
                        <a:spcBef>
                          <a:spcPts val="295"/>
                        </a:spcBef>
                      </a:pPr>
                      <a:r>
                        <a:rPr sz="1100" spc="-25">
                          <a:latin typeface="Calibri"/>
                          <a:cs typeface="Calibri"/>
                        </a:rPr>
                        <a:t>24</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extLst>
                  <a:ext uri="{0D108BD9-81ED-4DB2-BD59-A6C34878D82A}">
                    <a16:rowId xmlns:a16="http://schemas.microsoft.com/office/drawing/2014/main" val="10002"/>
                  </a:ext>
                </a:extLst>
              </a:tr>
              <a:tr h="278765">
                <a:tc rowSpan="2">
                  <a:txBody>
                    <a:bodyPr/>
                    <a:lstStyle/>
                    <a:p>
                      <a:pPr>
                        <a:lnSpc>
                          <a:spcPct val="100000"/>
                        </a:lnSpc>
                        <a:spcBef>
                          <a:spcPts val="210"/>
                        </a:spcBef>
                      </a:pPr>
                      <a:endParaRPr sz="1100">
                        <a:latin typeface="Times New Roman"/>
                        <a:cs typeface="Times New Roman"/>
                      </a:endParaRPr>
                    </a:p>
                    <a:p>
                      <a:pPr marL="143510">
                        <a:lnSpc>
                          <a:spcPct val="100000"/>
                        </a:lnSpc>
                      </a:pPr>
                      <a:r>
                        <a:rPr sz="1100" spc="-10">
                          <a:latin typeface="Calibri"/>
                          <a:cs typeface="Calibri"/>
                        </a:rPr>
                        <a:t>MyFacility_</a:t>
                      </a:r>
                      <a:r>
                        <a:rPr sz="1100" b="1" spc="-10">
                          <a:solidFill>
                            <a:srgbClr val="F6881F"/>
                          </a:solidFill>
                          <a:latin typeface="Calibri"/>
                          <a:cs typeface="Calibri"/>
                        </a:rPr>
                        <a:t>GEN</a:t>
                      </a:r>
                      <a:endParaRPr sz="11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09"/>
                        </a:spcBef>
                      </a:pPr>
                      <a:r>
                        <a:rPr sz="1050" spc="-25">
                          <a:latin typeface="Calibri"/>
                          <a:cs typeface="Calibri"/>
                        </a:rPr>
                        <a:t>MW</a:t>
                      </a:r>
                      <a:endParaRPr sz="1050">
                        <a:latin typeface="Calibri"/>
                        <a:cs typeface="Calibri"/>
                      </a:endParaRPr>
                    </a:p>
                  </a:txBody>
                  <a:tcPr marL="0" marR="0" marT="52069"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3"/>
                  </a:ext>
                </a:extLst>
              </a:tr>
              <a:tr h="278765">
                <a:tc vMerge="1">
                  <a:txBody>
                    <a:bodyPr/>
                    <a:lstStyle/>
                    <a:p>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09"/>
                        </a:spcBef>
                      </a:pPr>
                      <a:r>
                        <a:rPr sz="1050" spc="-10">
                          <a:latin typeface="Calibri"/>
                          <a:cs typeface="Calibri"/>
                        </a:rPr>
                        <a:t>Price</a:t>
                      </a:r>
                      <a:endParaRPr sz="1050">
                        <a:latin typeface="Calibri"/>
                        <a:cs typeface="Calibri"/>
                      </a:endParaRPr>
                    </a:p>
                  </a:txBody>
                  <a:tcPr marL="0" marR="0" marT="52069"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FAB82E"/>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spc="-20">
                          <a:latin typeface="Calibri"/>
                          <a:cs typeface="Calibri"/>
                        </a:rPr>
                        <a:t>−150</a:t>
                      </a:r>
                      <a:endParaRPr sz="900">
                        <a:latin typeface="Calibri"/>
                        <a:cs typeface="Calibri"/>
                      </a:endParaRPr>
                    </a:p>
                  </a:txBody>
                  <a:tcPr marL="0" marR="0" marT="64135" marB="0">
                    <a:lnL w="12700">
                      <a:solidFill>
                        <a:srgbClr val="FAB82E"/>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marL="1270" algn="ctr">
                        <a:lnSpc>
                          <a:spcPct val="100000"/>
                        </a:lnSpc>
                        <a:spcBef>
                          <a:spcPts val="505"/>
                        </a:spcBef>
                      </a:pPr>
                      <a:r>
                        <a:rPr sz="900" spc="-20">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FAB82E"/>
                      </a:solidFill>
                      <a:prstDash val="solid"/>
                    </a:lnR>
                    <a:lnT w="12700">
                      <a:solidFill>
                        <a:srgbClr val="FAB82E"/>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FAB82E"/>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25">
                          <a:latin typeface="Calibri"/>
                          <a:cs typeface="Calibri"/>
                        </a:rPr>
                        <a:t>100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4"/>
                  </a:ext>
                </a:extLst>
              </a:tr>
              <a:tr h="278765">
                <a:tc rowSpan="2">
                  <a:txBody>
                    <a:bodyPr/>
                    <a:lstStyle/>
                    <a:p>
                      <a:pPr>
                        <a:lnSpc>
                          <a:spcPct val="100000"/>
                        </a:lnSpc>
                        <a:spcBef>
                          <a:spcPts val="210"/>
                        </a:spcBef>
                      </a:pPr>
                      <a:endParaRPr sz="1100">
                        <a:latin typeface="Times New Roman"/>
                        <a:cs typeface="Times New Roman"/>
                      </a:endParaRPr>
                    </a:p>
                    <a:p>
                      <a:pPr marL="142240">
                        <a:lnSpc>
                          <a:spcPct val="100000"/>
                        </a:lnSpc>
                      </a:pPr>
                      <a:r>
                        <a:rPr sz="1100" spc="-10">
                          <a:latin typeface="Calibri"/>
                          <a:cs typeface="Calibri"/>
                        </a:rPr>
                        <a:t>MyFacility_</a:t>
                      </a:r>
                      <a:r>
                        <a:rPr sz="1100" b="1" spc="-10">
                          <a:solidFill>
                            <a:srgbClr val="EB3324"/>
                          </a:solidFill>
                          <a:latin typeface="Calibri"/>
                          <a:cs typeface="Calibri"/>
                        </a:rPr>
                        <a:t>ARD</a:t>
                      </a:r>
                      <a:endParaRPr sz="11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09"/>
                        </a:spcBef>
                      </a:pPr>
                      <a:r>
                        <a:rPr sz="1050" spc="-25">
                          <a:latin typeface="Calibri"/>
                          <a:cs typeface="Calibri"/>
                        </a:rPr>
                        <a:t>MW</a:t>
                      </a:r>
                      <a:endParaRPr sz="1050">
                        <a:latin typeface="Calibri"/>
                        <a:cs typeface="Calibri"/>
                      </a:endParaRPr>
                    </a:p>
                  </a:txBody>
                  <a:tcPr marL="0" marR="0" marT="52069"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12</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FAB82E"/>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spc="-50">
                          <a:latin typeface="Calibri"/>
                          <a:cs typeface="Calibri"/>
                        </a:rPr>
                        <a:t>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5"/>
                  </a:ext>
                </a:extLst>
              </a:tr>
              <a:tr h="278765">
                <a:tc vMerge="1">
                  <a:txBody>
                    <a:bodyPr/>
                    <a:lstStyle/>
                    <a:p>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409"/>
                        </a:spcBef>
                      </a:pPr>
                      <a:r>
                        <a:rPr sz="1050" spc="-10">
                          <a:latin typeface="Calibri"/>
                          <a:cs typeface="Calibri"/>
                        </a:rPr>
                        <a:t>Price</a:t>
                      </a:r>
                      <a:endParaRPr sz="1050">
                        <a:latin typeface="Calibri"/>
                        <a:cs typeface="Calibri"/>
                      </a:endParaRPr>
                    </a:p>
                  </a:txBody>
                  <a:tcPr marL="0" marR="0" marT="52069" marB="0">
                    <a:lnL w="12700">
                      <a:solidFill>
                        <a:srgbClr val="FFFFFF"/>
                      </a:solidFill>
                      <a:prstDash val="solid"/>
                    </a:lnL>
                    <a:lnR w="12700">
                      <a:solidFill>
                        <a:srgbClr val="FAB82E"/>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505"/>
                        </a:spcBef>
                      </a:pPr>
                      <a:r>
                        <a:rPr sz="900" spc="-25">
                          <a:latin typeface="Calibri"/>
                          <a:cs typeface="Calibri"/>
                        </a:rPr>
                        <a:t>50</a:t>
                      </a:r>
                      <a:endParaRPr sz="900">
                        <a:latin typeface="Calibri"/>
                        <a:cs typeface="Calibri"/>
                      </a:endParaRPr>
                    </a:p>
                  </a:txBody>
                  <a:tcPr marL="0" marR="0" marT="64135" marB="0">
                    <a:lnL w="12700">
                      <a:solidFill>
                        <a:srgbClr val="FAB82E"/>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FAB82E"/>
                      </a:solidFill>
                      <a:prstDash val="solid"/>
                    </a:lnT>
                    <a:lnB w="12700">
                      <a:solidFill>
                        <a:srgbClr val="FAB82E"/>
                      </a:solidFill>
                      <a:prstDash val="solid"/>
                    </a:lnB>
                  </a:tcPr>
                </a:tc>
                <a:tc>
                  <a:txBody>
                    <a:bodyPr/>
                    <a:lstStyle/>
                    <a:p>
                      <a:pPr algn="ctr">
                        <a:lnSpc>
                          <a:spcPct val="100000"/>
                        </a:lnSpc>
                        <a:spcBef>
                          <a:spcPts val="505"/>
                        </a:spcBef>
                      </a:pPr>
                      <a:r>
                        <a:rPr sz="900" spc="-25">
                          <a:latin typeface="Calibri"/>
                          <a:cs typeface="Calibri"/>
                        </a:rPr>
                        <a:t>50</a:t>
                      </a:r>
                      <a:endParaRPr sz="900">
                        <a:latin typeface="Calibri"/>
                        <a:cs typeface="Calibri"/>
                      </a:endParaRPr>
                    </a:p>
                  </a:txBody>
                  <a:tcPr marL="0" marR="0" marT="64135" marB="0">
                    <a:lnL w="12700">
                      <a:solidFill>
                        <a:srgbClr val="BBBBBB"/>
                      </a:solidFill>
                      <a:prstDash val="solid"/>
                    </a:lnL>
                    <a:lnR w="12700">
                      <a:solidFill>
                        <a:srgbClr val="FAB82E"/>
                      </a:solidFill>
                      <a:prstDash val="solid"/>
                    </a:lnR>
                    <a:lnT w="12700">
                      <a:solidFill>
                        <a:srgbClr val="FAB82E"/>
                      </a:solidFill>
                      <a:prstDash val="solid"/>
                    </a:lnT>
                    <a:lnB w="12700">
                      <a:solidFill>
                        <a:srgbClr val="FAB82E"/>
                      </a:solidFill>
                      <a:prstDash val="solid"/>
                    </a:lnB>
                  </a:tcPr>
                </a:tc>
                <a:tc>
                  <a:txBody>
                    <a:bodyPr/>
                    <a:lstStyle/>
                    <a:p>
                      <a:pPr marL="63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FAB82E"/>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27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1905"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254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254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2540" algn="ctr">
                        <a:lnSpc>
                          <a:spcPct val="100000"/>
                        </a:lnSpc>
                        <a:spcBef>
                          <a:spcPts val="505"/>
                        </a:spcBef>
                      </a:pPr>
                      <a:r>
                        <a:rPr sz="900">
                          <a:latin typeface="Calibri"/>
                          <a:cs typeface="Calibri"/>
                        </a:rPr>
                        <a:t>-</a:t>
                      </a:r>
                      <a:r>
                        <a:rPr sz="900" spc="-25">
                          <a:latin typeface="Calibri"/>
                          <a:cs typeface="Calibri"/>
                        </a:rPr>
                        <a:t>150</a:t>
                      </a:r>
                      <a:endParaRPr sz="900">
                        <a:latin typeface="Calibri"/>
                        <a:cs typeface="Calibri"/>
                      </a:endParaRPr>
                    </a:p>
                  </a:txBody>
                  <a:tcPr marL="0" marR="0" marT="6413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6"/>
                  </a:ext>
                </a:extLst>
              </a:tr>
            </a:tbl>
          </a:graphicData>
        </a:graphic>
      </p:graphicFrame>
      <p:grpSp>
        <p:nvGrpSpPr>
          <p:cNvPr id="39" name="object 39"/>
          <p:cNvGrpSpPr/>
          <p:nvPr/>
        </p:nvGrpSpPr>
        <p:grpSpPr>
          <a:xfrm>
            <a:off x="1377696" y="2203704"/>
            <a:ext cx="312420" cy="281940"/>
            <a:chOff x="1377696" y="2203704"/>
            <a:chExt cx="312420" cy="281940"/>
          </a:xfrm>
        </p:grpSpPr>
        <p:sp>
          <p:nvSpPr>
            <p:cNvPr id="40" name="object 40"/>
            <p:cNvSpPr/>
            <p:nvPr/>
          </p:nvSpPr>
          <p:spPr>
            <a:xfrm>
              <a:off x="1396746" y="2222754"/>
              <a:ext cx="274320" cy="243840"/>
            </a:xfrm>
            <a:custGeom>
              <a:avLst/>
              <a:gdLst/>
              <a:ahLst/>
              <a:cxnLst/>
              <a:rect l="l" t="t" r="r" b="b"/>
              <a:pathLst>
                <a:path w="274319" h="243839">
                  <a:moveTo>
                    <a:pt x="137159" y="0"/>
                  </a:moveTo>
                  <a:lnTo>
                    <a:pt x="83796" y="9584"/>
                  </a:lnTo>
                  <a:lnTo>
                    <a:pt x="40195" y="35718"/>
                  </a:lnTo>
                  <a:lnTo>
                    <a:pt x="10787" y="74473"/>
                  </a:lnTo>
                  <a:lnTo>
                    <a:pt x="0" y="121920"/>
                  </a:lnTo>
                  <a:lnTo>
                    <a:pt x="10787" y="169366"/>
                  </a:lnTo>
                  <a:lnTo>
                    <a:pt x="40195" y="208121"/>
                  </a:lnTo>
                  <a:lnTo>
                    <a:pt x="83796" y="234255"/>
                  </a:lnTo>
                  <a:lnTo>
                    <a:pt x="137159" y="243840"/>
                  </a:lnTo>
                  <a:lnTo>
                    <a:pt x="190523" y="234255"/>
                  </a:lnTo>
                  <a:lnTo>
                    <a:pt x="234124" y="208121"/>
                  </a:lnTo>
                  <a:lnTo>
                    <a:pt x="263532" y="169366"/>
                  </a:lnTo>
                  <a:lnTo>
                    <a:pt x="274320" y="121920"/>
                  </a:lnTo>
                  <a:lnTo>
                    <a:pt x="263532" y="74473"/>
                  </a:lnTo>
                  <a:lnTo>
                    <a:pt x="234124" y="35718"/>
                  </a:lnTo>
                  <a:lnTo>
                    <a:pt x="190523" y="9584"/>
                  </a:lnTo>
                  <a:lnTo>
                    <a:pt x="137159" y="0"/>
                  </a:lnTo>
                  <a:close/>
                </a:path>
              </a:pathLst>
            </a:custGeom>
            <a:solidFill>
              <a:srgbClr val="FFFFFF"/>
            </a:solidFill>
          </p:spPr>
          <p:txBody>
            <a:bodyPr wrap="square" lIns="0" tIns="0" rIns="0" bIns="0" rtlCol="0"/>
            <a:lstStyle/>
            <a:p>
              <a:endParaRPr/>
            </a:p>
          </p:txBody>
        </p:sp>
        <p:sp>
          <p:nvSpPr>
            <p:cNvPr id="41" name="object 41"/>
            <p:cNvSpPr/>
            <p:nvPr/>
          </p:nvSpPr>
          <p:spPr>
            <a:xfrm>
              <a:off x="1396746" y="2222754"/>
              <a:ext cx="274320" cy="243840"/>
            </a:xfrm>
            <a:custGeom>
              <a:avLst/>
              <a:gdLst/>
              <a:ahLst/>
              <a:cxnLst/>
              <a:rect l="l" t="t" r="r" b="b"/>
              <a:pathLst>
                <a:path w="274319" h="243839">
                  <a:moveTo>
                    <a:pt x="0" y="121920"/>
                  </a:moveTo>
                  <a:lnTo>
                    <a:pt x="10787" y="74473"/>
                  </a:lnTo>
                  <a:lnTo>
                    <a:pt x="40195" y="35718"/>
                  </a:lnTo>
                  <a:lnTo>
                    <a:pt x="83796" y="9584"/>
                  </a:lnTo>
                  <a:lnTo>
                    <a:pt x="137159" y="0"/>
                  </a:lnTo>
                  <a:lnTo>
                    <a:pt x="190523" y="9584"/>
                  </a:lnTo>
                  <a:lnTo>
                    <a:pt x="234124" y="35718"/>
                  </a:lnTo>
                  <a:lnTo>
                    <a:pt x="263532" y="74473"/>
                  </a:lnTo>
                  <a:lnTo>
                    <a:pt x="274320" y="121920"/>
                  </a:lnTo>
                  <a:lnTo>
                    <a:pt x="263532" y="169366"/>
                  </a:lnTo>
                  <a:lnTo>
                    <a:pt x="234124" y="208121"/>
                  </a:lnTo>
                  <a:lnTo>
                    <a:pt x="190523" y="234255"/>
                  </a:lnTo>
                  <a:lnTo>
                    <a:pt x="137159" y="243840"/>
                  </a:lnTo>
                  <a:lnTo>
                    <a:pt x="83796" y="234255"/>
                  </a:lnTo>
                  <a:lnTo>
                    <a:pt x="40195" y="208121"/>
                  </a:lnTo>
                  <a:lnTo>
                    <a:pt x="10787" y="169366"/>
                  </a:lnTo>
                  <a:lnTo>
                    <a:pt x="0" y="121920"/>
                  </a:lnTo>
                  <a:close/>
                </a:path>
              </a:pathLst>
            </a:custGeom>
            <a:ln w="38100">
              <a:solidFill>
                <a:srgbClr val="FCE2AC"/>
              </a:solidFill>
            </a:ln>
          </p:spPr>
          <p:txBody>
            <a:bodyPr wrap="square" lIns="0" tIns="0" rIns="0" bIns="0" rtlCol="0"/>
            <a:lstStyle/>
            <a:p>
              <a:endParaRPr/>
            </a:p>
          </p:txBody>
        </p:sp>
      </p:grpSp>
      <p:sp>
        <p:nvSpPr>
          <p:cNvPr id="42" name="object 42"/>
          <p:cNvSpPr txBox="1"/>
          <p:nvPr/>
        </p:nvSpPr>
        <p:spPr>
          <a:xfrm>
            <a:off x="1456436" y="2162682"/>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2</a:t>
            </a:r>
            <a:endParaRPr sz="2000">
              <a:latin typeface="Calibri"/>
              <a:cs typeface="Calibri"/>
            </a:endParaRPr>
          </a:p>
        </p:txBody>
      </p:sp>
      <p:sp>
        <p:nvSpPr>
          <p:cNvPr id="43" name="object 43"/>
          <p:cNvSpPr txBox="1"/>
          <p:nvPr/>
        </p:nvSpPr>
        <p:spPr>
          <a:xfrm>
            <a:off x="4363592" y="1132712"/>
            <a:ext cx="2909570" cy="269240"/>
          </a:xfrm>
          <a:prstGeom prst="rect">
            <a:avLst/>
          </a:prstGeom>
        </p:spPr>
        <p:txBody>
          <a:bodyPr vert="horz" wrap="square" lIns="0" tIns="12065" rIns="0" bIns="0" rtlCol="0">
            <a:spAutoFit/>
          </a:bodyPr>
          <a:lstStyle/>
          <a:p>
            <a:pPr marL="12700">
              <a:lnSpc>
                <a:spcPct val="100000"/>
              </a:lnSpc>
              <a:spcBef>
                <a:spcPts val="95"/>
              </a:spcBef>
            </a:pPr>
            <a:r>
              <a:rPr sz="1600" spc="-10">
                <a:latin typeface="Calibri"/>
                <a:cs typeface="Calibri"/>
              </a:rPr>
              <a:t>Participant</a:t>
            </a:r>
            <a:r>
              <a:rPr sz="1600" spc="-45">
                <a:latin typeface="Calibri"/>
                <a:cs typeface="Calibri"/>
              </a:rPr>
              <a:t> </a:t>
            </a:r>
            <a:r>
              <a:rPr sz="1600">
                <a:latin typeface="Calibri"/>
                <a:cs typeface="Calibri"/>
              </a:rPr>
              <a:t>sets</a:t>
            </a:r>
            <a:r>
              <a:rPr sz="1600" spc="-10">
                <a:latin typeface="Calibri"/>
                <a:cs typeface="Calibri"/>
              </a:rPr>
              <a:t> </a:t>
            </a:r>
            <a:r>
              <a:rPr sz="1600">
                <a:latin typeface="Calibri"/>
                <a:cs typeface="Calibri"/>
              </a:rPr>
              <a:t>daily</a:t>
            </a:r>
            <a:r>
              <a:rPr sz="1600" spc="-45">
                <a:latin typeface="Calibri"/>
                <a:cs typeface="Calibri"/>
              </a:rPr>
              <a:t> </a:t>
            </a:r>
            <a:r>
              <a:rPr sz="1600">
                <a:latin typeface="Calibri"/>
                <a:cs typeface="Calibri"/>
              </a:rPr>
              <a:t>max</a:t>
            </a:r>
            <a:r>
              <a:rPr sz="1600" spc="-30">
                <a:latin typeface="Calibri"/>
                <a:cs typeface="Calibri"/>
              </a:rPr>
              <a:t> </a:t>
            </a:r>
            <a:r>
              <a:rPr sz="1600">
                <a:latin typeface="Calibri"/>
                <a:cs typeface="Calibri"/>
              </a:rPr>
              <a:t>values</a:t>
            </a:r>
            <a:r>
              <a:rPr sz="1600" spc="-25">
                <a:latin typeface="Calibri"/>
                <a:cs typeface="Calibri"/>
              </a:rPr>
              <a:t> so</a:t>
            </a:r>
            <a:endParaRPr sz="1600">
              <a:latin typeface="Calibri"/>
              <a:cs typeface="Calibri"/>
            </a:endParaRPr>
          </a:p>
        </p:txBody>
      </p:sp>
      <p:sp>
        <p:nvSpPr>
          <p:cNvPr id="44" name="object 44"/>
          <p:cNvSpPr txBox="1"/>
          <p:nvPr/>
        </p:nvSpPr>
        <p:spPr>
          <a:xfrm>
            <a:off x="4078351" y="1376248"/>
            <a:ext cx="3097530" cy="513715"/>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to</a:t>
            </a:r>
            <a:r>
              <a:rPr sz="1600" spc="-30">
                <a:latin typeface="Calibri"/>
                <a:cs typeface="Calibri"/>
              </a:rPr>
              <a:t> </a:t>
            </a:r>
            <a:r>
              <a:rPr sz="1600">
                <a:latin typeface="Calibri"/>
                <a:cs typeface="Calibri"/>
              </a:rPr>
              <a:t>limit</a:t>
            </a:r>
            <a:r>
              <a:rPr sz="1600" spc="-60">
                <a:latin typeface="Calibri"/>
                <a:cs typeface="Calibri"/>
              </a:rPr>
              <a:t> </a:t>
            </a:r>
            <a:r>
              <a:rPr sz="1600">
                <a:latin typeface="Calibri"/>
                <a:cs typeface="Calibri"/>
              </a:rPr>
              <a:t>each</a:t>
            </a:r>
            <a:r>
              <a:rPr sz="1600" spc="-25">
                <a:latin typeface="Calibri"/>
                <a:cs typeface="Calibri"/>
              </a:rPr>
              <a:t> </a:t>
            </a:r>
            <a:r>
              <a:rPr sz="1600">
                <a:latin typeface="Calibri"/>
                <a:cs typeface="Calibri"/>
              </a:rPr>
              <a:t>asset</a:t>
            </a:r>
            <a:r>
              <a:rPr sz="1600" spc="-20">
                <a:latin typeface="Calibri"/>
                <a:cs typeface="Calibri"/>
              </a:rPr>
              <a:t> </a:t>
            </a:r>
            <a:r>
              <a:rPr sz="1600">
                <a:latin typeface="Calibri"/>
                <a:cs typeface="Calibri"/>
              </a:rPr>
              <a:t>to</a:t>
            </a:r>
            <a:r>
              <a:rPr sz="1600" spc="-35">
                <a:latin typeface="Calibri"/>
                <a:cs typeface="Calibri"/>
              </a:rPr>
              <a:t> </a:t>
            </a:r>
            <a:r>
              <a:rPr sz="1600">
                <a:latin typeface="Calibri"/>
                <a:cs typeface="Calibri"/>
              </a:rPr>
              <a:t>12</a:t>
            </a:r>
            <a:r>
              <a:rPr sz="1600" spc="-20">
                <a:latin typeface="Calibri"/>
                <a:cs typeface="Calibri"/>
              </a:rPr>
              <a:t> </a:t>
            </a:r>
            <a:r>
              <a:rPr sz="1600">
                <a:latin typeface="Calibri"/>
                <a:cs typeface="Calibri"/>
              </a:rPr>
              <a:t>hours</a:t>
            </a:r>
            <a:r>
              <a:rPr sz="1600" spc="-25">
                <a:latin typeface="Calibri"/>
                <a:cs typeface="Calibri"/>
              </a:rPr>
              <a:t> of</a:t>
            </a:r>
            <a:endParaRPr sz="1600">
              <a:latin typeface="Calibri"/>
              <a:cs typeface="Calibri"/>
            </a:endParaRPr>
          </a:p>
          <a:p>
            <a:pPr marL="12700">
              <a:lnSpc>
                <a:spcPct val="100000"/>
              </a:lnSpc>
              <a:spcBef>
                <a:spcPts val="5"/>
              </a:spcBef>
            </a:pPr>
            <a:r>
              <a:rPr sz="1600">
                <a:latin typeface="Calibri"/>
                <a:cs typeface="Calibri"/>
              </a:rPr>
              <a:t>operation</a:t>
            </a:r>
            <a:r>
              <a:rPr sz="1600" spc="-15">
                <a:latin typeface="Calibri"/>
                <a:cs typeface="Calibri"/>
              </a:rPr>
              <a:t> </a:t>
            </a:r>
            <a:r>
              <a:rPr sz="1600">
                <a:latin typeface="Calibri"/>
                <a:cs typeface="Calibri"/>
              </a:rPr>
              <a:t>(12</a:t>
            </a:r>
            <a:r>
              <a:rPr sz="1600" spc="-15">
                <a:latin typeface="Calibri"/>
                <a:cs typeface="Calibri"/>
              </a:rPr>
              <a:t> </a:t>
            </a:r>
            <a:r>
              <a:rPr sz="1600">
                <a:latin typeface="Calibri"/>
                <a:cs typeface="Calibri"/>
              </a:rPr>
              <a:t>MW</a:t>
            </a:r>
            <a:r>
              <a:rPr sz="1600" spc="-35">
                <a:latin typeface="Calibri"/>
                <a:cs typeface="Calibri"/>
              </a:rPr>
              <a:t> </a:t>
            </a:r>
            <a:r>
              <a:rPr sz="1600">
                <a:latin typeface="Calibri"/>
                <a:cs typeface="Calibri"/>
              </a:rPr>
              <a:t>x</a:t>
            </a:r>
            <a:r>
              <a:rPr sz="1600" spc="-30">
                <a:latin typeface="Calibri"/>
                <a:cs typeface="Calibri"/>
              </a:rPr>
              <a:t> </a:t>
            </a:r>
            <a:r>
              <a:rPr sz="1600">
                <a:latin typeface="Calibri"/>
                <a:cs typeface="Calibri"/>
              </a:rPr>
              <a:t>5</a:t>
            </a:r>
            <a:r>
              <a:rPr sz="1600" spc="-25">
                <a:latin typeface="Calibri"/>
                <a:cs typeface="Calibri"/>
              </a:rPr>
              <a:t> </a:t>
            </a:r>
            <a:r>
              <a:rPr sz="1600">
                <a:latin typeface="Calibri"/>
                <a:cs typeface="Calibri"/>
              </a:rPr>
              <a:t>hrs</a:t>
            </a:r>
            <a:r>
              <a:rPr sz="1600" spc="-35">
                <a:latin typeface="Calibri"/>
                <a:cs typeface="Calibri"/>
              </a:rPr>
              <a:t> </a:t>
            </a:r>
            <a:r>
              <a:rPr sz="1600">
                <a:latin typeface="Calibri"/>
                <a:cs typeface="Calibri"/>
              </a:rPr>
              <a:t>=</a:t>
            </a:r>
            <a:r>
              <a:rPr sz="1600" spc="-25">
                <a:latin typeface="Calibri"/>
                <a:cs typeface="Calibri"/>
              </a:rPr>
              <a:t> </a:t>
            </a:r>
            <a:r>
              <a:rPr sz="1600">
                <a:latin typeface="Calibri"/>
                <a:cs typeface="Calibri"/>
              </a:rPr>
              <a:t>60</a:t>
            </a:r>
            <a:r>
              <a:rPr sz="1600" spc="-10">
                <a:latin typeface="Calibri"/>
                <a:cs typeface="Calibri"/>
              </a:rPr>
              <a:t> </a:t>
            </a:r>
            <a:r>
              <a:rPr sz="1600" spc="-20">
                <a:latin typeface="Calibri"/>
                <a:cs typeface="Calibri"/>
              </a:rPr>
              <a:t>MWh)</a:t>
            </a:r>
            <a:endParaRPr sz="1600">
              <a:latin typeface="Calibri"/>
              <a:cs typeface="Calibri"/>
            </a:endParaRPr>
          </a:p>
        </p:txBody>
      </p:sp>
      <p:grpSp>
        <p:nvGrpSpPr>
          <p:cNvPr id="45" name="object 45"/>
          <p:cNvGrpSpPr/>
          <p:nvPr/>
        </p:nvGrpSpPr>
        <p:grpSpPr>
          <a:xfrm>
            <a:off x="3971544" y="1068324"/>
            <a:ext cx="363220" cy="312420"/>
            <a:chOff x="3971544" y="1068324"/>
            <a:chExt cx="363220" cy="312420"/>
          </a:xfrm>
        </p:grpSpPr>
        <p:sp>
          <p:nvSpPr>
            <p:cNvPr id="46" name="object 46"/>
            <p:cNvSpPr/>
            <p:nvPr/>
          </p:nvSpPr>
          <p:spPr>
            <a:xfrm>
              <a:off x="3990594" y="1087374"/>
              <a:ext cx="325120" cy="274320"/>
            </a:xfrm>
            <a:custGeom>
              <a:avLst/>
              <a:gdLst/>
              <a:ahLst/>
              <a:cxnLst/>
              <a:rect l="l" t="t" r="r" b="b"/>
              <a:pathLst>
                <a:path w="325120" h="274319">
                  <a:moveTo>
                    <a:pt x="162305" y="0"/>
                  </a:moveTo>
                  <a:lnTo>
                    <a:pt x="110995" y="6998"/>
                  </a:lnTo>
                  <a:lnTo>
                    <a:pt x="66440" y="26481"/>
                  </a:lnTo>
                  <a:lnTo>
                    <a:pt x="31309" y="56180"/>
                  </a:lnTo>
                  <a:lnTo>
                    <a:pt x="8272" y="93829"/>
                  </a:lnTo>
                  <a:lnTo>
                    <a:pt x="0" y="137160"/>
                  </a:lnTo>
                  <a:lnTo>
                    <a:pt x="8272" y="180490"/>
                  </a:lnTo>
                  <a:lnTo>
                    <a:pt x="31309" y="218139"/>
                  </a:lnTo>
                  <a:lnTo>
                    <a:pt x="66440" y="247838"/>
                  </a:lnTo>
                  <a:lnTo>
                    <a:pt x="110995" y="267321"/>
                  </a:lnTo>
                  <a:lnTo>
                    <a:pt x="162305" y="274320"/>
                  </a:lnTo>
                  <a:lnTo>
                    <a:pt x="213616" y="267321"/>
                  </a:lnTo>
                  <a:lnTo>
                    <a:pt x="258171" y="247838"/>
                  </a:lnTo>
                  <a:lnTo>
                    <a:pt x="293302" y="218139"/>
                  </a:lnTo>
                  <a:lnTo>
                    <a:pt x="316339" y="180490"/>
                  </a:lnTo>
                  <a:lnTo>
                    <a:pt x="324611" y="137160"/>
                  </a:lnTo>
                  <a:lnTo>
                    <a:pt x="316339" y="93829"/>
                  </a:lnTo>
                  <a:lnTo>
                    <a:pt x="293302" y="56180"/>
                  </a:lnTo>
                  <a:lnTo>
                    <a:pt x="258171" y="26481"/>
                  </a:lnTo>
                  <a:lnTo>
                    <a:pt x="213616" y="6998"/>
                  </a:lnTo>
                  <a:lnTo>
                    <a:pt x="162305" y="0"/>
                  </a:lnTo>
                  <a:close/>
                </a:path>
              </a:pathLst>
            </a:custGeom>
            <a:solidFill>
              <a:srgbClr val="FFFFFF"/>
            </a:solidFill>
          </p:spPr>
          <p:txBody>
            <a:bodyPr wrap="square" lIns="0" tIns="0" rIns="0" bIns="0" rtlCol="0"/>
            <a:lstStyle/>
            <a:p>
              <a:endParaRPr/>
            </a:p>
          </p:txBody>
        </p:sp>
        <p:sp>
          <p:nvSpPr>
            <p:cNvPr id="47" name="object 47"/>
            <p:cNvSpPr/>
            <p:nvPr/>
          </p:nvSpPr>
          <p:spPr>
            <a:xfrm>
              <a:off x="3990594" y="1087374"/>
              <a:ext cx="325120" cy="274320"/>
            </a:xfrm>
            <a:custGeom>
              <a:avLst/>
              <a:gdLst/>
              <a:ahLst/>
              <a:cxnLst/>
              <a:rect l="l" t="t" r="r" b="b"/>
              <a:pathLst>
                <a:path w="325120" h="274319">
                  <a:moveTo>
                    <a:pt x="0" y="137160"/>
                  </a:moveTo>
                  <a:lnTo>
                    <a:pt x="8272" y="93829"/>
                  </a:lnTo>
                  <a:lnTo>
                    <a:pt x="31309" y="56180"/>
                  </a:lnTo>
                  <a:lnTo>
                    <a:pt x="66440" y="26481"/>
                  </a:lnTo>
                  <a:lnTo>
                    <a:pt x="110995" y="6998"/>
                  </a:lnTo>
                  <a:lnTo>
                    <a:pt x="162305" y="0"/>
                  </a:lnTo>
                  <a:lnTo>
                    <a:pt x="213616" y="6998"/>
                  </a:lnTo>
                  <a:lnTo>
                    <a:pt x="258171" y="26481"/>
                  </a:lnTo>
                  <a:lnTo>
                    <a:pt x="293302" y="56180"/>
                  </a:lnTo>
                  <a:lnTo>
                    <a:pt x="316339" y="93829"/>
                  </a:lnTo>
                  <a:lnTo>
                    <a:pt x="324611" y="137160"/>
                  </a:lnTo>
                  <a:lnTo>
                    <a:pt x="316339" y="180490"/>
                  </a:lnTo>
                  <a:lnTo>
                    <a:pt x="293302" y="218139"/>
                  </a:lnTo>
                  <a:lnTo>
                    <a:pt x="258171" y="247838"/>
                  </a:lnTo>
                  <a:lnTo>
                    <a:pt x="213616" y="267321"/>
                  </a:lnTo>
                  <a:lnTo>
                    <a:pt x="162305" y="274320"/>
                  </a:lnTo>
                  <a:lnTo>
                    <a:pt x="110995" y="267321"/>
                  </a:lnTo>
                  <a:lnTo>
                    <a:pt x="66440" y="247838"/>
                  </a:lnTo>
                  <a:lnTo>
                    <a:pt x="31309" y="218139"/>
                  </a:lnTo>
                  <a:lnTo>
                    <a:pt x="8272" y="180490"/>
                  </a:lnTo>
                  <a:lnTo>
                    <a:pt x="0" y="137160"/>
                  </a:lnTo>
                  <a:close/>
                </a:path>
              </a:pathLst>
            </a:custGeom>
            <a:ln w="38100">
              <a:solidFill>
                <a:srgbClr val="FCE2AC"/>
              </a:solidFill>
            </a:ln>
          </p:spPr>
          <p:txBody>
            <a:bodyPr wrap="square" lIns="0" tIns="0" rIns="0" bIns="0" rtlCol="0"/>
            <a:lstStyle/>
            <a:p>
              <a:endParaRPr/>
            </a:p>
          </p:txBody>
        </p:sp>
      </p:grpSp>
      <p:sp>
        <p:nvSpPr>
          <p:cNvPr id="48" name="object 48"/>
          <p:cNvSpPr txBox="1"/>
          <p:nvPr/>
        </p:nvSpPr>
        <p:spPr>
          <a:xfrm>
            <a:off x="4074667" y="1041602"/>
            <a:ext cx="154940" cy="331470"/>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82</a:t>
            </a:fld>
            <a:endParaRPr spc="-25"/>
          </a:p>
        </p:txBody>
      </p:sp>
      <p:sp>
        <p:nvSpPr>
          <p:cNvPr id="50" name="object 50"/>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302768" y="58183"/>
            <a:ext cx="5954395" cy="798830"/>
          </a:xfrm>
          <a:prstGeom prst="rect">
            <a:avLst/>
          </a:prstGeom>
        </p:spPr>
        <p:txBody>
          <a:bodyPr vert="horz" wrap="square" lIns="0" tIns="36195" rIns="0" bIns="0" rtlCol="0">
            <a:spAutoFit/>
          </a:bodyPr>
          <a:lstStyle/>
          <a:p>
            <a:pPr marL="12700">
              <a:lnSpc>
                <a:spcPct val="100000"/>
              </a:lnSpc>
              <a:spcBef>
                <a:spcPts val="285"/>
              </a:spcBef>
            </a:pPr>
            <a:r>
              <a:rPr spc="-10"/>
              <a:t>Example</a:t>
            </a:r>
            <a:r>
              <a:rPr spc="-100"/>
              <a:t> </a:t>
            </a:r>
            <a:r>
              <a:rPr spc="-50"/>
              <a:t>3</a:t>
            </a:r>
          </a:p>
          <a:p>
            <a:pPr marL="12700">
              <a:lnSpc>
                <a:spcPct val="100000"/>
              </a:lnSpc>
              <a:spcBef>
                <a:spcPts val="140"/>
              </a:spcBef>
            </a:pPr>
            <a:r>
              <a:rPr sz="2000" b="0" i="1">
                <a:latin typeface="Calibri"/>
                <a:cs typeface="Calibri"/>
              </a:rPr>
              <a:t>CSF</a:t>
            </a:r>
            <a:r>
              <a:rPr sz="2000" b="0" i="1" spc="-25">
                <a:latin typeface="Calibri"/>
                <a:cs typeface="Calibri"/>
              </a:rPr>
              <a:t> </a:t>
            </a:r>
            <a:r>
              <a:rPr sz="2000" b="0" i="1">
                <a:latin typeface="Calibri"/>
                <a:cs typeface="Calibri"/>
              </a:rPr>
              <a:t>Hopes</a:t>
            </a:r>
            <a:r>
              <a:rPr sz="2000" b="0" i="1" spc="-50">
                <a:latin typeface="Calibri"/>
                <a:cs typeface="Calibri"/>
              </a:rPr>
              <a:t> </a:t>
            </a:r>
            <a:r>
              <a:rPr sz="2000" b="0" i="1">
                <a:latin typeface="Calibri"/>
                <a:cs typeface="Calibri"/>
              </a:rPr>
              <a:t>to</a:t>
            </a:r>
            <a:r>
              <a:rPr sz="2000" b="0" i="1" spc="-15">
                <a:latin typeface="Calibri"/>
                <a:cs typeface="Calibri"/>
              </a:rPr>
              <a:t> </a:t>
            </a:r>
            <a:r>
              <a:rPr sz="2000" b="0" i="1">
                <a:latin typeface="Calibri"/>
                <a:cs typeface="Calibri"/>
              </a:rPr>
              <a:t>Regulate</a:t>
            </a:r>
            <a:r>
              <a:rPr sz="2000" b="0" i="1" spc="-45">
                <a:latin typeface="Calibri"/>
                <a:cs typeface="Calibri"/>
              </a:rPr>
              <a:t> </a:t>
            </a:r>
            <a:r>
              <a:rPr sz="2000" b="0" i="1">
                <a:latin typeface="Calibri"/>
                <a:cs typeface="Calibri"/>
              </a:rPr>
              <a:t>at</a:t>
            </a:r>
            <a:r>
              <a:rPr sz="2000" b="0" i="1" spc="-20">
                <a:latin typeface="Calibri"/>
                <a:cs typeface="Calibri"/>
              </a:rPr>
              <a:t> </a:t>
            </a:r>
            <a:r>
              <a:rPr sz="2000" b="0" i="1">
                <a:latin typeface="Calibri"/>
                <a:cs typeface="Calibri"/>
              </a:rPr>
              <a:t>±10</a:t>
            </a:r>
            <a:r>
              <a:rPr sz="2000" b="0" i="1" spc="-25">
                <a:latin typeface="Calibri"/>
                <a:cs typeface="Calibri"/>
              </a:rPr>
              <a:t> </a:t>
            </a:r>
            <a:r>
              <a:rPr sz="2000" b="0" i="1">
                <a:latin typeface="Calibri"/>
                <a:cs typeface="Calibri"/>
              </a:rPr>
              <a:t>MW</a:t>
            </a:r>
            <a:r>
              <a:rPr sz="2000" b="0" i="1" spc="-25">
                <a:latin typeface="Calibri"/>
                <a:cs typeface="Calibri"/>
              </a:rPr>
              <a:t> </a:t>
            </a:r>
            <a:r>
              <a:rPr sz="2000" b="0" i="1">
                <a:latin typeface="Calibri"/>
                <a:cs typeface="Calibri"/>
              </a:rPr>
              <a:t>and</a:t>
            </a:r>
            <a:r>
              <a:rPr sz="2000" b="0" i="1" spc="-35">
                <a:latin typeface="Calibri"/>
                <a:cs typeface="Calibri"/>
              </a:rPr>
              <a:t> </a:t>
            </a:r>
            <a:r>
              <a:rPr sz="2000" b="0" i="1">
                <a:latin typeface="Calibri"/>
                <a:cs typeface="Calibri"/>
              </a:rPr>
              <a:t>Generate</a:t>
            </a:r>
            <a:r>
              <a:rPr sz="2000" b="0" i="1" spc="-45">
                <a:latin typeface="Calibri"/>
                <a:cs typeface="Calibri"/>
              </a:rPr>
              <a:t> </a:t>
            </a:r>
            <a:r>
              <a:rPr sz="2000" b="0" i="1">
                <a:latin typeface="Calibri"/>
                <a:cs typeface="Calibri"/>
              </a:rPr>
              <a:t>at</a:t>
            </a:r>
            <a:r>
              <a:rPr sz="2000" b="0" i="1" spc="-25">
                <a:latin typeface="Calibri"/>
                <a:cs typeface="Calibri"/>
              </a:rPr>
              <a:t> </a:t>
            </a:r>
            <a:r>
              <a:rPr sz="2000" b="0" i="1">
                <a:latin typeface="Calibri"/>
                <a:cs typeface="Calibri"/>
              </a:rPr>
              <a:t>2</a:t>
            </a:r>
            <a:r>
              <a:rPr sz="2000" b="0" i="1" spc="-20">
                <a:latin typeface="Calibri"/>
                <a:cs typeface="Calibri"/>
              </a:rPr>
              <a:t> </a:t>
            </a:r>
            <a:r>
              <a:rPr sz="2000" b="0" i="1" spc="-25">
                <a:latin typeface="Calibri"/>
                <a:cs typeface="Calibri"/>
              </a:rPr>
              <a:t>MW</a:t>
            </a:r>
            <a:endParaRPr sz="2000">
              <a:latin typeface="Calibri"/>
              <a:cs typeface="Calibri"/>
            </a:endParaRPr>
          </a:p>
        </p:txBody>
      </p:sp>
      <p:graphicFrame>
        <p:nvGraphicFramePr>
          <p:cNvPr id="4" name="object 4"/>
          <p:cNvGraphicFramePr>
            <a:graphicFrameLocks noGrp="1"/>
          </p:cNvGraphicFramePr>
          <p:nvPr/>
        </p:nvGraphicFramePr>
        <p:xfrm>
          <a:off x="374650" y="1230757"/>
          <a:ext cx="3957320" cy="3490595"/>
        </p:xfrm>
        <a:graphic>
          <a:graphicData uri="http://schemas.openxmlformats.org/drawingml/2006/table">
            <a:tbl>
              <a:tblPr firstRow="1" bandRow="1">
                <a:tableStyleId>{2D5ABB26-0587-4C30-8999-92F81FD0307C}</a:tableStyleId>
              </a:tblPr>
              <a:tblGrid>
                <a:gridCol w="1661795">
                  <a:extLst>
                    <a:ext uri="{9D8B030D-6E8A-4147-A177-3AD203B41FA5}">
                      <a16:colId xmlns:a16="http://schemas.microsoft.com/office/drawing/2014/main" val="20000"/>
                    </a:ext>
                  </a:extLst>
                </a:gridCol>
                <a:gridCol w="85280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0720">
                  <a:extLst>
                    <a:ext uri="{9D8B030D-6E8A-4147-A177-3AD203B41FA5}">
                      <a16:colId xmlns:a16="http://schemas.microsoft.com/office/drawing/2014/main" val="20003"/>
                    </a:ext>
                  </a:extLst>
                </a:gridCol>
              </a:tblGrid>
              <a:tr h="334645">
                <a:tc gridSpan="4">
                  <a:txBody>
                    <a:bodyPr/>
                    <a:lstStyle/>
                    <a:p>
                      <a:pPr marL="91440">
                        <a:lnSpc>
                          <a:spcPct val="100000"/>
                        </a:lnSpc>
                        <a:spcBef>
                          <a:spcPts val="260"/>
                        </a:spcBef>
                      </a:pPr>
                      <a:r>
                        <a:rPr sz="1600" b="1" spc="-10">
                          <a:latin typeface="Calibri"/>
                          <a:cs typeface="Calibri"/>
                        </a:rPr>
                        <a:t>Offers</a:t>
                      </a:r>
                      <a:r>
                        <a:rPr sz="1600" b="1" spc="-20">
                          <a:latin typeface="Calibri"/>
                          <a:cs typeface="Calibri"/>
                        </a:rPr>
                        <a:t> </a:t>
                      </a:r>
                      <a:r>
                        <a:rPr sz="1600" b="1">
                          <a:latin typeface="Calibri"/>
                          <a:cs typeface="Calibri"/>
                        </a:rPr>
                        <a:t>and</a:t>
                      </a:r>
                      <a:r>
                        <a:rPr sz="1600" b="1" spc="-35">
                          <a:latin typeface="Calibri"/>
                          <a:cs typeface="Calibri"/>
                        </a:rPr>
                        <a:t> </a:t>
                      </a:r>
                      <a:r>
                        <a:rPr sz="1600" b="1" spc="-20">
                          <a:latin typeface="Calibri"/>
                          <a:cs typeface="Calibri"/>
                        </a:rPr>
                        <a:t>Bids</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rowSpan="2">
                  <a:txBody>
                    <a:bodyPr/>
                    <a:lstStyle/>
                    <a:p>
                      <a:pPr>
                        <a:lnSpc>
                          <a:spcPct val="100000"/>
                        </a:lnSpc>
                        <a:spcBef>
                          <a:spcPts val="305"/>
                        </a:spcBef>
                      </a:pPr>
                      <a:endParaRPr sz="1400">
                        <a:latin typeface="Times New Roman"/>
                        <a:cs typeface="Times New Roman"/>
                      </a:endParaRPr>
                    </a:p>
                    <a:p>
                      <a:pPr algn="ctr">
                        <a:lnSpc>
                          <a:spcPct val="100000"/>
                        </a:lnSpc>
                      </a:pPr>
                      <a:r>
                        <a:rPr sz="1400" spc="-10">
                          <a:latin typeface="Calibri"/>
                          <a:cs typeface="Calibri"/>
                        </a:rPr>
                        <a:t>Asset</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row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gridSpan="2">
                  <a:txBody>
                    <a:bodyPr/>
                    <a:lstStyle/>
                    <a:p>
                      <a:pPr marL="184785">
                        <a:lnSpc>
                          <a:spcPct val="100000"/>
                        </a:lnSpc>
                        <a:spcBef>
                          <a:spcPts val="270"/>
                        </a:spcBef>
                      </a:pPr>
                      <a:r>
                        <a:rPr sz="1400">
                          <a:latin typeface="Calibri"/>
                          <a:cs typeface="Calibri"/>
                        </a:rPr>
                        <a:t>Hourly</a:t>
                      </a:r>
                      <a:r>
                        <a:rPr sz="1400" spc="-30">
                          <a:latin typeface="Calibri"/>
                          <a:cs typeface="Calibri"/>
                        </a:rPr>
                        <a:t> </a:t>
                      </a:r>
                      <a:r>
                        <a:rPr sz="1400" spc="-10">
                          <a:latin typeface="Calibri"/>
                          <a:cs typeface="Calibri"/>
                        </a:rPr>
                        <a:t>Interval</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extLst>
                  <a:ext uri="{0D108BD9-81ED-4DB2-BD59-A6C34878D82A}">
                    <a16:rowId xmlns:a16="http://schemas.microsoft.com/office/drawing/2014/main" val="10001"/>
                  </a:ext>
                </a:extLst>
              </a:tr>
              <a:tr h="417830">
                <a:tc vMerge="1">
                  <a:txBody>
                    <a:bodyPr/>
                    <a:lstStyle/>
                    <a:p>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715"/>
                        </a:spcBef>
                      </a:pPr>
                      <a:r>
                        <a:rPr sz="1400" spc="-50">
                          <a:latin typeface="Calibri"/>
                          <a:cs typeface="Calibri"/>
                        </a:rPr>
                        <a:t>1</a:t>
                      </a:r>
                      <a:endParaRPr sz="1400">
                        <a:latin typeface="Calibri"/>
                        <a:cs typeface="Calibri"/>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tc>
                  <a:txBody>
                    <a:bodyPr/>
                    <a:lstStyle/>
                    <a:p>
                      <a:pPr algn="ctr">
                        <a:lnSpc>
                          <a:spcPct val="100000"/>
                        </a:lnSpc>
                        <a:spcBef>
                          <a:spcPts val="715"/>
                        </a:spcBef>
                      </a:pPr>
                      <a:r>
                        <a:rPr sz="1400" spc="-50">
                          <a:latin typeface="Calibri"/>
                          <a:cs typeface="Calibri"/>
                        </a:rPr>
                        <a:t>2</a:t>
                      </a:r>
                      <a:endParaRPr sz="1400">
                        <a:latin typeface="Calibri"/>
                        <a:cs typeface="Calibri"/>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BBBBBB"/>
                      </a:solidFill>
                      <a:prstDash val="solid"/>
                    </a:lnB>
                    <a:solidFill>
                      <a:srgbClr val="DFE8F6"/>
                    </a:solidFill>
                  </a:tcPr>
                </a:tc>
                <a:extLst>
                  <a:ext uri="{0D108BD9-81ED-4DB2-BD59-A6C34878D82A}">
                    <a16:rowId xmlns:a16="http://schemas.microsoft.com/office/drawing/2014/main" val="10002"/>
                  </a:ext>
                </a:extLst>
              </a:tr>
              <a:tr h="304800">
                <a:tc rowSpan="2">
                  <a:txBody>
                    <a:bodyPr/>
                    <a:lstStyle/>
                    <a:p>
                      <a:pPr>
                        <a:lnSpc>
                          <a:spcPct val="100000"/>
                        </a:lnSpc>
                        <a:spcBef>
                          <a:spcPts val="455"/>
                        </a:spcBef>
                      </a:pPr>
                      <a:endParaRPr sz="1400">
                        <a:latin typeface="Times New Roman"/>
                        <a:cs typeface="Times New Roman"/>
                      </a:endParaRPr>
                    </a:p>
                    <a:p>
                      <a:pPr marL="259079">
                        <a:lnSpc>
                          <a:spcPct val="100000"/>
                        </a:lnSpc>
                      </a:pPr>
                      <a:r>
                        <a:rPr sz="1400" spc="-10">
                          <a:latin typeface="Calibri"/>
                          <a:cs typeface="Calibri"/>
                        </a:rPr>
                        <a:t>MyFacility_</a:t>
                      </a:r>
                      <a:r>
                        <a:rPr sz="1400" b="1" spc="-10">
                          <a:solidFill>
                            <a:srgbClr val="F6881F"/>
                          </a:solidFill>
                          <a:latin typeface="Calibri"/>
                          <a:cs typeface="Calibri"/>
                        </a:rPr>
                        <a:t>GEN</a:t>
                      </a:r>
                      <a:endParaRPr sz="1400">
                        <a:latin typeface="Calibri"/>
                        <a:cs typeface="Calibri"/>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0"/>
                        </a:spcBef>
                      </a:pPr>
                      <a:r>
                        <a:rPr sz="1400" spc="-25">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0"/>
                        </a:spcBef>
                      </a:pPr>
                      <a:r>
                        <a:rPr sz="1400" spc="-25">
                          <a:latin typeface="Calibri"/>
                          <a:cs typeface="Calibri"/>
                        </a:rPr>
                        <a:t>12</a:t>
                      </a:r>
                      <a:endParaRPr sz="1400">
                        <a:latin typeface="Calibri"/>
                        <a:cs typeface="Calibri"/>
                      </a:endParaRPr>
                    </a:p>
                  </a:txBody>
                  <a:tcPr marL="0" marR="0" marT="34290"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270"/>
                        </a:spcBef>
                      </a:pPr>
                      <a:r>
                        <a:rPr sz="1400" spc="-25">
                          <a:latin typeface="Calibri"/>
                          <a:cs typeface="Calibri"/>
                        </a:rPr>
                        <a:t>12</a:t>
                      </a:r>
                      <a:endParaRPr sz="1400">
                        <a:latin typeface="Calibri"/>
                        <a:cs typeface="Calibri"/>
                      </a:endParaRPr>
                    </a:p>
                  </a:txBody>
                  <a:tcPr marL="0" marR="0" marT="34290"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3"/>
                  </a:ext>
                </a:extLst>
              </a:tr>
              <a:tr h="455930">
                <a:tc vMerge="1">
                  <a:txBody>
                    <a:bodyPr/>
                    <a:lstStyle/>
                    <a:p>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865"/>
                        </a:spcBef>
                      </a:pPr>
                      <a:r>
                        <a:rPr sz="1400" spc="-10">
                          <a:latin typeface="Calibri"/>
                          <a:cs typeface="Calibri"/>
                        </a:rPr>
                        <a:t>Price</a:t>
                      </a:r>
                      <a:endParaRPr sz="1400">
                        <a:latin typeface="Calibri"/>
                        <a:cs typeface="Calibri"/>
                      </a:endParaRPr>
                    </a:p>
                  </a:txBody>
                  <a:tcPr marL="0" marR="0" marT="109855"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865"/>
                        </a:spcBef>
                      </a:pPr>
                      <a:r>
                        <a:rPr sz="1400" spc="-20">
                          <a:latin typeface="Calibri"/>
                          <a:cs typeface="Calibri"/>
                        </a:rPr>
                        <a:t>−150</a:t>
                      </a:r>
                      <a:endParaRPr sz="1400">
                        <a:latin typeface="Calibri"/>
                        <a:cs typeface="Calibri"/>
                      </a:endParaRPr>
                    </a:p>
                  </a:txBody>
                  <a:tcPr marL="0" marR="0" marT="10985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865"/>
                        </a:spcBef>
                      </a:pPr>
                      <a:r>
                        <a:rPr sz="1400" spc="-20">
                          <a:latin typeface="Calibri"/>
                          <a:cs typeface="Calibri"/>
                        </a:rPr>
                        <a:t>−150</a:t>
                      </a:r>
                      <a:endParaRPr sz="1400">
                        <a:latin typeface="Calibri"/>
                        <a:cs typeface="Calibri"/>
                      </a:endParaRPr>
                    </a:p>
                  </a:txBody>
                  <a:tcPr marL="0" marR="0" marT="10985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4"/>
                  </a:ext>
                </a:extLst>
              </a:tr>
              <a:tr h="304800">
                <a:tc rowSpan="2">
                  <a:txBody>
                    <a:bodyPr/>
                    <a:lstStyle/>
                    <a:p>
                      <a:pPr>
                        <a:lnSpc>
                          <a:spcPct val="100000"/>
                        </a:lnSpc>
                        <a:spcBef>
                          <a:spcPts val="445"/>
                        </a:spcBef>
                      </a:pPr>
                      <a:endParaRPr sz="1400">
                        <a:latin typeface="Times New Roman"/>
                        <a:cs typeface="Times New Roman"/>
                      </a:endParaRPr>
                    </a:p>
                    <a:p>
                      <a:pPr marL="257810">
                        <a:lnSpc>
                          <a:spcPct val="100000"/>
                        </a:lnSpc>
                      </a:pPr>
                      <a:r>
                        <a:rPr sz="1400" spc="-10">
                          <a:latin typeface="Calibri"/>
                          <a:cs typeface="Calibri"/>
                        </a:rPr>
                        <a:t>MyFacility_</a:t>
                      </a:r>
                      <a:r>
                        <a:rPr sz="1400" b="1" spc="-10">
                          <a:solidFill>
                            <a:srgbClr val="EB3324"/>
                          </a:solidFill>
                          <a:latin typeface="Calibri"/>
                          <a:cs typeface="Calibri"/>
                        </a:rPr>
                        <a:t>ARD</a:t>
                      </a:r>
                      <a:endParaRPr sz="1400">
                        <a:latin typeface="Calibri"/>
                        <a:cs typeface="Calibri"/>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MW</a:t>
                      </a:r>
                      <a:endParaRPr sz="1400">
                        <a:latin typeface="Calibri"/>
                        <a:cs typeface="Calibri"/>
                      </a:endParaRPr>
                    </a:p>
                  </a:txBody>
                  <a:tcPr marL="0" marR="0" marT="34925"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5"/>
                  </a:ext>
                </a:extLst>
              </a:tr>
              <a:tr h="453390">
                <a:tc vMerge="1">
                  <a:txBody>
                    <a:bodyPr/>
                    <a:lstStyle/>
                    <a:p>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860"/>
                        </a:spcBef>
                      </a:pPr>
                      <a:r>
                        <a:rPr sz="1400" spc="-10">
                          <a:latin typeface="Calibri"/>
                          <a:cs typeface="Calibri"/>
                        </a:rPr>
                        <a:t>Price</a:t>
                      </a:r>
                      <a:endParaRPr sz="1400">
                        <a:latin typeface="Calibri"/>
                        <a:cs typeface="Calibri"/>
                      </a:endParaRPr>
                    </a:p>
                  </a:txBody>
                  <a:tcPr marL="0" marR="0" marT="109220"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860"/>
                        </a:spcBef>
                      </a:pPr>
                      <a:r>
                        <a:rPr sz="1400" spc="-20">
                          <a:latin typeface="Calibri"/>
                          <a:cs typeface="Calibri"/>
                        </a:rPr>
                        <a:t>−150</a:t>
                      </a:r>
                      <a:endParaRPr sz="1400">
                        <a:latin typeface="Calibri"/>
                        <a:cs typeface="Calibri"/>
                      </a:endParaRPr>
                    </a:p>
                  </a:txBody>
                  <a:tcPr marL="0" marR="0" marT="109220"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algn="ctr">
                        <a:lnSpc>
                          <a:spcPct val="100000"/>
                        </a:lnSpc>
                        <a:spcBef>
                          <a:spcPts val="860"/>
                        </a:spcBef>
                      </a:pPr>
                      <a:r>
                        <a:rPr sz="1400" spc="-20">
                          <a:latin typeface="Calibri"/>
                          <a:cs typeface="Calibri"/>
                        </a:rPr>
                        <a:t>−150</a:t>
                      </a:r>
                      <a:endParaRPr sz="1400">
                        <a:latin typeface="Calibri"/>
                        <a:cs typeface="Calibri"/>
                      </a:endParaRPr>
                    </a:p>
                  </a:txBody>
                  <a:tcPr marL="0" marR="0" marT="109220"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6"/>
                  </a:ext>
                </a:extLst>
              </a:tr>
              <a:tr h="304800">
                <a:tc rowSpan="3">
                  <a:txBody>
                    <a:bodyPr/>
                    <a:lstStyle/>
                    <a:p>
                      <a:pPr>
                        <a:lnSpc>
                          <a:spcPct val="100000"/>
                        </a:lnSpc>
                        <a:spcBef>
                          <a:spcPts val="1065"/>
                        </a:spcBef>
                      </a:pPr>
                      <a:endParaRPr sz="1400">
                        <a:latin typeface="Times New Roman"/>
                        <a:cs typeface="Times New Roman"/>
                      </a:endParaRPr>
                    </a:p>
                    <a:p>
                      <a:pPr marL="227329">
                        <a:lnSpc>
                          <a:spcPct val="100000"/>
                        </a:lnSpc>
                      </a:pPr>
                      <a:r>
                        <a:rPr sz="1400" spc="-10">
                          <a:latin typeface="Calibri"/>
                          <a:cs typeface="Calibri"/>
                        </a:rPr>
                        <a:t>MyFacility_</a:t>
                      </a:r>
                      <a:r>
                        <a:rPr sz="1400" b="1" spc="-10">
                          <a:solidFill>
                            <a:srgbClr val="37C7C1"/>
                          </a:solidFill>
                          <a:latin typeface="Calibri"/>
                          <a:cs typeface="Calibri"/>
                        </a:rPr>
                        <a:t>ATRR</a:t>
                      </a:r>
                      <a:endParaRPr sz="1400">
                        <a:latin typeface="Calibri"/>
                        <a:cs typeface="Calibri"/>
                      </a:endParaRP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a:latin typeface="Calibri"/>
                          <a:cs typeface="Calibri"/>
                        </a:rPr>
                        <a:t>Reg</a:t>
                      </a:r>
                      <a:r>
                        <a:rPr sz="1400" spc="-55">
                          <a:latin typeface="Calibri"/>
                          <a:cs typeface="Calibri"/>
                        </a:rPr>
                        <a:t> </a:t>
                      </a:r>
                      <a:r>
                        <a:rPr sz="1400" spc="-20">
                          <a:latin typeface="Calibri"/>
                          <a:cs typeface="Calibri"/>
                        </a:rPr>
                        <a:t>High</a:t>
                      </a:r>
                      <a:endParaRPr sz="1400">
                        <a:latin typeface="Calibri"/>
                        <a:cs typeface="Calibri"/>
                      </a:endParaRPr>
                    </a:p>
                  </a:txBody>
                  <a:tcPr marL="0" marR="0" marT="34925"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7"/>
                  </a:ext>
                </a:extLst>
              </a:tr>
              <a:tr h="304800">
                <a:tc vMerge="1">
                  <a:txBody>
                    <a:bodyPr/>
                    <a:lstStyle/>
                    <a:p>
                      <a:endParaRP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a:latin typeface="Calibri"/>
                          <a:cs typeface="Calibri"/>
                        </a:rPr>
                        <a:t>Reg</a:t>
                      </a:r>
                      <a:r>
                        <a:rPr sz="1400" spc="-55">
                          <a:latin typeface="Calibri"/>
                          <a:cs typeface="Calibri"/>
                        </a:rPr>
                        <a:t> </a:t>
                      </a:r>
                      <a:r>
                        <a:rPr sz="1400" spc="-25">
                          <a:latin typeface="Calibri"/>
                          <a:cs typeface="Calibri"/>
                        </a:rPr>
                        <a:t>Low</a:t>
                      </a:r>
                      <a:endParaRPr sz="1400">
                        <a:latin typeface="Calibri"/>
                        <a:cs typeface="Calibri"/>
                      </a:endParaRPr>
                    </a:p>
                  </a:txBody>
                  <a:tcPr marL="0" marR="0" marT="34925"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8"/>
                  </a:ext>
                </a:extLst>
              </a:tr>
              <a:tr h="304800">
                <a:tc vMerge="1">
                  <a:txBody>
                    <a:bodyPr/>
                    <a:lstStyle/>
                    <a:p>
                      <a:endParaRP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905" algn="ctr">
                        <a:lnSpc>
                          <a:spcPct val="100000"/>
                        </a:lnSpc>
                        <a:spcBef>
                          <a:spcPts val="275"/>
                        </a:spcBef>
                      </a:pPr>
                      <a:r>
                        <a:rPr sz="1400" spc="-10">
                          <a:latin typeface="Calibri"/>
                          <a:cs typeface="Calibri"/>
                        </a:rPr>
                        <a:t>Price</a:t>
                      </a:r>
                      <a:endParaRPr sz="1400">
                        <a:latin typeface="Calibri"/>
                        <a:cs typeface="Calibri"/>
                      </a:endParaRPr>
                    </a:p>
                  </a:txBody>
                  <a:tcPr marL="0" marR="0" marT="34925" marB="0">
                    <a:lnL w="12700">
                      <a:solidFill>
                        <a:srgbClr val="FFFFFF"/>
                      </a:solidFill>
                      <a:prstDash val="solid"/>
                    </a:lnL>
                    <a:lnR w="12700">
                      <a:solidFill>
                        <a:srgbClr val="BBBBBB"/>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tc>
                  <a:txBody>
                    <a:bodyPr/>
                    <a:lstStyle/>
                    <a:p>
                      <a:pPr marL="635" algn="ctr">
                        <a:lnSpc>
                          <a:spcPct val="100000"/>
                        </a:lnSpc>
                        <a:spcBef>
                          <a:spcPts val="275"/>
                        </a:spcBef>
                      </a:pPr>
                      <a:r>
                        <a:rPr sz="1400" spc="-25">
                          <a:latin typeface="Calibri"/>
                          <a:cs typeface="Calibri"/>
                        </a:rPr>
                        <a:t>20</a:t>
                      </a:r>
                      <a:endParaRPr sz="1400">
                        <a:latin typeface="Calibri"/>
                        <a:cs typeface="Calibri"/>
                      </a:endParaRPr>
                    </a:p>
                  </a:txBody>
                  <a:tcPr marL="0" marR="0" marT="34925" marB="0">
                    <a:lnL w="12700">
                      <a:solidFill>
                        <a:srgbClr val="BBBBBB"/>
                      </a:solidFill>
                      <a:prstDash val="solid"/>
                    </a:lnL>
                    <a:lnR w="12700">
                      <a:solidFill>
                        <a:srgbClr val="BBBBBB"/>
                      </a:solidFill>
                      <a:prstDash val="solid"/>
                    </a:lnR>
                    <a:lnT w="12700">
                      <a:solidFill>
                        <a:srgbClr val="BBBBBB"/>
                      </a:solidFill>
                      <a:prstDash val="solid"/>
                    </a:lnT>
                    <a:lnB w="12700">
                      <a:solidFill>
                        <a:srgbClr val="BBBBBB"/>
                      </a:solidFill>
                      <a:prstDash val="solid"/>
                    </a:lnB>
                  </a:tcPr>
                </a:tc>
                <a:extLst>
                  <a:ext uri="{0D108BD9-81ED-4DB2-BD59-A6C34878D82A}">
                    <a16:rowId xmlns:a16="http://schemas.microsoft.com/office/drawing/2014/main" val="10009"/>
                  </a:ext>
                </a:extLst>
              </a:tr>
            </a:tbl>
          </a:graphicData>
        </a:graphic>
      </p:graphicFrame>
      <p:sp>
        <p:nvSpPr>
          <p:cNvPr id="5" name="object 5"/>
          <p:cNvSpPr txBox="1"/>
          <p:nvPr/>
        </p:nvSpPr>
        <p:spPr>
          <a:xfrm>
            <a:off x="11344147" y="833374"/>
            <a:ext cx="563880" cy="239395"/>
          </a:xfrm>
          <a:prstGeom prst="rect">
            <a:avLst/>
          </a:prstGeom>
        </p:spPr>
        <p:txBody>
          <a:bodyPr vert="horz" wrap="square" lIns="0" tIns="13335" rIns="0" bIns="0" rtlCol="0">
            <a:spAutoFit/>
          </a:bodyPr>
          <a:lstStyle/>
          <a:p>
            <a:pPr marL="12700">
              <a:lnSpc>
                <a:spcPct val="100000"/>
              </a:lnSpc>
              <a:spcBef>
                <a:spcPts val="105"/>
              </a:spcBef>
            </a:pPr>
            <a:r>
              <a:rPr sz="1400" b="1">
                <a:solidFill>
                  <a:srgbClr val="FAB82E"/>
                </a:solidFill>
                <a:latin typeface="Calibri"/>
                <a:cs typeface="Calibri"/>
              </a:rPr>
              <a:t>12</a:t>
            </a:r>
            <a:r>
              <a:rPr sz="1400" b="1" spc="-20">
                <a:solidFill>
                  <a:srgbClr val="FAB82E"/>
                </a:solidFill>
                <a:latin typeface="Calibri"/>
                <a:cs typeface="Calibri"/>
              </a:rPr>
              <a:t> </a:t>
            </a:r>
            <a:r>
              <a:rPr sz="1400" b="1" spc="-25">
                <a:solidFill>
                  <a:srgbClr val="FAB82E"/>
                </a:solidFill>
                <a:latin typeface="Calibri"/>
                <a:cs typeface="Calibri"/>
              </a:rPr>
              <a:t>MW</a:t>
            </a:r>
            <a:endParaRPr sz="1400">
              <a:latin typeface="Calibri"/>
              <a:cs typeface="Calibri"/>
            </a:endParaRPr>
          </a:p>
        </p:txBody>
      </p:sp>
      <p:pic>
        <p:nvPicPr>
          <p:cNvPr id="6" name="object 6"/>
          <p:cNvPicPr/>
          <p:nvPr/>
        </p:nvPicPr>
        <p:blipFill>
          <a:blip r:embed="rId3" cstate="print"/>
          <a:stretch>
            <a:fillRect/>
          </a:stretch>
        </p:blipFill>
        <p:spPr>
          <a:xfrm>
            <a:off x="11457431" y="208788"/>
            <a:ext cx="288035" cy="630935"/>
          </a:xfrm>
          <a:prstGeom prst="rect">
            <a:avLst/>
          </a:prstGeom>
        </p:spPr>
      </p:pic>
      <p:graphicFrame>
        <p:nvGraphicFramePr>
          <p:cNvPr id="7" name="object 7"/>
          <p:cNvGraphicFramePr>
            <a:graphicFrameLocks noGrp="1"/>
          </p:cNvGraphicFramePr>
          <p:nvPr/>
        </p:nvGraphicFramePr>
        <p:xfrm>
          <a:off x="7227316" y="1289050"/>
          <a:ext cx="4805044" cy="3388360"/>
        </p:xfrm>
        <a:graphic>
          <a:graphicData uri="http://schemas.openxmlformats.org/drawingml/2006/table">
            <a:tbl>
              <a:tblPr firstRow="1" bandRow="1">
                <a:tableStyleId>{2D5ABB26-0587-4C30-8999-92F81FD0307C}</a:tableStyleId>
              </a:tblPr>
              <a:tblGrid>
                <a:gridCol w="1005840">
                  <a:extLst>
                    <a:ext uri="{9D8B030D-6E8A-4147-A177-3AD203B41FA5}">
                      <a16:colId xmlns:a16="http://schemas.microsoft.com/office/drawing/2014/main" val="20000"/>
                    </a:ext>
                  </a:extLst>
                </a:gridCol>
                <a:gridCol w="447040">
                  <a:extLst>
                    <a:ext uri="{9D8B030D-6E8A-4147-A177-3AD203B41FA5}">
                      <a16:colId xmlns:a16="http://schemas.microsoft.com/office/drawing/2014/main" val="20001"/>
                    </a:ext>
                  </a:extLst>
                </a:gridCol>
                <a:gridCol w="457834">
                  <a:extLst>
                    <a:ext uri="{9D8B030D-6E8A-4147-A177-3AD203B41FA5}">
                      <a16:colId xmlns:a16="http://schemas.microsoft.com/office/drawing/2014/main" val="20002"/>
                    </a:ext>
                  </a:extLst>
                </a:gridCol>
                <a:gridCol w="129413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334645">
                <a:tc>
                  <a:txBody>
                    <a:bodyPr/>
                    <a:lstStyle/>
                    <a:p>
                      <a:pPr marL="92075">
                        <a:lnSpc>
                          <a:spcPct val="100000"/>
                        </a:lnSpc>
                        <a:spcBef>
                          <a:spcPts val="260"/>
                        </a:spcBef>
                      </a:pPr>
                      <a:r>
                        <a:rPr sz="1600" b="1">
                          <a:latin typeface="Calibri"/>
                          <a:cs typeface="Calibri"/>
                        </a:rPr>
                        <a:t>Clearing</a:t>
                      </a:r>
                      <a:r>
                        <a:rPr sz="1600" b="1" spc="-85">
                          <a:latin typeface="Calibri"/>
                          <a:cs typeface="Calibri"/>
                        </a:rPr>
                        <a:t> </a:t>
                      </a:r>
                      <a:r>
                        <a:rPr sz="1600" b="1" spc="-25">
                          <a:latin typeface="Calibri"/>
                          <a:cs typeface="Calibri"/>
                        </a:rPr>
                        <a:t>in</a:t>
                      </a:r>
                      <a:endParaRPr sz="1600">
                        <a:latin typeface="Calibri"/>
                        <a:cs typeface="Calibri"/>
                      </a:endParaRPr>
                    </a:p>
                  </a:txBody>
                  <a:tcPr marL="0" marR="0" marT="33020" marB="0">
                    <a:lnL w="12700">
                      <a:solidFill>
                        <a:srgbClr val="FFFFFF"/>
                      </a:solidFill>
                      <a:prstDash val="solid"/>
                    </a:lnL>
                    <a:lnR w="28575">
                      <a:solidFill>
                        <a:srgbClr val="FAB82E"/>
                      </a:solidFill>
                      <a:prstDash val="solid"/>
                    </a:lnR>
                    <a:lnT w="12700">
                      <a:solidFill>
                        <a:srgbClr val="FFFFFF"/>
                      </a:solidFill>
                      <a:prstDash val="solid"/>
                    </a:lnT>
                    <a:lnB w="12700">
                      <a:solidFill>
                        <a:srgbClr val="FFFFFF"/>
                      </a:solidFill>
                      <a:prstDash val="solid"/>
                    </a:lnB>
                  </a:tcPr>
                </a:tc>
                <a:tc gridSpan="2">
                  <a:txBody>
                    <a:bodyPr/>
                    <a:lstStyle/>
                    <a:p>
                      <a:pPr marL="24765">
                        <a:lnSpc>
                          <a:spcPct val="100000"/>
                        </a:lnSpc>
                        <a:spcBef>
                          <a:spcPts val="260"/>
                        </a:spcBef>
                      </a:pPr>
                      <a:r>
                        <a:rPr sz="1600" b="1" spc="-10">
                          <a:latin typeface="Calibri"/>
                          <a:cs typeface="Calibri"/>
                        </a:rPr>
                        <a:t>Real-</a:t>
                      </a:r>
                      <a:r>
                        <a:rPr sz="1600" b="1" spc="-20">
                          <a:latin typeface="Calibri"/>
                          <a:cs typeface="Calibri"/>
                        </a:rPr>
                        <a:t>Time</a:t>
                      </a:r>
                      <a:endParaRPr sz="1600">
                        <a:latin typeface="Calibri"/>
                        <a:cs typeface="Calibri"/>
                      </a:endParaRPr>
                    </a:p>
                  </a:txBody>
                  <a:tcPr marL="0" marR="0" marT="33020" marB="0">
                    <a:lnL w="28575">
                      <a:solidFill>
                        <a:srgbClr val="FAB82E"/>
                      </a:solidFill>
                      <a:prstDash val="solid"/>
                    </a:lnL>
                    <a:lnR w="28575">
                      <a:solidFill>
                        <a:srgbClr val="FAB82E"/>
                      </a:solidFill>
                      <a:prstDash val="solid"/>
                    </a:lnR>
                    <a:lnT w="12700">
                      <a:solidFill>
                        <a:srgbClr val="FAB82E"/>
                      </a:solidFill>
                      <a:prstDash val="solid"/>
                    </a:lnT>
                    <a:lnB w="12700">
                      <a:solidFill>
                        <a:srgbClr val="FAB82E"/>
                      </a:solidFill>
                      <a:prstDash val="solid"/>
                    </a:lnB>
                  </a:tcPr>
                </a:tc>
                <a:tc hMerge="1">
                  <a:txBody>
                    <a:bodyPr/>
                    <a:lstStyle/>
                    <a:p>
                      <a:endParaRPr/>
                    </a:p>
                  </a:txBody>
                  <a:tcPr marL="0" marR="0" marT="0" marB="0"/>
                </a:tc>
                <a:tc gridSpan="3">
                  <a:txBody>
                    <a:bodyPr/>
                    <a:lstStyle/>
                    <a:p>
                      <a:pPr marL="5080">
                        <a:lnSpc>
                          <a:spcPct val="100000"/>
                        </a:lnSpc>
                        <a:spcBef>
                          <a:spcPts val="260"/>
                        </a:spcBef>
                      </a:pPr>
                      <a:r>
                        <a:rPr sz="1600" b="1">
                          <a:latin typeface="Calibri"/>
                          <a:cs typeface="Calibri"/>
                        </a:rPr>
                        <a:t>Energy</a:t>
                      </a:r>
                      <a:r>
                        <a:rPr sz="1600" b="1" spc="-65">
                          <a:latin typeface="Calibri"/>
                          <a:cs typeface="Calibri"/>
                        </a:rPr>
                        <a:t> </a:t>
                      </a:r>
                      <a:r>
                        <a:rPr sz="1600" b="1" spc="-10">
                          <a:latin typeface="Calibri"/>
                          <a:cs typeface="Calibri"/>
                        </a:rPr>
                        <a:t>Market</a:t>
                      </a:r>
                      <a:endParaRPr sz="1600">
                        <a:latin typeface="Calibri"/>
                        <a:cs typeface="Calibri"/>
                      </a:endParaRPr>
                    </a:p>
                  </a:txBody>
                  <a:tcPr marL="0" marR="0" marT="33020" marB="0">
                    <a:lnL w="28575">
                      <a:solidFill>
                        <a:srgbClr val="FAB82E"/>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rowSpan="3" gridSpan="2">
                  <a:txBody>
                    <a:bodyPr/>
                    <a:lstStyle/>
                    <a:p>
                      <a:pPr>
                        <a:lnSpc>
                          <a:spcPct val="100000"/>
                        </a:lnSpc>
                        <a:spcBef>
                          <a:spcPts val="1060"/>
                        </a:spcBef>
                      </a:pPr>
                      <a:endParaRPr sz="1400">
                        <a:latin typeface="Times New Roman"/>
                        <a:cs typeface="Times New Roman"/>
                      </a:endParaRPr>
                    </a:p>
                    <a:p>
                      <a:pPr algn="ctr">
                        <a:lnSpc>
                          <a:spcPct val="100000"/>
                        </a:lnSpc>
                      </a:pPr>
                      <a:r>
                        <a:rPr sz="1400" spc="-10">
                          <a:latin typeface="Calibri"/>
                          <a:cs typeface="Calibri"/>
                        </a:rPr>
                        <a:t>Asset</a:t>
                      </a:r>
                      <a:endParaRPr sz="1400">
                        <a:latin typeface="Calibri"/>
                        <a:cs typeface="Calibri"/>
                      </a:endParaRPr>
                    </a:p>
                  </a:txBody>
                  <a:tcPr marL="0" marR="0" marT="134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rowSpan="3" hMerge="1">
                  <a:txBody>
                    <a:bodyPr/>
                    <a:lstStyle/>
                    <a:p>
                      <a:endParaRPr/>
                    </a:p>
                  </a:txBody>
                  <a:tcPr marL="0" marR="0" marT="0" marB="0"/>
                </a:tc>
                <a:tc rowSpan="2"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rowSpan="2" hMerge="1">
                  <a:txBody>
                    <a:bodyPr/>
                    <a:lstStyle/>
                    <a:p>
                      <a:endParaRPr/>
                    </a:p>
                  </a:txBody>
                  <a:tcPr marL="0" marR="0" marT="0" marB="0"/>
                </a:tc>
                <a:tc gridSpan="2">
                  <a:txBody>
                    <a:bodyPr/>
                    <a:lstStyle/>
                    <a:p>
                      <a:pPr marL="264160">
                        <a:lnSpc>
                          <a:spcPct val="100000"/>
                        </a:lnSpc>
                        <a:spcBef>
                          <a:spcPts val="270"/>
                        </a:spcBef>
                      </a:pPr>
                      <a:r>
                        <a:rPr sz="1400">
                          <a:latin typeface="Calibri"/>
                          <a:cs typeface="Calibri"/>
                        </a:rPr>
                        <a:t>Hourly</a:t>
                      </a:r>
                      <a:r>
                        <a:rPr sz="1400" spc="-30">
                          <a:latin typeface="Calibri"/>
                          <a:cs typeface="Calibri"/>
                        </a:rPr>
                        <a:t> </a:t>
                      </a:r>
                      <a:r>
                        <a:rPr sz="1400" spc="-10">
                          <a:latin typeface="Calibri"/>
                          <a:cs typeface="Calibri"/>
                        </a:rPr>
                        <a:t>Interval</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extLst>
                  <a:ext uri="{0D108BD9-81ED-4DB2-BD59-A6C34878D82A}">
                    <a16:rowId xmlns:a16="http://schemas.microsoft.com/office/drawing/2014/main" val="10001"/>
                  </a:ext>
                </a:extLst>
              </a:tr>
              <a:tr h="304800">
                <a:tc gridSpan="2" vMerge="1">
                  <a:txBody>
                    <a:bodyPr/>
                    <a:lstStyle/>
                    <a:p>
                      <a:endParaRPr/>
                    </a:p>
                  </a:txBody>
                  <a:tcPr marL="0" marR="0" marT="134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vMerge="1">
                  <a:txBody>
                    <a:bodyPr/>
                    <a:lstStyle/>
                    <a:p>
                      <a:endParaRPr/>
                    </a:p>
                  </a:txBody>
                  <a:tcPr marL="0" marR="0" marT="0" marB="0"/>
                </a:tc>
                <a:tc gridSpan="2"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vMerge="1">
                  <a:txBody>
                    <a:bodyPr/>
                    <a:lstStyle/>
                    <a:p>
                      <a:endParaRPr/>
                    </a:p>
                  </a:txBody>
                  <a:tcPr marL="0" marR="0" marT="0" marB="0"/>
                </a:tc>
                <a:tc>
                  <a:txBody>
                    <a:bodyPr/>
                    <a:lstStyle/>
                    <a:p>
                      <a:pPr marL="1270" algn="ctr">
                        <a:lnSpc>
                          <a:spcPct val="100000"/>
                        </a:lnSpc>
                        <a:spcBef>
                          <a:spcPts val="270"/>
                        </a:spcBef>
                      </a:pPr>
                      <a:r>
                        <a:rPr sz="1400" spc="-50">
                          <a:latin typeface="Calibri"/>
                          <a:cs typeface="Calibri"/>
                        </a:rPr>
                        <a:t>1</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1270" algn="ctr">
                        <a:lnSpc>
                          <a:spcPct val="100000"/>
                        </a:lnSpc>
                        <a:spcBef>
                          <a:spcPts val="270"/>
                        </a:spcBef>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2"/>
                  </a:ext>
                </a:extLst>
              </a:tr>
              <a:tr h="304800">
                <a:tc gridSpan="2" vMerge="1">
                  <a:txBody>
                    <a:bodyPr/>
                    <a:lstStyle/>
                    <a:p>
                      <a:endParaRPr/>
                    </a:p>
                  </a:txBody>
                  <a:tcPr marL="0" marR="0" marT="134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vMerge="1">
                  <a:txBody>
                    <a:bodyPr/>
                    <a:lstStyle/>
                    <a:p>
                      <a:endParaRPr/>
                    </a:p>
                  </a:txBody>
                  <a:tcPr marL="0" marR="0" marT="0" marB="0"/>
                </a:tc>
                <a:tc gridSpan="2">
                  <a:txBody>
                    <a:bodyPr/>
                    <a:lstStyle/>
                    <a:p>
                      <a:pPr marL="362585">
                        <a:lnSpc>
                          <a:spcPct val="100000"/>
                        </a:lnSpc>
                        <a:spcBef>
                          <a:spcPts val="270"/>
                        </a:spcBef>
                      </a:pPr>
                      <a:r>
                        <a:rPr sz="1400">
                          <a:latin typeface="Calibri"/>
                          <a:cs typeface="Calibri"/>
                        </a:rPr>
                        <a:t>LMP</a:t>
                      </a:r>
                      <a:r>
                        <a:rPr sz="1400" spc="-15">
                          <a:latin typeface="Calibri"/>
                          <a:cs typeface="Calibri"/>
                        </a:rPr>
                        <a:t> </a:t>
                      </a:r>
                      <a:r>
                        <a:rPr sz="1400" spc="-10">
                          <a:latin typeface="Calibri"/>
                          <a:cs typeface="Calibri"/>
                        </a:rPr>
                        <a:t>($/MWh)</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marL="1270" algn="ctr">
                        <a:lnSpc>
                          <a:spcPct val="100000"/>
                        </a:lnSpc>
                        <a:spcBef>
                          <a:spcPts val="270"/>
                        </a:spcBef>
                      </a:pPr>
                      <a:r>
                        <a:rPr sz="1400" spc="-25">
                          <a:latin typeface="Calibri"/>
                          <a:cs typeface="Calibri"/>
                        </a:rPr>
                        <a:t>$20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marL="635" algn="ctr">
                        <a:lnSpc>
                          <a:spcPct val="100000"/>
                        </a:lnSpc>
                        <a:spcBef>
                          <a:spcPts val="270"/>
                        </a:spcBef>
                      </a:pPr>
                      <a:r>
                        <a:rPr sz="1400" spc="-25">
                          <a:latin typeface="Calibri"/>
                          <a:cs typeface="Calibri"/>
                        </a:rPr>
                        <a:t>$20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3"/>
                  </a:ext>
                </a:extLst>
              </a:tr>
              <a:tr h="713105">
                <a:tc gridSpan="2">
                  <a:txBody>
                    <a:bodyPr/>
                    <a:lstStyle/>
                    <a:p>
                      <a:pPr>
                        <a:lnSpc>
                          <a:spcPct val="100000"/>
                        </a:lnSpc>
                        <a:spcBef>
                          <a:spcPts val="270"/>
                        </a:spcBef>
                      </a:pPr>
                      <a:endParaRPr sz="1400">
                        <a:latin typeface="Times New Roman"/>
                        <a:cs typeface="Times New Roman"/>
                      </a:endParaRPr>
                    </a:p>
                    <a:p>
                      <a:pPr marL="156210">
                        <a:lnSpc>
                          <a:spcPct val="100000"/>
                        </a:lnSpc>
                      </a:pPr>
                      <a:r>
                        <a:rPr sz="1400" spc="-10">
                          <a:latin typeface="Calibri"/>
                          <a:cs typeface="Calibri"/>
                        </a:rPr>
                        <a:t>MyFacility_</a:t>
                      </a:r>
                      <a:r>
                        <a:rPr sz="1400" b="1" spc="-10">
                          <a:solidFill>
                            <a:srgbClr val="F6881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gridSpan="2">
                  <a:txBody>
                    <a:bodyPr/>
                    <a:lstStyle/>
                    <a:p>
                      <a:pPr>
                        <a:lnSpc>
                          <a:spcPct val="100000"/>
                        </a:lnSpc>
                        <a:spcBef>
                          <a:spcPts val="270"/>
                        </a:spcBef>
                      </a:pPr>
                      <a:endParaRPr sz="1400">
                        <a:latin typeface="Times New Roman"/>
                        <a:cs typeface="Times New Roman"/>
                      </a:endParaRPr>
                    </a:p>
                    <a:p>
                      <a:pPr marL="635" algn="ctr">
                        <a:lnSpc>
                          <a:spcPct val="100000"/>
                        </a:lnSpc>
                      </a:pPr>
                      <a:r>
                        <a:rPr sz="1400" spc="-25">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a:lnSpc>
                          <a:spcPct val="100000"/>
                        </a:lnSpc>
                        <a:spcBef>
                          <a:spcPts val="270"/>
                        </a:spcBef>
                      </a:pPr>
                      <a:endParaRPr sz="1400">
                        <a:latin typeface="Times New Roman"/>
                        <a:cs typeface="Times New Roman"/>
                      </a:endParaRPr>
                    </a:p>
                    <a:p>
                      <a:pPr marL="1270" algn="ctr">
                        <a:lnSpc>
                          <a:spcPct val="100000"/>
                        </a:lnSpc>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nSpc>
                          <a:spcPct val="100000"/>
                        </a:lnSpc>
                        <a:spcBef>
                          <a:spcPts val="270"/>
                        </a:spcBef>
                      </a:pPr>
                      <a:endParaRPr sz="1400">
                        <a:latin typeface="Times New Roman"/>
                        <a:cs typeface="Times New Roman"/>
                      </a:endParaRPr>
                    </a:p>
                    <a:p>
                      <a:pPr marL="2540" algn="ctr">
                        <a:lnSpc>
                          <a:spcPct val="100000"/>
                        </a:lnSpc>
                      </a:pPr>
                      <a:r>
                        <a:rPr sz="1400" spc="-25">
                          <a:latin typeface="Calibri"/>
                          <a:cs typeface="Calibri"/>
                        </a:rPr>
                        <a:t>12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4"/>
                  </a:ext>
                </a:extLst>
              </a:tr>
              <a:tr h="713105">
                <a:tc gridSpan="2">
                  <a:txBody>
                    <a:bodyPr/>
                    <a:lstStyle/>
                    <a:p>
                      <a:pPr>
                        <a:lnSpc>
                          <a:spcPct val="100000"/>
                        </a:lnSpc>
                        <a:spcBef>
                          <a:spcPts val="270"/>
                        </a:spcBef>
                      </a:pPr>
                      <a:endParaRPr sz="1400">
                        <a:latin typeface="Times New Roman"/>
                        <a:cs typeface="Times New Roman"/>
                      </a:endParaRPr>
                    </a:p>
                    <a:p>
                      <a:pPr marL="154305">
                        <a:lnSpc>
                          <a:spcPct val="100000"/>
                        </a:lnSpc>
                      </a:pPr>
                      <a:r>
                        <a:rPr sz="1400" spc="-10">
                          <a:latin typeface="Calibri"/>
                          <a:cs typeface="Calibri"/>
                        </a:rPr>
                        <a:t>MyFacility_</a:t>
                      </a:r>
                      <a:r>
                        <a:rPr sz="1400" b="1" spc="-10">
                          <a:solidFill>
                            <a:srgbClr val="EB3324"/>
                          </a:solidFill>
                          <a:latin typeface="Calibri"/>
                          <a:cs typeface="Calibri"/>
                        </a:rPr>
                        <a:t>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gridSpan="2">
                  <a:txBody>
                    <a:bodyPr/>
                    <a:lstStyle/>
                    <a:p>
                      <a:pPr>
                        <a:lnSpc>
                          <a:spcPct val="100000"/>
                        </a:lnSpc>
                        <a:spcBef>
                          <a:spcPts val="270"/>
                        </a:spcBef>
                      </a:pPr>
                      <a:endParaRPr sz="1400">
                        <a:latin typeface="Times New Roman"/>
                        <a:cs typeface="Times New Roman"/>
                      </a:endParaRPr>
                    </a:p>
                    <a:p>
                      <a:pPr marL="635" algn="ctr">
                        <a:lnSpc>
                          <a:spcPct val="100000"/>
                        </a:lnSpc>
                      </a:pPr>
                      <a:r>
                        <a:rPr sz="1400" spc="-25">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a:lnSpc>
                          <a:spcPct val="100000"/>
                        </a:lnSpc>
                        <a:spcBef>
                          <a:spcPts val="270"/>
                        </a:spcBef>
                      </a:pPr>
                      <a:endParaRPr sz="1400">
                        <a:latin typeface="Times New Roman"/>
                        <a:cs typeface="Times New Roman"/>
                      </a:endParaRPr>
                    </a:p>
                    <a:p>
                      <a:pPr marL="1270" algn="ctr">
                        <a:lnSpc>
                          <a:spcPct val="100000"/>
                        </a:lnSpc>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nSpc>
                          <a:spcPct val="100000"/>
                        </a:lnSpc>
                        <a:spcBef>
                          <a:spcPts val="270"/>
                        </a:spcBef>
                      </a:pPr>
                      <a:endParaRPr sz="1400">
                        <a:latin typeface="Times New Roman"/>
                        <a:cs typeface="Times New Roman"/>
                      </a:endParaRPr>
                    </a:p>
                    <a:p>
                      <a:pPr marL="1270" algn="ctr">
                        <a:lnSpc>
                          <a:spcPct val="100000"/>
                        </a:lnSpc>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5"/>
                  </a:ext>
                </a:extLst>
              </a:tr>
              <a:tr h="713105">
                <a:tc gridSpan="2">
                  <a:txBody>
                    <a:bodyPr/>
                    <a:lstStyle/>
                    <a:p>
                      <a:pPr>
                        <a:lnSpc>
                          <a:spcPct val="100000"/>
                        </a:lnSpc>
                        <a:spcBef>
                          <a:spcPts val="270"/>
                        </a:spcBef>
                      </a:pPr>
                      <a:endParaRPr sz="1400">
                        <a:latin typeface="Times New Roman"/>
                        <a:cs typeface="Times New Roman"/>
                      </a:endParaRPr>
                    </a:p>
                    <a:p>
                      <a:pPr marL="122555">
                        <a:lnSpc>
                          <a:spcPct val="100000"/>
                        </a:lnSpc>
                      </a:pPr>
                      <a:r>
                        <a:rPr sz="1400" spc="-10">
                          <a:latin typeface="Calibri"/>
                          <a:cs typeface="Calibri"/>
                        </a:rPr>
                        <a:t>MyFacility_</a:t>
                      </a:r>
                      <a:r>
                        <a:rPr sz="1400" b="1" spc="-10">
                          <a:solidFill>
                            <a:srgbClr val="37C7C1"/>
                          </a:solidFill>
                          <a:latin typeface="Calibri"/>
                          <a:cs typeface="Calibri"/>
                        </a:rPr>
                        <a:t>ATRR</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gridSpan="2">
                  <a:txBody>
                    <a:bodyPr/>
                    <a:lstStyle/>
                    <a:p>
                      <a:pPr>
                        <a:lnSpc>
                          <a:spcPct val="100000"/>
                        </a:lnSpc>
                        <a:spcBef>
                          <a:spcPts val="270"/>
                        </a:spcBef>
                      </a:pPr>
                      <a:endParaRPr sz="1400">
                        <a:latin typeface="Times New Roman"/>
                        <a:cs typeface="Times New Roman"/>
                      </a:endParaRPr>
                    </a:p>
                    <a:p>
                      <a:pPr marL="635" algn="ctr">
                        <a:lnSpc>
                          <a:spcPct val="100000"/>
                        </a:lnSpc>
                      </a:pPr>
                      <a:r>
                        <a:rPr sz="1400" spc="-25">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hMerge="1">
                  <a:txBody>
                    <a:bodyPr/>
                    <a:lstStyle/>
                    <a:p>
                      <a:endParaRPr/>
                    </a:p>
                  </a:txBody>
                  <a:tcPr marL="0" marR="0" marT="0" marB="0"/>
                </a:tc>
                <a:tc>
                  <a:txBody>
                    <a:bodyPr/>
                    <a:lstStyle/>
                    <a:p>
                      <a:pPr>
                        <a:lnSpc>
                          <a:spcPct val="100000"/>
                        </a:lnSpc>
                        <a:spcBef>
                          <a:spcPts val="270"/>
                        </a:spcBef>
                      </a:pPr>
                      <a:endParaRPr sz="1400">
                        <a:latin typeface="Times New Roman"/>
                        <a:cs typeface="Times New Roman"/>
                      </a:endParaRPr>
                    </a:p>
                    <a:p>
                      <a:pPr marL="1905" algn="ctr">
                        <a:lnSpc>
                          <a:spcPct val="100000"/>
                        </a:lnSpc>
                      </a:pPr>
                      <a:r>
                        <a:rPr sz="1400" spc="-25">
                          <a:latin typeface="Calibri"/>
                          <a:cs typeface="Calibri"/>
                        </a:rPr>
                        <a:t>±10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tc>
                  <a:txBody>
                    <a:bodyPr/>
                    <a:lstStyle/>
                    <a:p>
                      <a:pPr>
                        <a:lnSpc>
                          <a:spcPct val="100000"/>
                        </a:lnSpc>
                        <a:spcBef>
                          <a:spcPts val="270"/>
                        </a:spcBef>
                      </a:pPr>
                      <a:endParaRPr sz="1400">
                        <a:latin typeface="Times New Roman"/>
                        <a:cs typeface="Times New Roman"/>
                      </a:endParaRPr>
                    </a:p>
                    <a:p>
                      <a:pPr marL="1270" algn="ctr">
                        <a:lnSpc>
                          <a:spcPct val="100000"/>
                        </a:lnSpc>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8F6"/>
                    </a:solidFill>
                  </a:tcPr>
                </a:tc>
                <a:extLst>
                  <a:ext uri="{0D108BD9-81ED-4DB2-BD59-A6C34878D82A}">
                    <a16:rowId xmlns:a16="http://schemas.microsoft.com/office/drawing/2014/main" val="10006"/>
                  </a:ext>
                </a:extLst>
              </a:tr>
            </a:tbl>
          </a:graphicData>
        </a:graphic>
      </p:graphicFrame>
      <p:grpSp>
        <p:nvGrpSpPr>
          <p:cNvPr id="8" name="object 8"/>
          <p:cNvGrpSpPr/>
          <p:nvPr/>
        </p:nvGrpSpPr>
        <p:grpSpPr>
          <a:xfrm>
            <a:off x="6242050" y="4417440"/>
            <a:ext cx="4267200" cy="1849755"/>
            <a:chOff x="6242050" y="4417440"/>
            <a:chExt cx="4267200" cy="1849755"/>
          </a:xfrm>
        </p:grpSpPr>
        <p:sp>
          <p:nvSpPr>
            <p:cNvPr id="9" name="object 9"/>
            <p:cNvSpPr/>
            <p:nvPr/>
          </p:nvSpPr>
          <p:spPr>
            <a:xfrm>
              <a:off x="6248400" y="4423790"/>
              <a:ext cx="4254500" cy="1837055"/>
            </a:xfrm>
            <a:custGeom>
              <a:avLst/>
              <a:gdLst/>
              <a:ahLst/>
              <a:cxnLst/>
              <a:rect l="l" t="t" r="r" b="b"/>
              <a:pathLst>
                <a:path w="4254500" h="1837054">
                  <a:moveTo>
                    <a:pt x="2773172" y="645032"/>
                  </a:moveTo>
                  <a:lnTo>
                    <a:pt x="198627" y="645032"/>
                  </a:lnTo>
                  <a:lnTo>
                    <a:pt x="153075" y="650277"/>
                  </a:lnTo>
                  <a:lnTo>
                    <a:pt x="111263" y="665216"/>
                  </a:lnTo>
                  <a:lnTo>
                    <a:pt x="74384" y="688660"/>
                  </a:lnTo>
                  <a:lnTo>
                    <a:pt x="43627" y="719417"/>
                  </a:lnTo>
                  <a:lnTo>
                    <a:pt x="20183" y="756296"/>
                  </a:lnTo>
                  <a:lnTo>
                    <a:pt x="5244" y="798108"/>
                  </a:lnTo>
                  <a:lnTo>
                    <a:pt x="0" y="843660"/>
                  </a:lnTo>
                  <a:lnTo>
                    <a:pt x="0" y="1638172"/>
                  </a:lnTo>
                  <a:lnTo>
                    <a:pt x="5244" y="1683717"/>
                  </a:lnTo>
                  <a:lnTo>
                    <a:pt x="20183" y="1725526"/>
                  </a:lnTo>
                  <a:lnTo>
                    <a:pt x="43627" y="1762406"/>
                  </a:lnTo>
                  <a:lnTo>
                    <a:pt x="74384" y="1793165"/>
                  </a:lnTo>
                  <a:lnTo>
                    <a:pt x="111263" y="1816612"/>
                  </a:lnTo>
                  <a:lnTo>
                    <a:pt x="153075" y="1831555"/>
                  </a:lnTo>
                  <a:lnTo>
                    <a:pt x="198627" y="1836800"/>
                  </a:lnTo>
                  <a:lnTo>
                    <a:pt x="2773172" y="1836800"/>
                  </a:lnTo>
                  <a:lnTo>
                    <a:pt x="2818724" y="1831555"/>
                  </a:lnTo>
                  <a:lnTo>
                    <a:pt x="2860536" y="1816612"/>
                  </a:lnTo>
                  <a:lnTo>
                    <a:pt x="2897415" y="1793165"/>
                  </a:lnTo>
                  <a:lnTo>
                    <a:pt x="2928172" y="1762406"/>
                  </a:lnTo>
                  <a:lnTo>
                    <a:pt x="2951616" y="1725526"/>
                  </a:lnTo>
                  <a:lnTo>
                    <a:pt x="2966555" y="1683717"/>
                  </a:lnTo>
                  <a:lnTo>
                    <a:pt x="2971800" y="1638172"/>
                  </a:lnTo>
                  <a:lnTo>
                    <a:pt x="2971800" y="843660"/>
                  </a:lnTo>
                  <a:lnTo>
                    <a:pt x="2966555" y="798108"/>
                  </a:lnTo>
                  <a:lnTo>
                    <a:pt x="2951616" y="756296"/>
                  </a:lnTo>
                  <a:lnTo>
                    <a:pt x="2928172" y="719417"/>
                  </a:lnTo>
                  <a:lnTo>
                    <a:pt x="2897415" y="688660"/>
                  </a:lnTo>
                  <a:lnTo>
                    <a:pt x="2860536" y="665216"/>
                  </a:lnTo>
                  <a:lnTo>
                    <a:pt x="2818724" y="650277"/>
                  </a:lnTo>
                  <a:lnTo>
                    <a:pt x="2773172" y="645032"/>
                  </a:lnTo>
                  <a:close/>
                </a:path>
                <a:path w="4254500" h="1837054">
                  <a:moveTo>
                    <a:pt x="4254373" y="0"/>
                  </a:moveTo>
                  <a:lnTo>
                    <a:pt x="1733550" y="645032"/>
                  </a:lnTo>
                  <a:lnTo>
                    <a:pt x="2476500" y="645032"/>
                  </a:lnTo>
                  <a:lnTo>
                    <a:pt x="4254373" y="0"/>
                  </a:lnTo>
                  <a:close/>
                </a:path>
              </a:pathLst>
            </a:custGeom>
            <a:solidFill>
              <a:srgbClr val="FCE2AC"/>
            </a:solidFill>
          </p:spPr>
          <p:txBody>
            <a:bodyPr wrap="square" lIns="0" tIns="0" rIns="0" bIns="0" rtlCol="0"/>
            <a:lstStyle/>
            <a:p>
              <a:endParaRPr/>
            </a:p>
          </p:txBody>
        </p:sp>
        <p:sp>
          <p:nvSpPr>
            <p:cNvPr id="10" name="object 10"/>
            <p:cNvSpPr/>
            <p:nvPr/>
          </p:nvSpPr>
          <p:spPr>
            <a:xfrm>
              <a:off x="6248400" y="4423790"/>
              <a:ext cx="4254500" cy="1837055"/>
            </a:xfrm>
            <a:custGeom>
              <a:avLst/>
              <a:gdLst/>
              <a:ahLst/>
              <a:cxnLst/>
              <a:rect l="l" t="t" r="r" b="b"/>
              <a:pathLst>
                <a:path w="4254500" h="1837054">
                  <a:moveTo>
                    <a:pt x="0" y="843660"/>
                  </a:moveTo>
                  <a:lnTo>
                    <a:pt x="5244" y="798108"/>
                  </a:lnTo>
                  <a:lnTo>
                    <a:pt x="20183" y="756296"/>
                  </a:lnTo>
                  <a:lnTo>
                    <a:pt x="43627" y="719417"/>
                  </a:lnTo>
                  <a:lnTo>
                    <a:pt x="74384" y="688660"/>
                  </a:lnTo>
                  <a:lnTo>
                    <a:pt x="111263" y="665216"/>
                  </a:lnTo>
                  <a:lnTo>
                    <a:pt x="153075" y="650277"/>
                  </a:lnTo>
                  <a:lnTo>
                    <a:pt x="198627" y="645032"/>
                  </a:lnTo>
                  <a:lnTo>
                    <a:pt x="1733550" y="645032"/>
                  </a:lnTo>
                  <a:lnTo>
                    <a:pt x="4254373" y="0"/>
                  </a:lnTo>
                  <a:lnTo>
                    <a:pt x="2476500" y="645032"/>
                  </a:lnTo>
                  <a:lnTo>
                    <a:pt x="2773172" y="645032"/>
                  </a:lnTo>
                  <a:lnTo>
                    <a:pt x="2818724" y="650277"/>
                  </a:lnTo>
                  <a:lnTo>
                    <a:pt x="2860536" y="665216"/>
                  </a:lnTo>
                  <a:lnTo>
                    <a:pt x="2897415" y="688660"/>
                  </a:lnTo>
                  <a:lnTo>
                    <a:pt x="2928172" y="719417"/>
                  </a:lnTo>
                  <a:lnTo>
                    <a:pt x="2951616" y="756296"/>
                  </a:lnTo>
                  <a:lnTo>
                    <a:pt x="2966555" y="798108"/>
                  </a:lnTo>
                  <a:lnTo>
                    <a:pt x="2971800" y="843660"/>
                  </a:lnTo>
                  <a:lnTo>
                    <a:pt x="2971800" y="1141602"/>
                  </a:lnTo>
                  <a:lnTo>
                    <a:pt x="2971800" y="1638172"/>
                  </a:lnTo>
                  <a:lnTo>
                    <a:pt x="2966555" y="1683717"/>
                  </a:lnTo>
                  <a:lnTo>
                    <a:pt x="2951616" y="1725526"/>
                  </a:lnTo>
                  <a:lnTo>
                    <a:pt x="2928172" y="1762406"/>
                  </a:lnTo>
                  <a:lnTo>
                    <a:pt x="2897415" y="1793165"/>
                  </a:lnTo>
                  <a:lnTo>
                    <a:pt x="2860536" y="1816612"/>
                  </a:lnTo>
                  <a:lnTo>
                    <a:pt x="2818724" y="1831555"/>
                  </a:lnTo>
                  <a:lnTo>
                    <a:pt x="2773172" y="1836800"/>
                  </a:lnTo>
                  <a:lnTo>
                    <a:pt x="2476500" y="1836800"/>
                  </a:lnTo>
                  <a:lnTo>
                    <a:pt x="1733550" y="1836800"/>
                  </a:lnTo>
                  <a:lnTo>
                    <a:pt x="198627" y="1836800"/>
                  </a:lnTo>
                  <a:lnTo>
                    <a:pt x="153075" y="1831555"/>
                  </a:lnTo>
                  <a:lnTo>
                    <a:pt x="111263" y="1816612"/>
                  </a:lnTo>
                  <a:lnTo>
                    <a:pt x="74384" y="1793165"/>
                  </a:lnTo>
                  <a:lnTo>
                    <a:pt x="43627" y="1762406"/>
                  </a:lnTo>
                  <a:lnTo>
                    <a:pt x="20183" y="1725526"/>
                  </a:lnTo>
                  <a:lnTo>
                    <a:pt x="5244" y="1683717"/>
                  </a:lnTo>
                  <a:lnTo>
                    <a:pt x="0" y="1638172"/>
                  </a:lnTo>
                  <a:lnTo>
                    <a:pt x="0" y="1141602"/>
                  </a:lnTo>
                  <a:lnTo>
                    <a:pt x="0" y="843660"/>
                  </a:lnTo>
                  <a:close/>
                </a:path>
              </a:pathLst>
            </a:custGeom>
            <a:ln w="12192">
              <a:solidFill>
                <a:srgbClr val="FFFFFF"/>
              </a:solidFill>
            </a:ln>
          </p:spPr>
          <p:txBody>
            <a:bodyPr wrap="square" lIns="0" tIns="0" rIns="0" bIns="0" rtlCol="0"/>
            <a:lstStyle/>
            <a:p>
              <a:endParaRPr/>
            </a:p>
          </p:txBody>
        </p:sp>
      </p:grpSp>
      <p:sp>
        <p:nvSpPr>
          <p:cNvPr id="11" name="object 11"/>
          <p:cNvSpPr txBox="1"/>
          <p:nvPr/>
        </p:nvSpPr>
        <p:spPr>
          <a:xfrm>
            <a:off x="6671309" y="5149088"/>
            <a:ext cx="2164080" cy="269240"/>
          </a:xfrm>
          <a:prstGeom prst="rect">
            <a:avLst/>
          </a:prstGeom>
        </p:spPr>
        <p:txBody>
          <a:bodyPr vert="horz" wrap="square" lIns="0" tIns="12065" rIns="0" bIns="0" rtlCol="0">
            <a:spAutoFit/>
          </a:bodyPr>
          <a:lstStyle/>
          <a:p>
            <a:pPr marL="12700">
              <a:lnSpc>
                <a:spcPct val="100000"/>
              </a:lnSpc>
              <a:spcBef>
                <a:spcPts val="95"/>
              </a:spcBef>
            </a:pPr>
            <a:r>
              <a:rPr sz="1600" spc="-10">
                <a:latin typeface="Calibri"/>
                <a:cs typeface="Calibri"/>
              </a:rPr>
              <a:t>Generator</a:t>
            </a:r>
            <a:r>
              <a:rPr sz="1600" spc="-15">
                <a:latin typeface="Calibri"/>
                <a:cs typeface="Calibri"/>
              </a:rPr>
              <a:t> </a:t>
            </a:r>
            <a:r>
              <a:rPr sz="1600">
                <a:latin typeface="Calibri"/>
                <a:cs typeface="Calibri"/>
              </a:rPr>
              <a:t>asset</a:t>
            </a:r>
            <a:r>
              <a:rPr sz="1600" spc="-25">
                <a:latin typeface="Calibri"/>
                <a:cs typeface="Calibri"/>
              </a:rPr>
              <a:t> </a:t>
            </a:r>
            <a:r>
              <a:rPr sz="1600">
                <a:latin typeface="Calibri"/>
                <a:cs typeface="Calibri"/>
              </a:rPr>
              <a:t>and</a:t>
            </a:r>
            <a:r>
              <a:rPr sz="1600" spc="-45">
                <a:latin typeface="Calibri"/>
                <a:cs typeface="Calibri"/>
              </a:rPr>
              <a:t> </a:t>
            </a:r>
            <a:r>
              <a:rPr sz="1600" spc="-20">
                <a:latin typeface="Calibri"/>
                <a:cs typeface="Calibri"/>
              </a:rPr>
              <a:t>ATRR</a:t>
            </a:r>
            <a:endParaRPr sz="1600">
              <a:latin typeface="Calibri"/>
              <a:cs typeface="Calibri"/>
            </a:endParaRPr>
          </a:p>
        </p:txBody>
      </p:sp>
      <p:sp>
        <p:nvSpPr>
          <p:cNvPr id="12" name="object 12"/>
          <p:cNvSpPr txBox="1"/>
          <p:nvPr/>
        </p:nvSpPr>
        <p:spPr>
          <a:xfrm>
            <a:off x="6386321" y="5392927"/>
            <a:ext cx="2423160" cy="756920"/>
          </a:xfrm>
          <a:prstGeom prst="rect">
            <a:avLst/>
          </a:prstGeom>
        </p:spPr>
        <p:txBody>
          <a:bodyPr vert="horz" wrap="square" lIns="0" tIns="12065" rIns="0" bIns="0" rtlCol="0">
            <a:spAutoFit/>
          </a:bodyPr>
          <a:lstStyle/>
          <a:p>
            <a:pPr marL="12700" marR="79375">
              <a:lnSpc>
                <a:spcPct val="100000"/>
              </a:lnSpc>
              <a:spcBef>
                <a:spcPts val="95"/>
              </a:spcBef>
            </a:pPr>
            <a:r>
              <a:rPr sz="1600">
                <a:latin typeface="Calibri"/>
                <a:cs typeface="Calibri"/>
              </a:rPr>
              <a:t>selected.</a:t>
            </a:r>
            <a:r>
              <a:rPr sz="1600" spc="-55">
                <a:latin typeface="Calibri"/>
                <a:cs typeface="Calibri"/>
              </a:rPr>
              <a:t> </a:t>
            </a:r>
            <a:r>
              <a:rPr sz="1600">
                <a:latin typeface="Calibri"/>
                <a:cs typeface="Calibri"/>
              </a:rPr>
              <a:t>CSF</a:t>
            </a:r>
            <a:r>
              <a:rPr sz="1600" spc="-45">
                <a:latin typeface="Calibri"/>
                <a:cs typeface="Calibri"/>
              </a:rPr>
              <a:t> </a:t>
            </a:r>
            <a:r>
              <a:rPr sz="1600" spc="-10">
                <a:latin typeface="Calibri"/>
                <a:cs typeface="Calibri"/>
              </a:rPr>
              <a:t>receives</a:t>
            </a:r>
            <a:r>
              <a:rPr sz="1600" spc="-30">
                <a:latin typeface="Calibri"/>
                <a:cs typeface="Calibri"/>
              </a:rPr>
              <a:t> </a:t>
            </a:r>
            <a:r>
              <a:rPr sz="1600" spc="-10">
                <a:latin typeface="Calibri"/>
                <a:cs typeface="Calibri"/>
              </a:rPr>
              <a:t>single </a:t>
            </a:r>
            <a:r>
              <a:rPr sz="1600">
                <a:latin typeface="Calibri"/>
                <a:cs typeface="Calibri"/>
              </a:rPr>
              <a:t>dispatch</a:t>
            </a:r>
            <a:r>
              <a:rPr sz="1600" spc="-45">
                <a:latin typeface="Calibri"/>
                <a:cs typeface="Calibri"/>
              </a:rPr>
              <a:t> </a:t>
            </a:r>
            <a:r>
              <a:rPr sz="1600">
                <a:latin typeface="Calibri"/>
                <a:cs typeface="Calibri"/>
              </a:rPr>
              <a:t>signal</a:t>
            </a:r>
            <a:r>
              <a:rPr sz="1600" spc="-55">
                <a:latin typeface="Calibri"/>
                <a:cs typeface="Calibri"/>
              </a:rPr>
              <a:t> </a:t>
            </a:r>
            <a:r>
              <a:rPr sz="1600" spc="-10">
                <a:latin typeface="Calibri"/>
                <a:cs typeface="Calibri"/>
              </a:rPr>
              <a:t>between</a:t>
            </a:r>
            <a:endParaRPr sz="1600">
              <a:latin typeface="Calibri"/>
              <a:cs typeface="Calibri"/>
            </a:endParaRPr>
          </a:p>
          <a:p>
            <a:pPr marL="12700">
              <a:lnSpc>
                <a:spcPct val="100000"/>
              </a:lnSpc>
            </a:pPr>
            <a:r>
              <a:rPr sz="1600">
                <a:latin typeface="Calibri"/>
                <a:cs typeface="Calibri"/>
              </a:rPr>
              <a:t>12</a:t>
            </a:r>
            <a:r>
              <a:rPr sz="1600" spc="-5">
                <a:latin typeface="Calibri"/>
                <a:cs typeface="Calibri"/>
              </a:rPr>
              <a:t> </a:t>
            </a:r>
            <a:r>
              <a:rPr sz="1600">
                <a:latin typeface="Calibri"/>
                <a:cs typeface="Calibri"/>
              </a:rPr>
              <a:t>MW</a:t>
            </a:r>
            <a:r>
              <a:rPr sz="1600" spc="-25">
                <a:latin typeface="Calibri"/>
                <a:cs typeface="Calibri"/>
              </a:rPr>
              <a:t> </a:t>
            </a:r>
            <a:r>
              <a:rPr sz="1600">
                <a:latin typeface="Calibri"/>
                <a:cs typeface="Calibri"/>
              </a:rPr>
              <a:t>and</a:t>
            </a:r>
            <a:r>
              <a:rPr sz="1600" spc="-30">
                <a:latin typeface="Calibri"/>
                <a:cs typeface="Calibri"/>
              </a:rPr>
              <a:t> </a:t>
            </a:r>
            <a:r>
              <a:rPr sz="1600">
                <a:latin typeface="Calibri"/>
                <a:cs typeface="Calibri"/>
              </a:rPr>
              <a:t>−8</a:t>
            </a:r>
            <a:r>
              <a:rPr sz="1600" spc="-5">
                <a:latin typeface="Calibri"/>
                <a:cs typeface="Calibri"/>
              </a:rPr>
              <a:t> </a:t>
            </a:r>
            <a:r>
              <a:rPr sz="1600">
                <a:latin typeface="Calibri"/>
                <a:cs typeface="Calibri"/>
              </a:rPr>
              <a:t>MW</a:t>
            </a:r>
            <a:r>
              <a:rPr sz="1600" spc="-15">
                <a:latin typeface="Calibri"/>
                <a:cs typeface="Calibri"/>
              </a:rPr>
              <a:t> </a:t>
            </a:r>
            <a:r>
              <a:rPr sz="1600">
                <a:latin typeface="Calibri"/>
                <a:cs typeface="Calibri"/>
              </a:rPr>
              <a:t>in</a:t>
            </a:r>
            <a:r>
              <a:rPr sz="1600" spc="-35">
                <a:latin typeface="Calibri"/>
                <a:cs typeface="Calibri"/>
              </a:rPr>
              <a:t> </a:t>
            </a:r>
            <a:r>
              <a:rPr sz="1600">
                <a:latin typeface="Calibri"/>
                <a:cs typeface="Calibri"/>
              </a:rPr>
              <a:t>hour</a:t>
            </a:r>
            <a:r>
              <a:rPr sz="1600" spc="-15">
                <a:latin typeface="Calibri"/>
                <a:cs typeface="Calibri"/>
              </a:rPr>
              <a:t> </a:t>
            </a:r>
            <a:r>
              <a:rPr sz="1600" spc="-50">
                <a:latin typeface="Calibri"/>
                <a:cs typeface="Calibri"/>
              </a:rPr>
              <a:t>1</a:t>
            </a:r>
            <a:endParaRPr sz="1600">
              <a:latin typeface="Calibri"/>
              <a:cs typeface="Calibri"/>
            </a:endParaRPr>
          </a:p>
        </p:txBody>
      </p:sp>
      <p:grpSp>
        <p:nvGrpSpPr>
          <p:cNvPr id="13" name="object 13"/>
          <p:cNvGrpSpPr/>
          <p:nvPr/>
        </p:nvGrpSpPr>
        <p:grpSpPr>
          <a:xfrm>
            <a:off x="6281928" y="5131308"/>
            <a:ext cx="312420" cy="312420"/>
            <a:chOff x="6281928" y="5131308"/>
            <a:chExt cx="312420" cy="312420"/>
          </a:xfrm>
        </p:grpSpPr>
        <p:sp>
          <p:nvSpPr>
            <p:cNvPr id="14" name="object 14"/>
            <p:cNvSpPr/>
            <p:nvPr/>
          </p:nvSpPr>
          <p:spPr>
            <a:xfrm>
              <a:off x="6300978" y="5150358"/>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15" name="object 15"/>
            <p:cNvSpPr/>
            <p:nvPr/>
          </p:nvSpPr>
          <p:spPr>
            <a:xfrm>
              <a:off x="6300978" y="5150358"/>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16" name="object 16"/>
          <p:cNvSpPr txBox="1"/>
          <p:nvPr/>
        </p:nvSpPr>
        <p:spPr>
          <a:xfrm>
            <a:off x="6360667" y="5105146"/>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4</a:t>
            </a:r>
            <a:endParaRPr sz="2000">
              <a:latin typeface="Calibri"/>
              <a:cs typeface="Calibri"/>
            </a:endParaRPr>
          </a:p>
        </p:txBody>
      </p:sp>
      <p:grpSp>
        <p:nvGrpSpPr>
          <p:cNvPr id="17" name="object 17"/>
          <p:cNvGrpSpPr/>
          <p:nvPr/>
        </p:nvGrpSpPr>
        <p:grpSpPr>
          <a:xfrm>
            <a:off x="9595104" y="4414392"/>
            <a:ext cx="2383790" cy="1852295"/>
            <a:chOff x="9595104" y="4414392"/>
            <a:chExt cx="2383790" cy="1852295"/>
          </a:xfrm>
        </p:grpSpPr>
        <p:sp>
          <p:nvSpPr>
            <p:cNvPr id="18" name="object 18"/>
            <p:cNvSpPr/>
            <p:nvPr/>
          </p:nvSpPr>
          <p:spPr>
            <a:xfrm>
              <a:off x="9601200" y="4420488"/>
              <a:ext cx="2371725" cy="1840230"/>
            </a:xfrm>
            <a:custGeom>
              <a:avLst/>
              <a:gdLst/>
              <a:ahLst/>
              <a:cxnLst/>
              <a:rect l="l" t="t" r="r" b="b"/>
              <a:pathLst>
                <a:path w="2371725" h="1840229">
                  <a:moveTo>
                    <a:pt x="2172716" y="648335"/>
                  </a:moveTo>
                  <a:lnTo>
                    <a:pt x="198627" y="648335"/>
                  </a:lnTo>
                  <a:lnTo>
                    <a:pt x="153075" y="653579"/>
                  </a:lnTo>
                  <a:lnTo>
                    <a:pt x="111263" y="668518"/>
                  </a:lnTo>
                  <a:lnTo>
                    <a:pt x="74384" y="691962"/>
                  </a:lnTo>
                  <a:lnTo>
                    <a:pt x="43627" y="722719"/>
                  </a:lnTo>
                  <a:lnTo>
                    <a:pt x="20183" y="759598"/>
                  </a:lnTo>
                  <a:lnTo>
                    <a:pt x="5244" y="801410"/>
                  </a:lnTo>
                  <a:lnTo>
                    <a:pt x="0" y="846963"/>
                  </a:lnTo>
                  <a:lnTo>
                    <a:pt x="0" y="1641475"/>
                  </a:lnTo>
                  <a:lnTo>
                    <a:pt x="5244" y="1687019"/>
                  </a:lnTo>
                  <a:lnTo>
                    <a:pt x="20183" y="1728828"/>
                  </a:lnTo>
                  <a:lnTo>
                    <a:pt x="43627" y="1765708"/>
                  </a:lnTo>
                  <a:lnTo>
                    <a:pt x="74384" y="1796467"/>
                  </a:lnTo>
                  <a:lnTo>
                    <a:pt x="111263" y="1819914"/>
                  </a:lnTo>
                  <a:lnTo>
                    <a:pt x="153075" y="1834857"/>
                  </a:lnTo>
                  <a:lnTo>
                    <a:pt x="198627" y="1840103"/>
                  </a:lnTo>
                  <a:lnTo>
                    <a:pt x="2172716" y="1840103"/>
                  </a:lnTo>
                  <a:lnTo>
                    <a:pt x="2218268" y="1834857"/>
                  </a:lnTo>
                  <a:lnTo>
                    <a:pt x="2260080" y="1819914"/>
                  </a:lnTo>
                  <a:lnTo>
                    <a:pt x="2296959" y="1796467"/>
                  </a:lnTo>
                  <a:lnTo>
                    <a:pt x="2327716" y="1765708"/>
                  </a:lnTo>
                  <a:lnTo>
                    <a:pt x="2351160" y="1728828"/>
                  </a:lnTo>
                  <a:lnTo>
                    <a:pt x="2366099" y="1687019"/>
                  </a:lnTo>
                  <a:lnTo>
                    <a:pt x="2371344" y="1641475"/>
                  </a:lnTo>
                  <a:lnTo>
                    <a:pt x="2371344" y="846963"/>
                  </a:lnTo>
                  <a:lnTo>
                    <a:pt x="2366099" y="801410"/>
                  </a:lnTo>
                  <a:lnTo>
                    <a:pt x="2351160" y="759598"/>
                  </a:lnTo>
                  <a:lnTo>
                    <a:pt x="2327716" y="722719"/>
                  </a:lnTo>
                  <a:lnTo>
                    <a:pt x="2296959" y="691962"/>
                  </a:lnTo>
                  <a:lnTo>
                    <a:pt x="2260080" y="668518"/>
                  </a:lnTo>
                  <a:lnTo>
                    <a:pt x="2218268" y="653579"/>
                  </a:lnTo>
                  <a:lnTo>
                    <a:pt x="2172716" y="648335"/>
                  </a:lnTo>
                  <a:close/>
                </a:path>
                <a:path w="2371725" h="1840229">
                  <a:moveTo>
                    <a:pt x="1981834" y="0"/>
                  </a:moveTo>
                  <a:lnTo>
                    <a:pt x="1383283" y="648335"/>
                  </a:lnTo>
                  <a:lnTo>
                    <a:pt x="1976120" y="648335"/>
                  </a:lnTo>
                  <a:lnTo>
                    <a:pt x="1981834" y="0"/>
                  </a:lnTo>
                  <a:close/>
                </a:path>
              </a:pathLst>
            </a:custGeom>
            <a:solidFill>
              <a:srgbClr val="FCE2AC"/>
            </a:solidFill>
          </p:spPr>
          <p:txBody>
            <a:bodyPr wrap="square" lIns="0" tIns="0" rIns="0" bIns="0" rtlCol="0"/>
            <a:lstStyle/>
            <a:p>
              <a:endParaRPr/>
            </a:p>
          </p:txBody>
        </p:sp>
        <p:sp>
          <p:nvSpPr>
            <p:cNvPr id="19" name="object 19"/>
            <p:cNvSpPr/>
            <p:nvPr/>
          </p:nvSpPr>
          <p:spPr>
            <a:xfrm>
              <a:off x="9601200" y="4420488"/>
              <a:ext cx="2371725" cy="1840230"/>
            </a:xfrm>
            <a:custGeom>
              <a:avLst/>
              <a:gdLst/>
              <a:ahLst/>
              <a:cxnLst/>
              <a:rect l="l" t="t" r="r" b="b"/>
              <a:pathLst>
                <a:path w="2371725" h="1840229">
                  <a:moveTo>
                    <a:pt x="0" y="846963"/>
                  </a:moveTo>
                  <a:lnTo>
                    <a:pt x="5244" y="801410"/>
                  </a:lnTo>
                  <a:lnTo>
                    <a:pt x="20183" y="759598"/>
                  </a:lnTo>
                  <a:lnTo>
                    <a:pt x="43627" y="722719"/>
                  </a:lnTo>
                  <a:lnTo>
                    <a:pt x="74384" y="691962"/>
                  </a:lnTo>
                  <a:lnTo>
                    <a:pt x="111263" y="668518"/>
                  </a:lnTo>
                  <a:lnTo>
                    <a:pt x="153075" y="653579"/>
                  </a:lnTo>
                  <a:lnTo>
                    <a:pt x="198627" y="648335"/>
                  </a:lnTo>
                  <a:lnTo>
                    <a:pt x="1383283" y="648335"/>
                  </a:lnTo>
                  <a:lnTo>
                    <a:pt x="1981834" y="0"/>
                  </a:lnTo>
                  <a:lnTo>
                    <a:pt x="1976120" y="648335"/>
                  </a:lnTo>
                  <a:lnTo>
                    <a:pt x="2172716" y="648335"/>
                  </a:lnTo>
                  <a:lnTo>
                    <a:pt x="2218268" y="653579"/>
                  </a:lnTo>
                  <a:lnTo>
                    <a:pt x="2260080" y="668518"/>
                  </a:lnTo>
                  <a:lnTo>
                    <a:pt x="2296959" y="691962"/>
                  </a:lnTo>
                  <a:lnTo>
                    <a:pt x="2327716" y="722719"/>
                  </a:lnTo>
                  <a:lnTo>
                    <a:pt x="2351160" y="759598"/>
                  </a:lnTo>
                  <a:lnTo>
                    <a:pt x="2366099" y="801410"/>
                  </a:lnTo>
                  <a:lnTo>
                    <a:pt x="2371344" y="846963"/>
                  </a:lnTo>
                  <a:lnTo>
                    <a:pt x="2371344" y="1144905"/>
                  </a:lnTo>
                  <a:lnTo>
                    <a:pt x="2371344" y="1641475"/>
                  </a:lnTo>
                  <a:lnTo>
                    <a:pt x="2366099" y="1687019"/>
                  </a:lnTo>
                  <a:lnTo>
                    <a:pt x="2351160" y="1728828"/>
                  </a:lnTo>
                  <a:lnTo>
                    <a:pt x="2327716" y="1765708"/>
                  </a:lnTo>
                  <a:lnTo>
                    <a:pt x="2296959" y="1796467"/>
                  </a:lnTo>
                  <a:lnTo>
                    <a:pt x="2260080" y="1819914"/>
                  </a:lnTo>
                  <a:lnTo>
                    <a:pt x="2218268" y="1834857"/>
                  </a:lnTo>
                  <a:lnTo>
                    <a:pt x="2172716" y="1840103"/>
                  </a:lnTo>
                  <a:lnTo>
                    <a:pt x="1976120" y="1840103"/>
                  </a:lnTo>
                  <a:lnTo>
                    <a:pt x="1383283" y="1840103"/>
                  </a:lnTo>
                  <a:lnTo>
                    <a:pt x="198627" y="1840103"/>
                  </a:lnTo>
                  <a:lnTo>
                    <a:pt x="153075" y="1834857"/>
                  </a:lnTo>
                  <a:lnTo>
                    <a:pt x="111263" y="1819914"/>
                  </a:lnTo>
                  <a:lnTo>
                    <a:pt x="74384" y="1796467"/>
                  </a:lnTo>
                  <a:lnTo>
                    <a:pt x="43627" y="1765708"/>
                  </a:lnTo>
                  <a:lnTo>
                    <a:pt x="20183" y="1728828"/>
                  </a:lnTo>
                  <a:lnTo>
                    <a:pt x="5244" y="1687019"/>
                  </a:lnTo>
                  <a:lnTo>
                    <a:pt x="0" y="1641475"/>
                  </a:lnTo>
                  <a:lnTo>
                    <a:pt x="0" y="1144905"/>
                  </a:lnTo>
                  <a:lnTo>
                    <a:pt x="0" y="846963"/>
                  </a:lnTo>
                  <a:close/>
                </a:path>
              </a:pathLst>
            </a:custGeom>
            <a:ln w="12192">
              <a:solidFill>
                <a:srgbClr val="FFFFFF"/>
              </a:solidFill>
            </a:ln>
          </p:spPr>
          <p:txBody>
            <a:bodyPr wrap="square" lIns="0" tIns="0" rIns="0" bIns="0" rtlCol="0"/>
            <a:lstStyle/>
            <a:p>
              <a:endParaRPr/>
            </a:p>
          </p:txBody>
        </p:sp>
      </p:grpSp>
      <p:sp>
        <p:nvSpPr>
          <p:cNvPr id="20" name="object 20"/>
          <p:cNvSpPr txBox="1"/>
          <p:nvPr/>
        </p:nvSpPr>
        <p:spPr>
          <a:xfrm>
            <a:off x="9739376" y="5392927"/>
            <a:ext cx="2037714" cy="756920"/>
          </a:xfrm>
          <a:prstGeom prst="rect">
            <a:avLst/>
          </a:prstGeom>
        </p:spPr>
        <p:txBody>
          <a:bodyPr vert="horz" wrap="square" lIns="0" tIns="12065" rIns="0" bIns="0" rtlCol="0">
            <a:spAutoFit/>
          </a:bodyPr>
          <a:lstStyle/>
          <a:p>
            <a:pPr marL="12700" marR="5080">
              <a:lnSpc>
                <a:spcPct val="100000"/>
              </a:lnSpc>
              <a:spcBef>
                <a:spcPts val="95"/>
              </a:spcBef>
            </a:pPr>
            <a:r>
              <a:rPr sz="1600">
                <a:latin typeface="Calibri"/>
                <a:cs typeface="Calibri"/>
              </a:rPr>
              <a:t>selected.</a:t>
            </a:r>
            <a:r>
              <a:rPr sz="1600" spc="-50">
                <a:latin typeface="Calibri"/>
                <a:cs typeface="Calibri"/>
              </a:rPr>
              <a:t> </a:t>
            </a:r>
            <a:r>
              <a:rPr sz="1600">
                <a:latin typeface="Calibri"/>
                <a:cs typeface="Calibri"/>
              </a:rPr>
              <a:t>Single</a:t>
            </a:r>
            <a:r>
              <a:rPr sz="1600" spc="-70">
                <a:latin typeface="Calibri"/>
                <a:cs typeface="Calibri"/>
              </a:rPr>
              <a:t> </a:t>
            </a:r>
            <a:r>
              <a:rPr sz="1600" spc="-10">
                <a:latin typeface="Calibri"/>
                <a:cs typeface="Calibri"/>
              </a:rPr>
              <a:t>dispatch </a:t>
            </a:r>
            <a:r>
              <a:rPr sz="1600">
                <a:latin typeface="Calibri"/>
                <a:cs typeface="Calibri"/>
              </a:rPr>
              <a:t>signal</a:t>
            </a:r>
            <a:r>
              <a:rPr sz="1600" spc="-40">
                <a:latin typeface="Calibri"/>
                <a:cs typeface="Calibri"/>
              </a:rPr>
              <a:t> </a:t>
            </a:r>
            <a:r>
              <a:rPr sz="1600">
                <a:latin typeface="Calibri"/>
                <a:cs typeface="Calibri"/>
              </a:rPr>
              <a:t>=</a:t>
            </a:r>
            <a:r>
              <a:rPr sz="1600" spc="-20">
                <a:latin typeface="Calibri"/>
                <a:cs typeface="Calibri"/>
              </a:rPr>
              <a:t> </a:t>
            </a:r>
            <a:r>
              <a:rPr sz="1600">
                <a:latin typeface="Calibri"/>
                <a:cs typeface="Calibri"/>
              </a:rPr>
              <a:t>12</a:t>
            </a:r>
            <a:r>
              <a:rPr sz="1600" spc="-5">
                <a:latin typeface="Calibri"/>
                <a:cs typeface="Calibri"/>
              </a:rPr>
              <a:t> </a:t>
            </a:r>
            <a:r>
              <a:rPr sz="1600">
                <a:latin typeface="Calibri"/>
                <a:cs typeface="Calibri"/>
              </a:rPr>
              <a:t>MW</a:t>
            </a:r>
            <a:r>
              <a:rPr sz="1600" spc="-10">
                <a:latin typeface="Calibri"/>
                <a:cs typeface="Calibri"/>
              </a:rPr>
              <a:t> </a:t>
            </a:r>
            <a:r>
              <a:rPr sz="1600" spc="-25">
                <a:latin typeface="Calibri"/>
                <a:cs typeface="Calibri"/>
              </a:rPr>
              <a:t>for </a:t>
            </a:r>
            <a:r>
              <a:rPr sz="1600">
                <a:latin typeface="Calibri"/>
                <a:cs typeface="Calibri"/>
              </a:rPr>
              <a:t>entire</a:t>
            </a:r>
            <a:r>
              <a:rPr sz="1600" spc="-55">
                <a:latin typeface="Calibri"/>
                <a:cs typeface="Calibri"/>
              </a:rPr>
              <a:t> </a:t>
            </a:r>
            <a:r>
              <a:rPr sz="1600">
                <a:latin typeface="Calibri"/>
                <a:cs typeface="Calibri"/>
              </a:rPr>
              <a:t>hour</a:t>
            </a:r>
            <a:r>
              <a:rPr sz="1600" spc="-45">
                <a:latin typeface="Calibri"/>
                <a:cs typeface="Calibri"/>
              </a:rPr>
              <a:t> </a:t>
            </a:r>
            <a:r>
              <a:rPr sz="1600" spc="-50">
                <a:latin typeface="Calibri"/>
                <a:cs typeface="Calibri"/>
              </a:rPr>
              <a:t>2</a:t>
            </a:r>
            <a:endParaRPr sz="1600">
              <a:latin typeface="Calibri"/>
              <a:cs typeface="Calibri"/>
            </a:endParaRPr>
          </a:p>
        </p:txBody>
      </p:sp>
      <p:grpSp>
        <p:nvGrpSpPr>
          <p:cNvPr id="21" name="object 21"/>
          <p:cNvGrpSpPr/>
          <p:nvPr/>
        </p:nvGrpSpPr>
        <p:grpSpPr>
          <a:xfrm>
            <a:off x="9659111" y="5128259"/>
            <a:ext cx="312420" cy="312420"/>
            <a:chOff x="9659111" y="5128259"/>
            <a:chExt cx="312420" cy="312420"/>
          </a:xfrm>
        </p:grpSpPr>
        <p:sp>
          <p:nvSpPr>
            <p:cNvPr id="22" name="object 22"/>
            <p:cNvSpPr/>
            <p:nvPr/>
          </p:nvSpPr>
          <p:spPr>
            <a:xfrm>
              <a:off x="9678161" y="5147309"/>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23" name="object 23"/>
            <p:cNvSpPr/>
            <p:nvPr/>
          </p:nvSpPr>
          <p:spPr>
            <a:xfrm>
              <a:off x="9678161" y="5147309"/>
              <a:ext cx="274320" cy="274320"/>
            </a:xfrm>
            <a:custGeom>
              <a:avLst/>
              <a:gdLst/>
              <a:ahLst/>
              <a:cxnLst/>
              <a:rect l="l" t="t" r="r" b="b"/>
              <a:pathLst>
                <a:path w="274320" h="274320">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38099">
              <a:solidFill>
                <a:srgbClr val="FCE2AC"/>
              </a:solidFill>
            </a:ln>
          </p:spPr>
          <p:txBody>
            <a:bodyPr wrap="square" lIns="0" tIns="0" rIns="0" bIns="0" rtlCol="0"/>
            <a:lstStyle/>
            <a:p>
              <a:endParaRPr/>
            </a:p>
          </p:txBody>
        </p:sp>
      </p:grpSp>
      <p:sp>
        <p:nvSpPr>
          <p:cNvPr id="24" name="object 24"/>
          <p:cNvSpPr txBox="1"/>
          <p:nvPr/>
        </p:nvSpPr>
        <p:spPr>
          <a:xfrm>
            <a:off x="9738486" y="5155438"/>
            <a:ext cx="2016760" cy="269240"/>
          </a:xfrm>
          <a:prstGeom prst="rect">
            <a:avLst/>
          </a:prstGeom>
        </p:spPr>
        <p:txBody>
          <a:bodyPr vert="horz" wrap="square" lIns="0" tIns="0" rIns="0" bIns="0" rtlCol="0">
            <a:spAutoFit/>
          </a:bodyPr>
          <a:lstStyle/>
          <a:p>
            <a:pPr marL="12700">
              <a:lnSpc>
                <a:spcPts val="2095"/>
              </a:lnSpc>
              <a:tabLst>
                <a:tab pos="298450" algn="l"/>
              </a:tabLst>
            </a:pPr>
            <a:r>
              <a:rPr sz="2000" b="1" spc="-50">
                <a:solidFill>
                  <a:srgbClr val="FAB82E"/>
                </a:solidFill>
                <a:latin typeface="Calibri"/>
                <a:cs typeface="Calibri"/>
              </a:rPr>
              <a:t>5</a:t>
            </a:r>
            <a:r>
              <a:rPr sz="2000" b="1">
                <a:solidFill>
                  <a:srgbClr val="FAB82E"/>
                </a:solidFill>
                <a:latin typeface="Calibri"/>
                <a:cs typeface="Calibri"/>
              </a:rPr>
              <a:t>	</a:t>
            </a:r>
            <a:r>
              <a:rPr sz="2400" baseline="1736">
                <a:latin typeface="Calibri"/>
                <a:cs typeface="Calibri"/>
              </a:rPr>
              <a:t>Only</a:t>
            </a:r>
            <a:r>
              <a:rPr sz="2400" spc="-67" baseline="1736">
                <a:latin typeface="Calibri"/>
                <a:cs typeface="Calibri"/>
              </a:rPr>
              <a:t> </a:t>
            </a:r>
            <a:r>
              <a:rPr sz="2400" spc="-15" baseline="1736">
                <a:latin typeface="Calibri"/>
                <a:cs typeface="Calibri"/>
              </a:rPr>
              <a:t>generator</a:t>
            </a:r>
            <a:r>
              <a:rPr sz="2400" spc="-37" baseline="1736">
                <a:latin typeface="Calibri"/>
                <a:cs typeface="Calibri"/>
              </a:rPr>
              <a:t> </a:t>
            </a:r>
            <a:r>
              <a:rPr sz="2400" spc="-15" baseline="1736">
                <a:latin typeface="Calibri"/>
                <a:cs typeface="Calibri"/>
              </a:rPr>
              <a:t>asset</a:t>
            </a:r>
            <a:endParaRPr sz="2400" baseline="1736">
              <a:latin typeface="Calibri"/>
              <a:cs typeface="Calibri"/>
            </a:endParaRPr>
          </a:p>
        </p:txBody>
      </p:sp>
      <p:grpSp>
        <p:nvGrpSpPr>
          <p:cNvPr id="25" name="object 25"/>
          <p:cNvGrpSpPr/>
          <p:nvPr/>
        </p:nvGrpSpPr>
        <p:grpSpPr>
          <a:xfrm>
            <a:off x="4210684" y="2241804"/>
            <a:ext cx="2571115" cy="932815"/>
            <a:chOff x="4210684" y="2241804"/>
            <a:chExt cx="2571115" cy="932815"/>
          </a:xfrm>
        </p:grpSpPr>
        <p:sp>
          <p:nvSpPr>
            <p:cNvPr id="26" name="object 26"/>
            <p:cNvSpPr/>
            <p:nvPr/>
          </p:nvSpPr>
          <p:spPr>
            <a:xfrm>
              <a:off x="4216780" y="2247900"/>
              <a:ext cx="2559050" cy="920750"/>
            </a:xfrm>
            <a:custGeom>
              <a:avLst/>
              <a:gdLst/>
              <a:ahLst/>
              <a:cxnLst/>
              <a:rect l="l" t="t" r="r" b="b"/>
              <a:pathLst>
                <a:path w="2559050" h="920750">
                  <a:moveTo>
                    <a:pt x="0" y="530351"/>
                  </a:moveTo>
                  <a:lnTo>
                    <a:pt x="279019" y="767079"/>
                  </a:lnTo>
                  <a:lnTo>
                    <a:pt x="286842" y="815563"/>
                  </a:lnTo>
                  <a:lnTo>
                    <a:pt x="308625" y="857676"/>
                  </a:lnTo>
                  <a:lnTo>
                    <a:pt x="341838" y="890889"/>
                  </a:lnTo>
                  <a:lnTo>
                    <a:pt x="383951" y="912672"/>
                  </a:lnTo>
                  <a:lnTo>
                    <a:pt x="432435" y="920496"/>
                  </a:lnTo>
                  <a:lnTo>
                    <a:pt x="2405507" y="920496"/>
                  </a:lnTo>
                  <a:lnTo>
                    <a:pt x="2453990" y="912672"/>
                  </a:lnTo>
                  <a:lnTo>
                    <a:pt x="2496103" y="890889"/>
                  </a:lnTo>
                  <a:lnTo>
                    <a:pt x="2529316" y="857676"/>
                  </a:lnTo>
                  <a:lnTo>
                    <a:pt x="2551099" y="815563"/>
                  </a:lnTo>
                  <a:lnTo>
                    <a:pt x="2558923" y="767079"/>
                  </a:lnTo>
                  <a:lnTo>
                    <a:pt x="2558923" y="536955"/>
                  </a:lnTo>
                  <a:lnTo>
                    <a:pt x="279019" y="536955"/>
                  </a:lnTo>
                  <a:lnTo>
                    <a:pt x="0" y="530351"/>
                  </a:lnTo>
                  <a:close/>
                </a:path>
                <a:path w="2559050" h="920750">
                  <a:moveTo>
                    <a:pt x="2405507" y="0"/>
                  </a:moveTo>
                  <a:lnTo>
                    <a:pt x="432435" y="0"/>
                  </a:lnTo>
                  <a:lnTo>
                    <a:pt x="383951" y="7823"/>
                  </a:lnTo>
                  <a:lnTo>
                    <a:pt x="341838" y="29606"/>
                  </a:lnTo>
                  <a:lnTo>
                    <a:pt x="308625" y="62819"/>
                  </a:lnTo>
                  <a:lnTo>
                    <a:pt x="286842" y="104932"/>
                  </a:lnTo>
                  <a:lnTo>
                    <a:pt x="279019" y="153415"/>
                  </a:lnTo>
                  <a:lnTo>
                    <a:pt x="279019" y="536955"/>
                  </a:lnTo>
                  <a:lnTo>
                    <a:pt x="2558923" y="536955"/>
                  </a:lnTo>
                  <a:lnTo>
                    <a:pt x="2558923" y="153415"/>
                  </a:lnTo>
                  <a:lnTo>
                    <a:pt x="2551099" y="104932"/>
                  </a:lnTo>
                  <a:lnTo>
                    <a:pt x="2529316" y="62819"/>
                  </a:lnTo>
                  <a:lnTo>
                    <a:pt x="2496103" y="29606"/>
                  </a:lnTo>
                  <a:lnTo>
                    <a:pt x="2453990" y="7823"/>
                  </a:lnTo>
                  <a:lnTo>
                    <a:pt x="2405507" y="0"/>
                  </a:lnTo>
                  <a:close/>
                </a:path>
              </a:pathLst>
            </a:custGeom>
            <a:solidFill>
              <a:srgbClr val="FCE2AC"/>
            </a:solidFill>
          </p:spPr>
          <p:txBody>
            <a:bodyPr wrap="square" lIns="0" tIns="0" rIns="0" bIns="0" rtlCol="0"/>
            <a:lstStyle/>
            <a:p>
              <a:endParaRPr/>
            </a:p>
          </p:txBody>
        </p:sp>
        <p:sp>
          <p:nvSpPr>
            <p:cNvPr id="27" name="object 27"/>
            <p:cNvSpPr/>
            <p:nvPr/>
          </p:nvSpPr>
          <p:spPr>
            <a:xfrm>
              <a:off x="4216780" y="2247900"/>
              <a:ext cx="2559050" cy="920750"/>
            </a:xfrm>
            <a:custGeom>
              <a:avLst/>
              <a:gdLst/>
              <a:ahLst/>
              <a:cxnLst/>
              <a:rect l="l" t="t" r="r" b="b"/>
              <a:pathLst>
                <a:path w="2559050" h="920750">
                  <a:moveTo>
                    <a:pt x="279019" y="153415"/>
                  </a:moveTo>
                  <a:lnTo>
                    <a:pt x="286842" y="104932"/>
                  </a:lnTo>
                  <a:lnTo>
                    <a:pt x="308625" y="62819"/>
                  </a:lnTo>
                  <a:lnTo>
                    <a:pt x="341838" y="29606"/>
                  </a:lnTo>
                  <a:lnTo>
                    <a:pt x="383951" y="7823"/>
                  </a:lnTo>
                  <a:lnTo>
                    <a:pt x="432435" y="0"/>
                  </a:lnTo>
                  <a:lnTo>
                    <a:pt x="659003" y="0"/>
                  </a:lnTo>
                  <a:lnTo>
                    <a:pt x="1228979" y="0"/>
                  </a:lnTo>
                  <a:lnTo>
                    <a:pt x="2405507" y="0"/>
                  </a:lnTo>
                  <a:lnTo>
                    <a:pt x="2453990" y="7823"/>
                  </a:lnTo>
                  <a:lnTo>
                    <a:pt x="2496103" y="29606"/>
                  </a:lnTo>
                  <a:lnTo>
                    <a:pt x="2529316" y="62819"/>
                  </a:lnTo>
                  <a:lnTo>
                    <a:pt x="2551099" y="104932"/>
                  </a:lnTo>
                  <a:lnTo>
                    <a:pt x="2558923" y="153415"/>
                  </a:lnTo>
                  <a:lnTo>
                    <a:pt x="2558923" y="536955"/>
                  </a:lnTo>
                  <a:lnTo>
                    <a:pt x="2558923" y="767079"/>
                  </a:lnTo>
                  <a:lnTo>
                    <a:pt x="2551099" y="815563"/>
                  </a:lnTo>
                  <a:lnTo>
                    <a:pt x="2529316" y="857676"/>
                  </a:lnTo>
                  <a:lnTo>
                    <a:pt x="2496103" y="890889"/>
                  </a:lnTo>
                  <a:lnTo>
                    <a:pt x="2453990" y="912672"/>
                  </a:lnTo>
                  <a:lnTo>
                    <a:pt x="2405507" y="920496"/>
                  </a:lnTo>
                  <a:lnTo>
                    <a:pt x="1228979" y="920496"/>
                  </a:lnTo>
                  <a:lnTo>
                    <a:pt x="659003" y="920496"/>
                  </a:lnTo>
                  <a:lnTo>
                    <a:pt x="432435" y="920496"/>
                  </a:lnTo>
                  <a:lnTo>
                    <a:pt x="383951" y="912672"/>
                  </a:lnTo>
                  <a:lnTo>
                    <a:pt x="341838" y="890889"/>
                  </a:lnTo>
                  <a:lnTo>
                    <a:pt x="308625" y="857676"/>
                  </a:lnTo>
                  <a:lnTo>
                    <a:pt x="286842" y="815563"/>
                  </a:lnTo>
                  <a:lnTo>
                    <a:pt x="279019" y="767079"/>
                  </a:lnTo>
                  <a:lnTo>
                    <a:pt x="0" y="530351"/>
                  </a:lnTo>
                  <a:lnTo>
                    <a:pt x="279019" y="536955"/>
                  </a:lnTo>
                  <a:lnTo>
                    <a:pt x="279019" y="153415"/>
                  </a:lnTo>
                  <a:close/>
                </a:path>
              </a:pathLst>
            </a:custGeom>
            <a:ln w="12192">
              <a:solidFill>
                <a:srgbClr val="FFFFFF"/>
              </a:solidFill>
            </a:ln>
          </p:spPr>
          <p:txBody>
            <a:bodyPr wrap="square" lIns="0" tIns="0" rIns="0" bIns="0" rtlCol="0"/>
            <a:lstStyle/>
            <a:p>
              <a:endParaRPr/>
            </a:p>
          </p:txBody>
        </p:sp>
      </p:grpSp>
      <p:sp>
        <p:nvSpPr>
          <p:cNvPr id="28" name="object 28"/>
          <p:cNvSpPr txBox="1"/>
          <p:nvPr/>
        </p:nvSpPr>
        <p:spPr>
          <a:xfrm>
            <a:off x="4904994" y="2314701"/>
            <a:ext cx="169100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Low</a:t>
            </a:r>
            <a:r>
              <a:rPr sz="1600" spc="-20">
                <a:latin typeface="Calibri"/>
                <a:cs typeface="Calibri"/>
              </a:rPr>
              <a:t> </a:t>
            </a:r>
            <a:r>
              <a:rPr sz="1600" spc="-10">
                <a:latin typeface="Calibri"/>
                <a:cs typeface="Calibri"/>
              </a:rPr>
              <a:t>generator</a:t>
            </a:r>
            <a:r>
              <a:rPr sz="1600" spc="-35">
                <a:latin typeface="Calibri"/>
                <a:cs typeface="Calibri"/>
              </a:rPr>
              <a:t> </a:t>
            </a:r>
            <a:r>
              <a:rPr sz="1600" spc="-10">
                <a:latin typeface="Calibri"/>
                <a:cs typeface="Calibri"/>
              </a:rPr>
              <a:t>asset</a:t>
            </a:r>
            <a:endParaRPr sz="1600">
              <a:latin typeface="Calibri"/>
              <a:cs typeface="Calibri"/>
            </a:endParaRPr>
          </a:p>
        </p:txBody>
      </p:sp>
      <p:sp>
        <p:nvSpPr>
          <p:cNvPr id="29" name="object 29"/>
          <p:cNvSpPr txBox="1"/>
          <p:nvPr/>
        </p:nvSpPr>
        <p:spPr>
          <a:xfrm>
            <a:off x="4620005" y="2558923"/>
            <a:ext cx="1565910" cy="513080"/>
          </a:xfrm>
          <a:prstGeom prst="rect">
            <a:avLst/>
          </a:prstGeom>
        </p:spPr>
        <p:txBody>
          <a:bodyPr vert="horz" wrap="square" lIns="0" tIns="12065" rIns="0" bIns="0" rtlCol="0">
            <a:spAutoFit/>
          </a:bodyPr>
          <a:lstStyle/>
          <a:p>
            <a:pPr marL="12700" marR="5080">
              <a:lnSpc>
                <a:spcPct val="100000"/>
              </a:lnSpc>
              <a:spcBef>
                <a:spcPts val="95"/>
              </a:spcBef>
            </a:pPr>
            <a:r>
              <a:rPr sz="1600">
                <a:latin typeface="Calibri"/>
                <a:cs typeface="Calibri"/>
              </a:rPr>
              <a:t>offer</a:t>
            </a:r>
            <a:r>
              <a:rPr sz="1600" spc="-50">
                <a:latin typeface="Calibri"/>
                <a:cs typeface="Calibri"/>
              </a:rPr>
              <a:t> </a:t>
            </a:r>
            <a:r>
              <a:rPr sz="1600">
                <a:latin typeface="Calibri"/>
                <a:cs typeface="Calibri"/>
              </a:rPr>
              <a:t>signals</a:t>
            </a:r>
            <a:r>
              <a:rPr sz="1600" spc="-70">
                <a:latin typeface="Calibri"/>
                <a:cs typeface="Calibri"/>
              </a:rPr>
              <a:t> </a:t>
            </a:r>
            <a:r>
              <a:rPr sz="1600" spc="-10">
                <a:latin typeface="Calibri"/>
                <a:cs typeface="Calibri"/>
              </a:rPr>
              <a:t>desire </a:t>
            </a:r>
            <a:r>
              <a:rPr sz="1600">
                <a:latin typeface="Calibri"/>
                <a:cs typeface="Calibri"/>
              </a:rPr>
              <a:t>to</a:t>
            </a:r>
            <a:r>
              <a:rPr sz="1600" spc="-20">
                <a:latin typeface="Calibri"/>
                <a:cs typeface="Calibri"/>
              </a:rPr>
              <a:t> </a:t>
            </a:r>
            <a:r>
              <a:rPr sz="1600" spc="-10">
                <a:latin typeface="Calibri"/>
                <a:cs typeface="Calibri"/>
              </a:rPr>
              <a:t>generate</a:t>
            </a:r>
            <a:endParaRPr sz="1600">
              <a:latin typeface="Calibri"/>
              <a:cs typeface="Calibri"/>
            </a:endParaRPr>
          </a:p>
        </p:txBody>
      </p:sp>
      <p:grpSp>
        <p:nvGrpSpPr>
          <p:cNvPr id="30" name="object 30"/>
          <p:cNvGrpSpPr/>
          <p:nvPr/>
        </p:nvGrpSpPr>
        <p:grpSpPr>
          <a:xfrm>
            <a:off x="4501896" y="2313432"/>
            <a:ext cx="312420" cy="312420"/>
            <a:chOff x="4501896" y="2313432"/>
            <a:chExt cx="312420" cy="312420"/>
          </a:xfrm>
        </p:grpSpPr>
        <p:sp>
          <p:nvSpPr>
            <p:cNvPr id="31" name="object 31"/>
            <p:cNvSpPr/>
            <p:nvPr/>
          </p:nvSpPr>
          <p:spPr>
            <a:xfrm>
              <a:off x="4520946" y="2332482"/>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19" y="137159"/>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32" name="object 32"/>
            <p:cNvSpPr/>
            <p:nvPr/>
          </p:nvSpPr>
          <p:spPr>
            <a:xfrm>
              <a:off x="4520946" y="2332482"/>
              <a:ext cx="274320" cy="274320"/>
            </a:xfrm>
            <a:custGeom>
              <a:avLst/>
              <a:gdLst/>
              <a:ahLst/>
              <a:cxnLst/>
              <a:rect l="l" t="t" r="r" b="b"/>
              <a:pathLst>
                <a:path w="274320" h="274319">
                  <a:moveTo>
                    <a:pt x="0" y="137159"/>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59"/>
                  </a:lnTo>
                  <a:lnTo>
                    <a:pt x="267321" y="180490"/>
                  </a:lnTo>
                  <a:lnTo>
                    <a:pt x="247838" y="218139"/>
                  </a:lnTo>
                  <a:lnTo>
                    <a:pt x="218139" y="247838"/>
                  </a:lnTo>
                  <a:lnTo>
                    <a:pt x="180490" y="267321"/>
                  </a:lnTo>
                  <a:lnTo>
                    <a:pt x="137159" y="274319"/>
                  </a:lnTo>
                  <a:lnTo>
                    <a:pt x="93829" y="267321"/>
                  </a:lnTo>
                  <a:lnTo>
                    <a:pt x="56180" y="247838"/>
                  </a:lnTo>
                  <a:lnTo>
                    <a:pt x="26481" y="218139"/>
                  </a:lnTo>
                  <a:lnTo>
                    <a:pt x="6998" y="180490"/>
                  </a:lnTo>
                  <a:lnTo>
                    <a:pt x="0" y="137159"/>
                  </a:lnTo>
                  <a:close/>
                </a:path>
              </a:pathLst>
            </a:custGeom>
            <a:ln w="38100">
              <a:solidFill>
                <a:srgbClr val="FCE2AC"/>
              </a:solidFill>
            </a:ln>
          </p:spPr>
          <p:txBody>
            <a:bodyPr wrap="square" lIns="0" tIns="0" rIns="0" bIns="0" rtlCol="0"/>
            <a:lstStyle/>
            <a:p>
              <a:endParaRPr/>
            </a:p>
          </p:txBody>
        </p:sp>
      </p:grpSp>
      <p:sp>
        <p:nvSpPr>
          <p:cNvPr id="33" name="object 33"/>
          <p:cNvSpPr txBox="1"/>
          <p:nvPr/>
        </p:nvSpPr>
        <p:spPr>
          <a:xfrm>
            <a:off x="4581271" y="2287016"/>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1</a:t>
            </a:r>
            <a:endParaRPr sz="2000">
              <a:latin typeface="Calibri"/>
              <a:cs typeface="Calibri"/>
            </a:endParaRPr>
          </a:p>
        </p:txBody>
      </p:sp>
      <p:grpSp>
        <p:nvGrpSpPr>
          <p:cNvPr id="34" name="object 34"/>
          <p:cNvGrpSpPr/>
          <p:nvPr/>
        </p:nvGrpSpPr>
        <p:grpSpPr>
          <a:xfrm>
            <a:off x="4210558" y="3342132"/>
            <a:ext cx="2754630" cy="658495"/>
            <a:chOff x="4210558" y="3342132"/>
            <a:chExt cx="2754630" cy="658495"/>
          </a:xfrm>
        </p:grpSpPr>
        <p:sp>
          <p:nvSpPr>
            <p:cNvPr id="35" name="object 35"/>
            <p:cNvSpPr/>
            <p:nvPr/>
          </p:nvSpPr>
          <p:spPr>
            <a:xfrm>
              <a:off x="4216654" y="3348228"/>
              <a:ext cx="2741930" cy="646430"/>
            </a:xfrm>
            <a:custGeom>
              <a:avLst/>
              <a:gdLst/>
              <a:ahLst/>
              <a:cxnLst/>
              <a:rect l="l" t="t" r="r" b="b"/>
              <a:pathLst>
                <a:path w="2741929" h="646429">
                  <a:moveTo>
                    <a:pt x="2634234" y="0"/>
                  </a:moveTo>
                  <a:lnTo>
                    <a:pt x="386842" y="0"/>
                  </a:lnTo>
                  <a:lnTo>
                    <a:pt x="344939" y="8469"/>
                  </a:lnTo>
                  <a:lnTo>
                    <a:pt x="310705" y="31559"/>
                  </a:lnTo>
                  <a:lnTo>
                    <a:pt x="287615" y="65793"/>
                  </a:lnTo>
                  <a:lnTo>
                    <a:pt x="279146" y="107696"/>
                  </a:lnTo>
                  <a:lnTo>
                    <a:pt x="0" y="160782"/>
                  </a:lnTo>
                  <a:lnTo>
                    <a:pt x="279146" y="269240"/>
                  </a:lnTo>
                  <a:lnTo>
                    <a:pt x="279146" y="538480"/>
                  </a:lnTo>
                  <a:lnTo>
                    <a:pt x="287615" y="580382"/>
                  </a:lnTo>
                  <a:lnTo>
                    <a:pt x="310705" y="614616"/>
                  </a:lnTo>
                  <a:lnTo>
                    <a:pt x="344939" y="637706"/>
                  </a:lnTo>
                  <a:lnTo>
                    <a:pt x="386842" y="646176"/>
                  </a:lnTo>
                  <a:lnTo>
                    <a:pt x="2634234" y="646176"/>
                  </a:lnTo>
                  <a:lnTo>
                    <a:pt x="2676136" y="637706"/>
                  </a:lnTo>
                  <a:lnTo>
                    <a:pt x="2710370" y="614616"/>
                  </a:lnTo>
                  <a:lnTo>
                    <a:pt x="2733460" y="580382"/>
                  </a:lnTo>
                  <a:lnTo>
                    <a:pt x="2741929" y="538480"/>
                  </a:lnTo>
                  <a:lnTo>
                    <a:pt x="2741929" y="107696"/>
                  </a:lnTo>
                  <a:lnTo>
                    <a:pt x="2733460" y="65793"/>
                  </a:lnTo>
                  <a:lnTo>
                    <a:pt x="2710370" y="31559"/>
                  </a:lnTo>
                  <a:lnTo>
                    <a:pt x="2676136" y="8469"/>
                  </a:lnTo>
                  <a:lnTo>
                    <a:pt x="2634234" y="0"/>
                  </a:lnTo>
                  <a:close/>
                </a:path>
              </a:pathLst>
            </a:custGeom>
            <a:solidFill>
              <a:srgbClr val="FCE2AC"/>
            </a:solidFill>
          </p:spPr>
          <p:txBody>
            <a:bodyPr wrap="square" lIns="0" tIns="0" rIns="0" bIns="0" rtlCol="0"/>
            <a:lstStyle/>
            <a:p>
              <a:endParaRPr/>
            </a:p>
          </p:txBody>
        </p:sp>
        <p:sp>
          <p:nvSpPr>
            <p:cNvPr id="36" name="object 36"/>
            <p:cNvSpPr/>
            <p:nvPr/>
          </p:nvSpPr>
          <p:spPr>
            <a:xfrm>
              <a:off x="4216654" y="3348228"/>
              <a:ext cx="2741930" cy="646430"/>
            </a:xfrm>
            <a:custGeom>
              <a:avLst/>
              <a:gdLst/>
              <a:ahLst/>
              <a:cxnLst/>
              <a:rect l="l" t="t" r="r" b="b"/>
              <a:pathLst>
                <a:path w="2741929" h="646429">
                  <a:moveTo>
                    <a:pt x="279146" y="107696"/>
                  </a:moveTo>
                  <a:lnTo>
                    <a:pt x="287615" y="65793"/>
                  </a:lnTo>
                  <a:lnTo>
                    <a:pt x="310705" y="31559"/>
                  </a:lnTo>
                  <a:lnTo>
                    <a:pt x="344939" y="8469"/>
                  </a:lnTo>
                  <a:lnTo>
                    <a:pt x="386842" y="0"/>
                  </a:lnTo>
                  <a:lnTo>
                    <a:pt x="689610" y="0"/>
                  </a:lnTo>
                  <a:lnTo>
                    <a:pt x="1305306" y="0"/>
                  </a:lnTo>
                  <a:lnTo>
                    <a:pt x="2634234" y="0"/>
                  </a:lnTo>
                  <a:lnTo>
                    <a:pt x="2676136" y="8469"/>
                  </a:lnTo>
                  <a:lnTo>
                    <a:pt x="2710370" y="31559"/>
                  </a:lnTo>
                  <a:lnTo>
                    <a:pt x="2733460" y="65793"/>
                  </a:lnTo>
                  <a:lnTo>
                    <a:pt x="2741929" y="107696"/>
                  </a:lnTo>
                  <a:lnTo>
                    <a:pt x="2741929" y="269240"/>
                  </a:lnTo>
                  <a:lnTo>
                    <a:pt x="2741929" y="538480"/>
                  </a:lnTo>
                  <a:lnTo>
                    <a:pt x="2733460" y="580382"/>
                  </a:lnTo>
                  <a:lnTo>
                    <a:pt x="2710370" y="614616"/>
                  </a:lnTo>
                  <a:lnTo>
                    <a:pt x="2676136" y="637706"/>
                  </a:lnTo>
                  <a:lnTo>
                    <a:pt x="2634234" y="646176"/>
                  </a:lnTo>
                  <a:lnTo>
                    <a:pt x="1305306" y="646176"/>
                  </a:lnTo>
                  <a:lnTo>
                    <a:pt x="689610" y="646176"/>
                  </a:lnTo>
                  <a:lnTo>
                    <a:pt x="386842" y="646176"/>
                  </a:lnTo>
                  <a:lnTo>
                    <a:pt x="344939" y="637706"/>
                  </a:lnTo>
                  <a:lnTo>
                    <a:pt x="310705" y="614616"/>
                  </a:lnTo>
                  <a:lnTo>
                    <a:pt x="287615" y="580382"/>
                  </a:lnTo>
                  <a:lnTo>
                    <a:pt x="279146" y="538480"/>
                  </a:lnTo>
                  <a:lnTo>
                    <a:pt x="279146" y="269240"/>
                  </a:lnTo>
                  <a:lnTo>
                    <a:pt x="0" y="160782"/>
                  </a:lnTo>
                  <a:lnTo>
                    <a:pt x="279146" y="107696"/>
                  </a:lnTo>
                  <a:close/>
                </a:path>
              </a:pathLst>
            </a:custGeom>
            <a:ln w="12192">
              <a:solidFill>
                <a:srgbClr val="FFFFFF"/>
              </a:solidFill>
            </a:ln>
          </p:spPr>
          <p:txBody>
            <a:bodyPr wrap="square" lIns="0" tIns="0" rIns="0" bIns="0" rtlCol="0"/>
            <a:lstStyle/>
            <a:p>
              <a:endParaRPr/>
            </a:p>
          </p:txBody>
        </p:sp>
      </p:grpSp>
      <p:sp>
        <p:nvSpPr>
          <p:cNvPr id="37" name="object 37"/>
          <p:cNvSpPr txBox="1"/>
          <p:nvPr/>
        </p:nvSpPr>
        <p:spPr>
          <a:xfrm>
            <a:off x="4891785" y="3401059"/>
            <a:ext cx="1789430"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Low</a:t>
            </a:r>
            <a:r>
              <a:rPr sz="1600" spc="-15">
                <a:latin typeface="Calibri"/>
                <a:cs typeface="Calibri"/>
              </a:rPr>
              <a:t> </a:t>
            </a:r>
            <a:r>
              <a:rPr sz="1600">
                <a:latin typeface="Calibri"/>
                <a:cs typeface="Calibri"/>
              </a:rPr>
              <a:t>DARD</a:t>
            </a:r>
            <a:r>
              <a:rPr sz="1600" spc="-30">
                <a:latin typeface="Calibri"/>
                <a:cs typeface="Calibri"/>
              </a:rPr>
              <a:t> </a:t>
            </a:r>
            <a:r>
              <a:rPr sz="1600">
                <a:latin typeface="Calibri"/>
                <a:cs typeface="Calibri"/>
              </a:rPr>
              <a:t>bid</a:t>
            </a:r>
            <a:r>
              <a:rPr sz="1600" spc="-50">
                <a:latin typeface="Calibri"/>
                <a:cs typeface="Calibri"/>
              </a:rPr>
              <a:t> </a:t>
            </a:r>
            <a:r>
              <a:rPr sz="1600" spc="-10">
                <a:latin typeface="Calibri"/>
                <a:cs typeface="Calibri"/>
              </a:rPr>
              <a:t>signals</a:t>
            </a:r>
            <a:endParaRPr sz="1600">
              <a:latin typeface="Calibri"/>
              <a:cs typeface="Calibri"/>
            </a:endParaRPr>
          </a:p>
        </p:txBody>
      </p:sp>
      <p:sp>
        <p:nvSpPr>
          <p:cNvPr id="38" name="object 38"/>
          <p:cNvSpPr txBox="1"/>
          <p:nvPr/>
        </p:nvSpPr>
        <p:spPr>
          <a:xfrm>
            <a:off x="4606797" y="3644900"/>
            <a:ext cx="187388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desire</a:t>
            </a:r>
            <a:r>
              <a:rPr sz="1600" spc="-30">
                <a:latin typeface="Calibri"/>
                <a:cs typeface="Calibri"/>
              </a:rPr>
              <a:t> </a:t>
            </a:r>
            <a:r>
              <a:rPr sz="1600" b="1" i="1">
                <a:latin typeface="Calibri"/>
                <a:cs typeface="Calibri"/>
              </a:rPr>
              <a:t>not</a:t>
            </a:r>
            <a:r>
              <a:rPr sz="1600" b="1" i="1" spc="-35">
                <a:latin typeface="Calibri"/>
                <a:cs typeface="Calibri"/>
              </a:rPr>
              <a:t> </a:t>
            </a:r>
            <a:r>
              <a:rPr sz="1600">
                <a:latin typeface="Calibri"/>
                <a:cs typeface="Calibri"/>
              </a:rPr>
              <a:t>to</a:t>
            </a:r>
            <a:r>
              <a:rPr sz="1600" spc="-35">
                <a:latin typeface="Calibri"/>
                <a:cs typeface="Calibri"/>
              </a:rPr>
              <a:t> </a:t>
            </a:r>
            <a:r>
              <a:rPr sz="1600" spc="-10">
                <a:latin typeface="Calibri"/>
                <a:cs typeface="Calibri"/>
              </a:rPr>
              <a:t>consume</a:t>
            </a:r>
            <a:endParaRPr sz="1600">
              <a:latin typeface="Calibri"/>
              <a:cs typeface="Calibri"/>
            </a:endParaRPr>
          </a:p>
        </p:txBody>
      </p:sp>
      <p:grpSp>
        <p:nvGrpSpPr>
          <p:cNvPr id="39" name="object 39"/>
          <p:cNvGrpSpPr/>
          <p:nvPr/>
        </p:nvGrpSpPr>
        <p:grpSpPr>
          <a:xfrm>
            <a:off x="4533900" y="3412235"/>
            <a:ext cx="312420" cy="312420"/>
            <a:chOff x="4533900" y="3412235"/>
            <a:chExt cx="312420" cy="312420"/>
          </a:xfrm>
        </p:grpSpPr>
        <p:sp>
          <p:nvSpPr>
            <p:cNvPr id="40" name="object 40"/>
            <p:cNvSpPr/>
            <p:nvPr/>
          </p:nvSpPr>
          <p:spPr>
            <a:xfrm>
              <a:off x="4552950" y="3431285"/>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41" name="object 41"/>
            <p:cNvSpPr/>
            <p:nvPr/>
          </p:nvSpPr>
          <p:spPr>
            <a:xfrm>
              <a:off x="4552950" y="3431285"/>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60"/>
                  </a:lnTo>
                  <a:close/>
                </a:path>
              </a:pathLst>
            </a:custGeom>
            <a:ln w="38099">
              <a:solidFill>
                <a:srgbClr val="FCE2AC"/>
              </a:solidFill>
            </a:ln>
          </p:spPr>
          <p:txBody>
            <a:bodyPr wrap="square" lIns="0" tIns="0" rIns="0" bIns="0" rtlCol="0"/>
            <a:lstStyle/>
            <a:p>
              <a:endParaRPr/>
            </a:p>
          </p:txBody>
        </p:sp>
      </p:grpSp>
      <p:sp>
        <p:nvSpPr>
          <p:cNvPr id="42" name="object 42"/>
          <p:cNvSpPr txBox="1"/>
          <p:nvPr/>
        </p:nvSpPr>
        <p:spPr>
          <a:xfrm>
            <a:off x="4612894" y="3386454"/>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a:solidFill>
                  <a:srgbClr val="FAB82E"/>
                </a:solidFill>
                <a:latin typeface="Calibri"/>
                <a:cs typeface="Calibri"/>
              </a:rPr>
              <a:t>2</a:t>
            </a:r>
            <a:endParaRPr sz="2000">
              <a:latin typeface="Calibri"/>
              <a:cs typeface="Calibri"/>
            </a:endParaRPr>
          </a:p>
        </p:txBody>
      </p:sp>
      <p:grpSp>
        <p:nvGrpSpPr>
          <p:cNvPr id="43" name="object 43"/>
          <p:cNvGrpSpPr/>
          <p:nvPr/>
        </p:nvGrpSpPr>
        <p:grpSpPr>
          <a:xfrm>
            <a:off x="1974850" y="4674742"/>
            <a:ext cx="2064385" cy="1319530"/>
            <a:chOff x="1974850" y="4674742"/>
            <a:chExt cx="2064385" cy="1319530"/>
          </a:xfrm>
        </p:grpSpPr>
        <p:sp>
          <p:nvSpPr>
            <p:cNvPr id="44" name="object 44"/>
            <p:cNvSpPr/>
            <p:nvPr/>
          </p:nvSpPr>
          <p:spPr>
            <a:xfrm>
              <a:off x="1981200" y="4681092"/>
              <a:ext cx="2051685" cy="1306830"/>
            </a:xfrm>
            <a:custGeom>
              <a:avLst/>
              <a:gdLst/>
              <a:ahLst/>
              <a:cxnLst/>
              <a:rect l="l" t="t" r="r" b="b"/>
              <a:pathLst>
                <a:path w="2051685" h="1306829">
                  <a:moveTo>
                    <a:pt x="1897888" y="386206"/>
                  </a:moveTo>
                  <a:lnTo>
                    <a:pt x="153416" y="386206"/>
                  </a:lnTo>
                  <a:lnTo>
                    <a:pt x="104932" y="394030"/>
                  </a:lnTo>
                  <a:lnTo>
                    <a:pt x="62819" y="415813"/>
                  </a:lnTo>
                  <a:lnTo>
                    <a:pt x="29606" y="449026"/>
                  </a:lnTo>
                  <a:lnTo>
                    <a:pt x="7823" y="491139"/>
                  </a:lnTo>
                  <a:lnTo>
                    <a:pt x="0" y="539622"/>
                  </a:lnTo>
                  <a:lnTo>
                    <a:pt x="0" y="1153286"/>
                  </a:lnTo>
                  <a:lnTo>
                    <a:pt x="7823" y="1201775"/>
                  </a:lnTo>
                  <a:lnTo>
                    <a:pt x="29606" y="1243889"/>
                  </a:lnTo>
                  <a:lnTo>
                    <a:pt x="62819" y="1277100"/>
                  </a:lnTo>
                  <a:lnTo>
                    <a:pt x="104932" y="1298881"/>
                  </a:lnTo>
                  <a:lnTo>
                    <a:pt x="153416" y="1306702"/>
                  </a:lnTo>
                  <a:lnTo>
                    <a:pt x="1897888" y="1306702"/>
                  </a:lnTo>
                  <a:lnTo>
                    <a:pt x="1946371" y="1298881"/>
                  </a:lnTo>
                  <a:lnTo>
                    <a:pt x="1988484" y="1277100"/>
                  </a:lnTo>
                  <a:lnTo>
                    <a:pt x="2021697" y="1243889"/>
                  </a:lnTo>
                  <a:lnTo>
                    <a:pt x="2043480" y="1201775"/>
                  </a:lnTo>
                  <a:lnTo>
                    <a:pt x="2051303" y="1153286"/>
                  </a:lnTo>
                  <a:lnTo>
                    <a:pt x="2051303" y="539622"/>
                  </a:lnTo>
                  <a:lnTo>
                    <a:pt x="2043480" y="491139"/>
                  </a:lnTo>
                  <a:lnTo>
                    <a:pt x="2021697" y="449026"/>
                  </a:lnTo>
                  <a:lnTo>
                    <a:pt x="1988484" y="415813"/>
                  </a:lnTo>
                  <a:lnTo>
                    <a:pt x="1946371" y="394030"/>
                  </a:lnTo>
                  <a:lnTo>
                    <a:pt x="1897888" y="386206"/>
                  </a:lnTo>
                  <a:close/>
                </a:path>
                <a:path w="2051685" h="1306829">
                  <a:moveTo>
                    <a:pt x="1401445" y="0"/>
                  </a:moveTo>
                  <a:lnTo>
                    <a:pt x="1196594" y="386206"/>
                  </a:lnTo>
                  <a:lnTo>
                    <a:pt x="1709420" y="386206"/>
                  </a:lnTo>
                  <a:lnTo>
                    <a:pt x="1401445" y="0"/>
                  </a:lnTo>
                  <a:close/>
                </a:path>
              </a:pathLst>
            </a:custGeom>
            <a:solidFill>
              <a:srgbClr val="FCE2AC"/>
            </a:solidFill>
          </p:spPr>
          <p:txBody>
            <a:bodyPr wrap="square" lIns="0" tIns="0" rIns="0" bIns="0" rtlCol="0"/>
            <a:lstStyle/>
            <a:p>
              <a:endParaRPr/>
            </a:p>
          </p:txBody>
        </p:sp>
        <p:sp>
          <p:nvSpPr>
            <p:cNvPr id="45" name="object 45"/>
            <p:cNvSpPr/>
            <p:nvPr/>
          </p:nvSpPr>
          <p:spPr>
            <a:xfrm>
              <a:off x="1981200" y="4681092"/>
              <a:ext cx="2051685" cy="1306830"/>
            </a:xfrm>
            <a:custGeom>
              <a:avLst/>
              <a:gdLst/>
              <a:ahLst/>
              <a:cxnLst/>
              <a:rect l="l" t="t" r="r" b="b"/>
              <a:pathLst>
                <a:path w="2051685" h="1306829">
                  <a:moveTo>
                    <a:pt x="0" y="539622"/>
                  </a:moveTo>
                  <a:lnTo>
                    <a:pt x="7823" y="491139"/>
                  </a:lnTo>
                  <a:lnTo>
                    <a:pt x="29606" y="449026"/>
                  </a:lnTo>
                  <a:lnTo>
                    <a:pt x="62819" y="415813"/>
                  </a:lnTo>
                  <a:lnTo>
                    <a:pt x="104932" y="394030"/>
                  </a:lnTo>
                  <a:lnTo>
                    <a:pt x="153416" y="386206"/>
                  </a:lnTo>
                  <a:lnTo>
                    <a:pt x="1196594" y="386206"/>
                  </a:lnTo>
                  <a:lnTo>
                    <a:pt x="1401445" y="0"/>
                  </a:lnTo>
                  <a:lnTo>
                    <a:pt x="1709420" y="386206"/>
                  </a:lnTo>
                  <a:lnTo>
                    <a:pt x="1897888" y="386206"/>
                  </a:lnTo>
                  <a:lnTo>
                    <a:pt x="1946371" y="394030"/>
                  </a:lnTo>
                  <a:lnTo>
                    <a:pt x="1988484" y="415813"/>
                  </a:lnTo>
                  <a:lnTo>
                    <a:pt x="2021697" y="449026"/>
                  </a:lnTo>
                  <a:lnTo>
                    <a:pt x="2043480" y="491139"/>
                  </a:lnTo>
                  <a:lnTo>
                    <a:pt x="2051303" y="539622"/>
                  </a:lnTo>
                  <a:lnTo>
                    <a:pt x="2051303" y="769746"/>
                  </a:lnTo>
                  <a:lnTo>
                    <a:pt x="2051303" y="1153286"/>
                  </a:lnTo>
                  <a:lnTo>
                    <a:pt x="2043480" y="1201775"/>
                  </a:lnTo>
                  <a:lnTo>
                    <a:pt x="2021697" y="1243889"/>
                  </a:lnTo>
                  <a:lnTo>
                    <a:pt x="1988484" y="1277100"/>
                  </a:lnTo>
                  <a:lnTo>
                    <a:pt x="1946371" y="1298881"/>
                  </a:lnTo>
                  <a:lnTo>
                    <a:pt x="1897888" y="1306702"/>
                  </a:lnTo>
                  <a:lnTo>
                    <a:pt x="1709420" y="1306702"/>
                  </a:lnTo>
                  <a:lnTo>
                    <a:pt x="1196594" y="1306702"/>
                  </a:lnTo>
                  <a:lnTo>
                    <a:pt x="153416" y="1306702"/>
                  </a:lnTo>
                  <a:lnTo>
                    <a:pt x="104932" y="1298881"/>
                  </a:lnTo>
                  <a:lnTo>
                    <a:pt x="62819" y="1277100"/>
                  </a:lnTo>
                  <a:lnTo>
                    <a:pt x="29606" y="1243889"/>
                  </a:lnTo>
                  <a:lnTo>
                    <a:pt x="7823" y="1201775"/>
                  </a:lnTo>
                  <a:lnTo>
                    <a:pt x="0" y="1153286"/>
                  </a:lnTo>
                  <a:lnTo>
                    <a:pt x="0" y="769746"/>
                  </a:lnTo>
                  <a:lnTo>
                    <a:pt x="0" y="539622"/>
                  </a:lnTo>
                  <a:close/>
                </a:path>
              </a:pathLst>
            </a:custGeom>
            <a:ln w="12192">
              <a:solidFill>
                <a:srgbClr val="FFFFFF"/>
              </a:solidFill>
            </a:ln>
          </p:spPr>
          <p:txBody>
            <a:bodyPr wrap="square" lIns="0" tIns="0" rIns="0" bIns="0" rtlCol="0"/>
            <a:lstStyle/>
            <a:p>
              <a:endParaRPr/>
            </a:p>
          </p:txBody>
        </p:sp>
      </p:grpSp>
      <p:sp>
        <p:nvSpPr>
          <p:cNvPr id="46" name="object 46"/>
          <p:cNvSpPr txBox="1"/>
          <p:nvPr/>
        </p:nvSpPr>
        <p:spPr>
          <a:xfrm>
            <a:off x="2390013" y="5134736"/>
            <a:ext cx="1276350"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Low</a:t>
            </a:r>
            <a:r>
              <a:rPr sz="1600" spc="-30">
                <a:latin typeface="Calibri"/>
                <a:cs typeface="Calibri"/>
              </a:rPr>
              <a:t> </a:t>
            </a:r>
            <a:r>
              <a:rPr sz="1600" spc="-20">
                <a:latin typeface="Calibri"/>
                <a:cs typeface="Calibri"/>
              </a:rPr>
              <a:t>ATRR</a:t>
            </a:r>
            <a:r>
              <a:rPr sz="1600" spc="-50">
                <a:latin typeface="Calibri"/>
                <a:cs typeface="Calibri"/>
              </a:rPr>
              <a:t> </a:t>
            </a:r>
            <a:r>
              <a:rPr sz="1600" spc="-20">
                <a:latin typeface="Calibri"/>
                <a:cs typeface="Calibri"/>
              </a:rPr>
              <a:t>offer</a:t>
            </a:r>
            <a:endParaRPr sz="1600">
              <a:latin typeface="Calibri"/>
              <a:cs typeface="Calibri"/>
            </a:endParaRPr>
          </a:p>
        </p:txBody>
      </p:sp>
      <p:sp>
        <p:nvSpPr>
          <p:cNvPr id="47" name="object 47"/>
          <p:cNvSpPr txBox="1"/>
          <p:nvPr/>
        </p:nvSpPr>
        <p:spPr>
          <a:xfrm>
            <a:off x="2105025" y="5378297"/>
            <a:ext cx="1692275" cy="513080"/>
          </a:xfrm>
          <a:prstGeom prst="rect">
            <a:avLst/>
          </a:prstGeom>
        </p:spPr>
        <p:txBody>
          <a:bodyPr vert="horz" wrap="square" lIns="0" tIns="12065" rIns="0" bIns="0" rtlCol="0">
            <a:spAutoFit/>
          </a:bodyPr>
          <a:lstStyle/>
          <a:p>
            <a:pPr marL="12700">
              <a:lnSpc>
                <a:spcPct val="100000"/>
              </a:lnSpc>
              <a:spcBef>
                <a:spcPts val="95"/>
              </a:spcBef>
            </a:pPr>
            <a:r>
              <a:rPr sz="1600">
                <a:latin typeface="Calibri"/>
                <a:cs typeface="Calibri"/>
              </a:rPr>
              <a:t>signals</a:t>
            </a:r>
            <a:r>
              <a:rPr sz="1600" spc="-65">
                <a:latin typeface="Calibri"/>
                <a:cs typeface="Calibri"/>
              </a:rPr>
              <a:t> </a:t>
            </a:r>
            <a:r>
              <a:rPr sz="1600">
                <a:latin typeface="Calibri"/>
                <a:cs typeface="Calibri"/>
              </a:rPr>
              <a:t>strong</a:t>
            </a:r>
            <a:r>
              <a:rPr sz="1600" spc="-35">
                <a:latin typeface="Calibri"/>
                <a:cs typeface="Calibri"/>
              </a:rPr>
              <a:t> </a:t>
            </a:r>
            <a:r>
              <a:rPr sz="1600" spc="-10">
                <a:latin typeface="Calibri"/>
                <a:cs typeface="Calibri"/>
              </a:rPr>
              <a:t>desire</a:t>
            </a:r>
            <a:endParaRPr sz="1600">
              <a:latin typeface="Calibri"/>
              <a:cs typeface="Calibri"/>
            </a:endParaRPr>
          </a:p>
          <a:p>
            <a:pPr marL="12700">
              <a:lnSpc>
                <a:spcPct val="100000"/>
              </a:lnSpc>
              <a:spcBef>
                <a:spcPts val="5"/>
              </a:spcBef>
            </a:pPr>
            <a:r>
              <a:rPr sz="1600">
                <a:latin typeface="Calibri"/>
                <a:cs typeface="Calibri"/>
              </a:rPr>
              <a:t>to</a:t>
            </a:r>
            <a:r>
              <a:rPr sz="1600" spc="-20">
                <a:latin typeface="Calibri"/>
                <a:cs typeface="Calibri"/>
              </a:rPr>
              <a:t> </a:t>
            </a:r>
            <a:r>
              <a:rPr sz="1600" spc="-10">
                <a:latin typeface="Calibri"/>
                <a:cs typeface="Calibri"/>
              </a:rPr>
              <a:t>regulate</a:t>
            </a:r>
            <a:endParaRPr sz="1600">
              <a:latin typeface="Calibri"/>
              <a:cs typeface="Calibri"/>
            </a:endParaRPr>
          </a:p>
        </p:txBody>
      </p:sp>
      <p:grpSp>
        <p:nvGrpSpPr>
          <p:cNvPr id="48" name="object 48"/>
          <p:cNvGrpSpPr/>
          <p:nvPr/>
        </p:nvGrpSpPr>
        <p:grpSpPr>
          <a:xfrm>
            <a:off x="1987295" y="5132832"/>
            <a:ext cx="312420" cy="312420"/>
            <a:chOff x="1987295" y="5132832"/>
            <a:chExt cx="312420" cy="312420"/>
          </a:xfrm>
        </p:grpSpPr>
        <p:sp>
          <p:nvSpPr>
            <p:cNvPr id="49" name="object 49"/>
            <p:cNvSpPr/>
            <p:nvPr/>
          </p:nvSpPr>
          <p:spPr>
            <a:xfrm>
              <a:off x="2006345" y="5151882"/>
              <a:ext cx="274320" cy="274320"/>
            </a:xfrm>
            <a:custGeom>
              <a:avLst/>
              <a:gdLst/>
              <a:ahLst/>
              <a:cxnLst/>
              <a:rect l="l" t="t" r="r" b="b"/>
              <a:pathLst>
                <a:path w="274319" h="274320">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50" name="object 50"/>
            <p:cNvSpPr/>
            <p:nvPr/>
          </p:nvSpPr>
          <p:spPr>
            <a:xfrm>
              <a:off x="2006345" y="5151882"/>
              <a:ext cx="274320" cy="274320"/>
            </a:xfrm>
            <a:custGeom>
              <a:avLst/>
              <a:gdLst/>
              <a:ahLst/>
              <a:cxnLst/>
              <a:rect l="l" t="t" r="r" b="b"/>
              <a:pathLst>
                <a:path w="274319"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51" name="object 51"/>
          <p:cNvSpPr txBox="1"/>
          <p:nvPr/>
        </p:nvSpPr>
        <p:spPr>
          <a:xfrm>
            <a:off x="2066289" y="5107051"/>
            <a:ext cx="154940" cy="330835"/>
          </a:xfrm>
          <a:prstGeom prst="rect">
            <a:avLst/>
          </a:prstGeom>
        </p:spPr>
        <p:txBody>
          <a:bodyPr vert="horz" wrap="square" lIns="0" tIns="12700" rIns="0" bIns="0" rtlCol="0">
            <a:spAutoFit/>
          </a:bodyPr>
          <a:lstStyle/>
          <a:p>
            <a:pPr marL="12700">
              <a:lnSpc>
                <a:spcPct val="100000"/>
              </a:lnSpc>
              <a:spcBef>
                <a:spcPts val="100"/>
              </a:spcBef>
            </a:pPr>
            <a:r>
              <a:rPr sz="2000" b="1" spc="-50">
                <a:solidFill>
                  <a:srgbClr val="FAB82E"/>
                </a:solidFill>
                <a:latin typeface="Calibri"/>
                <a:cs typeface="Calibri"/>
              </a:rPr>
              <a:t>3</a:t>
            </a:r>
            <a:endParaRPr sz="2000">
              <a:latin typeface="Calibri"/>
              <a:cs typeface="Calibri"/>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83</a:t>
            </a:fld>
            <a:endParaRPr spc="-25"/>
          </a:p>
        </p:txBody>
      </p:sp>
      <p:sp>
        <p:nvSpPr>
          <p:cNvPr id="53" name="object 53"/>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grpSp>
        <p:nvGrpSpPr>
          <p:cNvPr id="61" name="object 61"/>
          <p:cNvGrpSpPr/>
          <p:nvPr/>
        </p:nvGrpSpPr>
        <p:grpSpPr>
          <a:xfrm>
            <a:off x="0" y="-18288"/>
            <a:ext cx="12189460" cy="474345"/>
            <a:chOff x="0" y="-18288"/>
            <a:chExt cx="12189460" cy="474345"/>
          </a:xfrm>
        </p:grpSpPr>
        <p:sp>
          <p:nvSpPr>
            <p:cNvPr id="62" name="object 62"/>
            <p:cNvSpPr/>
            <p:nvPr/>
          </p:nvSpPr>
          <p:spPr>
            <a:xfrm>
              <a:off x="0" y="0"/>
              <a:ext cx="12189460" cy="455930"/>
            </a:xfrm>
            <a:custGeom>
              <a:avLst/>
              <a:gdLst/>
              <a:ahLst/>
              <a:cxnLst/>
              <a:rect l="l" t="t" r="r" b="b"/>
              <a:pathLst>
                <a:path w="12189460" h="455930">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63" name="object 63"/>
            <p:cNvSpPr/>
            <p:nvPr/>
          </p:nvSpPr>
          <p:spPr>
            <a:xfrm>
              <a:off x="12094464" y="0"/>
              <a:ext cx="24765" cy="119380"/>
            </a:xfrm>
            <a:custGeom>
              <a:avLst/>
              <a:gdLst/>
              <a:ahLst/>
              <a:cxnLst/>
              <a:rect l="l" t="t" r="r" b="b"/>
              <a:pathLst>
                <a:path w="24765" h="119380">
                  <a:moveTo>
                    <a:pt x="24383" y="0"/>
                  </a:moveTo>
                  <a:lnTo>
                    <a:pt x="24383" y="118872"/>
                  </a:lnTo>
                </a:path>
                <a:path w="24765" h="119380">
                  <a:moveTo>
                    <a:pt x="0" y="0"/>
                  </a:moveTo>
                  <a:lnTo>
                    <a:pt x="0" y="118872"/>
                  </a:lnTo>
                </a:path>
              </a:pathLst>
            </a:custGeom>
            <a:ln w="12192">
              <a:solidFill>
                <a:srgbClr val="527E31"/>
              </a:solidFill>
            </a:ln>
          </p:spPr>
          <p:txBody>
            <a:bodyPr wrap="square" lIns="0" tIns="0" rIns="0" bIns="0" rtlCol="0"/>
            <a:lstStyle/>
            <a:p>
              <a:endParaRPr/>
            </a:p>
          </p:txBody>
        </p:sp>
        <p:sp>
          <p:nvSpPr>
            <p:cNvPr id="64" name="object 64"/>
            <p:cNvSpPr/>
            <p:nvPr/>
          </p:nvSpPr>
          <p:spPr>
            <a:xfrm>
              <a:off x="11890247" y="211836"/>
              <a:ext cx="228600" cy="172720"/>
            </a:xfrm>
            <a:custGeom>
              <a:avLst/>
              <a:gdLst/>
              <a:ahLst/>
              <a:cxnLst/>
              <a:rect l="l" t="t" r="r" b="b"/>
              <a:pathLst>
                <a:path w="228600" h="172720">
                  <a:moveTo>
                    <a:pt x="228600" y="0"/>
                  </a:moveTo>
                  <a:lnTo>
                    <a:pt x="228600" y="172212"/>
                  </a:lnTo>
                  <a:lnTo>
                    <a:pt x="0" y="172212"/>
                  </a:lnTo>
                </a:path>
                <a:path w="228600" h="172720">
                  <a:moveTo>
                    <a:pt x="205740" y="0"/>
                  </a:moveTo>
                  <a:lnTo>
                    <a:pt x="205740" y="144780"/>
                  </a:lnTo>
                  <a:lnTo>
                    <a:pt x="0" y="144780"/>
                  </a:lnTo>
                </a:path>
              </a:pathLst>
            </a:custGeom>
            <a:ln w="12192">
              <a:solidFill>
                <a:srgbClr val="527E31"/>
              </a:solidFill>
            </a:ln>
          </p:spPr>
          <p:txBody>
            <a:bodyPr wrap="square" lIns="0" tIns="0" rIns="0" bIns="0" rtlCol="0"/>
            <a:lstStyle/>
            <a:p>
              <a:endParaRPr/>
            </a:p>
          </p:txBody>
        </p:sp>
        <p:sp>
          <p:nvSpPr>
            <p:cNvPr id="65" name="object 65"/>
            <p:cNvSpPr/>
            <p:nvPr/>
          </p:nvSpPr>
          <p:spPr>
            <a:xfrm>
              <a:off x="11378183" y="1523"/>
              <a:ext cx="203200" cy="307975"/>
            </a:xfrm>
            <a:custGeom>
              <a:avLst/>
              <a:gdLst/>
              <a:ahLst/>
              <a:cxnLst/>
              <a:rect l="l" t="t" r="r" b="b"/>
              <a:pathLst>
                <a:path w="203200" h="307975">
                  <a:moveTo>
                    <a:pt x="202692" y="0"/>
                  </a:moveTo>
                  <a:lnTo>
                    <a:pt x="202692" y="307848"/>
                  </a:lnTo>
                </a:path>
                <a:path w="203200" h="307975">
                  <a:moveTo>
                    <a:pt x="24384" y="3048"/>
                  </a:moveTo>
                  <a:lnTo>
                    <a:pt x="24384" y="22860"/>
                  </a:lnTo>
                </a:path>
                <a:path w="203200" h="307975">
                  <a:moveTo>
                    <a:pt x="0" y="3048"/>
                  </a:moveTo>
                  <a:lnTo>
                    <a:pt x="0" y="22860"/>
                  </a:lnTo>
                </a:path>
              </a:pathLst>
            </a:custGeom>
            <a:ln w="12192">
              <a:solidFill>
                <a:srgbClr val="527E31"/>
              </a:solidFill>
            </a:ln>
          </p:spPr>
          <p:txBody>
            <a:bodyPr wrap="square" lIns="0" tIns="0" rIns="0" bIns="0" rtlCol="0"/>
            <a:lstStyle/>
            <a:p>
              <a:endParaRPr/>
            </a:p>
          </p:txBody>
        </p:sp>
        <p:sp>
          <p:nvSpPr>
            <p:cNvPr id="66" name="object 66"/>
            <p:cNvSpPr/>
            <p:nvPr/>
          </p:nvSpPr>
          <p:spPr>
            <a:xfrm>
              <a:off x="9953244" y="0"/>
              <a:ext cx="1830705" cy="373380"/>
            </a:xfrm>
            <a:custGeom>
              <a:avLst/>
              <a:gdLst/>
              <a:ahLst/>
              <a:cxnLst/>
              <a:rect l="l" t="t" r="r" b="b"/>
              <a:pathLst>
                <a:path w="1830704" h="373380">
                  <a:moveTo>
                    <a:pt x="1363979" y="141731"/>
                  </a:moveTo>
                  <a:lnTo>
                    <a:pt x="1363979" y="373379"/>
                  </a:lnTo>
                </a:path>
                <a:path w="1830704" h="373380">
                  <a:moveTo>
                    <a:pt x="1339596" y="141731"/>
                  </a:moveTo>
                  <a:lnTo>
                    <a:pt x="1339596" y="373379"/>
                  </a:lnTo>
                </a:path>
                <a:path w="1830704" h="373380">
                  <a:moveTo>
                    <a:pt x="1315211" y="141731"/>
                  </a:moveTo>
                  <a:lnTo>
                    <a:pt x="1315211" y="373379"/>
                  </a:lnTo>
                </a:path>
                <a:path w="1830704" h="373380">
                  <a:moveTo>
                    <a:pt x="1680972" y="1524"/>
                  </a:moveTo>
                  <a:lnTo>
                    <a:pt x="1681087" y="14458"/>
                  </a:lnTo>
                  <a:lnTo>
                    <a:pt x="1681226" y="27368"/>
                  </a:lnTo>
                  <a:lnTo>
                    <a:pt x="1681364" y="40278"/>
                  </a:lnTo>
                  <a:lnTo>
                    <a:pt x="1681479" y="53213"/>
                  </a:lnTo>
                  <a:lnTo>
                    <a:pt x="1829053" y="53213"/>
                  </a:lnTo>
                  <a:lnTo>
                    <a:pt x="1830324" y="170688"/>
                  </a:lnTo>
                </a:path>
                <a:path w="1830704" h="373380">
                  <a:moveTo>
                    <a:pt x="1655063" y="1524"/>
                  </a:moveTo>
                  <a:lnTo>
                    <a:pt x="1655234" y="20000"/>
                  </a:lnTo>
                  <a:lnTo>
                    <a:pt x="1655381" y="38465"/>
                  </a:lnTo>
                  <a:lnTo>
                    <a:pt x="1655528" y="56905"/>
                  </a:lnTo>
                  <a:lnTo>
                    <a:pt x="1655699" y="75310"/>
                  </a:lnTo>
                  <a:lnTo>
                    <a:pt x="1807463" y="75310"/>
                  </a:lnTo>
                  <a:lnTo>
                    <a:pt x="1806955" y="192024"/>
                  </a:lnTo>
                </a:path>
                <a:path w="1830704" h="373380">
                  <a:moveTo>
                    <a:pt x="847344" y="0"/>
                  </a:moveTo>
                  <a:lnTo>
                    <a:pt x="847480" y="52704"/>
                  </a:lnTo>
                  <a:lnTo>
                    <a:pt x="847630" y="105405"/>
                  </a:lnTo>
                  <a:lnTo>
                    <a:pt x="847788" y="158099"/>
                  </a:lnTo>
                  <a:lnTo>
                    <a:pt x="847946" y="210782"/>
                  </a:lnTo>
                  <a:lnTo>
                    <a:pt x="848096" y="263451"/>
                  </a:lnTo>
                  <a:lnTo>
                    <a:pt x="848232" y="316102"/>
                  </a:lnTo>
                  <a:lnTo>
                    <a:pt x="1094231" y="316102"/>
                  </a:lnTo>
                  <a:lnTo>
                    <a:pt x="1093342" y="352044"/>
                  </a:lnTo>
                </a:path>
                <a:path w="1830704" h="373380">
                  <a:moveTo>
                    <a:pt x="824483" y="0"/>
                  </a:moveTo>
                  <a:lnTo>
                    <a:pt x="824483" y="85344"/>
                  </a:lnTo>
                  <a:lnTo>
                    <a:pt x="483107" y="85344"/>
                  </a:lnTo>
                </a:path>
                <a:path w="1830704" h="373380">
                  <a:moveTo>
                    <a:pt x="0" y="204216"/>
                  </a:moveTo>
                  <a:lnTo>
                    <a:pt x="0" y="256031"/>
                  </a:lnTo>
                  <a:lnTo>
                    <a:pt x="501396" y="256031"/>
                  </a:lnTo>
                </a:path>
              </a:pathLst>
            </a:custGeom>
            <a:ln w="12192">
              <a:solidFill>
                <a:srgbClr val="527E31"/>
              </a:solidFill>
            </a:ln>
          </p:spPr>
          <p:txBody>
            <a:bodyPr wrap="square" lIns="0" tIns="0" rIns="0" bIns="0" rtlCol="0"/>
            <a:lstStyle/>
            <a:p>
              <a:endParaRPr/>
            </a:p>
          </p:txBody>
        </p:sp>
        <p:sp>
          <p:nvSpPr>
            <p:cNvPr id="67" name="object 67"/>
            <p:cNvSpPr/>
            <p:nvPr/>
          </p:nvSpPr>
          <p:spPr>
            <a:xfrm>
              <a:off x="10600944" y="85343"/>
              <a:ext cx="0" cy="73660"/>
            </a:xfrm>
            <a:custGeom>
              <a:avLst/>
              <a:gdLst/>
              <a:ahLst/>
              <a:cxnLst/>
              <a:rect l="l" t="t" r="r" b="b"/>
              <a:pathLst>
                <a:path h="73660">
                  <a:moveTo>
                    <a:pt x="0" y="0"/>
                  </a:moveTo>
                  <a:lnTo>
                    <a:pt x="0" y="73151"/>
                  </a:lnTo>
                </a:path>
              </a:pathLst>
            </a:custGeom>
            <a:ln w="12192">
              <a:solidFill>
                <a:srgbClr val="527E31"/>
              </a:solidFill>
            </a:ln>
          </p:spPr>
          <p:txBody>
            <a:bodyPr wrap="square" lIns="0" tIns="0" rIns="0" bIns="0" rtlCol="0"/>
            <a:lstStyle/>
            <a:p>
              <a:endParaRPr/>
            </a:p>
          </p:txBody>
        </p:sp>
        <p:sp>
          <p:nvSpPr>
            <p:cNvPr id="68" name="object 68"/>
            <p:cNvSpPr/>
            <p:nvPr/>
          </p:nvSpPr>
          <p:spPr>
            <a:xfrm>
              <a:off x="9326880" y="0"/>
              <a:ext cx="624840" cy="350520"/>
            </a:xfrm>
            <a:custGeom>
              <a:avLst/>
              <a:gdLst/>
              <a:ahLst/>
              <a:cxnLst/>
              <a:rect l="l" t="t" r="r" b="b"/>
              <a:pathLst>
                <a:path w="624840" h="350520">
                  <a:moveTo>
                    <a:pt x="546480" y="3048"/>
                  </a:moveTo>
                  <a:lnTo>
                    <a:pt x="548640" y="76707"/>
                  </a:lnTo>
                  <a:lnTo>
                    <a:pt x="495935" y="151129"/>
                  </a:lnTo>
                  <a:lnTo>
                    <a:pt x="495419" y="187660"/>
                  </a:lnTo>
                  <a:lnTo>
                    <a:pt x="494950" y="246014"/>
                  </a:lnTo>
                  <a:lnTo>
                    <a:pt x="494434" y="306774"/>
                  </a:lnTo>
                  <a:lnTo>
                    <a:pt x="493775" y="350520"/>
                  </a:lnTo>
                </a:path>
                <a:path w="624840" h="350520">
                  <a:moveTo>
                    <a:pt x="519049" y="3048"/>
                  </a:moveTo>
                  <a:lnTo>
                    <a:pt x="521208" y="76707"/>
                  </a:lnTo>
                  <a:lnTo>
                    <a:pt x="468502" y="151129"/>
                  </a:lnTo>
                  <a:lnTo>
                    <a:pt x="467987" y="187660"/>
                  </a:lnTo>
                  <a:lnTo>
                    <a:pt x="467518" y="246014"/>
                  </a:lnTo>
                  <a:lnTo>
                    <a:pt x="467002" y="306774"/>
                  </a:lnTo>
                  <a:lnTo>
                    <a:pt x="466344" y="350520"/>
                  </a:lnTo>
                </a:path>
                <a:path w="624840" h="350520">
                  <a:moveTo>
                    <a:pt x="573531" y="0"/>
                  </a:moveTo>
                  <a:lnTo>
                    <a:pt x="571500" y="68072"/>
                  </a:lnTo>
                  <a:lnTo>
                    <a:pt x="622808" y="136778"/>
                  </a:lnTo>
                  <a:lnTo>
                    <a:pt x="623304" y="166592"/>
                  </a:lnTo>
                  <a:lnTo>
                    <a:pt x="623824" y="196405"/>
                  </a:lnTo>
                  <a:lnTo>
                    <a:pt x="624343" y="226218"/>
                  </a:lnTo>
                  <a:lnTo>
                    <a:pt x="624840" y="256031"/>
                  </a:lnTo>
                </a:path>
                <a:path w="624840" h="350520">
                  <a:moveTo>
                    <a:pt x="25908" y="4572"/>
                  </a:moveTo>
                  <a:lnTo>
                    <a:pt x="25908" y="310896"/>
                  </a:lnTo>
                </a:path>
                <a:path w="624840" h="350520">
                  <a:moveTo>
                    <a:pt x="0" y="4572"/>
                  </a:moveTo>
                  <a:lnTo>
                    <a:pt x="0" y="310896"/>
                  </a:lnTo>
                </a:path>
              </a:pathLst>
            </a:custGeom>
            <a:ln w="12192">
              <a:solidFill>
                <a:srgbClr val="527E31"/>
              </a:solidFill>
            </a:ln>
          </p:spPr>
          <p:txBody>
            <a:bodyPr wrap="square" lIns="0" tIns="0" rIns="0" bIns="0" rtlCol="0"/>
            <a:lstStyle/>
            <a:p>
              <a:endParaRPr/>
            </a:p>
          </p:txBody>
        </p:sp>
        <p:sp>
          <p:nvSpPr>
            <p:cNvPr id="69" name="object 69"/>
            <p:cNvSpPr/>
            <p:nvPr/>
          </p:nvSpPr>
          <p:spPr>
            <a:xfrm>
              <a:off x="7968995" y="0"/>
              <a:ext cx="685800" cy="361315"/>
            </a:xfrm>
            <a:custGeom>
              <a:avLst/>
              <a:gdLst/>
              <a:ahLst/>
              <a:cxnLst/>
              <a:rect l="l" t="t" r="r" b="b"/>
              <a:pathLst>
                <a:path w="685800" h="361315">
                  <a:moveTo>
                    <a:pt x="685800" y="131064"/>
                  </a:moveTo>
                  <a:lnTo>
                    <a:pt x="685800" y="361188"/>
                  </a:lnTo>
                </a:path>
                <a:path w="685800" h="361315">
                  <a:moveTo>
                    <a:pt x="652272" y="131064"/>
                  </a:moveTo>
                  <a:lnTo>
                    <a:pt x="652272" y="361188"/>
                  </a:lnTo>
                </a:path>
                <a:path w="685800" h="361315">
                  <a:moveTo>
                    <a:pt x="626363" y="131064"/>
                  </a:moveTo>
                  <a:lnTo>
                    <a:pt x="626363" y="361188"/>
                  </a:lnTo>
                </a:path>
                <a:path w="685800" h="361315">
                  <a:moveTo>
                    <a:pt x="0" y="131064"/>
                  </a:moveTo>
                  <a:lnTo>
                    <a:pt x="0" y="309372"/>
                  </a:lnTo>
                </a:path>
                <a:path w="685800" h="361315">
                  <a:moveTo>
                    <a:pt x="137159" y="0"/>
                  </a:moveTo>
                  <a:lnTo>
                    <a:pt x="137159" y="24384"/>
                  </a:lnTo>
                </a:path>
                <a:path w="685800" h="361315">
                  <a:moveTo>
                    <a:pt x="109727" y="0"/>
                  </a:moveTo>
                  <a:lnTo>
                    <a:pt x="109727" y="24384"/>
                  </a:lnTo>
                </a:path>
                <a:path w="685800" h="361315">
                  <a:moveTo>
                    <a:pt x="85344" y="0"/>
                  </a:moveTo>
                  <a:lnTo>
                    <a:pt x="85344" y="24384"/>
                  </a:lnTo>
                </a:path>
              </a:pathLst>
            </a:custGeom>
            <a:ln w="12192">
              <a:solidFill>
                <a:srgbClr val="527E31"/>
              </a:solidFill>
            </a:ln>
          </p:spPr>
          <p:txBody>
            <a:bodyPr wrap="square" lIns="0" tIns="0" rIns="0" bIns="0" rtlCol="0"/>
            <a:lstStyle/>
            <a:p>
              <a:endParaRPr/>
            </a:p>
          </p:txBody>
        </p:sp>
        <p:sp>
          <p:nvSpPr>
            <p:cNvPr id="70" name="object 70"/>
            <p:cNvSpPr/>
            <p:nvPr/>
          </p:nvSpPr>
          <p:spPr>
            <a:xfrm>
              <a:off x="6313931" y="0"/>
              <a:ext cx="2281555" cy="384175"/>
            </a:xfrm>
            <a:custGeom>
              <a:avLst/>
              <a:gdLst/>
              <a:ahLst/>
              <a:cxnLst/>
              <a:rect l="l" t="t" r="r" b="b"/>
              <a:pathLst>
                <a:path w="2281554" h="384175">
                  <a:moveTo>
                    <a:pt x="1740789" y="149351"/>
                  </a:moveTo>
                  <a:lnTo>
                    <a:pt x="1740312" y="168763"/>
                  </a:lnTo>
                  <a:lnTo>
                    <a:pt x="1739836" y="188150"/>
                  </a:lnTo>
                  <a:lnTo>
                    <a:pt x="1739360" y="207537"/>
                  </a:lnTo>
                  <a:lnTo>
                    <a:pt x="1738884" y="226949"/>
                  </a:lnTo>
                  <a:lnTo>
                    <a:pt x="1926970" y="226949"/>
                  </a:lnTo>
                  <a:lnTo>
                    <a:pt x="2004187" y="278892"/>
                  </a:lnTo>
                  <a:lnTo>
                    <a:pt x="2281427" y="278892"/>
                  </a:lnTo>
                </a:path>
                <a:path w="2281554" h="384175">
                  <a:moveTo>
                    <a:pt x="1078991" y="137159"/>
                  </a:moveTo>
                  <a:lnTo>
                    <a:pt x="1078991" y="361188"/>
                  </a:lnTo>
                  <a:lnTo>
                    <a:pt x="1199388" y="361188"/>
                  </a:lnTo>
                </a:path>
                <a:path w="2281554" h="384175">
                  <a:moveTo>
                    <a:pt x="1053084" y="135635"/>
                  </a:moveTo>
                  <a:lnTo>
                    <a:pt x="1053084" y="384048"/>
                  </a:lnTo>
                  <a:lnTo>
                    <a:pt x="1199388" y="384048"/>
                  </a:lnTo>
                </a:path>
                <a:path w="2281554" h="384175">
                  <a:moveTo>
                    <a:pt x="987551" y="126492"/>
                  </a:moveTo>
                  <a:lnTo>
                    <a:pt x="987551" y="373379"/>
                  </a:lnTo>
                  <a:lnTo>
                    <a:pt x="682751" y="373379"/>
                  </a:lnTo>
                </a:path>
                <a:path w="2281554" h="384175">
                  <a:moveTo>
                    <a:pt x="1316736" y="0"/>
                  </a:moveTo>
                  <a:lnTo>
                    <a:pt x="1316736" y="77724"/>
                  </a:lnTo>
                  <a:lnTo>
                    <a:pt x="1246632" y="77724"/>
                  </a:lnTo>
                </a:path>
                <a:path w="2281554" h="384175">
                  <a:moveTo>
                    <a:pt x="400812" y="0"/>
                  </a:moveTo>
                  <a:lnTo>
                    <a:pt x="400812" y="150875"/>
                  </a:lnTo>
                </a:path>
                <a:path w="2281554" h="384175">
                  <a:moveTo>
                    <a:pt x="377951" y="0"/>
                  </a:moveTo>
                  <a:lnTo>
                    <a:pt x="377951" y="150875"/>
                  </a:lnTo>
                </a:path>
                <a:path w="2281554" h="384175">
                  <a:moveTo>
                    <a:pt x="47243" y="0"/>
                  </a:moveTo>
                  <a:lnTo>
                    <a:pt x="47243" y="150875"/>
                  </a:lnTo>
                </a:path>
                <a:path w="2281554" h="384175">
                  <a:moveTo>
                    <a:pt x="24383" y="0"/>
                  </a:moveTo>
                  <a:lnTo>
                    <a:pt x="24383" y="150875"/>
                  </a:lnTo>
                </a:path>
                <a:path w="2281554" h="384175">
                  <a:moveTo>
                    <a:pt x="0" y="0"/>
                  </a:moveTo>
                  <a:lnTo>
                    <a:pt x="0" y="150875"/>
                  </a:lnTo>
                </a:path>
              </a:pathLst>
            </a:custGeom>
            <a:ln w="12192">
              <a:solidFill>
                <a:srgbClr val="527E31"/>
              </a:solidFill>
            </a:ln>
          </p:spPr>
          <p:txBody>
            <a:bodyPr wrap="square" lIns="0" tIns="0" rIns="0" bIns="0" rtlCol="0"/>
            <a:lstStyle/>
            <a:p>
              <a:endParaRPr/>
            </a:p>
          </p:txBody>
        </p:sp>
        <p:sp>
          <p:nvSpPr>
            <p:cNvPr id="71" name="object 71"/>
            <p:cNvSpPr/>
            <p:nvPr/>
          </p:nvSpPr>
          <p:spPr>
            <a:xfrm>
              <a:off x="5551931" y="0"/>
              <a:ext cx="312420" cy="373380"/>
            </a:xfrm>
            <a:custGeom>
              <a:avLst/>
              <a:gdLst/>
              <a:ahLst/>
              <a:cxnLst/>
              <a:rect l="l" t="t" r="r" b="b"/>
              <a:pathLst>
                <a:path w="312420" h="373380">
                  <a:moveTo>
                    <a:pt x="312419" y="1524"/>
                  </a:moveTo>
                  <a:lnTo>
                    <a:pt x="312419" y="309372"/>
                  </a:lnTo>
                </a:path>
                <a:path w="312420" h="373380">
                  <a:moveTo>
                    <a:pt x="134112" y="0"/>
                  </a:moveTo>
                  <a:lnTo>
                    <a:pt x="134112" y="44196"/>
                  </a:lnTo>
                </a:path>
                <a:path w="312420" h="373380">
                  <a:moveTo>
                    <a:pt x="109727" y="0"/>
                  </a:moveTo>
                  <a:lnTo>
                    <a:pt x="109727" y="44196"/>
                  </a:lnTo>
                </a:path>
                <a:path w="312420" h="373380">
                  <a:moveTo>
                    <a:pt x="48767" y="152400"/>
                  </a:moveTo>
                  <a:lnTo>
                    <a:pt x="48767" y="373379"/>
                  </a:lnTo>
                </a:path>
                <a:path w="312420" h="373380">
                  <a:moveTo>
                    <a:pt x="24383" y="152400"/>
                  </a:moveTo>
                  <a:lnTo>
                    <a:pt x="24383" y="373379"/>
                  </a:lnTo>
                </a:path>
                <a:path w="312420" h="373380">
                  <a:moveTo>
                    <a:pt x="0" y="152400"/>
                  </a:moveTo>
                  <a:lnTo>
                    <a:pt x="0" y="373379"/>
                  </a:lnTo>
                </a:path>
              </a:pathLst>
            </a:custGeom>
            <a:ln w="12192">
              <a:solidFill>
                <a:srgbClr val="527E31"/>
              </a:solidFill>
            </a:ln>
          </p:spPr>
          <p:txBody>
            <a:bodyPr wrap="square" lIns="0" tIns="0" rIns="0" bIns="0" rtlCol="0"/>
            <a:lstStyle/>
            <a:p>
              <a:endParaRPr/>
            </a:p>
          </p:txBody>
        </p:sp>
        <p:sp>
          <p:nvSpPr>
            <p:cNvPr id="72" name="object 72"/>
            <p:cNvSpPr/>
            <p:nvPr/>
          </p:nvSpPr>
          <p:spPr>
            <a:xfrm>
              <a:off x="4229099" y="0"/>
              <a:ext cx="1918970" cy="262255"/>
            </a:xfrm>
            <a:custGeom>
              <a:avLst/>
              <a:gdLst/>
              <a:ahLst/>
              <a:cxnLst/>
              <a:rect l="l" t="t" r="r" b="b"/>
              <a:pathLst>
                <a:path w="1918970" h="262255">
                  <a:moveTo>
                    <a:pt x="1769364" y="1524"/>
                  </a:moveTo>
                  <a:lnTo>
                    <a:pt x="1769479" y="14458"/>
                  </a:lnTo>
                  <a:lnTo>
                    <a:pt x="1769618" y="27368"/>
                  </a:lnTo>
                  <a:lnTo>
                    <a:pt x="1769756" y="40278"/>
                  </a:lnTo>
                  <a:lnTo>
                    <a:pt x="1769872" y="53213"/>
                  </a:lnTo>
                  <a:lnTo>
                    <a:pt x="1917446" y="53213"/>
                  </a:lnTo>
                  <a:lnTo>
                    <a:pt x="1918715" y="170688"/>
                  </a:lnTo>
                </a:path>
                <a:path w="1918970" h="262255">
                  <a:moveTo>
                    <a:pt x="1741932" y="1524"/>
                  </a:moveTo>
                  <a:lnTo>
                    <a:pt x="1742102" y="20000"/>
                  </a:lnTo>
                  <a:lnTo>
                    <a:pt x="1742249" y="38465"/>
                  </a:lnTo>
                  <a:lnTo>
                    <a:pt x="1742396" y="56905"/>
                  </a:lnTo>
                  <a:lnTo>
                    <a:pt x="1742566" y="75310"/>
                  </a:lnTo>
                  <a:lnTo>
                    <a:pt x="1894332" y="75310"/>
                  </a:lnTo>
                  <a:lnTo>
                    <a:pt x="1893824" y="192024"/>
                  </a:lnTo>
                </a:path>
                <a:path w="1918970" h="262255">
                  <a:moveTo>
                    <a:pt x="832103" y="0"/>
                  </a:moveTo>
                  <a:lnTo>
                    <a:pt x="832103" y="94488"/>
                  </a:lnTo>
                  <a:lnTo>
                    <a:pt x="490727" y="94488"/>
                  </a:lnTo>
                </a:path>
                <a:path w="1918970" h="262255">
                  <a:moveTo>
                    <a:pt x="0" y="176783"/>
                  </a:moveTo>
                  <a:lnTo>
                    <a:pt x="0" y="262127"/>
                  </a:lnTo>
                  <a:lnTo>
                    <a:pt x="502920" y="262127"/>
                  </a:lnTo>
                </a:path>
              </a:pathLst>
            </a:custGeom>
            <a:ln w="12192">
              <a:solidFill>
                <a:srgbClr val="527E31"/>
              </a:solidFill>
            </a:ln>
          </p:spPr>
          <p:txBody>
            <a:bodyPr wrap="square" lIns="0" tIns="0" rIns="0" bIns="0" rtlCol="0"/>
            <a:lstStyle/>
            <a:p>
              <a:endParaRPr/>
            </a:p>
          </p:txBody>
        </p:sp>
        <p:sp>
          <p:nvSpPr>
            <p:cNvPr id="73" name="object 73"/>
            <p:cNvSpPr/>
            <p:nvPr/>
          </p:nvSpPr>
          <p:spPr>
            <a:xfrm>
              <a:off x="4884420" y="92964"/>
              <a:ext cx="0" cy="105410"/>
            </a:xfrm>
            <a:custGeom>
              <a:avLst/>
              <a:gdLst/>
              <a:ahLst/>
              <a:cxnLst/>
              <a:rect l="l" t="t" r="r" b="b"/>
              <a:pathLst>
                <a:path h="105410">
                  <a:moveTo>
                    <a:pt x="0" y="0"/>
                  </a:moveTo>
                  <a:lnTo>
                    <a:pt x="0" y="105155"/>
                  </a:lnTo>
                </a:path>
              </a:pathLst>
            </a:custGeom>
            <a:ln w="12192">
              <a:solidFill>
                <a:srgbClr val="527E31"/>
              </a:solidFill>
            </a:ln>
          </p:spPr>
          <p:txBody>
            <a:bodyPr wrap="square" lIns="0" tIns="0" rIns="0" bIns="0" rtlCol="0"/>
            <a:lstStyle/>
            <a:p>
              <a:endParaRPr/>
            </a:p>
          </p:txBody>
        </p:sp>
        <p:sp>
          <p:nvSpPr>
            <p:cNvPr id="74" name="object 74"/>
            <p:cNvSpPr/>
            <p:nvPr/>
          </p:nvSpPr>
          <p:spPr>
            <a:xfrm>
              <a:off x="3610355" y="0"/>
              <a:ext cx="619125" cy="350520"/>
            </a:xfrm>
            <a:custGeom>
              <a:avLst/>
              <a:gdLst/>
              <a:ahLst/>
              <a:cxnLst/>
              <a:rect l="l" t="t" r="r" b="b"/>
              <a:pathLst>
                <a:path w="619125" h="350520">
                  <a:moveTo>
                    <a:pt x="546481" y="3048"/>
                  </a:moveTo>
                  <a:lnTo>
                    <a:pt x="548640" y="76707"/>
                  </a:lnTo>
                  <a:lnTo>
                    <a:pt x="495935" y="151129"/>
                  </a:lnTo>
                  <a:lnTo>
                    <a:pt x="495419" y="187660"/>
                  </a:lnTo>
                  <a:lnTo>
                    <a:pt x="494950" y="246014"/>
                  </a:lnTo>
                  <a:lnTo>
                    <a:pt x="494434" y="306774"/>
                  </a:lnTo>
                  <a:lnTo>
                    <a:pt x="493776" y="350520"/>
                  </a:lnTo>
                </a:path>
                <a:path w="619125" h="350520">
                  <a:moveTo>
                    <a:pt x="519176" y="3048"/>
                  </a:moveTo>
                  <a:lnTo>
                    <a:pt x="521208" y="76707"/>
                  </a:lnTo>
                  <a:lnTo>
                    <a:pt x="469900" y="151129"/>
                  </a:lnTo>
                  <a:lnTo>
                    <a:pt x="469457" y="187660"/>
                  </a:lnTo>
                  <a:lnTo>
                    <a:pt x="469026" y="246014"/>
                  </a:lnTo>
                  <a:lnTo>
                    <a:pt x="468524" y="306774"/>
                  </a:lnTo>
                  <a:lnTo>
                    <a:pt x="467868" y="350520"/>
                  </a:lnTo>
                </a:path>
                <a:path w="619125" h="350520">
                  <a:moveTo>
                    <a:pt x="573659" y="0"/>
                  </a:moveTo>
                  <a:lnTo>
                    <a:pt x="573024" y="71247"/>
                  </a:lnTo>
                  <a:lnTo>
                    <a:pt x="616966" y="143382"/>
                  </a:lnTo>
                  <a:lnTo>
                    <a:pt x="617422" y="174551"/>
                  </a:lnTo>
                  <a:lnTo>
                    <a:pt x="617855" y="205755"/>
                  </a:lnTo>
                  <a:lnTo>
                    <a:pt x="618287" y="236983"/>
                  </a:lnTo>
                  <a:lnTo>
                    <a:pt x="618744" y="268224"/>
                  </a:lnTo>
                </a:path>
                <a:path w="619125" h="350520">
                  <a:moveTo>
                    <a:pt x="25908" y="4572"/>
                  </a:moveTo>
                  <a:lnTo>
                    <a:pt x="25908" y="310896"/>
                  </a:lnTo>
                </a:path>
                <a:path w="619125" h="350520">
                  <a:moveTo>
                    <a:pt x="0" y="4572"/>
                  </a:moveTo>
                  <a:lnTo>
                    <a:pt x="0" y="310896"/>
                  </a:lnTo>
                </a:path>
              </a:pathLst>
            </a:custGeom>
            <a:ln w="12192">
              <a:solidFill>
                <a:srgbClr val="527E31"/>
              </a:solidFill>
            </a:ln>
          </p:spPr>
          <p:txBody>
            <a:bodyPr wrap="square" lIns="0" tIns="0" rIns="0" bIns="0" rtlCol="0"/>
            <a:lstStyle/>
            <a:p>
              <a:endParaRPr/>
            </a:p>
          </p:txBody>
        </p:sp>
        <p:sp>
          <p:nvSpPr>
            <p:cNvPr id="75" name="object 75"/>
            <p:cNvSpPr/>
            <p:nvPr/>
          </p:nvSpPr>
          <p:spPr>
            <a:xfrm>
              <a:off x="2252471" y="12192"/>
              <a:ext cx="685800" cy="349250"/>
            </a:xfrm>
            <a:custGeom>
              <a:avLst/>
              <a:gdLst/>
              <a:ahLst/>
              <a:cxnLst/>
              <a:rect l="l" t="t" r="r" b="b"/>
              <a:pathLst>
                <a:path w="685800" h="349250">
                  <a:moveTo>
                    <a:pt x="685800" y="103631"/>
                  </a:moveTo>
                  <a:lnTo>
                    <a:pt x="685800" y="348995"/>
                  </a:lnTo>
                </a:path>
                <a:path w="685800" h="349250">
                  <a:moveTo>
                    <a:pt x="652271" y="103631"/>
                  </a:moveTo>
                  <a:lnTo>
                    <a:pt x="652271" y="348995"/>
                  </a:lnTo>
                </a:path>
                <a:path w="685800" h="349250">
                  <a:moveTo>
                    <a:pt x="626363" y="103631"/>
                  </a:moveTo>
                  <a:lnTo>
                    <a:pt x="626363" y="348995"/>
                  </a:lnTo>
                </a:path>
                <a:path w="685800" h="349250">
                  <a:moveTo>
                    <a:pt x="0" y="118872"/>
                  </a:moveTo>
                  <a:lnTo>
                    <a:pt x="0" y="297179"/>
                  </a:lnTo>
                </a:path>
                <a:path w="685800" h="349250">
                  <a:moveTo>
                    <a:pt x="137159" y="0"/>
                  </a:moveTo>
                  <a:lnTo>
                    <a:pt x="137159" y="12192"/>
                  </a:lnTo>
                </a:path>
                <a:path w="685800" h="349250">
                  <a:moveTo>
                    <a:pt x="109727" y="0"/>
                  </a:moveTo>
                  <a:lnTo>
                    <a:pt x="109727" y="12192"/>
                  </a:lnTo>
                </a:path>
                <a:path w="685800" h="349250">
                  <a:moveTo>
                    <a:pt x="85343" y="0"/>
                  </a:moveTo>
                  <a:lnTo>
                    <a:pt x="85343" y="12192"/>
                  </a:lnTo>
                </a:path>
              </a:pathLst>
            </a:custGeom>
            <a:ln w="12191">
              <a:solidFill>
                <a:srgbClr val="527E31"/>
              </a:solidFill>
            </a:ln>
          </p:spPr>
          <p:txBody>
            <a:bodyPr wrap="square" lIns="0" tIns="0" rIns="0" bIns="0" rtlCol="0"/>
            <a:lstStyle/>
            <a:p>
              <a:endParaRPr/>
            </a:p>
          </p:txBody>
        </p:sp>
        <p:sp>
          <p:nvSpPr>
            <p:cNvPr id="76" name="object 76"/>
            <p:cNvSpPr/>
            <p:nvPr/>
          </p:nvSpPr>
          <p:spPr>
            <a:xfrm>
              <a:off x="781812" y="0"/>
              <a:ext cx="2097405" cy="384175"/>
            </a:xfrm>
            <a:custGeom>
              <a:avLst/>
              <a:gdLst/>
              <a:ahLst/>
              <a:cxnLst/>
              <a:rect l="l" t="t" r="r" b="b"/>
              <a:pathLst>
                <a:path w="2097405" h="384175">
                  <a:moveTo>
                    <a:pt x="24383" y="0"/>
                  </a:moveTo>
                  <a:lnTo>
                    <a:pt x="24383" y="304800"/>
                  </a:lnTo>
                </a:path>
                <a:path w="2097405" h="384175">
                  <a:moveTo>
                    <a:pt x="0" y="0"/>
                  </a:moveTo>
                  <a:lnTo>
                    <a:pt x="0" y="304800"/>
                  </a:lnTo>
                </a:path>
                <a:path w="2097405" h="384175">
                  <a:moveTo>
                    <a:pt x="1556385" y="149351"/>
                  </a:moveTo>
                  <a:lnTo>
                    <a:pt x="1555908" y="168763"/>
                  </a:lnTo>
                  <a:lnTo>
                    <a:pt x="1555432" y="188150"/>
                  </a:lnTo>
                  <a:lnTo>
                    <a:pt x="1554956" y="207537"/>
                  </a:lnTo>
                  <a:lnTo>
                    <a:pt x="1554480" y="226949"/>
                  </a:lnTo>
                  <a:lnTo>
                    <a:pt x="1742567" y="226949"/>
                  </a:lnTo>
                  <a:lnTo>
                    <a:pt x="1819783" y="278892"/>
                  </a:lnTo>
                  <a:lnTo>
                    <a:pt x="2097024" y="278892"/>
                  </a:lnTo>
                </a:path>
                <a:path w="2097405" h="384175">
                  <a:moveTo>
                    <a:pt x="856488" y="137159"/>
                  </a:moveTo>
                  <a:lnTo>
                    <a:pt x="856488" y="361188"/>
                  </a:lnTo>
                  <a:lnTo>
                    <a:pt x="976883" y="361188"/>
                  </a:lnTo>
                </a:path>
                <a:path w="2097405" h="384175">
                  <a:moveTo>
                    <a:pt x="830579" y="135635"/>
                  </a:moveTo>
                  <a:lnTo>
                    <a:pt x="830579" y="384048"/>
                  </a:lnTo>
                  <a:lnTo>
                    <a:pt x="976883" y="384048"/>
                  </a:lnTo>
                </a:path>
                <a:path w="2097405" h="384175">
                  <a:moveTo>
                    <a:pt x="617219" y="220979"/>
                  </a:moveTo>
                  <a:lnTo>
                    <a:pt x="617219" y="365760"/>
                  </a:lnTo>
                  <a:lnTo>
                    <a:pt x="492251" y="365760"/>
                  </a:lnTo>
                </a:path>
                <a:path w="2097405" h="384175">
                  <a:moveTo>
                    <a:pt x="1132332" y="0"/>
                  </a:moveTo>
                  <a:lnTo>
                    <a:pt x="1132332" y="85344"/>
                  </a:lnTo>
                  <a:lnTo>
                    <a:pt x="1062227" y="85344"/>
                  </a:lnTo>
                </a:path>
              </a:pathLst>
            </a:custGeom>
            <a:ln w="12192">
              <a:solidFill>
                <a:srgbClr val="527E31"/>
              </a:solidFill>
            </a:ln>
          </p:spPr>
          <p:txBody>
            <a:bodyPr wrap="square" lIns="0" tIns="0" rIns="0" bIns="0" rtlCol="0"/>
            <a:lstStyle/>
            <a:p>
              <a:endParaRPr/>
            </a:p>
          </p:txBody>
        </p:sp>
        <p:sp>
          <p:nvSpPr>
            <p:cNvPr id="77" name="object 77"/>
            <p:cNvSpPr/>
            <p:nvPr/>
          </p:nvSpPr>
          <p:spPr>
            <a:xfrm>
              <a:off x="321563" y="0"/>
              <a:ext cx="24765" cy="157480"/>
            </a:xfrm>
            <a:custGeom>
              <a:avLst/>
              <a:gdLst/>
              <a:ahLst/>
              <a:cxnLst/>
              <a:rect l="l" t="t" r="r" b="b"/>
              <a:pathLst>
                <a:path w="24764" h="157480">
                  <a:moveTo>
                    <a:pt x="24383" y="0"/>
                  </a:moveTo>
                  <a:lnTo>
                    <a:pt x="24383" y="156972"/>
                  </a:lnTo>
                </a:path>
                <a:path w="24764" h="157480">
                  <a:moveTo>
                    <a:pt x="0" y="0"/>
                  </a:moveTo>
                  <a:lnTo>
                    <a:pt x="0" y="156972"/>
                  </a:lnTo>
                </a:path>
              </a:pathLst>
            </a:custGeom>
            <a:ln w="12192">
              <a:solidFill>
                <a:srgbClr val="527E31"/>
              </a:solidFill>
            </a:ln>
          </p:spPr>
          <p:txBody>
            <a:bodyPr wrap="square" lIns="0" tIns="0" rIns="0" bIns="0" rtlCol="0"/>
            <a:lstStyle/>
            <a:p>
              <a:endParaRPr/>
            </a:p>
          </p:txBody>
        </p:sp>
        <p:sp>
          <p:nvSpPr>
            <p:cNvPr id="78" name="object 78"/>
            <p:cNvSpPr/>
            <p:nvPr/>
          </p:nvSpPr>
          <p:spPr>
            <a:xfrm>
              <a:off x="8580882" y="761"/>
              <a:ext cx="0" cy="36830"/>
            </a:xfrm>
            <a:custGeom>
              <a:avLst/>
              <a:gdLst/>
              <a:ahLst/>
              <a:cxnLst/>
              <a:rect l="l" t="t" r="r" b="b"/>
              <a:pathLst>
                <a:path h="36830">
                  <a:moveTo>
                    <a:pt x="0" y="36576"/>
                  </a:moveTo>
                  <a:lnTo>
                    <a:pt x="0" y="0"/>
                  </a:lnTo>
                </a:path>
              </a:pathLst>
            </a:custGeom>
            <a:ln w="38100">
              <a:solidFill>
                <a:srgbClr val="FFFFFF"/>
              </a:solidFill>
            </a:ln>
          </p:spPr>
          <p:txBody>
            <a:bodyPr wrap="square" lIns="0" tIns="0" rIns="0" bIns="0" rtlCol="0"/>
            <a:lstStyle/>
            <a:p>
              <a:endParaRPr/>
            </a:p>
          </p:txBody>
        </p:sp>
        <p:pic>
          <p:nvPicPr>
            <p:cNvPr id="79" name="object 79"/>
            <p:cNvPicPr/>
            <p:nvPr/>
          </p:nvPicPr>
          <p:blipFill>
            <a:blip r:embed="rId9" cstate="print"/>
            <a:stretch>
              <a:fillRect/>
            </a:stretch>
          </p:blipFill>
          <p:spPr>
            <a:xfrm>
              <a:off x="8457437" y="329946"/>
              <a:ext cx="246125" cy="76200"/>
            </a:xfrm>
            <a:prstGeom prst="rect">
              <a:avLst/>
            </a:prstGeom>
          </p:spPr>
        </p:pic>
        <p:pic>
          <p:nvPicPr>
            <p:cNvPr id="80" name="object 80"/>
            <p:cNvPicPr/>
            <p:nvPr/>
          </p:nvPicPr>
          <p:blipFill>
            <a:blip r:embed="rId10" cstate="print"/>
            <a:stretch>
              <a:fillRect/>
            </a:stretch>
          </p:blipFill>
          <p:spPr>
            <a:xfrm>
              <a:off x="10065257" y="21335"/>
              <a:ext cx="76200" cy="108966"/>
            </a:xfrm>
            <a:prstGeom prst="rect">
              <a:avLst/>
            </a:prstGeom>
          </p:spPr>
        </p:pic>
        <p:pic>
          <p:nvPicPr>
            <p:cNvPr id="81" name="object 81"/>
            <p:cNvPicPr/>
            <p:nvPr/>
          </p:nvPicPr>
          <p:blipFill>
            <a:blip r:embed="rId4" cstate="print"/>
            <a:stretch>
              <a:fillRect/>
            </a:stretch>
          </p:blipFill>
          <p:spPr>
            <a:xfrm>
              <a:off x="10853166" y="48005"/>
              <a:ext cx="76200" cy="108966"/>
            </a:xfrm>
            <a:prstGeom prst="rect">
              <a:avLst/>
            </a:prstGeom>
          </p:spPr>
        </p:pic>
        <p:sp>
          <p:nvSpPr>
            <p:cNvPr id="82" name="object 82"/>
            <p:cNvSpPr/>
            <p:nvPr/>
          </p:nvSpPr>
          <p:spPr>
            <a:xfrm>
              <a:off x="6251447" y="3047"/>
              <a:ext cx="748030" cy="123189"/>
            </a:xfrm>
            <a:custGeom>
              <a:avLst/>
              <a:gdLst/>
              <a:ahLst/>
              <a:cxnLst/>
              <a:rect l="l" t="t" r="r" b="b"/>
              <a:pathLst>
                <a:path w="748029" h="123189">
                  <a:moveTo>
                    <a:pt x="671322" y="46481"/>
                  </a:moveTo>
                  <a:lnTo>
                    <a:pt x="671322" y="122681"/>
                  </a:lnTo>
                  <a:lnTo>
                    <a:pt x="709422" y="103631"/>
                  </a:lnTo>
                  <a:lnTo>
                    <a:pt x="690372" y="103631"/>
                  </a:lnTo>
                  <a:lnTo>
                    <a:pt x="690372" y="65531"/>
                  </a:lnTo>
                  <a:lnTo>
                    <a:pt x="709422" y="65531"/>
                  </a:lnTo>
                  <a:lnTo>
                    <a:pt x="671322" y="46481"/>
                  </a:lnTo>
                  <a:close/>
                </a:path>
                <a:path w="748029"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29" h="123189">
                  <a:moveTo>
                    <a:pt x="709422" y="65531"/>
                  </a:moveTo>
                  <a:lnTo>
                    <a:pt x="690372" y="65531"/>
                  </a:lnTo>
                  <a:lnTo>
                    <a:pt x="690372" y="103631"/>
                  </a:lnTo>
                  <a:lnTo>
                    <a:pt x="709422" y="103631"/>
                  </a:lnTo>
                  <a:lnTo>
                    <a:pt x="747522" y="84581"/>
                  </a:lnTo>
                  <a:lnTo>
                    <a:pt x="709422" y="65531"/>
                  </a:lnTo>
                  <a:close/>
                </a:path>
                <a:path w="748029" h="123189">
                  <a:moveTo>
                    <a:pt x="38100" y="65531"/>
                  </a:moveTo>
                  <a:lnTo>
                    <a:pt x="19050" y="65531"/>
                  </a:lnTo>
                  <a:lnTo>
                    <a:pt x="38100" y="84581"/>
                  </a:lnTo>
                  <a:lnTo>
                    <a:pt x="38100" y="65531"/>
                  </a:lnTo>
                  <a:close/>
                </a:path>
                <a:path w="748029"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sp>
          <p:nvSpPr>
            <p:cNvPr id="83" name="object 83"/>
            <p:cNvSpPr/>
            <p:nvPr/>
          </p:nvSpPr>
          <p:spPr>
            <a:xfrm>
              <a:off x="7081266" y="16001"/>
              <a:ext cx="1963420" cy="352425"/>
            </a:xfrm>
            <a:custGeom>
              <a:avLst/>
              <a:gdLst/>
              <a:ahLst/>
              <a:cxnLst/>
              <a:rect l="l" t="t" r="r" b="b"/>
              <a:pathLst>
                <a:path w="1963420" h="352425">
                  <a:moveTo>
                    <a:pt x="1962911" y="352044"/>
                  </a:moveTo>
                  <a:lnTo>
                    <a:pt x="1737359" y="352044"/>
                  </a:lnTo>
                  <a:lnTo>
                    <a:pt x="1737359" y="181355"/>
                  </a:lnTo>
                </a:path>
                <a:path w="1963420" h="352425">
                  <a:moveTo>
                    <a:pt x="690372" y="144779"/>
                  </a:moveTo>
                  <a:lnTo>
                    <a:pt x="690372" y="323088"/>
                  </a:lnTo>
                </a:path>
                <a:path w="1963420" h="352425">
                  <a:moveTo>
                    <a:pt x="394715" y="0"/>
                  </a:moveTo>
                  <a:lnTo>
                    <a:pt x="394715" y="73151"/>
                  </a:lnTo>
                  <a:lnTo>
                    <a:pt x="0" y="73151"/>
                  </a:lnTo>
                </a:path>
              </a:pathLst>
            </a:custGeom>
            <a:ln w="38100">
              <a:solidFill>
                <a:srgbClr val="FFFFFF"/>
              </a:solidFill>
            </a:ln>
          </p:spPr>
          <p:txBody>
            <a:bodyPr wrap="square" lIns="0" tIns="0" rIns="0" bIns="0" rtlCol="0"/>
            <a:lstStyle/>
            <a:p>
              <a:endParaRPr/>
            </a:p>
          </p:txBody>
        </p:sp>
        <p:sp>
          <p:nvSpPr>
            <p:cNvPr id="84" name="object 84"/>
            <p:cNvSpPr/>
            <p:nvPr/>
          </p:nvSpPr>
          <p:spPr>
            <a:xfrm>
              <a:off x="7736585"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85" name="object 85"/>
            <p:cNvSpPr/>
            <p:nvPr/>
          </p:nvSpPr>
          <p:spPr>
            <a:xfrm>
              <a:off x="8055102" y="761"/>
              <a:ext cx="1350645" cy="367665"/>
            </a:xfrm>
            <a:custGeom>
              <a:avLst/>
              <a:gdLst/>
              <a:ahLst/>
              <a:cxnLst/>
              <a:rect l="l" t="t" r="r" b="b"/>
              <a:pathLst>
                <a:path w="1350645" h="367665">
                  <a:moveTo>
                    <a:pt x="745236" y="367284"/>
                  </a:moveTo>
                  <a:lnTo>
                    <a:pt x="332231" y="367284"/>
                  </a:lnTo>
                  <a:lnTo>
                    <a:pt x="332231" y="146304"/>
                  </a:lnTo>
                </a:path>
                <a:path w="1350645" h="367665">
                  <a:moveTo>
                    <a:pt x="115824" y="123444"/>
                  </a:moveTo>
                  <a:lnTo>
                    <a:pt x="115824" y="365760"/>
                  </a:lnTo>
                  <a:lnTo>
                    <a:pt x="0" y="365760"/>
                  </a:lnTo>
                </a:path>
                <a:path w="1350645" h="367665">
                  <a:moveTo>
                    <a:pt x="1350264" y="313944"/>
                  </a:moveTo>
                  <a:lnTo>
                    <a:pt x="1350264" y="24384"/>
                  </a:lnTo>
                </a:path>
                <a:path w="1350645" h="367665">
                  <a:moveTo>
                    <a:pt x="1350264" y="149352"/>
                  </a:moveTo>
                  <a:lnTo>
                    <a:pt x="947927" y="149352"/>
                  </a:lnTo>
                  <a:lnTo>
                    <a:pt x="947927" y="0"/>
                  </a:lnTo>
                </a:path>
              </a:pathLst>
            </a:custGeom>
            <a:ln w="38100">
              <a:solidFill>
                <a:srgbClr val="FFFFFF"/>
              </a:solidFill>
            </a:ln>
          </p:spPr>
          <p:txBody>
            <a:bodyPr wrap="square" lIns="0" tIns="0" rIns="0" bIns="0" rtlCol="0"/>
            <a:lstStyle/>
            <a:p>
              <a:endParaRPr/>
            </a:p>
          </p:txBody>
        </p:sp>
        <p:sp>
          <p:nvSpPr>
            <p:cNvPr id="86" name="object 86"/>
            <p:cNvSpPr/>
            <p:nvPr/>
          </p:nvSpPr>
          <p:spPr>
            <a:xfrm>
              <a:off x="9562209" y="103885"/>
              <a:ext cx="723900" cy="128270"/>
            </a:xfrm>
            <a:custGeom>
              <a:avLst/>
              <a:gdLst/>
              <a:ahLst/>
              <a:cxnLst/>
              <a:rect l="l" t="t" r="r" b="b"/>
              <a:pathLst>
                <a:path w="723900" h="128270">
                  <a:moveTo>
                    <a:pt x="19305" y="63627"/>
                  </a:moveTo>
                  <a:lnTo>
                    <a:pt x="19264" y="89662"/>
                  </a:lnTo>
                  <a:lnTo>
                    <a:pt x="19813" y="127762"/>
                  </a:lnTo>
                  <a:lnTo>
                    <a:pt x="720599" y="127762"/>
                  </a:lnTo>
                  <a:lnTo>
                    <a:pt x="721082" y="108458"/>
                  </a:lnTo>
                  <a:lnTo>
                    <a:pt x="57659" y="108458"/>
                  </a:lnTo>
                  <a:lnTo>
                    <a:pt x="38609" y="89662"/>
                  </a:lnTo>
                  <a:lnTo>
                    <a:pt x="57374" y="89662"/>
                  </a:lnTo>
                  <a:lnTo>
                    <a:pt x="57405" y="63881"/>
                  </a:lnTo>
                  <a:lnTo>
                    <a:pt x="19305" y="63627"/>
                  </a:lnTo>
                  <a:close/>
                </a:path>
                <a:path w="723900" h="128270">
                  <a:moveTo>
                    <a:pt x="57374" y="89662"/>
                  </a:moveTo>
                  <a:lnTo>
                    <a:pt x="38609" y="89662"/>
                  </a:lnTo>
                  <a:lnTo>
                    <a:pt x="57659" y="108458"/>
                  </a:lnTo>
                  <a:lnTo>
                    <a:pt x="57374" y="89662"/>
                  </a:lnTo>
                  <a:close/>
                </a:path>
                <a:path w="723900" h="128270">
                  <a:moveTo>
                    <a:pt x="683464" y="89662"/>
                  </a:moveTo>
                  <a:lnTo>
                    <a:pt x="57374" y="89662"/>
                  </a:lnTo>
                  <a:lnTo>
                    <a:pt x="57655" y="108204"/>
                  </a:lnTo>
                  <a:lnTo>
                    <a:pt x="57659" y="108458"/>
                  </a:lnTo>
                  <a:lnTo>
                    <a:pt x="721082" y="108458"/>
                  </a:lnTo>
                  <a:lnTo>
                    <a:pt x="721088" y="108204"/>
                  </a:lnTo>
                  <a:lnTo>
                    <a:pt x="683007" y="108204"/>
                  </a:lnTo>
                  <a:lnTo>
                    <a:pt x="683464" y="89662"/>
                  </a:lnTo>
                  <a:close/>
                </a:path>
                <a:path w="723900" h="128270">
                  <a:moveTo>
                    <a:pt x="685674" y="0"/>
                  </a:moveTo>
                  <a:lnTo>
                    <a:pt x="683007" y="108204"/>
                  </a:lnTo>
                  <a:lnTo>
                    <a:pt x="702057" y="89662"/>
                  </a:lnTo>
                  <a:lnTo>
                    <a:pt x="721552" y="89662"/>
                  </a:lnTo>
                  <a:lnTo>
                    <a:pt x="723774" y="889"/>
                  </a:lnTo>
                  <a:lnTo>
                    <a:pt x="685674" y="0"/>
                  </a:lnTo>
                  <a:close/>
                </a:path>
                <a:path w="723900" h="128270">
                  <a:moveTo>
                    <a:pt x="721552" y="89662"/>
                  </a:moveTo>
                  <a:lnTo>
                    <a:pt x="702057" y="89662"/>
                  </a:lnTo>
                  <a:lnTo>
                    <a:pt x="683007" y="108204"/>
                  </a:lnTo>
                  <a:lnTo>
                    <a:pt x="721088" y="108204"/>
                  </a:lnTo>
                  <a:lnTo>
                    <a:pt x="721552" y="89662"/>
                  </a:lnTo>
                  <a:close/>
                </a:path>
                <a:path w="723900" h="128270">
                  <a:moveTo>
                    <a:pt x="38609" y="6604"/>
                  </a:moveTo>
                  <a:lnTo>
                    <a:pt x="0" y="82931"/>
                  </a:lnTo>
                  <a:lnTo>
                    <a:pt x="19183" y="82931"/>
                  </a:lnTo>
                  <a:lnTo>
                    <a:pt x="19305" y="63627"/>
                  </a:lnTo>
                  <a:lnTo>
                    <a:pt x="66788" y="63627"/>
                  </a:lnTo>
                  <a:lnTo>
                    <a:pt x="38609" y="6604"/>
                  </a:lnTo>
                  <a:close/>
                </a:path>
                <a:path w="723900" h="128270">
                  <a:moveTo>
                    <a:pt x="66788" y="63627"/>
                  </a:moveTo>
                  <a:lnTo>
                    <a:pt x="19305" y="63627"/>
                  </a:lnTo>
                  <a:lnTo>
                    <a:pt x="57405" y="63881"/>
                  </a:lnTo>
                  <a:lnTo>
                    <a:pt x="57283" y="82931"/>
                  </a:lnTo>
                  <a:lnTo>
                    <a:pt x="76328" y="82931"/>
                  </a:lnTo>
                  <a:lnTo>
                    <a:pt x="66914" y="63881"/>
                  </a:lnTo>
                  <a:lnTo>
                    <a:pt x="66788" y="63627"/>
                  </a:lnTo>
                  <a:close/>
                </a:path>
              </a:pathLst>
            </a:custGeom>
            <a:solidFill>
              <a:srgbClr val="FFFFFF"/>
            </a:solidFill>
          </p:spPr>
          <p:txBody>
            <a:bodyPr wrap="square" lIns="0" tIns="0" rIns="0" bIns="0" rtlCol="0"/>
            <a:lstStyle/>
            <a:p>
              <a:endParaRPr/>
            </a:p>
          </p:txBody>
        </p:sp>
        <p:sp>
          <p:nvSpPr>
            <p:cNvPr id="87" name="object 87"/>
            <p:cNvSpPr/>
            <p:nvPr/>
          </p:nvSpPr>
          <p:spPr>
            <a:xfrm>
              <a:off x="9600437" y="17525"/>
              <a:ext cx="0" cy="7620"/>
            </a:xfrm>
            <a:custGeom>
              <a:avLst/>
              <a:gdLst/>
              <a:ahLst/>
              <a:cxnLst/>
              <a:rect l="l" t="t" r="r" b="b"/>
              <a:pathLst>
                <a:path h="7620">
                  <a:moveTo>
                    <a:pt x="0" y="7620"/>
                  </a:moveTo>
                  <a:lnTo>
                    <a:pt x="0" y="0"/>
                  </a:lnTo>
                </a:path>
              </a:pathLst>
            </a:custGeom>
            <a:ln w="38100">
              <a:solidFill>
                <a:srgbClr val="FFFFFF"/>
              </a:solidFill>
            </a:ln>
          </p:spPr>
          <p:txBody>
            <a:bodyPr wrap="square" lIns="0" tIns="0" rIns="0" bIns="0" rtlCol="0"/>
            <a:lstStyle/>
            <a:p>
              <a:endParaRPr/>
            </a:p>
          </p:txBody>
        </p:sp>
        <p:sp>
          <p:nvSpPr>
            <p:cNvPr id="88" name="object 88"/>
            <p:cNvSpPr/>
            <p:nvPr/>
          </p:nvSpPr>
          <p:spPr>
            <a:xfrm>
              <a:off x="10051542"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3" y="124714"/>
                  </a:lnTo>
                  <a:lnTo>
                    <a:pt x="599437" y="105410"/>
                  </a:lnTo>
                  <a:close/>
                </a:path>
                <a:path w="638175" h="162560">
                  <a:moveTo>
                    <a:pt x="636142" y="0"/>
                  </a:moveTo>
                  <a:lnTo>
                    <a:pt x="598042" y="508"/>
                  </a:lnTo>
                  <a:lnTo>
                    <a:pt x="599690" y="124460"/>
                  </a:lnTo>
                  <a:lnTo>
                    <a:pt x="599693" y="124714"/>
                  </a:lnTo>
                  <a:lnTo>
                    <a:pt x="618743" y="105410"/>
                  </a:lnTo>
                  <a:lnTo>
                    <a:pt x="637542" y="105410"/>
                  </a:lnTo>
                  <a:lnTo>
                    <a:pt x="636149" y="508"/>
                  </a:lnTo>
                  <a:lnTo>
                    <a:pt x="636142" y="0"/>
                  </a:lnTo>
                  <a:close/>
                </a:path>
                <a:path w="638175" h="162560">
                  <a:moveTo>
                    <a:pt x="637542" y="105410"/>
                  </a:moveTo>
                  <a:lnTo>
                    <a:pt x="618743" y="105410"/>
                  </a:lnTo>
                  <a:lnTo>
                    <a:pt x="599693" y="124714"/>
                  </a:lnTo>
                  <a:lnTo>
                    <a:pt x="637798" y="124714"/>
                  </a:lnTo>
                  <a:lnTo>
                    <a:pt x="637542" y="105410"/>
                  </a:lnTo>
                  <a:close/>
                </a:path>
              </a:pathLst>
            </a:custGeom>
            <a:solidFill>
              <a:srgbClr val="FFFFFF"/>
            </a:solidFill>
          </p:spPr>
          <p:txBody>
            <a:bodyPr wrap="square" lIns="0" tIns="0" rIns="0" bIns="0" rtlCol="0"/>
            <a:lstStyle/>
            <a:p>
              <a:endParaRPr/>
            </a:p>
          </p:txBody>
        </p:sp>
        <p:sp>
          <p:nvSpPr>
            <p:cNvPr id="89" name="object 89"/>
            <p:cNvSpPr/>
            <p:nvPr/>
          </p:nvSpPr>
          <p:spPr>
            <a:xfrm>
              <a:off x="9508997" y="12953"/>
              <a:ext cx="2025650" cy="355600"/>
            </a:xfrm>
            <a:custGeom>
              <a:avLst/>
              <a:gdLst/>
              <a:ahLst/>
              <a:cxnLst/>
              <a:rect l="l" t="t" r="r" b="b"/>
              <a:pathLst>
                <a:path w="2025650" h="355600">
                  <a:moveTo>
                    <a:pt x="719327" y="355092"/>
                  </a:moveTo>
                  <a:lnTo>
                    <a:pt x="0" y="355092"/>
                  </a:lnTo>
                </a:path>
                <a:path w="2025650" h="355600">
                  <a:moveTo>
                    <a:pt x="1382268" y="355092"/>
                  </a:moveTo>
                  <a:lnTo>
                    <a:pt x="1382268" y="0"/>
                  </a:lnTo>
                </a:path>
                <a:path w="2025650" h="355600">
                  <a:moveTo>
                    <a:pt x="2025396" y="355092"/>
                  </a:moveTo>
                  <a:lnTo>
                    <a:pt x="1406652" y="355092"/>
                  </a:lnTo>
                </a:path>
                <a:path w="2025650" h="355600">
                  <a:moveTo>
                    <a:pt x="1639824" y="339851"/>
                  </a:moveTo>
                  <a:lnTo>
                    <a:pt x="1639824" y="291084"/>
                  </a:lnTo>
                </a:path>
              </a:pathLst>
            </a:custGeom>
            <a:ln w="38100">
              <a:solidFill>
                <a:srgbClr val="FFFFFF"/>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11112245" y="94488"/>
              <a:ext cx="76200" cy="134873"/>
            </a:xfrm>
            <a:prstGeom prst="rect">
              <a:avLst/>
            </a:prstGeom>
          </p:spPr>
        </p:pic>
        <p:sp>
          <p:nvSpPr>
            <p:cNvPr id="91" name="object 91"/>
            <p:cNvSpPr/>
            <p:nvPr/>
          </p:nvSpPr>
          <p:spPr>
            <a:xfrm>
              <a:off x="10103357" y="761"/>
              <a:ext cx="1823085" cy="341630"/>
            </a:xfrm>
            <a:custGeom>
              <a:avLst/>
              <a:gdLst/>
              <a:ahLst/>
              <a:cxnLst/>
              <a:rect l="l" t="t" r="r" b="b"/>
              <a:pathLst>
                <a:path w="1823084" h="341630">
                  <a:moveTo>
                    <a:pt x="795527" y="284988"/>
                  </a:moveTo>
                  <a:lnTo>
                    <a:pt x="910209" y="171323"/>
                  </a:lnTo>
                  <a:lnTo>
                    <a:pt x="910199" y="152739"/>
                  </a:lnTo>
                  <a:lnTo>
                    <a:pt x="910510" y="134477"/>
                  </a:lnTo>
                  <a:lnTo>
                    <a:pt x="910798" y="116191"/>
                  </a:lnTo>
                  <a:lnTo>
                    <a:pt x="910717" y="97536"/>
                  </a:lnTo>
                  <a:lnTo>
                    <a:pt x="1307592" y="97536"/>
                  </a:lnTo>
                </a:path>
                <a:path w="1823084" h="341630">
                  <a:moveTo>
                    <a:pt x="1822703" y="152400"/>
                  </a:moveTo>
                  <a:lnTo>
                    <a:pt x="1822703" y="15240"/>
                  </a:lnTo>
                </a:path>
                <a:path w="1823084" h="341630">
                  <a:moveTo>
                    <a:pt x="1716024" y="341376"/>
                  </a:moveTo>
                  <a:lnTo>
                    <a:pt x="1716024" y="249936"/>
                  </a:lnTo>
                </a:path>
                <a:path w="1823084" h="341630">
                  <a:moveTo>
                    <a:pt x="0" y="173736"/>
                  </a:moveTo>
                  <a:lnTo>
                    <a:pt x="0" y="0"/>
                  </a:lnTo>
                </a:path>
              </a:pathLst>
            </a:custGeom>
            <a:ln w="38100">
              <a:solidFill>
                <a:srgbClr val="FFFFFF"/>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2742437" y="329946"/>
              <a:ext cx="244601" cy="76200"/>
            </a:xfrm>
            <a:prstGeom prst="rect">
              <a:avLst/>
            </a:prstGeom>
          </p:spPr>
        </p:pic>
        <p:pic>
          <p:nvPicPr>
            <p:cNvPr id="93" name="object 93"/>
            <p:cNvPicPr/>
            <p:nvPr/>
          </p:nvPicPr>
          <p:blipFill>
            <a:blip r:embed="rId10" cstate="print"/>
            <a:stretch>
              <a:fillRect/>
            </a:stretch>
          </p:blipFill>
          <p:spPr>
            <a:xfrm>
              <a:off x="4348734" y="21335"/>
              <a:ext cx="76200" cy="108966"/>
            </a:xfrm>
            <a:prstGeom prst="rect">
              <a:avLst/>
            </a:prstGeom>
          </p:spPr>
        </p:pic>
        <p:pic>
          <p:nvPicPr>
            <p:cNvPr id="94" name="object 94"/>
            <p:cNvPicPr/>
            <p:nvPr/>
          </p:nvPicPr>
          <p:blipFill>
            <a:blip r:embed="rId4" cstate="print"/>
            <a:stretch>
              <a:fillRect/>
            </a:stretch>
          </p:blipFill>
          <p:spPr>
            <a:xfrm>
              <a:off x="5136641" y="48005"/>
              <a:ext cx="76200" cy="108966"/>
            </a:xfrm>
            <a:prstGeom prst="rect">
              <a:avLst/>
            </a:prstGeom>
          </p:spPr>
        </p:pic>
        <p:sp>
          <p:nvSpPr>
            <p:cNvPr id="95" name="object 95"/>
            <p:cNvSpPr/>
            <p:nvPr/>
          </p:nvSpPr>
          <p:spPr>
            <a:xfrm>
              <a:off x="104393" y="761"/>
              <a:ext cx="498475" cy="210820"/>
            </a:xfrm>
            <a:custGeom>
              <a:avLst/>
              <a:gdLst/>
              <a:ahLst/>
              <a:cxnLst/>
              <a:rect l="l" t="t" r="r" b="b"/>
              <a:pathLst>
                <a:path w="498475" h="210820">
                  <a:moveTo>
                    <a:pt x="498348" y="210312"/>
                  </a:moveTo>
                  <a:lnTo>
                    <a:pt x="0" y="210312"/>
                  </a:lnTo>
                  <a:lnTo>
                    <a:pt x="0" y="0"/>
                  </a:lnTo>
                </a:path>
              </a:pathLst>
            </a:custGeom>
            <a:ln w="38100">
              <a:solidFill>
                <a:srgbClr val="FFFFFF"/>
              </a:solidFill>
            </a:ln>
          </p:spPr>
          <p:txBody>
            <a:bodyPr wrap="square" lIns="0" tIns="0" rIns="0" bIns="0" rtlCol="0"/>
            <a:lstStyle/>
            <a:p>
              <a:endParaRPr/>
            </a:p>
          </p:txBody>
        </p:sp>
        <p:sp>
          <p:nvSpPr>
            <p:cNvPr id="96" name="object 96"/>
            <p:cNvSpPr/>
            <p:nvPr/>
          </p:nvSpPr>
          <p:spPr>
            <a:xfrm>
              <a:off x="534923" y="3047"/>
              <a:ext cx="748030" cy="123189"/>
            </a:xfrm>
            <a:custGeom>
              <a:avLst/>
              <a:gdLst/>
              <a:ahLst/>
              <a:cxnLst/>
              <a:rect l="l" t="t" r="r" b="b"/>
              <a:pathLst>
                <a:path w="748030" h="123189">
                  <a:moveTo>
                    <a:pt x="671322" y="46481"/>
                  </a:moveTo>
                  <a:lnTo>
                    <a:pt x="671322" y="122681"/>
                  </a:lnTo>
                  <a:lnTo>
                    <a:pt x="709422" y="103631"/>
                  </a:lnTo>
                  <a:lnTo>
                    <a:pt x="690372" y="103631"/>
                  </a:lnTo>
                  <a:lnTo>
                    <a:pt x="690372" y="65531"/>
                  </a:lnTo>
                  <a:lnTo>
                    <a:pt x="709422" y="65531"/>
                  </a:lnTo>
                  <a:lnTo>
                    <a:pt x="671322" y="46481"/>
                  </a:lnTo>
                  <a:close/>
                </a:path>
                <a:path w="748030" h="123189">
                  <a:moveTo>
                    <a:pt x="38100" y="0"/>
                  </a:moveTo>
                  <a:lnTo>
                    <a:pt x="0" y="0"/>
                  </a:lnTo>
                  <a:lnTo>
                    <a:pt x="0" y="103631"/>
                  </a:lnTo>
                  <a:lnTo>
                    <a:pt x="671322" y="103631"/>
                  </a:lnTo>
                  <a:lnTo>
                    <a:pt x="671322" y="84581"/>
                  </a:lnTo>
                  <a:lnTo>
                    <a:pt x="38100" y="84581"/>
                  </a:lnTo>
                  <a:lnTo>
                    <a:pt x="19050" y="65531"/>
                  </a:lnTo>
                  <a:lnTo>
                    <a:pt x="38100" y="65531"/>
                  </a:lnTo>
                  <a:lnTo>
                    <a:pt x="38100" y="0"/>
                  </a:lnTo>
                  <a:close/>
                </a:path>
                <a:path w="748030" h="123189">
                  <a:moveTo>
                    <a:pt x="709422" y="65531"/>
                  </a:moveTo>
                  <a:lnTo>
                    <a:pt x="690372" y="65531"/>
                  </a:lnTo>
                  <a:lnTo>
                    <a:pt x="690372" y="103631"/>
                  </a:lnTo>
                  <a:lnTo>
                    <a:pt x="709422" y="103631"/>
                  </a:lnTo>
                  <a:lnTo>
                    <a:pt x="747522" y="84581"/>
                  </a:lnTo>
                  <a:lnTo>
                    <a:pt x="709422" y="65531"/>
                  </a:lnTo>
                  <a:close/>
                </a:path>
                <a:path w="748030" h="123189">
                  <a:moveTo>
                    <a:pt x="38100" y="65531"/>
                  </a:moveTo>
                  <a:lnTo>
                    <a:pt x="19050" y="65531"/>
                  </a:lnTo>
                  <a:lnTo>
                    <a:pt x="38100" y="84581"/>
                  </a:lnTo>
                  <a:lnTo>
                    <a:pt x="38100" y="65531"/>
                  </a:lnTo>
                  <a:close/>
                </a:path>
                <a:path w="748030" h="123189">
                  <a:moveTo>
                    <a:pt x="671322" y="65531"/>
                  </a:moveTo>
                  <a:lnTo>
                    <a:pt x="38100" y="65531"/>
                  </a:lnTo>
                  <a:lnTo>
                    <a:pt x="38100" y="84581"/>
                  </a:lnTo>
                  <a:lnTo>
                    <a:pt x="671322" y="84581"/>
                  </a:lnTo>
                  <a:lnTo>
                    <a:pt x="671322" y="65531"/>
                  </a:lnTo>
                  <a:close/>
                </a:path>
              </a:pathLst>
            </a:custGeom>
            <a:solidFill>
              <a:srgbClr val="FFFFFF"/>
            </a:solidFill>
          </p:spPr>
          <p:txBody>
            <a:bodyPr wrap="square" lIns="0" tIns="0" rIns="0" bIns="0" rtlCol="0"/>
            <a:lstStyle/>
            <a:p>
              <a:endParaRPr/>
            </a:p>
          </p:txBody>
        </p:sp>
        <p:pic>
          <p:nvPicPr>
            <p:cNvPr id="97" name="object 97"/>
            <p:cNvPicPr/>
            <p:nvPr/>
          </p:nvPicPr>
          <p:blipFill>
            <a:blip r:embed="rId13" cstate="print"/>
            <a:stretch>
              <a:fillRect/>
            </a:stretch>
          </p:blipFill>
          <p:spPr>
            <a:xfrm>
              <a:off x="1873758" y="174498"/>
              <a:ext cx="197358" cy="76200"/>
            </a:xfrm>
            <a:prstGeom prst="rect">
              <a:avLst/>
            </a:prstGeom>
          </p:spPr>
        </p:pic>
        <p:sp>
          <p:nvSpPr>
            <p:cNvPr id="98" name="object 98"/>
            <p:cNvSpPr/>
            <p:nvPr/>
          </p:nvSpPr>
          <p:spPr>
            <a:xfrm>
              <a:off x="677417" y="174498"/>
              <a:ext cx="1267460" cy="76200"/>
            </a:xfrm>
            <a:custGeom>
              <a:avLst/>
              <a:gdLst/>
              <a:ahLst/>
              <a:cxnLst/>
              <a:rect l="l" t="t" r="r" b="b"/>
              <a:pathLst>
                <a:path w="1267460" h="76200">
                  <a:moveTo>
                    <a:pt x="76200" y="0"/>
                  </a:moveTo>
                  <a:lnTo>
                    <a:pt x="0" y="38100"/>
                  </a:lnTo>
                  <a:lnTo>
                    <a:pt x="76200" y="76200"/>
                  </a:lnTo>
                  <a:lnTo>
                    <a:pt x="76200" y="57150"/>
                  </a:lnTo>
                  <a:lnTo>
                    <a:pt x="57150" y="57150"/>
                  </a:lnTo>
                  <a:lnTo>
                    <a:pt x="57150" y="19050"/>
                  </a:lnTo>
                  <a:lnTo>
                    <a:pt x="76200" y="19050"/>
                  </a:lnTo>
                  <a:lnTo>
                    <a:pt x="76200" y="0"/>
                  </a:lnTo>
                  <a:close/>
                </a:path>
                <a:path w="1267460" h="76200">
                  <a:moveTo>
                    <a:pt x="76200" y="19050"/>
                  </a:moveTo>
                  <a:lnTo>
                    <a:pt x="57150" y="19050"/>
                  </a:lnTo>
                  <a:lnTo>
                    <a:pt x="57150" y="57150"/>
                  </a:lnTo>
                  <a:lnTo>
                    <a:pt x="76200" y="57150"/>
                  </a:lnTo>
                  <a:lnTo>
                    <a:pt x="76200" y="19050"/>
                  </a:lnTo>
                  <a:close/>
                </a:path>
                <a:path w="1267460" h="76200">
                  <a:moveTo>
                    <a:pt x="1267206" y="19050"/>
                  </a:moveTo>
                  <a:lnTo>
                    <a:pt x="76200" y="19050"/>
                  </a:lnTo>
                  <a:lnTo>
                    <a:pt x="76200" y="57150"/>
                  </a:lnTo>
                  <a:lnTo>
                    <a:pt x="1267206" y="57150"/>
                  </a:lnTo>
                  <a:lnTo>
                    <a:pt x="1267206" y="19050"/>
                  </a:lnTo>
                  <a:close/>
                </a:path>
              </a:pathLst>
            </a:custGeom>
            <a:solidFill>
              <a:srgbClr val="FFFFFF"/>
            </a:solidFill>
          </p:spPr>
          <p:txBody>
            <a:bodyPr wrap="square" lIns="0" tIns="0" rIns="0" bIns="0" rtlCol="0"/>
            <a:lstStyle/>
            <a:p>
              <a:endParaRPr/>
            </a:p>
          </p:txBody>
        </p:sp>
        <p:sp>
          <p:nvSpPr>
            <p:cNvPr id="99" name="object 99"/>
            <p:cNvSpPr/>
            <p:nvPr/>
          </p:nvSpPr>
          <p:spPr>
            <a:xfrm>
              <a:off x="1364742" y="16001"/>
              <a:ext cx="1963420" cy="352425"/>
            </a:xfrm>
            <a:custGeom>
              <a:avLst/>
              <a:gdLst/>
              <a:ahLst/>
              <a:cxnLst/>
              <a:rect l="l" t="t" r="r" b="b"/>
              <a:pathLst>
                <a:path w="1963420" h="352425">
                  <a:moveTo>
                    <a:pt x="1962912" y="352044"/>
                  </a:moveTo>
                  <a:lnTo>
                    <a:pt x="1737360" y="352044"/>
                  </a:lnTo>
                  <a:lnTo>
                    <a:pt x="1737360" y="181355"/>
                  </a:lnTo>
                </a:path>
                <a:path w="1963420" h="352425">
                  <a:moveTo>
                    <a:pt x="690372" y="144779"/>
                  </a:moveTo>
                  <a:lnTo>
                    <a:pt x="690372" y="323088"/>
                  </a:lnTo>
                </a:path>
                <a:path w="1963420" h="352425">
                  <a:moveTo>
                    <a:pt x="394716" y="0"/>
                  </a:moveTo>
                  <a:lnTo>
                    <a:pt x="394716" y="73151"/>
                  </a:lnTo>
                  <a:lnTo>
                    <a:pt x="0" y="73151"/>
                  </a:lnTo>
                </a:path>
              </a:pathLst>
            </a:custGeom>
            <a:ln w="38100">
              <a:solidFill>
                <a:srgbClr val="FFFFFF"/>
              </a:solidFill>
            </a:ln>
          </p:spPr>
          <p:txBody>
            <a:bodyPr wrap="square" lIns="0" tIns="0" rIns="0" bIns="0" rtlCol="0"/>
            <a:lstStyle/>
            <a:p>
              <a:endParaRPr/>
            </a:p>
          </p:txBody>
        </p:sp>
        <p:sp>
          <p:nvSpPr>
            <p:cNvPr id="100" name="object 100"/>
            <p:cNvSpPr/>
            <p:nvPr/>
          </p:nvSpPr>
          <p:spPr>
            <a:xfrm>
              <a:off x="2020061" y="9905"/>
              <a:ext cx="76200" cy="76200"/>
            </a:xfrm>
            <a:custGeom>
              <a:avLst/>
              <a:gdLst/>
              <a:ahLst/>
              <a:cxnLst/>
              <a:rect l="l" t="t" r="r" b="b"/>
              <a:pathLst>
                <a:path w="76200" h="76200">
                  <a:moveTo>
                    <a:pt x="76200" y="0"/>
                  </a:moveTo>
                  <a:lnTo>
                    <a:pt x="0" y="0"/>
                  </a:lnTo>
                  <a:lnTo>
                    <a:pt x="38100" y="76200"/>
                  </a:lnTo>
                  <a:lnTo>
                    <a:pt x="76200" y="0"/>
                  </a:lnTo>
                  <a:close/>
                </a:path>
              </a:pathLst>
            </a:custGeom>
            <a:solidFill>
              <a:srgbClr val="FFFFFF"/>
            </a:solidFill>
          </p:spPr>
          <p:txBody>
            <a:bodyPr wrap="square" lIns="0" tIns="0" rIns="0" bIns="0" rtlCol="0"/>
            <a:lstStyle/>
            <a:p>
              <a:endParaRPr/>
            </a:p>
          </p:txBody>
        </p:sp>
        <p:sp>
          <p:nvSpPr>
            <p:cNvPr id="101" name="object 101"/>
            <p:cNvSpPr/>
            <p:nvPr/>
          </p:nvSpPr>
          <p:spPr>
            <a:xfrm>
              <a:off x="2338577" y="25146"/>
              <a:ext cx="1350645" cy="342900"/>
            </a:xfrm>
            <a:custGeom>
              <a:avLst/>
              <a:gdLst/>
              <a:ahLst/>
              <a:cxnLst/>
              <a:rect l="l" t="t" r="r" b="b"/>
              <a:pathLst>
                <a:path w="1350645" h="342900">
                  <a:moveTo>
                    <a:pt x="745236" y="342900"/>
                  </a:moveTo>
                  <a:lnTo>
                    <a:pt x="332232" y="342900"/>
                  </a:lnTo>
                  <a:lnTo>
                    <a:pt x="332232" y="121920"/>
                  </a:lnTo>
                </a:path>
                <a:path w="1350645" h="342900">
                  <a:moveTo>
                    <a:pt x="115824" y="99059"/>
                  </a:moveTo>
                  <a:lnTo>
                    <a:pt x="115824" y="341375"/>
                  </a:lnTo>
                  <a:lnTo>
                    <a:pt x="0" y="341375"/>
                  </a:lnTo>
                </a:path>
                <a:path w="1350645" h="342900">
                  <a:moveTo>
                    <a:pt x="1350264" y="289559"/>
                  </a:moveTo>
                  <a:lnTo>
                    <a:pt x="1350264" y="0"/>
                  </a:lnTo>
                </a:path>
                <a:path w="1350645" h="342900">
                  <a:moveTo>
                    <a:pt x="1350264" y="126492"/>
                  </a:moveTo>
                  <a:lnTo>
                    <a:pt x="947927" y="126492"/>
                  </a:lnTo>
                  <a:lnTo>
                    <a:pt x="947927" y="0"/>
                  </a:lnTo>
                </a:path>
              </a:pathLst>
            </a:custGeom>
            <a:ln w="38100">
              <a:solidFill>
                <a:srgbClr val="FFFFFF"/>
              </a:solidFill>
            </a:ln>
          </p:spPr>
          <p:txBody>
            <a:bodyPr wrap="square" lIns="0" tIns="0" rIns="0" bIns="0" rtlCol="0"/>
            <a:lstStyle/>
            <a:p>
              <a:endParaRPr/>
            </a:p>
          </p:txBody>
        </p:sp>
        <p:sp>
          <p:nvSpPr>
            <p:cNvPr id="102" name="object 102"/>
            <p:cNvSpPr/>
            <p:nvPr/>
          </p:nvSpPr>
          <p:spPr>
            <a:xfrm>
              <a:off x="3845781" y="99949"/>
              <a:ext cx="563880" cy="132080"/>
            </a:xfrm>
            <a:custGeom>
              <a:avLst/>
              <a:gdLst/>
              <a:ahLst/>
              <a:cxnLst/>
              <a:rect l="l" t="t" r="r" b="b"/>
              <a:pathLst>
                <a:path w="563879" h="132079">
                  <a:moveTo>
                    <a:pt x="19105" y="82105"/>
                  </a:moveTo>
                  <a:lnTo>
                    <a:pt x="19163" y="93599"/>
                  </a:lnTo>
                  <a:lnTo>
                    <a:pt x="19590" y="131699"/>
                  </a:lnTo>
                  <a:lnTo>
                    <a:pt x="561245" y="131699"/>
                  </a:lnTo>
                  <a:lnTo>
                    <a:pt x="561581" y="112395"/>
                  </a:lnTo>
                  <a:lnTo>
                    <a:pt x="57436" y="112395"/>
                  </a:lnTo>
                  <a:lnTo>
                    <a:pt x="38386" y="93599"/>
                  </a:lnTo>
                  <a:lnTo>
                    <a:pt x="57254" y="93599"/>
                  </a:lnTo>
                  <a:lnTo>
                    <a:pt x="57204" y="82296"/>
                  </a:lnTo>
                  <a:lnTo>
                    <a:pt x="76232" y="82296"/>
                  </a:lnTo>
                  <a:lnTo>
                    <a:pt x="19105" y="82105"/>
                  </a:lnTo>
                  <a:close/>
                </a:path>
                <a:path w="563879" h="132079">
                  <a:moveTo>
                    <a:pt x="57254" y="93599"/>
                  </a:moveTo>
                  <a:lnTo>
                    <a:pt x="38386" y="93599"/>
                  </a:lnTo>
                  <a:lnTo>
                    <a:pt x="57436" y="112395"/>
                  </a:lnTo>
                  <a:lnTo>
                    <a:pt x="57254" y="93599"/>
                  </a:lnTo>
                  <a:close/>
                </a:path>
                <a:path w="563879" h="132079">
                  <a:moveTo>
                    <a:pt x="523736" y="93599"/>
                  </a:moveTo>
                  <a:lnTo>
                    <a:pt x="57254" y="93599"/>
                  </a:lnTo>
                  <a:lnTo>
                    <a:pt x="57436" y="112395"/>
                  </a:lnTo>
                  <a:lnTo>
                    <a:pt x="523396" y="112395"/>
                  </a:lnTo>
                  <a:lnTo>
                    <a:pt x="523736" y="93599"/>
                  </a:lnTo>
                  <a:close/>
                </a:path>
                <a:path w="563879" h="132079">
                  <a:moveTo>
                    <a:pt x="525431" y="0"/>
                  </a:moveTo>
                  <a:lnTo>
                    <a:pt x="523396" y="112395"/>
                  </a:lnTo>
                  <a:lnTo>
                    <a:pt x="523269" y="112395"/>
                  </a:lnTo>
                  <a:lnTo>
                    <a:pt x="542449" y="93599"/>
                  </a:lnTo>
                  <a:lnTo>
                    <a:pt x="561909" y="93599"/>
                  </a:lnTo>
                  <a:lnTo>
                    <a:pt x="563438" y="5969"/>
                  </a:lnTo>
                  <a:lnTo>
                    <a:pt x="563531" y="634"/>
                  </a:lnTo>
                  <a:lnTo>
                    <a:pt x="525431" y="0"/>
                  </a:lnTo>
                  <a:close/>
                </a:path>
                <a:path w="563879" h="132079">
                  <a:moveTo>
                    <a:pt x="561909" y="93599"/>
                  </a:moveTo>
                  <a:lnTo>
                    <a:pt x="542449" y="93599"/>
                  </a:lnTo>
                  <a:lnTo>
                    <a:pt x="523269" y="112395"/>
                  </a:lnTo>
                  <a:lnTo>
                    <a:pt x="561581" y="112395"/>
                  </a:lnTo>
                  <a:lnTo>
                    <a:pt x="561909" y="93599"/>
                  </a:lnTo>
                  <a:close/>
                </a:path>
                <a:path w="563879" h="132079">
                  <a:moveTo>
                    <a:pt x="19209" y="62992"/>
                  </a:moveTo>
                  <a:lnTo>
                    <a:pt x="19105" y="82105"/>
                  </a:lnTo>
                  <a:lnTo>
                    <a:pt x="76232" y="82296"/>
                  </a:lnTo>
                  <a:lnTo>
                    <a:pt x="57204" y="82296"/>
                  </a:lnTo>
                  <a:lnTo>
                    <a:pt x="57309" y="63246"/>
                  </a:lnTo>
                  <a:lnTo>
                    <a:pt x="19209" y="62992"/>
                  </a:lnTo>
                  <a:close/>
                </a:path>
                <a:path w="563879" h="132079">
                  <a:moveTo>
                    <a:pt x="66660" y="62992"/>
                  </a:moveTo>
                  <a:lnTo>
                    <a:pt x="19209" y="62992"/>
                  </a:lnTo>
                  <a:lnTo>
                    <a:pt x="57309" y="63246"/>
                  </a:lnTo>
                  <a:lnTo>
                    <a:pt x="57204" y="82296"/>
                  </a:lnTo>
                  <a:lnTo>
                    <a:pt x="76232" y="82296"/>
                  </a:lnTo>
                  <a:lnTo>
                    <a:pt x="66786" y="63246"/>
                  </a:lnTo>
                  <a:lnTo>
                    <a:pt x="66660" y="62992"/>
                  </a:lnTo>
                  <a:close/>
                </a:path>
                <a:path w="563879" h="132079">
                  <a:moveTo>
                    <a:pt x="38386" y="5969"/>
                  </a:moveTo>
                  <a:lnTo>
                    <a:pt x="0" y="82105"/>
                  </a:lnTo>
                  <a:lnTo>
                    <a:pt x="19105" y="82105"/>
                  </a:lnTo>
                  <a:lnTo>
                    <a:pt x="19209" y="62992"/>
                  </a:lnTo>
                  <a:lnTo>
                    <a:pt x="66660" y="62992"/>
                  </a:lnTo>
                  <a:lnTo>
                    <a:pt x="38386" y="5969"/>
                  </a:lnTo>
                  <a:close/>
                </a:path>
              </a:pathLst>
            </a:custGeom>
            <a:solidFill>
              <a:srgbClr val="FFFFFF"/>
            </a:solidFill>
          </p:spPr>
          <p:txBody>
            <a:bodyPr wrap="square" lIns="0" tIns="0" rIns="0" bIns="0" rtlCol="0"/>
            <a:lstStyle/>
            <a:p>
              <a:endParaRPr/>
            </a:p>
          </p:txBody>
        </p:sp>
        <p:sp>
          <p:nvSpPr>
            <p:cNvPr id="103" name="object 103"/>
            <p:cNvSpPr/>
            <p:nvPr/>
          </p:nvSpPr>
          <p:spPr>
            <a:xfrm>
              <a:off x="1024890" y="17525"/>
              <a:ext cx="2859405" cy="337185"/>
            </a:xfrm>
            <a:custGeom>
              <a:avLst/>
              <a:gdLst/>
              <a:ahLst/>
              <a:cxnLst/>
              <a:rect l="l" t="t" r="r" b="b"/>
              <a:pathLst>
                <a:path w="2859404" h="337185">
                  <a:moveTo>
                    <a:pt x="2859024" y="7620"/>
                  </a:moveTo>
                  <a:lnTo>
                    <a:pt x="2859024" y="0"/>
                  </a:lnTo>
                </a:path>
                <a:path w="2859404" h="337185">
                  <a:moveTo>
                    <a:pt x="121919" y="219455"/>
                  </a:moveTo>
                  <a:lnTo>
                    <a:pt x="121919" y="336803"/>
                  </a:lnTo>
                  <a:lnTo>
                    <a:pt x="0" y="336803"/>
                  </a:lnTo>
                </a:path>
              </a:pathLst>
            </a:custGeom>
            <a:ln w="38100">
              <a:solidFill>
                <a:srgbClr val="FFFFFF"/>
              </a:solidFill>
            </a:ln>
          </p:spPr>
          <p:txBody>
            <a:bodyPr wrap="square" lIns="0" tIns="0" rIns="0" bIns="0" rtlCol="0"/>
            <a:lstStyle/>
            <a:p>
              <a:endParaRPr/>
            </a:p>
          </p:txBody>
        </p:sp>
        <p:sp>
          <p:nvSpPr>
            <p:cNvPr id="104" name="object 104"/>
            <p:cNvSpPr/>
            <p:nvPr/>
          </p:nvSpPr>
          <p:spPr>
            <a:xfrm>
              <a:off x="4335017" y="243586"/>
              <a:ext cx="638175" cy="162560"/>
            </a:xfrm>
            <a:custGeom>
              <a:avLst/>
              <a:gdLst/>
              <a:ahLst/>
              <a:cxnLst/>
              <a:rect l="l" t="t" r="r" b="b"/>
              <a:pathLst>
                <a:path w="638175" h="162560">
                  <a:moveTo>
                    <a:pt x="76200" y="86360"/>
                  </a:moveTo>
                  <a:lnTo>
                    <a:pt x="0" y="124460"/>
                  </a:lnTo>
                  <a:lnTo>
                    <a:pt x="76200" y="162560"/>
                  </a:lnTo>
                  <a:lnTo>
                    <a:pt x="76200" y="143510"/>
                  </a:lnTo>
                  <a:lnTo>
                    <a:pt x="57150" y="143510"/>
                  </a:lnTo>
                  <a:lnTo>
                    <a:pt x="57150" y="105410"/>
                  </a:lnTo>
                  <a:lnTo>
                    <a:pt x="76200" y="105410"/>
                  </a:lnTo>
                  <a:lnTo>
                    <a:pt x="76200" y="86360"/>
                  </a:lnTo>
                  <a:close/>
                </a:path>
                <a:path w="638175" h="162560">
                  <a:moveTo>
                    <a:pt x="76200" y="105410"/>
                  </a:moveTo>
                  <a:lnTo>
                    <a:pt x="57150" y="105410"/>
                  </a:lnTo>
                  <a:lnTo>
                    <a:pt x="57150" y="143510"/>
                  </a:lnTo>
                  <a:lnTo>
                    <a:pt x="76200" y="143510"/>
                  </a:lnTo>
                  <a:lnTo>
                    <a:pt x="76200" y="105410"/>
                  </a:lnTo>
                  <a:close/>
                </a:path>
                <a:path w="638175" h="162560">
                  <a:moveTo>
                    <a:pt x="599437" y="105410"/>
                  </a:moveTo>
                  <a:lnTo>
                    <a:pt x="76200" y="105410"/>
                  </a:lnTo>
                  <a:lnTo>
                    <a:pt x="76200" y="143510"/>
                  </a:lnTo>
                  <a:lnTo>
                    <a:pt x="638048" y="143510"/>
                  </a:lnTo>
                  <a:lnTo>
                    <a:pt x="637798" y="124714"/>
                  </a:lnTo>
                  <a:lnTo>
                    <a:pt x="599694" y="124714"/>
                  </a:lnTo>
                  <a:lnTo>
                    <a:pt x="599437" y="105410"/>
                  </a:lnTo>
                  <a:close/>
                </a:path>
                <a:path w="638175" h="162560">
                  <a:moveTo>
                    <a:pt x="636143" y="0"/>
                  </a:moveTo>
                  <a:lnTo>
                    <a:pt x="598043" y="508"/>
                  </a:lnTo>
                  <a:lnTo>
                    <a:pt x="599690" y="124460"/>
                  </a:lnTo>
                  <a:lnTo>
                    <a:pt x="599694" y="124714"/>
                  </a:lnTo>
                  <a:lnTo>
                    <a:pt x="618744" y="105410"/>
                  </a:lnTo>
                  <a:lnTo>
                    <a:pt x="637542" y="105410"/>
                  </a:lnTo>
                  <a:lnTo>
                    <a:pt x="636149" y="508"/>
                  </a:lnTo>
                  <a:lnTo>
                    <a:pt x="636143" y="0"/>
                  </a:lnTo>
                  <a:close/>
                </a:path>
                <a:path w="638175" h="162560">
                  <a:moveTo>
                    <a:pt x="637542" y="105410"/>
                  </a:moveTo>
                  <a:lnTo>
                    <a:pt x="618744" y="105410"/>
                  </a:lnTo>
                  <a:lnTo>
                    <a:pt x="599694" y="124714"/>
                  </a:lnTo>
                  <a:lnTo>
                    <a:pt x="637798" y="124714"/>
                  </a:lnTo>
                  <a:lnTo>
                    <a:pt x="637542" y="105410"/>
                  </a:lnTo>
                  <a:close/>
                </a:path>
              </a:pathLst>
            </a:custGeom>
            <a:solidFill>
              <a:srgbClr val="FFFFFF"/>
            </a:solidFill>
          </p:spPr>
          <p:txBody>
            <a:bodyPr wrap="square" lIns="0" tIns="0" rIns="0" bIns="0" rtlCol="0"/>
            <a:lstStyle/>
            <a:p>
              <a:endParaRPr/>
            </a:p>
          </p:txBody>
        </p:sp>
        <p:sp>
          <p:nvSpPr>
            <p:cNvPr id="105" name="object 105"/>
            <p:cNvSpPr/>
            <p:nvPr/>
          </p:nvSpPr>
          <p:spPr>
            <a:xfrm>
              <a:off x="3891534" y="12953"/>
              <a:ext cx="1927860" cy="355600"/>
            </a:xfrm>
            <a:custGeom>
              <a:avLst/>
              <a:gdLst/>
              <a:ahLst/>
              <a:cxnLst/>
              <a:rect l="l" t="t" r="r" b="b"/>
              <a:pathLst>
                <a:path w="1927860" h="355600">
                  <a:moveTo>
                    <a:pt x="620267" y="355092"/>
                  </a:moveTo>
                  <a:lnTo>
                    <a:pt x="0" y="355092"/>
                  </a:lnTo>
                </a:path>
                <a:path w="1927860" h="355600">
                  <a:moveTo>
                    <a:pt x="1283207" y="355092"/>
                  </a:moveTo>
                  <a:lnTo>
                    <a:pt x="1283207" y="0"/>
                  </a:lnTo>
                </a:path>
                <a:path w="1927860" h="355600">
                  <a:moveTo>
                    <a:pt x="1927860" y="355092"/>
                  </a:moveTo>
                  <a:lnTo>
                    <a:pt x="1307591" y="355092"/>
                  </a:lnTo>
                </a:path>
                <a:path w="1927860" h="355600">
                  <a:moveTo>
                    <a:pt x="1540764" y="344424"/>
                  </a:moveTo>
                  <a:lnTo>
                    <a:pt x="1540764" y="295655"/>
                  </a:lnTo>
                </a:path>
              </a:pathLst>
            </a:custGeom>
            <a:ln w="38100">
              <a:solidFill>
                <a:srgbClr val="FFFFFF"/>
              </a:solidFill>
            </a:ln>
          </p:spPr>
          <p:txBody>
            <a:bodyPr wrap="square" lIns="0" tIns="0" rIns="0" bIns="0" rtlCol="0"/>
            <a:lstStyle/>
            <a:p>
              <a:endParaRPr/>
            </a:p>
          </p:txBody>
        </p:sp>
        <p:pic>
          <p:nvPicPr>
            <p:cNvPr id="106" name="object 106"/>
            <p:cNvPicPr/>
            <p:nvPr/>
          </p:nvPicPr>
          <p:blipFill>
            <a:blip r:embed="rId11" cstate="print"/>
            <a:stretch>
              <a:fillRect/>
            </a:stretch>
          </p:blipFill>
          <p:spPr>
            <a:xfrm>
              <a:off x="5395722" y="94488"/>
              <a:ext cx="76200" cy="134873"/>
            </a:xfrm>
            <a:prstGeom prst="rect">
              <a:avLst/>
            </a:prstGeom>
          </p:spPr>
        </p:pic>
        <p:sp>
          <p:nvSpPr>
            <p:cNvPr id="107" name="object 107"/>
            <p:cNvSpPr/>
            <p:nvPr/>
          </p:nvSpPr>
          <p:spPr>
            <a:xfrm>
              <a:off x="4386834" y="16001"/>
              <a:ext cx="1823085" cy="315595"/>
            </a:xfrm>
            <a:custGeom>
              <a:avLst/>
              <a:gdLst/>
              <a:ahLst/>
              <a:cxnLst/>
              <a:rect l="l" t="t" r="r" b="b"/>
              <a:pathLst>
                <a:path w="1823085" h="315595">
                  <a:moveTo>
                    <a:pt x="797051" y="269748"/>
                  </a:moveTo>
                  <a:lnTo>
                    <a:pt x="911478" y="156082"/>
                  </a:lnTo>
                  <a:lnTo>
                    <a:pt x="911395" y="137499"/>
                  </a:lnTo>
                  <a:lnTo>
                    <a:pt x="911669" y="119237"/>
                  </a:lnTo>
                  <a:lnTo>
                    <a:pt x="911943" y="100951"/>
                  </a:lnTo>
                  <a:lnTo>
                    <a:pt x="911860" y="82296"/>
                  </a:lnTo>
                  <a:lnTo>
                    <a:pt x="1307591" y="82296"/>
                  </a:lnTo>
                </a:path>
                <a:path w="1823085" h="315595">
                  <a:moveTo>
                    <a:pt x="1822703" y="137159"/>
                  </a:moveTo>
                  <a:lnTo>
                    <a:pt x="1822703" y="0"/>
                  </a:lnTo>
                </a:path>
                <a:path w="1823085" h="315595">
                  <a:moveTo>
                    <a:pt x="1770888" y="315468"/>
                  </a:moveTo>
                  <a:lnTo>
                    <a:pt x="1770888" y="225551"/>
                  </a:lnTo>
                </a:path>
                <a:path w="1823085" h="315595">
                  <a:moveTo>
                    <a:pt x="0" y="181355"/>
                  </a:moveTo>
                  <a:lnTo>
                    <a:pt x="0" y="7620"/>
                  </a:lnTo>
                </a:path>
              </a:pathLst>
            </a:custGeom>
            <a:ln w="38100">
              <a:solidFill>
                <a:srgbClr val="FFFFFF"/>
              </a:solidFill>
            </a:ln>
          </p:spPr>
          <p:txBody>
            <a:bodyPr wrap="square" lIns="0" tIns="0" rIns="0" bIns="0" rtlCol="0"/>
            <a:lstStyle/>
            <a:p>
              <a:endParaRPr/>
            </a:p>
          </p:txBody>
        </p:sp>
        <p:sp>
          <p:nvSpPr>
            <p:cNvPr id="108" name="object 108"/>
            <p:cNvSpPr/>
            <p:nvPr/>
          </p:nvSpPr>
          <p:spPr>
            <a:xfrm>
              <a:off x="6637782" y="183641"/>
              <a:ext cx="307975" cy="177165"/>
            </a:xfrm>
            <a:custGeom>
              <a:avLst/>
              <a:gdLst/>
              <a:ahLst/>
              <a:cxnLst/>
              <a:rect l="l" t="t" r="r" b="b"/>
              <a:pathLst>
                <a:path w="307975" h="177165">
                  <a:moveTo>
                    <a:pt x="307848" y="176402"/>
                  </a:moveTo>
                  <a:lnTo>
                    <a:pt x="307848" y="176402"/>
                  </a:lnTo>
                  <a:lnTo>
                    <a:pt x="51308" y="176720"/>
                  </a:lnTo>
                  <a:lnTo>
                    <a:pt x="0" y="176783"/>
                  </a:lnTo>
                  <a:lnTo>
                    <a:pt x="0" y="0"/>
                  </a:lnTo>
                </a:path>
              </a:pathLst>
            </a:custGeom>
            <a:ln w="38100">
              <a:solidFill>
                <a:srgbClr val="FFFFFF"/>
              </a:solidFill>
            </a:ln>
          </p:spPr>
          <p:txBody>
            <a:bodyPr wrap="square" lIns="0" tIns="0" rIns="0" bIns="0" rtlCol="0"/>
            <a:lstStyle/>
            <a:p>
              <a:endParaRPr/>
            </a:p>
          </p:txBody>
        </p:sp>
        <p:sp>
          <p:nvSpPr>
            <p:cNvPr id="109" name="object 109"/>
            <p:cNvSpPr/>
            <p:nvPr/>
          </p:nvSpPr>
          <p:spPr>
            <a:xfrm>
              <a:off x="366522" y="23621"/>
              <a:ext cx="6443980" cy="340360"/>
            </a:xfrm>
            <a:custGeom>
              <a:avLst/>
              <a:gdLst/>
              <a:ahLst/>
              <a:cxnLst/>
              <a:rect l="l" t="t" r="r" b="b"/>
              <a:pathLst>
                <a:path w="6443980" h="340360">
                  <a:moveTo>
                    <a:pt x="6443472" y="137159"/>
                  </a:moveTo>
                  <a:lnTo>
                    <a:pt x="6443472" y="0"/>
                  </a:lnTo>
                </a:path>
                <a:path w="6443980" h="340360">
                  <a:moveTo>
                    <a:pt x="498347" y="339851"/>
                  </a:moveTo>
                  <a:lnTo>
                    <a:pt x="0" y="339851"/>
                  </a:lnTo>
                  <a:lnTo>
                    <a:pt x="0" y="193548"/>
                  </a:lnTo>
                </a:path>
              </a:pathLst>
            </a:custGeom>
            <a:ln w="38100">
              <a:solidFill>
                <a:srgbClr val="FFFFFF"/>
              </a:solidFill>
            </a:ln>
          </p:spPr>
          <p:txBody>
            <a:bodyPr wrap="square" lIns="0" tIns="0" rIns="0" bIns="0" rtlCol="0"/>
            <a:lstStyle/>
            <a:p>
              <a:endParaRPr/>
            </a:p>
          </p:txBody>
        </p:sp>
        <p:sp>
          <p:nvSpPr>
            <p:cNvPr id="110" name="object 110"/>
            <p:cNvSpPr/>
            <p:nvPr/>
          </p:nvSpPr>
          <p:spPr>
            <a:xfrm>
              <a:off x="632460" y="60959"/>
              <a:ext cx="10535920" cy="210820"/>
            </a:xfrm>
            <a:custGeom>
              <a:avLst/>
              <a:gdLst/>
              <a:ahLst/>
              <a:cxnLst/>
              <a:rect l="l" t="t" r="r" b="b"/>
              <a:pathLst>
                <a:path w="10535920" h="210820">
                  <a:moveTo>
                    <a:pt x="35052" y="140462"/>
                  </a:moveTo>
                  <a:lnTo>
                    <a:pt x="27203" y="132588"/>
                  </a:lnTo>
                  <a:lnTo>
                    <a:pt x="7848" y="132588"/>
                  </a:lnTo>
                  <a:lnTo>
                    <a:pt x="0" y="140462"/>
                  </a:lnTo>
                  <a:lnTo>
                    <a:pt x="0" y="159766"/>
                  </a:lnTo>
                  <a:lnTo>
                    <a:pt x="7848" y="167640"/>
                  </a:lnTo>
                  <a:lnTo>
                    <a:pt x="27203" y="167640"/>
                  </a:lnTo>
                  <a:lnTo>
                    <a:pt x="35052" y="159766"/>
                  </a:lnTo>
                  <a:lnTo>
                    <a:pt x="35052" y="150114"/>
                  </a:lnTo>
                  <a:lnTo>
                    <a:pt x="35052" y="140462"/>
                  </a:lnTo>
                  <a:close/>
                </a:path>
                <a:path w="10535920" h="210820">
                  <a:moveTo>
                    <a:pt x="696468" y="15748"/>
                  </a:moveTo>
                  <a:lnTo>
                    <a:pt x="688594" y="7620"/>
                  </a:lnTo>
                  <a:lnTo>
                    <a:pt x="669290" y="7620"/>
                  </a:lnTo>
                  <a:lnTo>
                    <a:pt x="661416" y="15748"/>
                  </a:lnTo>
                  <a:lnTo>
                    <a:pt x="661416" y="36068"/>
                  </a:lnTo>
                  <a:lnTo>
                    <a:pt x="669290" y="44196"/>
                  </a:lnTo>
                  <a:lnTo>
                    <a:pt x="688594" y="44196"/>
                  </a:lnTo>
                  <a:lnTo>
                    <a:pt x="696468" y="36068"/>
                  </a:lnTo>
                  <a:lnTo>
                    <a:pt x="696468" y="25908"/>
                  </a:lnTo>
                  <a:lnTo>
                    <a:pt x="696468" y="15748"/>
                  </a:lnTo>
                  <a:close/>
                </a:path>
                <a:path w="10535920" h="210820">
                  <a:moveTo>
                    <a:pt x="1441704" y="36830"/>
                  </a:moveTo>
                  <a:lnTo>
                    <a:pt x="1433576" y="28956"/>
                  </a:lnTo>
                  <a:lnTo>
                    <a:pt x="1413256" y="28956"/>
                  </a:lnTo>
                  <a:lnTo>
                    <a:pt x="1405128" y="36830"/>
                  </a:lnTo>
                  <a:lnTo>
                    <a:pt x="1405128" y="56134"/>
                  </a:lnTo>
                  <a:lnTo>
                    <a:pt x="1413256" y="64008"/>
                  </a:lnTo>
                  <a:lnTo>
                    <a:pt x="1433576" y="64008"/>
                  </a:lnTo>
                  <a:lnTo>
                    <a:pt x="1441704" y="56134"/>
                  </a:lnTo>
                  <a:lnTo>
                    <a:pt x="1441704" y="46482"/>
                  </a:lnTo>
                  <a:lnTo>
                    <a:pt x="1441704" y="36830"/>
                  </a:lnTo>
                  <a:close/>
                </a:path>
                <a:path w="10535920" h="210820">
                  <a:moveTo>
                    <a:pt x="3267456" y="8128"/>
                  </a:moveTo>
                  <a:lnTo>
                    <a:pt x="3259582" y="0"/>
                  </a:lnTo>
                  <a:lnTo>
                    <a:pt x="3240278" y="0"/>
                  </a:lnTo>
                  <a:lnTo>
                    <a:pt x="3232404" y="8128"/>
                  </a:lnTo>
                  <a:lnTo>
                    <a:pt x="3232404" y="28448"/>
                  </a:lnTo>
                  <a:lnTo>
                    <a:pt x="3240278" y="36576"/>
                  </a:lnTo>
                  <a:lnTo>
                    <a:pt x="3259582" y="36576"/>
                  </a:lnTo>
                  <a:lnTo>
                    <a:pt x="3267456" y="28448"/>
                  </a:lnTo>
                  <a:lnTo>
                    <a:pt x="3267456" y="18288"/>
                  </a:lnTo>
                  <a:lnTo>
                    <a:pt x="3267456" y="8128"/>
                  </a:lnTo>
                  <a:close/>
                </a:path>
                <a:path w="10535920" h="210820">
                  <a:moveTo>
                    <a:pt x="4818888" y="183134"/>
                  </a:moveTo>
                  <a:lnTo>
                    <a:pt x="4810760" y="175260"/>
                  </a:lnTo>
                  <a:lnTo>
                    <a:pt x="4790440" y="175260"/>
                  </a:lnTo>
                  <a:lnTo>
                    <a:pt x="4782312" y="183134"/>
                  </a:lnTo>
                  <a:lnTo>
                    <a:pt x="4782312" y="202438"/>
                  </a:lnTo>
                  <a:lnTo>
                    <a:pt x="4790440" y="210312"/>
                  </a:lnTo>
                  <a:lnTo>
                    <a:pt x="4810760" y="210312"/>
                  </a:lnTo>
                  <a:lnTo>
                    <a:pt x="4818888" y="202438"/>
                  </a:lnTo>
                  <a:lnTo>
                    <a:pt x="4818888" y="192786"/>
                  </a:lnTo>
                  <a:lnTo>
                    <a:pt x="4818888" y="183134"/>
                  </a:lnTo>
                  <a:close/>
                </a:path>
                <a:path w="10535920" h="210820">
                  <a:moveTo>
                    <a:pt x="6412992" y="15748"/>
                  </a:moveTo>
                  <a:lnTo>
                    <a:pt x="6405118" y="7620"/>
                  </a:lnTo>
                  <a:lnTo>
                    <a:pt x="6385814" y="7620"/>
                  </a:lnTo>
                  <a:lnTo>
                    <a:pt x="6377940" y="15748"/>
                  </a:lnTo>
                  <a:lnTo>
                    <a:pt x="6377940" y="36068"/>
                  </a:lnTo>
                  <a:lnTo>
                    <a:pt x="6385814" y="44196"/>
                  </a:lnTo>
                  <a:lnTo>
                    <a:pt x="6405118" y="44196"/>
                  </a:lnTo>
                  <a:lnTo>
                    <a:pt x="6412992" y="36068"/>
                  </a:lnTo>
                  <a:lnTo>
                    <a:pt x="6412992" y="25908"/>
                  </a:lnTo>
                  <a:lnTo>
                    <a:pt x="6412992" y="15748"/>
                  </a:lnTo>
                  <a:close/>
                </a:path>
                <a:path w="10535920" h="210820">
                  <a:moveTo>
                    <a:pt x="7158228" y="36830"/>
                  </a:moveTo>
                  <a:lnTo>
                    <a:pt x="7150100" y="28956"/>
                  </a:lnTo>
                  <a:lnTo>
                    <a:pt x="7129780" y="28956"/>
                  </a:lnTo>
                  <a:lnTo>
                    <a:pt x="7121652" y="36830"/>
                  </a:lnTo>
                  <a:lnTo>
                    <a:pt x="7121652" y="56134"/>
                  </a:lnTo>
                  <a:lnTo>
                    <a:pt x="7129780" y="64008"/>
                  </a:lnTo>
                  <a:lnTo>
                    <a:pt x="7150100" y="64008"/>
                  </a:lnTo>
                  <a:lnTo>
                    <a:pt x="7158228" y="56134"/>
                  </a:lnTo>
                  <a:lnTo>
                    <a:pt x="7158228" y="46482"/>
                  </a:lnTo>
                  <a:lnTo>
                    <a:pt x="7158228" y="36830"/>
                  </a:lnTo>
                  <a:close/>
                </a:path>
                <a:path w="10535920" h="210820">
                  <a:moveTo>
                    <a:pt x="8983980" y="8128"/>
                  </a:moveTo>
                  <a:lnTo>
                    <a:pt x="8976106" y="0"/>
                  </a:lnTo>
                  <a:lnTo>
                    <a:pt x="8956802" y="0"/>
                  </a:lnTo>
                  <a:lnTo>
                    <a:pt x="8948928" y="8128"/>
                  </a:lnTo>
                  <a:lnTo>
                    <a:pt x="8948928" y="28448"/>
                  </a:lnTo>
                  <a:lnTo>
                    <a:pt x="8956802" y="36576"/>
                  </a:lnTo>
                  <a:lnTo>
                    <a:pt x="8976106" y="36576"/>
                  </a:lnTo>
                  <a:lnTo>
                    <a:pt x="8983980" y="28448"/>
                  </a:lnTo>
                  <a:lnTo>
                    <a:pt x="8983980" y="18288"/>
                  </a:lnTo>
                  <a:lnTo>
                    <a:pt x="8983980" y="8128"/>
                  </a:lnTo>
                  <a:close/>
                </a:path>
                <a:path w="10535920" h="210820">
                  <a:moveTo>
                    <a:pt x="10535412" y="190500"/>
                  </a:moveTo>
                  <a:lnTo>
                    <a:pt x="10533977" y="183362"/>
                  </a:lnTo>
                  <a:lnTo>
                    <a:pt x="10530065" y="177546"/>
                  </a:lnTo>
                  <a:lnTo>
                    <a:pt x="10524261" y="173647"/>
                  </a:lnTo>
                  <a:lnTo>
                    <a:pt x="10517124" y="172212"/>
                  </a:lnTo>
                  <a:lnTo>
                    <a:pt x="10509974" y="173647"/>
                  </a:lnTo>
                  <a:lnTo>
                    <a:pt x="10504170" y="177546"/>
                  </a:lnTo>
                  <a:lnTo>
                    <a:pt x="10500258" y="183362"/>
                  </a:lnTo>
                  <a:lnTo>
                    <a:pt x="10498836" y="190500"/>
                  </a:lnTo>
                  <a:lnTo>
                    <a:pt x="10500258" y="197650"/>
                  </a:lnTo>
                  <a:lnTo>
                    <a:pt x="10504170" y="203466"/>
                  </a:lnTo>
                  <a:lnTo>
                    <a:pt x="10509974" y="207365"/>
                  </a:lnTo>
                  <a:lnTo>
                    <a:pt x="10517124" y="208788"/>
                  </a:lnTo>
                  <a:lnTo>
                    <a:pt x="10524261" y="207365"/>
                  </a:lnTo>
                  <a:lnTo>
                    <a:pt x="10530078" y="203454"/>
                  </a:lnTo>
                  <a:lnTo>
                    <a:pt x="10533977" y="197650"/>
                  </a:lnTo>
                  <a:lnTo>
                    <a:pt x="10535412" y="190500"/>
                  </a:lnTo>
                  <a:close/>
                </a:path>
              </a:pathLst>
            </a:custGeom>
            <a:solidFill>
              <a:srgbClr val="527E31"/>
            </a:solidFill>
          </p:spPr>
          <p:txBody>
            <a:bodyPr wrap="square" lIns="0" tIns="0" rIns="0" bIns="0" rtlCol="0"/>
            <a:lstStyle/>
            <a:p>
              <a:endParaRPr/>
            </a:p>
          </p:txBody>
        </p:sp>
      </p:grpSp>
      <p:sp>
        <p:nvSpPr>
          <p:cNvPr id="111" name="object 111"/>
          <p:cNvSpPr txBox="1"/>
          <p:nvPr/>
        </p:nvSpPr>
        <p:spPr>
          <a:xfrm>
            <a:off x="5825655" y="314705"/>
            <a:ext cx="537845" cy="88900"/>
          </a:xfrm>
          <a:prstGeom prst="rect">
            <a:avLst/>
          </a:prstGeom>
        </p:spPr>
        <p:txBody>
          <a:bodyPr vert="horz" wrap="square" lIns="0" tIns="0" rIns="0" bIns="0" rtlCol="0">
            <a:spAutoFit/>
          </a:bodyPr>
          <a:lstStyle/>
          <a:p>
            <a:pPr>
              <a:lnSpc>
                <a:spcPts val="315"/>
              </a:lnSpc>
            </a:pPr>
            <a:r>
              <a:rPr sz="700" b="1">
                <a:solidFill>
                  <a:srgbClr val="585858"/>
                </a:solidFill>
                <a:latin typeface="Calibri"/>
                <a:cs typeface="Calibri"/>
              </a:rPr>
              <a:t>CILBPU</a:t>
            </a:r>
            <a:r>
              <a:rPr sz="700" b="1" spc="5">
                <a:solidFill>
                  <a:srgbClr val="585858"/>
                </a:solidFill>
                <a:latin typeface="Calibri"/>
                <a:cs typeface="Calibri"/>
              </a:rPr>
              <a:t> </a:t>
            </a:r>
            <a:r>
              <a:rPr sz="700" b="1" spc="-10">
                <a:solidFill>
                  <a:srgbClr val="585858"/>
                </a:solidFill>
                <a:latin typeface="Calibri"/>
                <a:cs typeface="Calibri"/>
              </a:rPr>
              <a:t>EN-</a:t>
            </a:r>
            <a:r>
              <a:rPr sz="700" b="1" spc="-25">
                <a:solidFill>
                  <a:srgbClr val="585858"/>
                </a:solidFill>
                <a:latin typeface="Calibri"/>
                <a:cs typeface="Calibri"/>
              </a:rPr>
              <a:t>ISO</a:t>
            </a:r>
            <a:endParaRPr sz="700">
              <a:latin typeface="Calibri"/>
              <a:cs typeface="Calibri"/>
            </a:endParaRPr>
          </a:p>
        </p:txBody>
      </p:sp>
      <p:sp>
        <p:nvSpPr>
          <p:cNvPr id="112" name="object 112"/>
          <p:cNvSpPr/>
          <p:nvPr/>
        </p:nvSpPr>
        <p:spPr>
          <a:xfrm>
            <a:off x="175260" y="7619"/>
            <a:ext cx="12014200" cy="410209"/>
          </a:xfrm>
          <a:custGeom>
            <a:avLst/>
            <a:gdLst/>
            <a:ahLst/>
            <a:cxnLst/>
            <a:rect l="l" t="t" r="r" b="b"/>
            <a:pathLst>
              <a:path w="12014200" h="410209">
                <a:moveTo>
                  <a:pt x="390131" y="149352"/>
                </a:moveTo>
                <a:lnTo>
                  <a:pt x="0" y="149352"/>
                </a:lnTo>
                <a:lnTo>
                  <a:pt x="0" y="259080"/>
                </a:lnTo>
                <a:lnTo>
                  <a:pt x="390131" y="259080"/>
                </a:lnTo>
                <a:lnTo>
                  <a:pt x="390131" y="149352"/>
                </a:lnTo>
                <a:close/>
              </a:path>
              <a:path w="12014200" h="410209">
                <a:moveTo>
                  <a:pt x="1121664" y="301752"/>
                </a:moveTo>
                <a:lnTo>
                  <a:pt x="492252" y="301752"/>
                </a:lnTo>
                <a:lnTo>
                  <a:pt x="492252" y="409956"/>
                </a:lnTo>
                <a:lnTo>
                  <a:pt x="1121664" y="409956"/>
                </a:lnTo>
                <a:lnTo>
                  <a:pt x="1121664" y="301752"/>
                </a:lnTo>
                <a:close/>
              </a:path>
              <a:path w="12014200" h="410209">
                <a:moveTo>
                  <a:pt x="1310640" y="150876"/>
                </a:moveTo>
                <a:lnTo>
                  <a:pt x="801624" y="150876"/>
                </a:lnTo>
                <a:lnTo>
                  <a:pt x="801624" y="259080"/>
                </a:lnTo>
                <a:lnTo>
                  <a:pt x="1310640" y="259080"/>
                </a:lnTo>
                <a:lnTo>
                  <a:pt x="1310640" y="150876"/>
                </a:lnTo>
                <a:close/>
              </a:path>
              <a:path w="12014200" h="410209">
                <a:moveTo>
                  <a:pt x="1674876" y="1524"/>
                </a:moveTo>
                <a:lnTo>
                  <a:pt x="1376172" y="1524"/>
                </a:lnTo>
                <a:lnTo>
                  <a:pt x="1376172" y="109728"/>
                </a:lnTo>
                <a:lnTo>
                  <a:pt x="1674876" y="109728"/>
                </a:lnTo>
                <a:lnTo>
                  <a:pt x="1674876" y="1524"/>
                </a:lnTo>
                <a:close/>
              </a:path>
              <a:path w="12014200" h="410209">
                <a:moveTo>
                  <a:pt x="2162556" y="301752"/>
                </a:moveTo>
                <a:lnTo>
                  <a:pt x="1559052" y="301752"/>
                </a:lnTo>
                <a:lnTo>
                  <a:pt x="1559052" y="409956"/>
                </a:lnTo>
                <a:lnTo>
                  <a:pt x="2162556" y="409956"/>
                </a:lnTo>
                <a:lnTo>
                  <a:pt x="2162556" y="301752"/>
                </a:lnTo>
                <a:close/>
              </a:path>
              <a:path w="12014200" h="410209">
                <a:moveTo>
                  <a:pt x="2345436" y="16776"/>
                </a:moveTo>
                <a:lnTo>
                  <a:pt x="2020824" y="16776"/>
                </a:lnTo>
                <a:lnTo>
                  <a:pt x="2020824" y="123444"/>
                </a:lnTo>
                <a:lnTo>
                  <a:pt x="2345436" y="123444"/>
                </a:lnTo>
                <a:lnTo>
                  <a:pt x="2345436" y="16776"/>
                </a:lnTo>
                <a:close/>
              </a:path>
              <a:path w="12014200" h="410209">
                <a:moveTo>
                  <a:pt x="2793492" y="0"/>
                </a:moveTo>
                <a:lnTo>
                  <a:pt x="2407920" y="0"/>
                </a:lnTo>
                <a:lnTo>
                  <a:pt x="2407920" y="108204"/>
                </a:lnTo>
                <a:lnTo>
                  <a:pt x="2793492" y="108204"/>
                </a:lnTo>
                <a:lnTo>
                  <a:pt x="2793492" y="0"/>
                </a:lnTo>
                <a:close/>
              </a:path>
              <a:path w="12014200" h="410209">
                <a:moveTo>
                  <a:pt x="3374136" y="65532"/>
                </a:moveTo>
                <a:lnTo>
                  <a:pt x="2862072" y="65532"/>
                </a:lnTo>
                <a:lnTo>
                  <a:pt x="2862072" y="173736"/>
                </a:lnTo>
                <a:lnTo>
                  <a:pt x="3374136" y="173736"/>
                </a:lnTo>
                <a:lnTo>
                  <a:pt x="3374136" y="65532"/>
                </a:lnTo>
                <a:close/>
              </a:path>
              <a:path w="12014200" h="410209">
                <a:moveTo>
                  <a:pt x="3816096" y="301752"/>
                </a:moveTo>
                <a:lnTo>
                  <a:pt x="3063240" y="301752"/>
                </a:lnTo>
                <a:lnTo>
                  <a:pt x="3063240" y="409956"/>
                </a:lnTo>
                <a:lnTo>
                  <a:pt x="3816096" y="409956"/>
                </a:lnTo>
                <a:lnTo>
                  <a:pt x="3816096" y="301752"/>
                </a:lnTo>
                <a:close/>
              </a:path>
              <a:path w="12014200" h="410209">
                <a:moveTo>
                  <a:pt x="4584192" y="7620"/>
                </a:moveTo>
                <a:lnTo>
                  <a:pt x="4296156" y="7620"/>
                </a:lnTo>
                <a:lnTo>
                  <a:pt x="4296156" y="115824"/>
                </a:lnTo>
                <a:lnTo>
                  <a:pt x="4584192" y="115824"/>
                </a:lnTo>
                <a:lnTo>
                  <a:pt x="4584192" y="7620"/>
                </a:lnTo>
                <a:close/>
              </a:path>
              <a:path w="12014200" h="410209">
                <a:moveTo>
                  <a:pt x="4916424" y="190500"/>
                </a:moveTo>
                <a:lnTo>
                  <a:pt x="4376928" y="190500"/>
                </a:lnTo>
                <a:lnTo>
                  <a:pt x="4376928" y="298704"/>
                </a:lnTo>
                <a:lnTo>
                  <a:pt x="4916424" y="298704"/>
                </a:lnTo>
                <a:lnTo>
                  <a:pt x="4916424" y="190500"/>
                </a:lnTo>
                <a:close/>
              </a:path>
              <a:path w="12014200" h="410209">
                <a:moveTo>
                  <a:pt x="5625084" y="36576"/>
                </a:moveTo>
                <a:lnTo>
                  <a:pt x="5337048" y="36576"/>
                </a:lnTo>
                <a:lnTo>
                  <a:pt x="5337048" y="144780"/>
                </a:lnTo>
                <a:lnTo>
                  <a:pt x="5625084" y="144780"/>
                </a:lnTo>
                <a:lnTo>
                  <a:pt x="5625084" y="36576"/>
                </a:lnTo>
                <a:close/>
              </a:path>
              <a:path w="12014200" h="410209">
                <a:moveTo>
                  <a:pt x="6246876" y="150876"/>
                </a:moveTo>
                <a:lnTo>
                  <a:pt x="5914644" y="150876"/>
                </a:lnTo>
                <a:lnTo>
                  <a:pt x="5914644" y="259080"/>
                </a:lnTo>
                <a:lnTo>
                  <a:pt x="6246876" y="259080"/>
                </a:lnTo>
                <a:lnTo>
                  <a:pt x="6246876" y="150876"/>
                </a:lnTo>
                <a:close/>
              </a:path>
              <a:path w="12014200" h="410209">
                <a:moveTo>
                  <a:pt x="6260592" y="301752"/>
                </a:moveTo>
                <a:lnTo>
                  <a:pt x="5574792" y="301752"/>
                </a:lnTo>
                <a:lnTo>
                  <a:pt x="5574792" y="409956"/>
                </a:lnTo>
                <a:lnTo>
                  <a:pt x="6260592" y="409956"/>
                </a:lnTo>
                <a:lnTo>
                  <a:pt x="6260592" y="301752"/>
                </a:lnTo>
                <a:close/>
              </a:path>
              <a:path w="12014200" h="410209">
                <a:moveTo>
                  <a:pt x="6853415" y="150876"/>
                </a:moveTo>
                <a:lnTo>
                  <a:pt x="6397739" y="150876"/>
                </a:lnTo>
                <a:lnTo>
                  <a:pt x="6397739" y="259080"/>
                </a:lnTo>
                <a:lnTo>
                  <a:pt x="6853415" y="259080"/>
                </a:lnTo>
                <a:lnTo>
                  <a:pt x="6853415" y="150876"/>
                </a:lnTo>
                <a:close/>
              </a:path>
              <a:path w="12014200" h="410209">
                <a:moveTo>
                  <a:pt x="7059168" y="301752"/>
                </a:moveTo>
                <a:lnTo>
                  <a:pt x="6697980" y="301752"/>
                </a:lnTo>
                <a:lnTo>
                  <a:pt x="6697980" y="409956"/>
                </a:lnTo>
                <a:lnTo>
                  <a:pt x="7059168" y="409956"/>
                </a:lnTo>
                <a:lnTo>
                  <a:pt x="7059168" y="301752"/>
                </a:lnTo>
                <a:close/>
              </a:path>
              <a:path w="12014200" h="410209">
                <a:moveTo>
                  <a:pt x="7391400" y="1524"/>
                </a:moveTo>
                <a:lnTo>
                  <a:pt x="7092696" y="1524"/>
                </a:lnTo>
                <a:lnTo>
                  <a:pt x="7092696" y="109728"/>
                </a:lnTo>
                <a:lnTo>
                  <a:pt x="7391400" y="109728"/>
                </a:lnTo>
                <a:lnTo>
                  <a:pt x="7391400" y="1524"/>
                </a:lnTo>
                <a:close/>
              </a:path>
              <a:path w="12014200" h="410209">
                <a:moveTo>
                  <a:pt x="7879067" y="301752"/>
                </a:moveTo>
                <a:lnTo>
                  <a:pt x="7275576" y="301752"/>
                </a:lnTo>
                <a:lnTo>
                  <a:pt x="7275576" y="409956"/>
                </a:lnTo>
                <a:lnTo>
                  <a:pt x="7879067" y="409956"/>
                </a:lnTo>
                <a:lnTo>
                  <a:pt x="7879067" y="301752"/>
                </a:lnTo>
                <a:close/>
              </a:path>
              <a:path w="12014200" h="410209">
                <a:moveTo>
                  <a:pt x="8061960" y="16776"/>
                </a:moveTo>
                <a:lnTo>
                  <a:pt x="7702296" y="16776"/>
                </a:lnTo>
                <a:lnTo>
                  <a:pt x="7702296" y="123444"/>
                </a:lnTo>
                <a:lnTo>
                  <a:pt x="8061960" y="123444"/>
                </a:lnTo>
                <a:lnTo>
                  <a:pt x="8061960" y="16776"/>
                </a:lnTo>
                <a:close/>
              </a:path>
              <a:path w="12014200" h="410209">
                <a:moveTo>
                  <a:pt x="8510016" y="15252"/>
                </a:moveTo>
                <a:lnTo>
                  <a:pt x="8124444" y="15252"/>
                </a:lnTo>
                <a:lnTo>
                  <a:pt x="8124444" y="123444"/>
                </a:lnTo>
                <a:lnTo>
                  <a:pt x="8510016" y="123444"/>
                </a:lnTo>
                <a:lnTo>
                  <a:pt x="8510016" y="15252"/>
                </a:lnTo>
                <a:close/>
              </a:path>
              <a:path w="12014200" h="410209">
                <a:moveTo>
                  <a:pt x="9090660" y="96012"/>
                </a:moveTo>
                <a:lnTo>
                  <a:pt x="8578596" y="96012"/>
                </a:lnTo>
                <a:lnTo>
                  <a:pt x="8578596" y="204216"/>
                </a:lnTo>
                <a:lnTo>
                  <a:pt x="9090660" y="204216"/>
                </a:lnTo>
                <a:lnTo>
                  <a:pt x="9090660" y="96012"/>
                </a:lnTo>
                <a:close/>
              </a:path>
              <a:path w="12014200" h="410209">
                <a:moveTo>
                  <a:pt x="9392412" y="301752"/>
                </a:moveTo>
                <a:lnTo>
                  <a:pt x="8779764" y="301752"/>
                </a:lnTo>
                <a:lnTo>
                  <a:pt x="8779764" y="409956"/>
                </a:lnTo>
                <a:lnTo>
                  <a:pt x="9392412" y="409956"/>
                </a:lnTo>
                <a:lnTo>
                  <a:pt x="9392412" y="301752"/>
                </a:lnTo>
                <a:close/>
              </a:path>
              <a:path w="12014200" h="410209">
                <a:moveTo>
                  <a:pt x="10300716" y="7620"/>
                </a:moveTo>
                <a:lnTo>
                  <a:pt x="10012680" y="7620"/>
                </a:lnTo>
                <a:lnTo>
                  <a:pt x="10012680" y="115824"/>
                </a:lnTo>
                <a:lnTo>
                  <a:pt x="10300716" y="115824"/>
                </a:lnTo>
                <a:lnTo>
                  <a:pt x="10300716" y="7620"/>
                </a:lnTo>
                <a:close/>
              </a:path>
              <a:path w="12014200" h="410209">
                <a:moveTo>
                  <a:pt x="10549115" y="150876"/>
                </a:moveTo>
                <a:lnTo>
                  <a:pt x="10261092" y="150876"/>
                </a:lnTo>
                <a:lnTo>
                  <a:pt x="10261092" y="259080"/>
                </a:lnTo>
                <a:lnTo>
                  <a:pt x="10549115" y="259080"/>
                </a:lnTo>
                <a:lnTo>
                  <a:pt x="10549115" y="150876"/>
                </a:lnTo>
                <a:close/>
              </a:path>
              <a:path w="12014200" h="410209">
                <a:moveTo>
                  <a:pt x="11341595" y="16776"/>
                </a:moveTo>
                <a:lnTo>
                  <a:pt x="11053572" y="16776"/>
                </a:lnTo>
                <a:lnTo>
                  <a:pt x="11053572" y="124968"/>
                </a:lnTo>
                <a:lnTo>
                  <a:pt x="11341595" y="124968"/>
                </a:lnTo>
                <a:lnTo>
                  <a:pt x="11341595" y="16776"/>
                </a:lnTo>
                <a:close/>
              </a:path>
              <a:path w="12014200" h="410209">
                <a:moveTo>
                  <a:pt x="11750040" y="301752"/>
                </a:moveTo>
                <a:lnTo>
                  <a:pt x="11355324" y="301752"/>
                </a:lnTo>
                <a:lnTo>
                  <a:pt x="11355324" y="409956"/>
                </a:lnTo>
                <a:lnTo>
                  <a:pt x="11750040" y="409956"/>
                </a:lnTo>
                <a:lnTo>
                  <a:pt x="11750040" y="301752"/>
                </a:lnTo>
                <a:close/>
              </a:path>
              <a:path w="12014200" h="410209">
                <a:moveTo>
                  <a:pt x="12013692" y="111252"/>
                </a:moveTo>
                <a:lnTo>
                  <a:pt x="11542776" y="111252"/>
                </a:lnTo>
                <a:lnTo>
                  <a:pt x="11542776" y="219456"/>
                </a:lnTo>
                <a:lnTo>
                  <a:pt x="12013692" y="219456"/>
                </a:lnTo>
                <a:lnTo>
                  <a:pt x="12013692" y="111252"/>
                </a:lnTo>
                <a:close/>
              </a:path>
            </a:pathLst>
          </a:custGeom>
          <a:solidFill>
            <a:srgbClr val="FFFFFF"/>
          </a:solidFill>
        </p:spPr>
        <p:txBody>
          <a:bodyPr wrap="square" lIns="0" tIns="0" rIns="0" bIns="0" rtlCol="0"/>
          <a:lstStyle/>
          <a:p>
            <a:endParaRPr/>
          </a:p>
        </p:txBody>
      </p:sp>
      <p:sp>
        <p:nvSpPr>
          <p:cNvPr id="113" name="object 113"/>
          <p:cNvSpPr txBox="1">
            <a:spLocks noGrp="1"/>
          </p:cNvSpPr>
          <p:nvPr>
            <p:ph type="title"/>
          </p:nvPr>
        </p:nvSpPr>
        <p:spPr>
          <a:xfrm>
            <a:off x="307340" y="2911220"/>
            <a:ext cx="3488690" cy="939800"/>
          </a:xfrm>
          <a:prstGeom prst="rect">
            <a:avLst/>
          </a:prstGeom>
        </p:spPr>
        <p:txBody>
          <a:bodyPr vert="horz" wrap="square" lIns="0" tIns="12700" rIns="0" bIns="0" rtlCol="0">
            <a:spAutoFit/>
          </a:bodyPr>
          <a:lstStyle/>
          <a:p>
            <a:pPr marL="12700">
              <a:lnSpc>
                <a:spcPct val="100000"/>
              </a:lnSpc>
              <a:spcBef>
                <a:spcPts val="100"/>
              </a:spcBef>
            </a:pPr>
            <a:r>
              <a:rPr sz="6000" b="0" spc="-10">
                <a:solidFill>
                  <a:srgbClr val="527E31"/>
                </a:solidFill>
                <a:latin typeface="Calibri"/>
                <a:cs typeface="Calibri"/>
              </a:rPr>
              <a:t>Questions?</a:t>
            </a:r>
            <a:endParaRPr sz="6000">
              <a:latin typeface="Calibri"/>
              <a:cs typeface="Calibri"/>
            </a:endParaRPr>
          </a:p>
        </p:txBody>
      </p:sp>
      <p:sp>
        <p:nvSpPr>
          <p:cNvPr id="115" name="object 115"/>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116" name="object 11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84</a:t>
            </a:fld>
            <a:endParaRPr spc="-25"/>
          </a:p>
        </p:txBody>
      </p:sp>
      <p:sp>
        <p:nvSpPr>
          <p:cNvPr id="114" name="object 114"/>
          <p:cNvSpPr txBox="1"/>
          <p:nvPr/>
        </p:nvSpPr>
        <p:spPr>
          <a:xfrm>
            <a:off x="383540" y="4034993"/>
            <a:ext cx="3185795" cy="84963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Coming</a:t>
            </a:r>
            <a:r>
              <a:rPr sz="1800" spc="-15">
                <a:latin typeface="Calibri"/>
                <a:cs typeface="Calibri"/>
              </a:rPr>
              <a:t> </a:t>
            </a:r>
            <a:r>
              <a:rPr sz="1800" spc="-25">
                <a:latin typeface="Calibri"/>
                <a:cs typeface="Calibri"/>
              </a:rPr>
              <a:t>Up:</a:t>
            </a:r>
            <a:endParaRPr sz="1800">
              <a:latin typeface="Calibri"/>
              <a:cs typeface="Calibri"/>
            </a:endParaRPr>
          </a:p>
          <a:p>
            <a:pPr marL="354965" indent="-342265">
              <a:lnSpc>
                <a:spcPct val="100000"/>
              </a:lnSpc>
              <a:spcBef>
                <a:spcPts val="5"/>
              </a:spcBef>
              <a:buFont typeface="Wingdings"/>
              <a:buChar char=""/>
              <a:tabLst>
                <a:tab pos="354965" algn="l"/>
              </a:tabLst>
            </a:pPr>
            <a:r>
              <a:rPr sz="1800" i="1" spc="-10">
                <a:latin typeface="Calibri"/>
                <a:cs typeface="Calibri"/>
              </a:rPr>
              <a:t>Settlement</a:t>
            </a:r>
            <a:r>
              <a:rPr sz="1800" i="1" spc="-30">
                <a:latin typeface="Calibri"/>
                <a:cs typeface="Calibri"/>
              </a:rPr>
              <a:t> </a:t>
            </a:r>
            <a:r>
              <a:rPr sz="1800" i="1">
                <a:latin typeface="Calibri"/>
                <a:cs typeface="Calibri"/>
              </a:rPr>
              <a:t>and</a:t>
            </a:r>
            <a:r>
              <a:rPr sz="1800" i="1" spc="-5">
                <a:latin typeface="Calibri"/>
                <a:cs typeface="Calibri"/>
              </a:rPr>
              <a:t> </a:t>
            </a:r>
            <a:r>
              <a:rPr sz="1800" i="1">
                <a:latin typeface="Calibri"/>
                <a:cs typeface="Calibri"/>
              </a:rPr>
              <a:t>Billing</a:t>
            </a:r>
            <a:r>
              <a:rPr sz="1800" i="1" spc="-5">
                <a:latin typeface="Calibri"/>
                <a:cs typeface="Calibri"/>
              </a:rPr>
              <a:t> </a:t>
            </a:r>
            <a:r>
              <a:rPr sz="1800" i="1" spc="-10">
                <a:latin typeface="Calibri"/>
                <a:cs typeface="Calibri"/>
              </a:rPr>
              <a:t>Impacts</a:t>
            </a:r>
            <a:endParaRPr sz="1800">
              <a:latin typeface="Calibri"/>
              <a:cs typeface="Calibri"/>
            </a:endParaRPr>
          </a:p>
          <a:p>
            <a:pPr marL="354965" indent="-342265">
              <a:lnSpc>
                <a:spcPct val="100000"/>
              </a:lnSpc>
              <a:buFont typeface="Wingdings"/>
              <a:buChar char=""/>
              <a:tabLst>
                <a:tab pos="354965" algn="l"/>
              </a:tabLst>
            </a:pPr>
            <a:r>
              <a:rPr sz="1800" i="1">
                <a:latin typeface="Calibri"/>
                <a:cs typeface="Calibri"/>
              </a:rPr>
              <a:t>Additional</a:t>
            </a:r>
            <a:r>
              <a:rPr sz="1800" i="1" spc="-20">
                <a:latin typeface="Calibri"/>
                <a:cs typeface="Calibri"/>
              </a:rPr>
              <a:t> </a:t>
            </a:r>
            <a:r>
              <a:rPr sz="1800" i="1" spc="-10">
                <a:latin typeface="Calibri"/>
                <a:cs typeface="Calibri"/>
              </a:rPr>
              <a:t>Resources</a:t>
            </a:r>
            <a:endParaRPr sz="1800">
              <a:latin typeface="Calibri"/>
              <a:cs typeface="Calibri"/>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829814"/>
            <a:ext cx="5819775" cy="574040"/>
          </a:xfrm>
          <a:prstGeom prst="rect">
            <a:avLst/>
          </a:prstGeom>
        </p:spPr>
        <p:txBody>
          <a:bodyPr vert="horz" wrap="square" lIns="0" tIns="12700" rIns="0" bIns="0" rtlCol="0">
            <a:spAutoFit/>
          </a:bodyPr>
          <a:lstStyle/>
          <a:p>
            <a:pPr marL="12700">
              <a:lnSpc>
                <a:spcPct val="100000"/>
              </a:lnSpc>
              <a:spcBef>
                <a:spcPts val="100"/>
              </a:spcBef>
            </a:pPr>
            <a:r>
              <a:rPr sz="3600" spc="-10">
                <a:solidFill>
                  <a:srgbClr val="6EA943"/>
                </a:solidFill>
              </a:rPr>
              <a:t>Settlement</a:t>
            </a:r>
            <a:r>
              <a:rPr sz="3600" spc="-105">
                <a:solidFill>
                  <a:srgbClr val="6EA943"/>
                </a:solidFill>
              </a:rPr>
              <a:t> </a:t>
            </a:r>
            <a:r>
              <a:rPr sz="3600">
                <a:solidFill>
                  <a:srgbClr val="6EA943"/>
                </a:solidFill>
              </a:rPr>
              <a:t>and</a:t>
            </a:r>
            <a:r>
              <a:rPr sz="3600" spc="-105">
                <a:solidFill>
                  <a:srgbClr val="6EA943"/>
                </a:solidFill>
              </a:rPr>
              <a:t> </a:t>
            </a:r>
            <a:r>
              <a:rPr sz="3600">
                <a:solidFill>
                  <a:srgbClr val="6EA943"/>
                </a:solidFill>
              </a:rPr>
              <a:t>Billing</a:t>
            </a:r>
            <a:r>
              <a:rPr sz="3600" spc="-90">
                <a:solidFill>
                  <a:srgbClr val="6EA943"/>
                </a:solidFill>
              </a:rPr>
              <a:t> </a:t>
            </a:r>
            <a:r>
              <a:rPr sz="3600" spc="-10">
                <a:solidFill>
                  <a:srgbClr val="6EA943"/>
                </a:solidFill>
              </a:rPr>
              <a:t>Impacts</a:t>
            </a:r>
            <a:endParaRPr sz="3600"/>
          </a:p>
        </p:txBody>
      </p:sp>
      <p:sp>
        <p:nvSpPr>
          <p:cNvPr id="63" name="object 6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64" name="object 6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85</a:t>
            </a:fld>
            <a:endParaRPr spc="-25"/>
          </a:p>
        </p:txBody>
      </p:sp>
      <p:sp>
        <p:nvSpPr>
          <p:cNvPr id="62" name="object 62"/>
          <p:cNvSpPr txBox="1"/>
          <p:nvPr/>
        </p:nvSpPr>
        <p:spPr>
          <a:xfrm>
            <a:off x="305206" y="4985766"/>
            <a:ext cx="4866640" cy="610870"/>
          </a:xfrm>
          <a:prstGeom prst="rect">
            <a:avLst/>
          </a:prstGeom>
        </p:spPr>
        <p:txBody>
          <a:bodyPr vert="horz" wrap="square" lIns="0" tIns="12700" rIns="0" bIns="0" rtlCol="0">
            <a:spAutoFit/>
          </a:bodyPr>
          <a:lstStyle/>
          <a:p>
            <a:pPr marL="12700">
              <a:lnSpc>
                <a:spcPct val="100000"/>
              </a:lnSpc>
              <a:spcBef>
                <a:spcPts val="100"/>
              </a:spcBef>
            </a:pPr>
            <a:r>
              <a:rPr sz="2000" b="1">
                <a:latin typeface="Calibri"/>
                <a:cs typeface="Calibri"/>
              </a:rPr>
              <a:t>Sarthak</a:t>
            </a:r>
            <a:r>
              <a:rPr sz="2000" b="1" spc="-55">
                <a:latin typeface="Calibri"/>
                <a:cs typeface="Calibri"/>
              </a:rPr>
              <a:t> </a:t>
            </a:r>
            <a:r>
              <a:rPr sz="2000" b="1" spc="-20">
                <a:latin typeface="Calibri"/>
                <a:cs typeface="Calibri"/>
              </a:rPr>
              <a:t>Pant</a:t>
            </a:r>
            <a:endParaRPr sz="2000">
              <a:latin typeface="Calibri"/>
              <a:cs typeface="Calibri"/>
            </a:endParaRPr>
          </a:p>
          <a:p>
            <a:pPr marL="12700">
              <a:lnSpc>
                <a:spcPct val="100000"/>
              </a:lnSpc>
              <a:spcBef>
                <a:spcPts val="50"/>
              </a:spcBef>
            </a:pPr>
            <a:r>
              <a:rPr sz="1800">
                <a:latin typeface="Calibri"/>
                <a:cs typeface="Calibri"/>
              </a:rPr>
              <a:t>Sr.</a:t>
            </a:r>
            <a:r>
              <a:rPr sz="1800" spc="-40">
                <a:latin typeface="Calibri"/>
                <a:cs typeface="Calibri"/>
              </a:rPr>
              <a:t> </a:t>
            </a:r>
            <a:r>
              <a:rPr sz="1800">
                <a:latin typeface="Calibri"/>
                <a:cs typeface="Calibri"/>
              </a:rPr>
              <a:t>Settlement</a:t>
            </a:r>
            <a:r>
              <a:rPr sz="1800" spc="-35">
                <a:latin typeface="Calibri"/>
                <a:cs typeface="Calibri"/>
              </a:rPr>
              <a:t> </a:t>
            </a:r>
            <a:r>
              <a:rPr sz="1800">
                <a:latin typeface="Calibri"/>
                <a:cs typeface="Calibri"/>
              </a:rPr>
              <a:t>Analyst,</a:t>
            </a:r>
            <a:r>
              <a:rPr sz="1800" spc="-40">
                <a:latin typeface="Calibri"/>
                <a:cs typeface="Calibri"/>
              </a:rPr>
              <a:t> </a:t>
            </a:r>
            <a:r>
              <a:rPr sz="1800">
                <a:latin typeface="Calibri"/>
                <a:cs typeface="Calibri"/>
              </a:rPr>
              <a:t>Hourly</a:t>
            </a:r>
            <a:r>
              <a:rPr sz="1800" spc="-10">
                <a:latin typeface="Calibri"/>
                <a:cs typeface="Calibri"/>
              </a:rPr>
              <a:t> </a:t>
            </a:r>
            <a:r>
              <a:rPr sz="1800">
                <a:latin typeface="Calibri"/>
                <a:cs typeface="Calibri"/>
              </a:rPr>
              <a:t>Markets,</a:t>
            </a:r>
            <a:r>
              <a:rPr sz="1800" spc="-30">
                <a:latin typeface="Calibri"/>
                <a:cs typeface="Calibri"/>
              </a:rPr>
              <a:t> </a:t>
            </a:r>
            <a:r>
              <a:rPr sz="1800" spc="-10">
                <a:latin typeface="Calibri"/>
                <a:cs typeface="Calibri"/>
              </a:rPr>
              <a:t>Settlements</a:t>
            </a:r>
            <a:endParaRPr sz="1800">
              <a:latin typeface="Calibri"/>
              <a:cs typeface="Calibri"/>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CSF</a:t>
            </a:r>
            <a:r>
              <a:rPr spc="-50"/>
              <a:t> </a:t>
            </a:r>
            <a:r>
              <a:t>Impacts</a:t>
            </a:r>
            <a:r>
              <a:rPr spc="-50"/>
              <a:t> </a:t>
            </a:r>
            <a:r>
              <a:t>to</a:t>
            </a:r>
            <a:r>
              <a:rPr spc="-60"/>
              <a:t> </a:t>
            </a:r>
            <a:r>
              <a:rPr spc="-10"/>
              <a:t>Settlements</a:t>
            </a:r>
          </a:p>
        </p:txBody>
      </p:sp>
      <p:sp>
        <p:nvSpPr>
          <p:cNvPr id="3" name="object 3"/>
          <p:cNvSpPr txBox="1"/>
          <p:nvPr/>
        </p:nvSpPr>
        <p:spPr>
          <a:xfrm>
            <a:off x="367080" y="672070"/>
            <a:ext cx="10083800" cy="4803140"/>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No</a:t>
            </a:r>
            <a:r>
              <a:rPr sz="2400" spc="-70">
                <a:latin typeface="Calibri"/>
                <a:cs typeface="Calibri"/>
              </a:rPr>
              <a:t> </a:t>
            </a:r>
            <a:r>
              <a:rPr sz="2400">
                <a:latin typeface="Calibri"/>
                <a:cs typeface="Calibri"/>
              </a:rPr>
              <a:t>changes</a:t>
            </a:r>
            <a:r>
              <a:rPr sz="2400" spc="-60">
                <a:latin typeface="Calibri"/>
                <a:cs typeface="Calibri"/>
              </a:rPr>
              <a:t> </a:t>
            </a:r>
            <a:r>
              <a:rPr sz="2400">
                <a:latin typeface="Calibri"/>
                <a:cs typeface="Calibri"/>
              </a:rPr>
              <a:t>to</a:t>
            </a:r>
            <a:r>
              <a:rPr sz="2400" spc="-65">
                <a:latin typeface="Calibri"/>
                <a:cs typeface="Calibri"/>
              </a:rPr>
              <a:t> </a:t>
            </a:r>
            <a:r>
              <a:rPr sz="2400" spc="-10">
                <a:latin typeface="Calibri"/>
                <a:cs typeface="Calibri"/>
              </a:rPr>
              <a:t>ISO’s</a:t>
            </a:r>
            <a:r>
              <a:rPr sz="2400" spc="-80">
                <a:latin typeface="Calibri"/>
                <a:cs typeface="Calibri"/>
              </a:rPr>
              <a:t> </a:t>
            </a:r>
            <a:r>
              <a:rPr sz="2400" i="1">
                <a:latin typeface="Calibri"/>
                <a:cs typeface="Calibri"/>
              </a:rPr>
              <a:t>overarching</a:t>
            </a:r>
            <a:r>
              <a:rPr sz="2400" i="1" spc="-45">
                <a:latin typeface="Calibri"/>
                <a:cs typeface="Calibri"/>
              </a:rPr>
              <a:t> </a:t>
            </a:r>
            <a:r>
              <a:rPr sz="2400" spc="-10">
                <a:latin typeface="Calibri"/>
                <a:cs typeface="Calibri"/>
              </a:rPr>
              <a:t>settlement</a:t>
            </a:r>
            <a:r>
              <a:rPr sz="2400" spc="-70">
                <a:latin typeface="Calibri"/>
                <a:cs typeface="Calibri"/>
              </a:rPr>
              <a:t> </a:t>
            </a:r>
            <a:r>
              <a:rPr sz="2400" spc="-10">
                <a:latin typeface="Calibri"/>
                <a:cs typeface="Calibri"/>
              </a:rPr>
              <a:t>design</a:t>
            </a:r>
            <a:endParaRPr sz="2400">
              <a:latin typeface="Calibri"/>
              <a:cs typeface="Calibri"/>
            </a:endParaRPr>
          </a:p>
          <a:p>
            <a:pPr marL="292735">
              <a:lnSpc>
                <a:spcPct val="100000"/>
              </a:lnSpc>
              <a:spcBef>
                <a:spcPts val="545"/>
              </a:spcBef>
            </a:pPr>
            <a:r>
              <a:rPr sz="2000">
                <a:latin typeface="Calibri"/>
                <a:cs typeface="Calibri"/>
              </a:rPr>
              <a:t>‒</a:t>
            </a:r>
            <a:r>
              <a:rPr sz="2000" spc="220">
                <a:latin typeface="Calibri"/>
                <a:cs typeface="Calibri"/>
              </a:rPr>
              <a:t> </a:t>
            </a:r>
            <a:r>
              <a:rPr sz="2000">
                <a:latin typeface="Calibri"/>
                <a:cs typeface="Calibri"/>
              </a:rPr>
              <a:t>CSF</a:t>
            </a:r>
            <a:r>
              <a:rPr sz="2000" spc="-45">
                <a:latin typeface="Calibri"/>
                <a:cs typeface="Calibri"/>
              </a:rPr>
              <a:t> </a:t>
            </a:r>
            <a:r>
              <a:rPr sz="2000">
                <a:latin typeface="Calibri"/>
                <a:cs typeface="Calibri"/>
              </a:rPr>
              <a:t>assets</a:t>
            </a:r>
            <a:r>
              <a:rPr sz="2000" spc="-25">
                <a:latin typeface="Calibri"/>
                <a:cs typeface="Calibri"/>
              </a:rPr>
              <a:t> </a:t>
            </a:r>
            <a:r>
              <a:rPr sz="2000">
                <a:latin typeface="Calibri"/>
                <a:cs typeface="Calibri"/>
              </a:rPr>
              <a:t>largely</a:t>
            </a:r>
            <a:r>
              <a:rPr sz="2000" spc="-40">
                <a:latin typeface="Calibri"/>
                <a:cs typeface="Calibri"/>
              </a:rPr>
              <a:t> </a:t>
            </a:r>
            <a:r>
              <a:rPr sz="2000">
                <a:latin typeface="Calibri"/>
                <a:cs typeface="Calibri"/>
              </a:rPr>
              <a:t>compensated</a:t>
            </a:r>
            <a:r>
              <a:rPr sz="2000" spc="-45">
                <a:latin typeface="Calibri"/>
                <a:cs typeface="Calibri"/>
              </a:rPr>
              <a:t> </a:t>
            </a:r>
            <a:r>
              <a:rPr sz="2000">
                <a:latin typeface="Calibri"/>
                <a:cs typeface="Calibri"/>
              </a:rPr>
              <a:t>same</a:t>
            </a:r>
            <a:r>
              <a:rPr sz="2000" spc="-35">
                <a:latin typeface="Calibri"/>
                <a:cs typeface="Calibri"/>
              </a:rPr>
              <a:t> </a:t>
            </a:r>
            <a:r>
              <a:rPr sz="2000">
                <a:latin typeface="Calibri"/>
                <a:cs typeface="Calibri"/>
              </a:rPr>
              <a:t>as</a:t>
            </a:r>
            <a:r>
              <a:rPr sz="2000" spc="-45">
                <a:latin typeface="Calibri"/>
                <a:cs typeface="Calibri"/>
              </a:rPr>
              <a:t> </a:t>
            </a:r>
            <a:r>
              <a:rPr sz="2000">
                <a:latin typeface="Calibri"/>
                <a:cs typeface="Calibri"/>
              </a:rPr>
              <a:t>any</a:t>
            </a:r>
            <a:r>
              <a:rPr sz="2000" spc="-40">
                <a:latin typeface="Calibri"/>
                <a:cs typeface="Calibri"/>
              </a:rPr>
              <a:t> </a:t>
            </a:r>
            <a:r>
              <a:rPr sz="2000" spc="-30">
                <a:latin typeface="Calibri"/>
                <a:cs typeface="Calibri"/>
              </a:rPr>
              <a:t>generator,</a:t>
            </a:r>
            <a:r>
              <a:rPr sz="2000" spc="-60">
                <a:latin typeface="Calibri"/>
                <a:cs typeface="Calibri"/>
              </a:rPr>
              <a:t> </a:t>
            </a:r>
            <a:r>
              <a:rPr sz="2000" spc="-10">
                <a:latin typeface="Calibri"/>
                <a:cs typeface="Calibri"/>
              </a:rPr>
              <a:t>DARD,</a:t>
            </a:r>
            <a:r>
              <a:rPr sz="2000" spc="-85">
                <a:latin typeface="Calibri"/>
                <a:cs typeface="Calibri"/>
              </a:rPr>
              <a:t> </a:t>
            </a:r>
            <a:r>
              <a:rPr sz="2000">
                <a:latin typeface="Calibri"/>
                <a:cs typeface="Calibri"/>
              </a:rPr>
              <a:t>or</a:t>
            </a:r>
            <a:r>
              <a:rPr sz="2000" spc="-40">
                <a:latin typeface="Calibri"/>
                <a:cs typeface="Calibri"/>
              </a:rPr>
              <a:t> </a:t>
            </a:r>
            <a:r>
              <a:rPr sz="2000" spc="-20">
                <a:latin typeface="Calibri"/>
                <a:cs typeface="Calibri"/>
              </a:rPr>
              <a:t>ATRR</a:t>
            </a:r>
            <a:endParaRPr sz="2000">
              <a:latin typeface="Calibri"/>
              <a:cs typeface="Calibri"/>
            </a:endParaRPr>
          </a:p>
          <a:p>
            <a:pPr marL="516890" marR="5080" indent="-224790">
              <a:lnSpc>
                <a:spcPct val="120000"/>
              </a:lnSpc>
            </a:pPr>
            <a:r>
              <a:rPr sz="2000">
                <a:latin typeface="Calibri"/>
                <a:cs typeface="Calibri"/>
              </a:rPr>
              <a:t>‒</a:t>
            </a:r>
            <a:r>
              <a:rPr sz="2000" spc="254">
                <a:latin typeface="Calibri"/>
                <a:cs typeface="Calibri"/>
              </a:rPr>
              <a:t> </a:t>
            </a:r>
            <a:r>
              <a:rPr sz="2000">
                <a:latin typeface="Calibri"/>
                <a:cs typeface="Calibri"/>
              </a:rPr>
              <a:t>Same</a:t>
            </a:r>
            <a:r>
              <a:rPr sz="2000" spc="-20">
                <a:latin typeface="Calibri"/>
                <a:cs typeface="Calibri"/>
              </a:rPr>
              <a:t> </a:t>
            </a:r>
            <a:r>
              <a:rPr sz="2000" spc="-10">
                <a:latin typeface="Calibri"/>
                <a:cs typeface="Calibri"/>
              </a:rPr>
              <a:t>day-</a:t>
            </a:r>
            <a:r>
              <a:rPr sz="2000">
                <a:latin typeface="Calibri"/>
                <a:cs typeface="Calibri"/>
              </a:rPr>
              <a:t>ahead</a:t>
            </a:r>
            <a:r>
              <a:rPr sz="2000" spc="-40">
                <a:latin typeface="Calibri"/>
                <a:cs typeface="Calibri"/>
              </a:rPr>
              <a:t> </a:t>
            </a:r>
            <a:r>
              <a:rPr sz="2000">
                <a:latin typeface="Calibri"/>
                <a:cs typeface="Calibri"/>
              </a:rPr>
              <a:t>and</a:t>
            </a:r>
            <a:r>
              <a:rPr sz="2000" spc="-25">
                <a:latin typeface="Calibri"/>
                <a:cs typeface="Calibri"/>
              </a:rPr>
              <a:t> </a:t>
            </a:r>
            <a:r>
              <a:rPr sz="2000" spc="-20">
                <a:latin typeface="Calibri"/>
                <a:cs typeface="Calibri"/>
              </a:rPr>
              <a:t>real-</a:t>
            </a:r>
            <a:r>
              <a:rPr sz="2000">
                <a:latin typeface="Calibri"/>
                <a:cs typeface="Calibri"/>
              </a:rPr>
              <a:t>time net</a:t>
            </a:r>
            <a:r>
              <a:rPr sz="2000" spc="-20">
                <a:latin typeface="Calibri"/>
                <a:cs typeface="Calibri"/>
              </a:rPr>
              <a:t> commitment-</a:t>
            </a:r>
            <a:r>
              <a:rPr sz="2000">
                <a:latin typeface="Calibri"/>
                <a:cs typeface="Calibri"/>
              </a:rPr>
              <a:t>period</a:t>
            </a:r>
            <a:r>
              <a:rPr sz="2000" spc="-10">
                <a:latin typeface="Calibri"/>
                <a:cs typeface="Calibri"/>
              </a:rPr>
              <a:t> </a:t>
            </a:r>
            <a:r>
              <a:rPr sz="2000">
                <a:latin typeface="Calibri"/>
                <a:cs typeface="Calibri"/>
              </a:rPr>
              <a:t>compensation</a:t>
            </a:r>
            <a:r>
              <a:rPr sz="2000" spc="-30">
                <a:latin typeface="Calibri"/>
                <a:cs typeface="Calibri"/>
              </a:rPr>
              <a:t> </a:t>
            </a:r>
            <a:r>
              <a:rPr sz="2000">
                <a:latin typeface="Calibri"/>
                <a:cs typeface="Calibri"/>
              </a:rPr>
              <a:t>(NCPC)</a:t>
            </a:r>
            <a:r>
              <a:rPr sz="2000" spc="-40">
                <a:latin typeface="Calibri"/>
                <a:cs typeface="Calibri"/>
              </a:rPr>
              <a:t> </a:t>
            </a:r>
            <a:r>
              <a:rPr sz="2000">
                <a:latin typeface="Calibri"/>
                <a:cs typeface="Calibri"/>
              </a:rPr>
              <a:t>cost</a:t>
            </a:r>
            <a:r>
              <a:rPr sz="2000" spc="-25">
                <a:latin typeface="Calibri"/>
                <a:cs typeface="Calibri"/>
              </a:rPr>
              <a:t> </a:t>
            </a:r>
            <a:r>
              <a:rPr sz="2000" spc="-10">
                <a:latin typeface="Calibri"/>
                <a:cs typeface="Calibri"/>
              </a:rPr>
              <a:t>allocation </a:t>
            </a:r>
            <a:r>
              <a:rPr sz="2000">
                <a:latin typeface="Calibri"/>
                <a:cs typeface="Calibri"/>
              </a:rPr>
              <a:t>(i.e.,</a:t>
            </a:r>
            <a:r>
              <a:rPr sz="2000" spc="-35">
                <a:latin typeface="Calibri"/>
                <a:cs typeface="Calibri"/>
              </a:rPr>
              <a:t> </a:t>
            </a:r>
            <a:r>
              <a:rPr sz="2000">
                <a:latin typeface="Calibri"/>
                <a:cs typeface="Calibri"/>
              </a:rPr>
              <a:t>same</a:t>
            </a:r>
            <a:r>
              <a:rPr sz="2000" spc="-10">
                <a:latin typeface="Calibri"/>
                <a:cs typeface="Calibri"/>
              </a:rPr>
              <a:t> </a:t>
            </a:r>
            <a:r>
              <a:rPr sz="2000">
                <a:latin typeface="Calibri"/>
                <a:cs typeface="Calibri"/>
              </a:rPr>
              <a:t>as</a:t>
            </a:r>
            <a:r>
              <a:rPr sz="2000" spc="-15">
                <a:latin typeface="Calibri"/>
                <a:cs typeface="Calibri"/>
              </a:rPr>
              <a:t> </a:t>
            </a:r>
            <a:r>
              <a:rPr sz="2000" spc="-10">
                <a:latin typeface="Calibri"/>
                <a:cs typeface="Calibri"/>
              </a:rPr>
              <a:t>pumped-storage</a:t>
            </a:r>
            <a:r>
              <a:rPr sz="2000" spc="-45">
                <a:latin typeface="Calibri"/>
                <a:cs typeface="Calibri"/>
              </a:rPr>
              <a:t> </a:t>
            </a:r>
            <a:r>
              <a:rPr sz="2000" spc="-10">
                <a:latin typeface="Calibri"/>
                <a:cs typeface="Calibri"/>
              </a:rPr>
              <a:t>hydro)</a:t>
            </a:r>
            <a:endParaRPr sz="2000">
              <a:latin typeface="Calibri"/>
              <a:cs typeface="Calibri"/>
            </a:endParaRPr>
          </a:p>
          <a:p>
            <a:pPr marL="229235" indent="-216535">
              <a:lnSpc>
                <a:spcPct val="100000"/>
              </a:lnSpc>
              <a:spcBef>
                <a:spcPts val="1710"/>
              </a:spcBef>
              <a:buFont typeface="Arial"/>
              <a:buChar char="•"/>
              <a:tabLst>
                <a:tab pos="229235" algn="l"/>
              </a:tabLst>
            </a:pPr>
            <a:r>
              <a:rPr sz="2400">
                <a:latin typeface="Calibri"/>
                <a:cs typeface="Calibri"/>
              </a:rPr>
              <a:t>A</a:t>
            </a:r>
            <a:r>
              <a:rPr sz="2400" spc="-75">
                <a:latin typeface="Calibri"/>
                <a:cs typeface="Calibri"/>
              </a:rPr>
              <a:t> </a:t>
            </a:r>
            <a:r>
              <a:rPr sz="2400">
                <a:latin typeface="Calibri"/>
                <a:cs typeface="Calibri"/>
              </a:rPr>
              <a:t>few</a:t>
            </a:r>
            <a:r>
              <a:rPr sz="2400" spc="-60">
                <a:latin typeface="Calibri"/>
                <a:cs typeface="Calibri"/>
              </a:rPr>
              <a:t> </a:t>
            </a:r>
            <a:r>
              <a:rPr sz="2400">
                <a:latin typeface="Calibri"/>
                <a:cs typeface="Calibri"/>
              </a:rPr>
              <a:t>adjustments</a:t>
            </a:r>
            <a:r>
              <a:rPr sz="2400" spc="-75">
                <a:latin typeface="Calibri"/>
                <a:cs typeface="Calibri"/>
              </a:rPr>
              <a:t> </a:t>
            </a:r>
            <a:r>
              <a:rPr sz="2400">
                <a:latin typeface="Calibri"/>
                <a:cs typeface="Calibri"/>
              </a:rPr>
              <a:t>to</a:t>
            </a:r>
            <a:r>
              <a:rPr sz="2400" spc="-70">
                <a:latin typeface="Calibri"/>
                <a:cs typeface="Calibri"/>
              </a:rPr>
              <a:t> </a:t>
            </a:r>
            <a:r>
              <a:rPr sz="2400">
                <a:latin typeface="Calibri"/>
                <a:cs typeface="Calibri"/>
              </a:rPr>
              <a:t>reflect</a:t>
            </a:r>
            <a:r>
              <a:rPr sz="2400" spc="-60">
                <a:latin typeface="Calibri"/>
                <a:cs typeface="Calibri"/>
              </a:rPr>
              <a:t> </a:t>
            </a:r>
            <a:r>
              <a:rPr sz="2400" spc="-10">
                <a:latin typeface="Calibri"/>
                <a:cs typeface="Calibri"/>
              </a:rPr>
              <a:t>CSFs:</a:t>
            </a:r>
            <a:endParaRPr sz="2400">
              <a:latin typeface="Calibri"/>
              <a:cs typeface="Calibri"/>
            </a:endParaRPr>
          </a:p>
          <a:p>
            <a:pPr marL="292735">
              <a:lnSpc>
                <a:spcPct val="100000"/>
              </a:lnSpc>
              <a:spcBef>
                <a:spcPts val="550"/>
              </a:spcBef>
            </a:pPr>
            <a:r>
              <a:rPr sz="2000">
                <a:latin typeface="Calibri"/>
                <a:cs typeface="Calibri"/>
              </a:rPr>
              <a:t>‒</a:t>
            </a:r>
            <a:r>
              <a:rPr sz="2000" spc="229">
                <a:latin typeface="Calibri"/>
                <a:cs typeface="Calibri"/>
              </a:rPr>
              <a:t> </a:t>
            </a:r>
            <a:r>
              <a:rPr sz="2000">
                <a:latin typeface="Calibri"/>
                <a:cs typeface="Calibri"/>
              </a:rPr>
              <a:t>Enhanced</a:t>
            </a:r>
            <a:r>
              <a:rPr sz="2000" spc="-70">
                <a:latin typeface="Calibri"/>
                <a:cs typeface="Calibri"/>
              </a:rPr>
              <a:t> </a:t>
            </a:r>
            <a:r>
              <a:rPr sz="2000" spc="-10">
                <a:latin typeface="Calibri"/>
                <a:cs typeface="Calibri"/>
              </a:rPr>
              <a:t>metered</a:t>
            </a:r>
            <a:r>
              <a:rPr sz="2000" spc="-30">
                <a:latin typeface="Calibri"/>
                <a:cs typeface="Calibri"/>
              </a:rPr>
              <a:t> </a:t>
            </a:r>
            <a:r>
              <a:rPr sz="2000">
                <a:latin typeface="Calibri"/>
                <a:cs typeface="Calibri"/>
              </a:rPr>
              <a:t>quantity</a:t>
            </a:r>
            <a:r>
              <a:rPr sz="2000" spc="-50">
                <a:latin typeface="Calibri"/>
                <a:cs typeface="Calibri"/>
              </a:rPr>
              <a:t> </a:t>
            </a:r>
            <a:r>
              <a:rPr sz="2000">
                <a:latin typeface="Calibri"/>
                <a:cs typeface="Calibri"/>
              </a:rPr>
              <a:t>for</a:t>
            </a:r>
            <a:r>
              <a:rPr sz="2000" spc="-50">
                <a:latin typeface="Calibri"/>
                <a:cs typeface="Calibri"/>
              </a:rPr>
              <a:t> </a:t>
            </a:r>
            <a:r>
              <a:rPr sz="2000" spc="-10">
                <a:latin typeface="Calibri"/>
                <a:cs typeface="Calibri"/>
              </a:rPr>
              <a:t>settlement</a:t>
            </a:r>
            <a:r>
              <a:rPr sz="2000" spc="-15">
                <a:latin typeface="Calibri"/>
                <a:cs typeface="Calibri"/>
              </a:rPr>
              <a:t> </a:t>
            </a:r>
            <a:r>
              <a:rPr sz="2000">
                <a:latin typeface="Calibri"/>
                <a:cs typeface="Calibri"/>
              </a:rPr>
              <a:t>(i.e.,</a:t>
            </a:r>
            <a:r>
              <a:rPr sz="2000" spc="-40">
                <a:latin typeface="Calibri"/>
                <a:cs typeface="Calibri"/>
              </a:rPr>
              <a:t> </a:t>
            </a:r>
            <a:r>
              <a:rPr sz="2000">
                <a:latin typeface="Calibri"/>
                <a:cs typeface="Calibri"/>
              </a:rPr>
              <a:t>energy</a:t>
            </a:r>
            <a:r>
              <a:rPr sz="2000" spc="-60">
                <a:latin typeface="Calibri"/>
                <a:cs typeface="Calibri"/>
              </a:rPr>
              <a:t> </a:t>
            </a:r>
            <a:r>
              <a:rPr sz="2000" spc="-10">
                <a:latin typeface="Calibri"/>
                <a:cs typeface="Calibri"/>
              </a:rPr>
              <a:t>quantity)</a:t>
            </a:r>
            <a:endParaRPr sz="2000">
              <a:latin typeface="Calibri"/>
              <a:cs typeface="Calibri"/>
            </a:endParaRPr>
          </a:p>
          <a:p>
            <a:pPr marL="292735">
              <a:lnSpc>
                <a:spcPct val="100000"/>
              </a:lnSpc>
              <a:spcBef>
                <a:spcPts val="480"/>
              </a:spcBef>
            </a:pPr>
            <a:r>
              <a:rPr sz="2000">
                <a:latin typeface="Calibri"/>
                <a:cs typeface="Calibri"/>
              </a:rPr>
              <a:t>‒</a:t>
            </a:r>
            <a:r>
              <a:rPr sz="2000" spc="285">
                <a:latin typeface="Calibri"/>
                <a:cs typeface="Calibri"/>
              </a:rPr>
              <a:t> </a:t>
            </a:r>
            <a:r>
              <a:rPr sz="2000">
                <a:latin typeface="Calibri"/>
                <a:cs typeface="Calibri"/>
              </a:rPr>
              <a:t>In</a:t>
            </a:r>
            <a:r>
              <a:rPr sz="2000" spc="-5">
                <a:latin typeface="Calibri"/>
                <a:cs typeface="Calibri"/>
              </a:rPr>
              <a:t> </a:t>
            </a:r>
            <a:r>
              <a:rPr sz="2000">
                <a:latin typeface="Calibri"/>
                <a:cs typeface="Calibri"/>
              </a:rPr>
              <a:t>NCPC</a:t>
            </a:r>
            <a:r>
              <a:rPr sz="2000" spc="-20">
                <a:latin typeface="Calibri"/>
                <a:cs typeface="Calibri"/>
              </a:rPr>
              <a:t> </a:t>
            </a:r>
            <a:r>
              <a:rPr sz="2000" spc="-10">
                <a:latin typeface="Calibri"/>
                <a:cs typeface="Calibri"/>
              </a:rPr>
              <a:t>rules:</a:t>
            </a:r>
            <a:endParaRPr sz="2000">
              <a:latin typeface="Calibri"/>
              <a:cs typeface="Calibri"/>
            </a:endParaRPr>
          </a:p>
          <a:p>
            <a:pPr marL="810895" lvl="1" indent="-240665">
              <a:lnSpc>
                <a:spcPct val="100000"/>
              </a:lnSpc>
              <a:spcBef>
                <a:spcPts val="459"/>
              </a:spcBef>
              <a:buFont typeface="Arial"/>
              <a:buChar char="•"/>
              <a:tabLst>
                <a:tab pos="810895" algn="l"/>
              </a:tabLst>
            </a:pPr>
            <a:r>
              <a:rPr sz="1800">
                <a:latin typeface="Calibri"/>
                <a:cs typeface="Calibri"/>
              </a:rPr>
              <a:t>Existing</a:t>
            </a:r>
            <a:r>
              <a:rPr sz="1800" spc="-50">
                <a:latin typeface="Calibri"/>
                <a:cs typeface="Calibri"/>
              </a:rPr>
              <a:t> </a:t>
            </a:r>
            <a:r>
              <a:rPr sz="1800">
                <a:latin typeface="Calibri"/>
                <a:cs typeface="Calibri"/>
              </a:rPr>
              <a:t>NCPC</a:t>
            </a:r>
            <a:r>
              <a:rPr sz="1800" spc="-50">
                <a:latin typeface="Calibri"/>
                <a:cs typeface="Calibri"/>
              </a:rPr>
              <a:t> </a:t>
            </a:r>
            <a:r>
              <a:rPr sz="1800">
                <a:latin typeface="Calibri"/>
                <a:cs typeface="Calibri"/>
              </a:rPr>
              <a:t>logic</a:t>
            </a:r>
            <a:r>
              <a:rPr sz="1800" spc="-40">
                <a:latin typeface="Calibri"/>
                <a:cs typeface="Calibri"/>
              </a:rPr>
              <a:t> </a:t>
            </a:r>
            <a:r>
              <a:rPr sz="1800">
                <a:latin typeface="Calibri"/>
                <a:cs typeface="Calibri"/>
              </a:rPr>
              <a:t>extended</a:t>
            </a:r>
            <a:r>
              <a:rPr sz="1800" spc="-45">
                <a:latin typeface="Calibri"/>
                <a:cs typeface="Calibri"/>
              </a:rPr>
              <a:t> </a:t>
            </a:r>
            <a:r>
              <a:rPr sz="1800">
                <a:latin typeface="Calibri"/>
                <a:cs typeface="Calibri"/>
              </a:rPr>
              <a:t>to</a:t>
            </a:r>
            <a:r>
              <a:rPr sz="1800" spc="-55">
                <a:latin typeface="Calibri"/>
                <a:cs typeface="Calibri"/>
              </a:rPr>
              <a:t> </a:t>
            </a:r>
            <a:r>
              <a:rPr sz="1800">
                <a:latin typeface="Calibri"/>
                <a:cs typeface="Calibri"/>
              </a:rPr>
              <a:t>all</a:t>
            </a:r>
            <a:r>
              <a:rPr sz="1800" spc="-55">
                <a:latin typeface="Calibri"/>
                <a:cs typeface="Calibri"/>
              </a:rPr>
              <a:t> </a:t>
            </a:r>
            <a:r>
              <a:rPr sz="1800">
                <a:latin typeface="Calibri"/>
                <a:cs typeface="Calibri"/>
              </a:rPr>
              <a:t>electric</a:t>
            </a:r>
            <a:r>
              <a:rPr sz="1800" spc="-40">
                <a:latin typeface="Calibri"/>
                <a:cs typeface="Calibri"/>
              </a:rPr>
              <a:t> </a:t>
            </a:r>
            <a:r>
              <a:rPr sz="1800" spc="-10">
                <a:latin typeface="Calibri"/>
                <a:cs typeface="Calibri"/>
              </a:rPr>
              <a:t>storage</a:t>
            </a:r>
            <a:r>
              <a:rPr sz="1800" spc="-65">
                <a:latin typeface="Calibri"/>
                <a:cs typeface="Calibri"/>
              </a:rPr>
              <a:t> </a:t>
            </a:r>
            <a:r>
              <a:rPr sz="1800">
                <a:latin typeface="Calibri"/>
                <a:cs typeface="Calibri"/>
              </a:rPr>
              <a:t>facilities,</a:t>
            </a:r>
            <a:r>
              <a:rPr sz="1800" spc="-40">
                <a:latin typeface="Calibri"/>
                <a:cs typeface="Calibri"/>
              </a:rPr>
              <a:t> </a:t>
            </a:r>
            <a:r>
              <a:rPr sz="1800">
                <a:latin typeface="Calibri"/>
                <a:cs typeface="Calibri"/>
              </a:rPr>
              <a:t>unless</a:t>
            </a:r>
            <a:r>
              <a:rPr sz="1800" spc="-50">
                <a:latin typeface="Calibri"/>
                <a:cs typeface="Calibri"/>
              </a:rPr>
              <a:t> </a:t>
            </a:r>
            <a:r>
              <a:rPr sz="1800" spc="-10">
                <a:latin typeface="Calibri"/>
                <a:cs typeface="Calibri"/>
              </a:rPr>
              <a:t>specified</a:t>
            </a:r>
            <a:endParaRPr sz="1800">
              <a:latin typeface="Calibri"/>
              <a:cs typeface="Calibri"/>
            </a:endParaRPr>
          </a:p>
          <a:p>
            <a:pPr marL="810895" lvl="1" indent="-240665">
              <a:lnSpc>
                <a:spcPct val="100000"/>
              </a:lnSpc>
              <a:spcBef>
                <a:spcPts val="434"/>
              </a:spcBef>
              <a:buFont typeface="Arial"/>
              <a:buChar char="•"/>
              <a:tabLst>
                <a:tab pos="810895" algn="l"/>
              </a:tabLst>
            </a:pPr>
            <a:r>
              <a:rPr sz="1800">
                <a:latin typeface="Calibri"/>
                <a:cs typeface="Calibri"/>
              </a:rPr>
              <a:t>“DARD</a:t>
            </a:r>
            <a:r>
              <a:rPr sz="1800" spc="-45">
                <a:latin typeface="Calibri"/>
                <a:cs typeface="Calibri"/>
              </a:rPr>
              <a:t> </a:t>
            </a:r>
            <a:r>
              <a:rPr sz="1800">
                <a:latin typeface="Calibri"/>
                <a:cs typeface="Calibri"/>
              </a:rPr>
              <a:t>pump”</a:t>
            </a:r>
            <a:r>
              <a:rPr sz="1800" spc="-45">
                <a:latin typeface="Calibri"/>
                <a:cs typeface="Calibri"/>
              </a:rPr>
              <a:t> </a:t>
            </a:r>
            <a:r>
              <a:rPr sz="1800">
                <a:latin typeface="Calibri"/>
                <a:cs typeface="Calibri"/>
              </a:rPr>
              <a:t>term</a:t>
            </a:r>
            <a:r>
              <a:rPr sz="1800" spc="-45">
                <a:latin typeface="Calibri"/>
                <a:cs typeface="Calibri"/>
              </a:rPr>
              <a:t> </a:t>
            </a:r>
            <a:r>
              <a:rPr sz="1800">
                <a:latin typeface="Calibri"/>
                <a:cs typeface="Calibri"/>
              </a:rPr>
              <a:t>replaced</a:t>
            </a:r>
            <a:r>
              <a:rPr sz="1800" spc="-40">
                <a:latin typeface="Calibri"/>
                <a:cs typeface="Calibri"/>
              </a:rPr>
              <a:t> </a:t>
            </a:r>
            <a:r>
              <a:rPr sz="1800">
                <a:latin typeface="Calibri"/>
                <a:cs typeface="Calibri"/>
              </a:rPr>
              <a:t>by</a:t>
            </a:r>
            <a:r>
              <a:rPr sz="1800" spc="-35">
                <a:latin typeface="Calibri"/>
                <a:cs typeface="Calibri"/>
              </a:rPr>
              <a:t> </a:t>
            </a:r>
            <a:r>
              <a:rPr sz="1800" spc="-20">
                <a:latin typeface="Calibri"/>
                <a:cs typeface="Calibri"/>
              </a:rPr>
              <a:t>“storage</a:t>
            </a:r>
            <a:r>
              <a:rPr sz="1800" spc="-70">
                <a:latin typeface="Calibri"/>
                <a:cs typeface="Calibri"/>
              </a:rPr>
              <a:t> </a:t>
            </a:r>
            <a:r>
              <a:rPr sz="1800" spc="-10">
                <a:latin typeface="Calibri"/>
                <a:cs typeface="Calibri"/>
              </a:rPr>
              <a:t>DARD”</a:t>
            </a:r>
            <a:endParaRPr sz="1800">
              <a:latin typeface="Calibri"/>
              <a:cs typeface="Calibri"/>
            </a:endParaRPr>
          </a:p>
          <a:p>
            <a:pPr marL="862965">
              <a:lnSpc>
                <a:spcPct val="100000"/>
              </a:lnSpc>
              <a:spcBef>
                <a:spcPts val="415"/>
              </a:spcBef>
              <a:tabLst>
                <a:tab pos="1094740" algn="l"/>
              </a:tabLst>
            </a:pPr>
            <a:r>
              <a:rPr sz="1600" spc="-50">
                <a:latin typeface="Calibri"/>
                <a:cs typeface="Calibri"/>
              </a:rPr>
              <a:t>‒</a:t>
            </a:r>
            <a:r>
              <a:rPr sz="1600">
                <a:latin typeface="Calibri"/>
                <a:cs typeface="Calibri"/>
              </a:rPr>
              <a:t>	“Binary</a:t>
            </a:r>
            <a:r>
              <a:rPr sz="1600" spc="-80">
                <a:latin typeface="Calibri"/>
                <a:cs typeface="Calibri"/>
              </a:rPr>
              <a:t> </a:t>
            </a:r>
            <a:r>
              <a:rPr sz="1600" spc="-10">
                <a:latin typeface="Calibri"/>
                <a:cs typeface="Calibri"/>
              </a:rPr>
              <a:t>storage</a:t>
            </a:r>
            <a:r>
              <a:rPr sz="1600" spc="-70">
                <a:latin typeface="Calibri"/>
                <a:cs typeface="Calibri"/>
              </a:rPr>
              <a:t> </a:t>
            </a:r>
            <a:r>
              <a:rPr sz="1600">
                <a:latin typeface="Calibri"/>
                <a:cs typeface="Calibri"/>
              </a:rPr>
              <a:t>DARD”</a:t>
            </a:r>
            <a:r>
              <a:rPr sz="1600" spc="-50">
                <a:latin typeface="Calibri"/>
                <a:cs typeface="Calibri"/>
              </a:rPr>
              <a:t> </a:t>
            </a:r>
            <a:r>
              <a:rPr sz="1600">
                <a:latin typeface="Calibri"/>
                <a:cs typeface="Calibri"/>
              </a:rPr>
              <a:t>specified</a:t>
            </a:r>
            <a:r>
              <a:rPr sz="1600" spc="-75">
                <a:latin typeface="Calibri"/>
                <a:cs typeface="Calibri"/>
              </a:rPr>
              <a:t> </a:t>
            </a:r>
            <a:r>
              <a:rPr sz="1600">
                <a:latin typeface="Calibri"/>
                <a:cs typeface="Calibri"/>
              </a:rPr>
              <a:t>where</a:t>
            </a:r>
            <a:r>
              <a:rPr sz="1600" spc="-45">
                <a:latin typeface="Calibri"/>
                <a:cs typeface="Calibri"/>
              </a:rPr>
              <a:t> </a:t>
            </a:r>
            <a:r>
              <a:rPr sz="1600" spc="-10">
                <a:latin typeface="Calibri"/>
                <a:cs typeface="Calibri"/>
              </a:rPr>
              <a:t>applicable</a:t>
            </a:r>
            <a:endParaRPr sz="1600">
              <a:latin typeface="Calibri"/>
              <a:cs typeface="Calibri"/>
            </a:endParaRPr>
          </a:p>
          <a:p>
            <a:pPr marL="292735">
              <a:lnSpc>
                <a:spcPct val="100000"/>
              </a:lnSpc>
              <a:spcBef>
                <a:spcPts val="420"/>
              </a:spcBef>
            </a:pPr>
            <a:r>
              <a:rPr sz="2000">
                <a:latin typeface="Calibri"/>
                <a:cs typeface="Calibri"/>
              </a:rPr>
              <a:t>‒</a:t>
            </a:r>
            <a:r>
              <a:rPr sz="2000" spc="229">
                <a:latin typeface="Calibri"/>
                <a:cs typeface="Calibri"/>
              </a:rPr>
              <a:t> </a:t>
            </a:r>
            <a:r>
              <a:rPr sz="2000">
                <a:latin typeface="Calibri"/>
                <a:cs typeface="Calibri"/>
              </a:rPr>
              <a:t>In</a:t>
            </a:r>
            <a:r>
              <a:rPr sz="2000" spc="-35">
                <a:latin typeface="Calibri"/>
                <a:cs typeface="Calibri"/>
              </a:rPr>
              <a:t> </a:t>
            </a:r>
            <a:r>
              <a:rPr sz="2000" spc="-10">
                <a:latin typeface="Calibri"/>
                <a:cs typeface="Calibri"/>
              </a:rPr>
              <a:t>settlement</a:t>
            </a:r>
            <a:r>
              <a:rPr sz="2000" spc="-15">
                <a:latin typeface="Calibri"/>
                <a:cs typeface="Calibri"/>
              </a:rPr>
              <a:t> </a:t>
            </a:r>
            <a:r>
              <a:rPr sz="2000">
                <a:latin typeface="Calibri"/>
                <a:cs typeface="Calibri"/>
              </a:rPr>
              <a:t>reports,</a:t>
            </a:r>
            <a:r>
              <a:rPr sz="2000" spc="-35">
                <a:latin typeface="Calibri"/>
                <a:cs typeface="Calibri"/>
              </a:rPr>
              <a:t> </a:t>
            </a:r>
            <a:r>
              <a:rPr sz="2000">
                <a:latin typeface="Calibri"/>
                <a:cs typeface="Calibri"/>
              </a:rPr>
              <a:t>CSF</a:t>
            </a:r>
            <a:r>
              <a:rPr sz="2000" spc="-40">
                <a:latin typeface="Calibri"/>
                <a:cs typeface="Calibri"/>
              </a:rPr>
              <a:t> </a:t>
            </a:r>
            <a:r>
              <a:rPr sz="2000">
                <a:latin typeface="Calibri"/>
                <a:cs typeface="Calibri"/>
              </a:rPr>
              <a:t>DARD</a:t>
            </a:r>
            <a:r>
              <a:rPr sz="2000" spc="-65">
                <a:latin typeface="Calibri"/>
                <a:cs typeface="Calibri"/>
              </a:rPr>
              <a:t> </a:t>
            </a:r>
            <a:r>
              <a:rPr sz="2000">
                <a:latin typeface="Calibri"/>
                <a:cs typeface="Calibri"/>
              </a:rPr>
              <a:t>type</a:t>
            </a:r>
            <a:r>
              <a:rPr sz="2000" spc="-60">
                <a:latin typeface="Calibri"/>
                <a:cs typeface="Calibri"/>
              </a:rPr>
              <a:t> </a:t>
            </a:r>
            <a:r>
              <a:rPr sz="2000">
                <a:latin typeface="Calibri"/>
                <a:cs typeface="Calibri"/>
              </a:rPr>
              <a:t>identified</a:t>
            </a:r>
            <a:r>
              <a:rPr sz="2000" spc="-15">
                <a:latin typeface="Calibri"/>
                <a:cs typeface="Calibri"/>
              </a:rPr>
              <a:t> </a:t>
            </a:r>
            <a:r>
              <a:rPr sz="2000">
                <a:latin typeface="Calibri"/>
                <a:cs typeface="Calibri"/>
              </a:rPr>
              <a:t>as</a:t>
            </a:r>
            <a:r>
              <a:rPr sz="2000" spc="-35">
                <a:latin typeface="Calibri"/>
                <a:cs typeface="Calibri"/>
              </a:rPr>
              <a:t> </a:t>
            </a:r>
            <a:r>
              <a:rPr sz="2000" spc="-20">
                <a:latin typeface="Calibri"/>
                <a:cs typeface="Calibri"/>
              </a:rPr>
              <a:t>“energy</a:t>
            </a:r>
            <a:r>
              <a:rPr sz="2000" spc="-60">
                <a:latin typeface="Calibri"/>
                <a:cs typeface="Calibri"/>
              </a:rPr>
              <a:t> </a:t>
            </a:r>
            <a:r>
              <a:rPr sz="2000" spc="-10">
                <a:latin typeface="Calibri"/>
                <a:cs typeface="Calibri"/>
              </a:rPr>
              <a:t>storage”</a:t>
            </a:r>
            <a:endParaRPr sz="2000">
              <a:latin typeface="Calibri"/>
              <a:cs typeface="Calibri"/>
            </a:endParaRPr>
          </a:p>
          <a:p>
            <a:pPr marL="229235" indent="-216535">
              <a:lnSpc>
                <a:spcPct val="100000"/>
              </a:lnSpc>
              <a:spcBef>
                <a:spcPts val="1710"/>
              </a:spcBef>
              <a:buFont typeface="Arial"/>
              <a:buChar char="•"/>
              <a:tabLst>
                <a:tab pos="229235" algn="l"/>
              </a:tabLst>
            </a:pPr>
            <a:r>
              <a:rPr sz="2400">
                <a:latin typeface="Calibri"/>
                <a:cs typeface="Calibri"/>
              </a:rPr>
              <a:t>For</a:t>
            </a:r>
            <a:r>
              <a:rPr sz="2400" spc="-70">
                <a:latin typeface="Calibri"/>
                <a:cs typeface="Calibri"/>
              </a:rPr>
              <a:t> </a:t>
            </a:r>
            <a:r>
              <a:rPr sz="2400">
                <a:latin typeface="Calibri"/>
                <a:cs typeface="Calibri"/>
              </a:rPr>
              <a:t>details,</a:t>
            </a:r>
            <a:r>
              <a:rPr sz="2400" spc="-90">
                <a:latin typeface="Calibri"/>
                <a:cs typeface="Calibri"/>
              </a:rPr>
              <a:t> </a:t>
            </a:r>
            <a:r>
              <a:rPr sz="2400">
                <a:latin typeface="Calibri"/>
                <a:cs typeface="Calibri"/>
              </a:rPr>
              <a:t>see</a:t>
            </a:r>
            <a:r>
              <a:rPr sz="2400" spc="-65">
                <a:latin typeface="Calibri"/>
                <a:cs typeface="Calibri"/>
              </a:rPr>
              <a:t> </a:t>
            </a:r>
            <a:r>
              <a:rPr sz="2400" u="sng">
                <a:solidFill>
                  <a:srgbClr val="1794D2"/>
                </a:solidFill>
                <a:uFill>
                  <a:solidFill>
                    <a:srgbClr val="1794D2"/>
                  </a:solidFill>
                </a:uFill>
                <a:latin typeface="Calibri"/>
                <a:cs typeface="Calibri"/>
                <a:hlinkClick r:id="rId3"/>
              </a:rPr>
              <a:t>Enhanced</a:t>
            </a:r>
            <a:r>
              <a:rPr sz="2400" u="sng" spc="-75">
                <a:solidFill>
                  <a:srgbClr val="1794D2"/>
                </a:solidFill>
                <a:uFill>
                  <a:solidFill>
                    <a:srgbClr val="1794D2"/>
                  </a:solidFill>
                </a:uFill>
                <a:latin typeface="Calibri"/>
                <a:cs typeface="Calibri"/>
                <a:hlinkClick r:id="rId3"/>
              </a:rPr>
              <a:t> </a:t>
            </a:r>
            <a:r>
              <a:rPr sz="2400" u="sng">
                <a:solidFill>
                  <a:srgbClr val="1794D2"/>
                </a:solidFill>
                <a:uFill>
                  <a:solidFill>
                    <a:srgbClr val="1794D2"/>
                  </a:solidFill>
                </a:uFill>
                <a:latin typeface="Calibri"/>
                <a:cs typeface="Calibri"/>
                <a:hlinkClick r:id="rId3"/>
              </a:rPr>
              <a:t>Storage</a:t>
            </a:r>
            <a:r>
              <a:rPr sz="2400" u="sng" spc="-75">
                <a:solidFill>
                  <a:srgbClr val="1794D2"/>
                </a:solidFill>
                <a:uFill>
                  <a:solidFill>
                    <a:srgbClr val="1794D2"/>
                  </a:solidFill>
                </a:uFill>
                <a:latin typeface="Calibri"/>
                <a:cs typeface="Calibri"/>
                <a:hlinkClick r:id="rId3"/>
              </a:rPr>
              <a:t> </a:t>
            </a:r>
            <a:r>
              <a:rPr sz="2400" u="sng" spc="-10">
                <a:solidFill>
                  <a:srgbClr val="1794D2"/>
                </a:solidFill>
                <a:uFill>
                  <a:solidFill>
                    <a:srgbClr val="1794D2"/>
                  </a:solidFill>
                </a:uFill>
                <a:latin typeface="Calibri"/>
                <a:cs typeface="Calibri"/>
                <a:hlinkClick r:id="rId3"/>
              </a:rPr>
              <a:t>Participation</a:t>
            </a:r>
            <a:r>
              <a:rPr sz="2400" u="sng" spc="-85">
                <a:solidFill>
                  <a:srgbClr val="1794D2"/>
                </a:solidFill>
                <a:uFill>
                  <a:solidFill>
                    <a:srgbClr val="1794D2"/>
                  </a:solidFill>
                </a:uFill>
                <a:latin typeface="Calibri"/>
                <a:cs typeface="Calibri"/>
                <a:hlinkClick r:id="rId3"/>
              </a:rPr>
              <a:t> </a:t>
            </a:r>
            <a:r>
              <a:rPr sz="2400" u="sng">
                <a:solidFill>
                  <a:srgbClr val="1794D2"/>
                </a:solidFill>
                <a:uFill>
                  <a:solidFill>
                    <a:srgbClr val="1794D2"/>
                  </a:solidFill>
                </a:uFill>
                <a:latin typeface="Calibri"/>
                <a:cs typeface="Calibri"/>
                <a:hlinkClick r:id="rId3"/>
              </a:rPr>
              <a:t>Revisions</a:t>
            </a:r>
            <a:r>
              <a:rPr sz="2400" u="sng" spc="-70">
                <a:solidFill>
                  <a:srgbClr val="1794D2"/>
                </a:solidFill>
                <a:uFill>
                  <a:solidFill>
                    <a:srgbClr val="1794D2"/>
                  </a:solidFill>
                </a:uFill>
                <a:latin typeface="Calibri"/>
                <a:cs typeface="Calibri"/>
                <a:hlinkClick r:id="rId3"/>
              </a:rPr>
              <a:t> </a:t>
            </a:r>
            <a:r>
              <a:rPr sz="2400" u="sng" spc="-10">
                <a:solidFill>
                  <a:srgbClr val="1794D2"/>
                </a:solidFill>
                <a:uFill>
                  <a:solidFill>
                    <a:srgbClr val="1794D2"/>
                  </a:solidFill>
                </a:uFill>
                <a:latin typeface="Calibri"/>
                <a:cs typeface="Calibri"/>
                <a:hlinkClick r:id="rId3"/>
              </a:rPr>
              <a:t>filing</a:t>
            </a:r>
            <a:endParaRPr sz="24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4" cstate="print"/>
          <a:stretch>
            <a:fillRect/>
          </a:stretch>
        </p:blipFill>
        <p:spPr>
          <a:xfrm>
            <a:off x="9051035" y="2438400"/>
            <a:ext cx="2836164" cy="284530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86</a:t>
            </a:fld>
            <a:endParaRPr spc="-25"/>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rPr spc="-10"/>
              <a:t>High-</a:t>
            </a:r>
            <a:r>
              <a:t>Level</a:t>
            </a:r>
            <a:r>
              <a:rPr spc="-90"/>
              <a:t> </a:t>
            </a:r>
            <a:r>
              <a:t>Overview</a:t>
            </a:r>
            <a:r>
              <a:rPr spc="-90"/>
              <a:t> </a:t>
            </a:r>
            <a:r>
              <a:t>of</a:t>
            </a:r>
            <a:r>
              <a:rPr spc="-114"/>
              <a:t> </a:t>
            </a:r>
            <a:r>
              <a:t>Continuous</a:t>
            </a:r>
            <a:r>
              <a:rPr spc="-90"/>
              <a:t> </a:t>
            </a:r>
            <a:r>
              <a:rPr spc="-10"/>
              <a:t>Storage</a:t>
            </a:r>
            <a:r>
              <a:rPr spc="-95"/>
              <a:t> </a:t>
            </a:r>
            <a:r>
              <a:t>Facility</a:t>
            </a:r>
            <a:r>
              <a:rPr spc="-100"/>
              <a:t> </a:t>
            </a:r>
            <a:r>
              <a:rPr spc="-10"/>
              <a:t>Settlement</a:t>
            </a:r>
            <a:r>
              <a:rPr spc="-70"/>
              <a:t> </a:t>
            </a:r>
            <a:r>
              <a:rPr spc="-10"/>
              <a:t>Impacts</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4" name="object 4"/>
          <p:cNvSpPr txBox="1"/>
          <p:nvPr/>
        </p:nvSpPr>
        <p:spPr>
          <a:xfrm>
            <a:off x="302768" y="608838"/>
            <a:ext cx="9196705" cy="330835"/>
          </a:xfrm>
          <a:prstGeom prst="rect">
            <a:avLst/>
          </a:prstGeom>
        </p:spPr>
        <p:txBody>
          <a:bodyPr vert="horz" wrap="square" lIns="0" tIns="13335" rIns="0" bIns="0" rtlCol="0">
            <a:spAutoFit/>
          </a:bodyPr>
          <a:lstStyle/>
          <a:p>
            <a:pPr marL="12700">
              <a:lnSpc>
                <a:spcPct val="100000"/>
              </a:lnSpc>
              <a:spcBef>
                <a:spcPts val="105"/>
              </a:spcBef>
            </a:pPr>
            <a:r>
              <a:rPr sz="2000" b="1">
                <a:latin typeface="Calibri"/>
                <a:cs typeface="Calibri"/>
              </a:rPr>
              <a:t>Includes</a:t>
            </a:r>
            <a:r>
              <a:rPr sz="2000" b="1" spc="-50">
                <a:latin typeface="Calibri"/>
                <a:cs typeface="Calibri"/>
              </a:rPr>
              <a:t> </a:t>
            </a:r>
            <a:r>
              <a:rPr sz="2000" b="1">
                <a:latin typeface="Calibri"/>
                <a:cs typeface="Calibri"/>
              </a:rPr>
              <a:t>All</a:t>
            </a:r>
            <a:r>
              <a:rPr sz="2000" b="1" spc="-30">
                <a:latin typeface="Calibri"/>
                <a:cs typeface="Calibri"/>
              </a:rPr>
              <a:t> </a:t>
            </a:r>
            <a:r>
              <a:rPr sz="2000" b="1">
                <a:latin typeface="Calibri"/>
                <a:cs typeface="Calibri"/>
              </a:rPr>
              <a:t>Changes</a:t>
            </a:r>
            <a:r>
              <a:rPr sz="2000" b="1" spc="-15">
                <a:latin typeface="Calibri"/>
                <a:cs typeface="Calibri"/>
              </a:rPr>
              <a:t> </a:t>
            </a:r>
            <a:r>
              <a:rPr sz="2000" b="1" spc="-10">
                <a:latin typeface="Calibri"/>
                <a:cs typeface="Calibri"/>
              </a:rPr>
              <a:t>Effective</a:t>
            </a:r>
            <a:r>
              <a:rPr sz="2000" b="1" spc="-20">
                <a:latin typeface="Calibri"/>
                <a:cs typeface="Calibri"/>
              </a:rPr>
              <a:t> </a:t>
            </a:r>
            <a:r>
              <a:rPr sz="2000" b="1">
                <a:latin typeface="Calibri"/>
                <a:cs typeface="Calibri"/>
              </a:rPr>
              <a:t>April</a:t>
            </a:r>
            <a:r>
              <a:rPr sz="2000" b="1" spc="-30">
                <a:latin typeface="Calibri"/>
                <a:cs typeface="Calibri"/>
              </a:rPr>
              <a:t> </a:t>
            </a:r>
            <a:r>
              <a:rPr sz="2000" b="1">
                <a:latin typeface="Calibri"/>
                <a:cs typeface="Calibri"/>
              </a:rPr>
              <a:t>2019</a:t>
            </a:r>
            <a:r>
              <a:rPr sz="2000" b="1" spc="-40">
                <a:latin typeface="Calibri"/>
                <a:cs typeface="Calibri"/>
              </a:rPr>
              <a:t> </a:t>
            </a:r>
            <a:r>
              <a:rPr sz="2000" b="1">
                <a:latin typeface="Calibri"/>
                <a:cs typeface="Calibri"/>
              </a:rPr>
              <a:t>with</a:t>
            </a:r>
            <a:r>
              <a:rPr sz="2000" b="1" spc="-30">
                <a:latin typeface="Calibri"/>
                <a:cs typeface="Calibri"/>
              </a:rPr>
              <a:t> </a:t>
            </a:r>
            <a:r>
              <a:rPr sz="2000" b="1" u="sng">
                <a:solidFill>
                  <a:srgbClr val="1794D2"/>
                </a:solidFill>
                <a:uFill>
                  <a:solidFill>
                    <a:srgbClr val="1794D2"/>
                  </a:solidFill>
                </a:uFill>
                <a:latin typeface="Calibri"/>
                <a:cs typeface="Calibri"/>
                <a:hlinkClick r:id="rId3"/>
              </a:rPr>
              <a:t>Enhanced</a:t>
            </a:r>
            <a:r>
              <a:rPr sz="2000" b="1" u="sng" spc="-35">
                <a:solidFill>
                  <a:srgbClr val="1794D2"/>
                </a:solidFill>
                <a:uFill>
                  <a:solidFill>
                    <a:srgbClr val="1794D2"/>
                  </a:solidFill>
                </a:uFill>
                <a:latin typeface="Calibri"/>
                <a:cs typeface="Calibri"/>
                <a:hlinkClick r:id="rId3"/>
              </a:rPr>
              <a:t> </a:t>
            </a:r>
            <a:r>
              <a:rPr sz="2000" b="1" u="sng" spc="-10">
                <a:solidFill>
                  <a:srgbClr val="1794D2"/>
                </a:solidFill>
                <a:uFill>
                  <a:solidFill>
                    <a:srgbClr val="1794D2"/>
                  </a:solidFill>
                </a:uFill>
                <a:latin typeface="Calibri"/>
                <a:cs typeface="Calibri"/>
                <a:hlinkClick r:id="rId3"/>
              </a:rPr>
              <a:t>Storage</a:t>
            </a:r>
            <a:r>
              <a:rPr sz="2000" b="1" u="sng" spc="-5">
                <a:solidFill>
                  <a:srgbClr val="1794D2"/>
                </a:solidFill>
                <a:uFill>
                  <a:solidFill>
                    <a:srgbClr val="1794D2"/>
                  </a:solidFill>
                </a:uFill>
                <a:latin typeface="Calibri"/>
                <a:cs typeface="Calibri"/>
                <a:hlinkClick r:id="rId3"/>
              </a:rPr>
              <a:t> </a:t>
            </a:r>
            <a:r>
              <a:rPr sz="2000" b="1" u="sng" spc="-10">
                <a:solidFill>
                  <a:srgbClr val="1794D2"/>
                </a:solidFill>
                <a:uFill>
                  <a:solidFill>
                    <a:srgbClr val="1794D2"/>
                  </a:solidFill>
                </a:uFill>
                <a:latin typeface="Calibri"/>
                <a:cs typeface="Calibri"/>
                <a:hlinkClick r:id="rId3"/>
              </a:rPr>
              <a:t>Participation</a:t>
            </a:r>
            <a:r>
              <a:rPr sz="2000" b="1" u="sng" spc="-60">
                <a:solidFill>
                  <a:srgbClr val="1794D2"/>
                </a:solidFill>
                <a:uFill>
                  <a:solidFill>
                    <a:srgbClr val="1794D2"/>
                  </a:solidFill>
                </a:uFill>
                <a:latin typeface="Calibri"/>
                <a:cs typeface="Calibri"/>
                <a:hlinkClick r:id="rId3"/>
              </a:rPr>
              <a:t> </a:t>
            </a:r>
            <a:r>
              <a:rPr sz="2000" b="1" u="sng" spc="-10">
                <a:solidFill>
                  <a:srgbClr val="1794D2"/>
                </a:solidFill>
                <a:uFill>
                  <a:solidFill>
                    <a:srgbClr val="1794D2"/>
                  </a:solidFill>
                </a:uFill>
                <a:latin typeface="Calibri"/>
                <a:cs typeface="Calibri"/>
                <a:hlinkClick r:id="rId3"/>
              </a:rPr>
              <a:t>Revisions</a:t>
            </a:r>
            <a:endParaRPr sz="20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87</a:t>
            </a:fld>
            <a:endParaRPr spc="-25"/>
          </a:p>
        </p:txBody>
      </p:sp>
      <p:sp>
        <p:nvSpPr>
          <p:cNvPr id="7" name="object 7"/>
          <p:cNvSpPr txBox="1"/>
          <p:nvPr/>
        </p:nvSpPr>
        <p:spPr>
          <a:xfrm>
            <a:off x="5814186" y="6734809"/>
            <a:ext cx="563245" cy="114300"/>
          </a:xfrm>
          <a:prstGeom prst="rect">
            <a:avLst/>
          </a:prstGeom>
        </p:spPr>
        <p:txBody>
          <a:bodyPr vert="horz" wrap="square" lIns="0" tIns="0" rIns="0" bIns="0" rtlCol="0">
            <a:spAutoFit/>
          </a:bodyPr>
          <a:lstStyle/>
          <a:p>
            <a:pPr marL="12700">
              <a:lnSpc>
                <a:spcPts val="760"/>
              </a:lnSpc>
            </a:pPr>
            <a:r>
              <a:rPr sz="700" b="1" spc="-10">
                <a:latin typeface="Calibri"/>
                <a:cs typeface="Calibri"/>
              </a:rPr>
              <a:t>ISO-</a:t>
            </a:r>
            <a:r>
              <a:rPr sz="700" b="1">
                <a:latin typeface="Calibri"/>
                <a:cs typeface="Calibri"/>
              </a:rPr>
              <a:t>NE</a:t>
            </a:r>
            <a:r>
              <a:rPr sz="700" b="1" spc="10">
                <a:latin typeface="Calibri"/>
                <a:cs typeface="Calibri"/>
              </a:rPr>
              <a:t> </a:t>
            </a:r>
            <a:r>
              <a:rPr sz="700" b="1" spc="-10">
                <a:latin typeface="Calibri"/>
                <a:cs typeface="Calibri"/>
              </a:rPr>
              <a:t>PUBLIC</a:t>
            </a:r>
            <a:endParaRPr sz="700">
              <a:latin typeface="Calibri"/>
              <a:cs typeface="Calibri"/>
            </a:endParaRPr>
          </a:p>
        </p:txBody>
      </p:sp>
      <p:graphicFrame>
        <p:nvGraphicFramePr>
          <p:cNvPr id="5" name="object 5"/>
          <p:cNvGraphicFramePr>
            <a:graphicFrameLocks noGrp="1"/>
          </p:cNvGraphicFramePr>
          <p:nvPr/>
        </p:nvGraphicFramePr>
        <p:xfrm>
          <a:off x="282917" y="984250"/>
          <a:ext cx="11518900" cy="5478780"/>
        </p:xfrm>
        <a:graphic>
          <a:graphicData uri="http://schemas.openxmlformats.org/drawingml/2006/table">
            <a:tbl>
              <a:tblPr firstRow="1" bandRow="1">
                <a:tableStyleId>{2D5ABB26-0587-4C30-8999-92F81FD0307C}</a:tableStyleId>
              </a:tblPr>
              <a:tblGrid>
                <a:gridCol w="1675130">
                  <a:extLst>
                    <a:ext uri="{9D8B030D-6E8A-4147-A177-3AD203B41FA5}">
                      <a16:colId xmlns:a16="http://schemas.microsoft.com/office/drawing/2014/main" val="20000"/>
                    </a:ext>
                  </a:extLst>
                </a:gridCol>
                <a:gridCol w="4512945">
                  <a:extLst>
                    <a:ext uri="{9D8B030D-6E8A-4147-A177-3AD203B41FA5}">
                      <a16:colId xmlns:a16="http://schemas.microsoft.com/office/drawing/2014/main" val="20001"/>
                    </a:ext>
                  </a:extLst>
                </a:gridCol>
                <a:gridCol w="5330825">
                  <a:extLst>
                    <a:ext uri="{9D8B030D-6E8A-4147-A177-3AD203B41FA5}">
                      <a16:colId xmlns:a16="http://schemas.microsoft.com/office/drawing/2014/main" val="20002"/>
                    </a:ext>
                  </a:extLst>
                </a:gridCol>
              </a:tblGrid>
              <a:tr h="528955">
                <a:tc>
                  <a:txBody>
                    <a:bodyPr/>
                    <a:lstStyle/>
                    <a:p>
                      <a:pPr marL="233679">
                        <a:lnSpc>
                          <a:spcPct val="100000"/>
                        </a:lnSpc>
                        <a:spcBef>
                          <a:spcPts val="229"/>
                        </a:spcBef>
                      </a:pPr>
                      <a:r>
                        <a:rPr sz="1400" b="1" spc="-10">
                          <a:solidFill>
                            <a:srgbClr val="FFFFFF"/>
                          </a:solidFill>
                          <a:latin typeface="Calibri"/>
                          <a:cs typeface="Calibri"/>
                        </a:rPr>
                        <a:t>Settlement</a:t>
                      </a:r>
                      <a:r>
                        <a:rPr sz="1400" b="1" spc="-5">
                          <a:solidFill>
                            <a:srgbClr val="FFFFFF"/>
                          </a:solidFill>
                          <a:latin typeface="Calibri"/>
                          <a:cs typeface="Calibri"/>
                        </a:rPr>
                        <a:t> </a:t>
                      </a:r>
                      <a:r>
                        <a:rPr sz="1400" b="1" spc="-20">
                          <a:solidFill>
                            <a:srgbClr val="FFFFFF"/>
                          </a:solidFill>
                          <a:latin typeface="Calibri"/>
                          <a:cs typeface="Calibri"/>
                        </a:rPr>
                        <a:t>Type</a:t>
                      </a:r>
                      <a:endParaRPr sz="14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794D2"/>
                    </a:solidFill>
                  </a:tcPr>
                </a:tc>
                <a:tc>
                  <a:txBody>
                    <a:bodyPr/>
                    <a:lstStyle/>
                    <a:p>
                      <a:pPr algn="ctr">
                        <a:lnSpc>
                          <a:spcPct val="100000"/>
                        </a:lnSpc>
                        <a:spcBef>
                          <a:spcPts val="229"/>
                        </a:spcBef>
                      </a:pPr>
                      <a:r>
                        <a:rPr sz="1400" b="1">
                          <a:solidFill>
                            <a:srgbClr val="FFFFFF"/>
                          </a:solidFill>
                          <a:latin typeface="Calibri"/>
                          <a:cs typeface="Calibri"/>
                        </a:rPr>
                        <a:t>Calculation</a:t>
                      </a:r>
                      <a:r>
                        <a:rPr sz="1400" b="1" spc="-70">
                          <a:solidFill>
                            <a:srgbClr val="FFFFFF"/>
                          </a:solidFill>
                          <a:latin typeface="Calibri"/>
                          <a:cs typeface="Calibri"/>
                        </a:rPr>
                        <a:t> </a:t>
                      </a:r>
                      <a:r>
                        <a:rPr sz="1400" b="1" spc="-10">
                          <a:solidFill>
                            <a:srgbClr val="FFFFFF"/>
                          </a:solidFill>
                          <a:latin typeface="Calibri"/>
                          <a:cs typeface="Calibri"/>
                        </a:rPr>
                        <a:t>Impact</a:t>
                      </a:r>
                      <a:endParaRPr sz="14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794D2"/>
                    </a:solidFill>
                  </a:tcPr>
                </a:tc>
                <a:tc>
                  <a:txBody>
                    <a:bodyPr/>
                    <a:lstStyle/>
                    <a:p>
                      <a:pPr marL="1270" algn="ctr">
                        <a:lnSpc>
                          <a:spcPts val="1655"/>
                        </a:lnSpc>
                        <a:spcBef>
                          <a:spcPts val="229"/>
                        </a:spcBef>
                      </a:pPr>
                      <a:r>
                        <a:rPr sz="1400" b="1" spc="-10">
                          <a:solidFill>
                            <a:srgbClr val="FFFFFF"/>
                          </a:solidFill>
                          <a:latin typeface="Calibri"/>
                          <a:cs typeface="Calibri"/>
                        </a:rPr>
                        <a:t>Settlement</a:t>
                      </a:r>
                      <a:r>
                        <a:rPr sz="1400" b="1" spc="-45">
                          <a:solidFill>
                            <a:srgbClr val="FFFFFF"/>
                          </a:solidFill>
                          <a:latin typeface="Calibri"/>
                          <a:cs typeface="Calibri"/>
                        </a:rPr>
                        <a:t> </a:t>
                      </a:r>
                      <a:r>
                        <a:rPr sz="1400" b="1">
                          <a:solidFill>
                            <a:srgbClr val="FFFFFF"/>
                          </a:solidFill>
                          <a:latin typeface="Calibri"/>
                          <a:cs typeface="Calibri"/>
                        </a:rPr>
                        <a:t>Report</a:t>
                      </a:r>
                      <a:r>
                        <a:rPr sz="1400" b="1" spc="-20">
                          <a:solidFill>
                            <a:srgbClr val="FFFFFF"/>
                          </a:solidFill>
                          <a:latin typeface="Calibri"/>
                          <a:cs typeface="Calibri"/>
                        </a:rPr>
                        <a:t> </a:t>
                      </a:r>
                      <a:r>
                        <a:rPr sz="1400" b="1" spc="-10">
                          <a:solidFill>
                            <a:srgbClr val="FFFFFF"/>
                          </a:solidFill>
                          <a:latin typeface="Calibri"/>
                          <a:cs typeface="Calibri"/>
                        </a:rPr>
                        <a:t>Changes</a:t>
                      </a:r>
                      <a:endParaRPr sz="1400">
                        <a:latin typeface="Calibri"/>
                        <a:cs typeface="Calibri"/>
                      </a:endParaRPr>
                    </a:p>
                    <a:p>
                      <a:pPr algn="ctr">
                        <a:lnSpc>
                          <a:spcPts val="1415"/>
                        </a:lnSpc>
                      </a:pPr>
                      <a:r>
                        <a:rPr sz="1200">
                          <a:solidFill>
                            <a:srgbClr val="FFFFFF"/>
                          </a:solidFill>
                          <a:latin typeface="Calibri"/>
                          <a:cs typeface="Calibri"/>
                        </a:rPr>
                        <a:t>(No</a:t>
                      </a:r>
                      <a:r>
                        <a:rPr sz="1200" spc="-25">
                          <a:solidFill>
                            <a:srgbClr val="FFFFFF"/>
                          </a:solidFill>
                          <a:latin typeface="Calibri"/>
                          <a:cs typeface="Calibri"/>
                        </a:rPr>
                        <a:t> </a:t>
                      </a:r>
                      <a:r>
                        <a:rPr sz="1200">
                          <a:solidFill>
                            <a:srgbClr val="FFFFFF"/>
                          </a:solidFill>
                          <a:latin typeface="Calibri"/>
                          <a:cs typeface="Calibri"/>
                        </a:rPr>
                        <a:t>New</a:t>
                      </a:r>
                      <a:r>
                        <a:rPr sz="1200" spc="-25">
                          <a:solidFill>
                            <a:srgbClr val="FFFFFF"/>
                          </a:solidFill>
                          <a:latin typeface="Calibri"/>
                          <a:cs typeface="Calibri"/>
                        </a:rPr>
                        <a:t> </a:t>
                      </a:r>
                      <a:r>
                        <a:rPr sz="1200" spc="-10">
                          <a:solidFill>
                            <a:srgbClr val="FFFFFF"/>
                          </a:solidFill>
                          <a:latin typeface="Calibri"/>
                          <a:cs typeface="Calibri"/>
                        </a:rPr>
                        <a:t>Reports)</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794D2"/>
                    </a:solidFill>
                  </a:tcPr>
                </a:tc>
                <a:extLst>
                  <a:ext uri="{0D108BD9-81ED-4DB2-BD59-A6C34878D82A}">
                    <a16:rowId xmlns:a16="http://schemas.microsoft.com/office/drawing/2014/main" val="10000"/>
                  </a:ext>
                </a:extLst>
              </a:tr>
              <a:tr h="336550">
                <a:tc>
                  <a:txBody>
                    <a:bodyPr/>
                    <a:lstStyle/>
                    <a:p>
                      <a:pPr marL="73025">
                        <a:lnSpc>
                          <a:spcPct val="100000"/>
                        </a:lnSpc>
                        <a:spcBef>
                          <a:spcPts val="305"/>
                        </a:spcBef>
                      </a:pPr>
                      <a:r>
                        <a:rPr sz="1400" b="1" spc="-10">
                          <a:latin typeface="Calibri"/>
                          <a:cs typeface="Calibri"/>
                        </a:rPr>
                        <a:t>Day-</a:t>
                      </a:r>
                      <a:r>
                        <a:rPr sz="1400" b="1">
                          <a:latin typeface="Calibri"/>
                          <a:cs typeface="Calibri"/>
                        </a:rPr>
                        <a:t>Ahead</a:t>
                      </a:r>
                      <a:r>
                        <a:rPr sz="1400" b="1" spc="-50">
                          <a:latin typeface="Calibri"/>
                          <a:cs typeface="Calibri"/>
                        </a:rPr>
                        <a:t> </a:t>
                      </a:r>
                      <a:r>
                        <a:rPr sz="1400" b="1" spc="-10">
                          <a:latin typeface="Calibri"/>
                          <a:cs typeface="Calibri"/>
                        </a:rPr>
                        <a:t>Energy</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DED"/>
                    </a:solidFill>
                  </a:tcPr>
                </a:tc>
                <a:tc>
                  <a:txBody>
                    <a:bodyPr/>
                    <a:lstStyle/>
                    <a:p>
                      <a:pPr marL="73025">
                        <a:lnSpc>
                          <a:spcPct val="100000"/>
                        </a:lnSpc>
                        <a:spcBef>
                          <a:spcPts val="305"/>
                        </a:spcBef>
                      </a:pPr>
                      <a:r>
                        <a:rPr sz="1400" spc="-20">
                          <a:latin typeface="Calibri"/>
                          <a:cs typeface="Calibri"/>
                        </a:rPr>
                        <a:t>None</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DED"/>
                    </a:solidFill>
                  </a:tcPr>
                </a:tc>
                <a:tc>
                  <a:txBody>
                    <a:bodyPr/>
                    <a:lstStyle/>
                    <a:p>
                      <a:pPr marL="73660">
                        <a:lnSpc>
                          <a:spcPct val="100000"/>
                        </a:lnSpc>
                        <a:spcBef>
                          <a:spcPts val="305"/>
                        </a:spcBef>
                      </a:pPr>
                      <a:r>
                        <a:rPr sz="1400" spc="-20">
                          <a:latin typeface="Calibri"/>
                          <a:cs typeface="Calibri"/>
                        </a:rPr>
                        <a:t>None</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1"/>
                  </a:ext>
                </a:extLst>
              </a:tr>
              <a:tr h="539750">
                <a:tc>
                  <a:txBody>
                    <a:bodyPr/>
                    <a:lstStyle/>
                    <a:p>
                      <a:pPr marL="73025">
                        <a:lnSpc>
                          <a:spcPct val="100000"/>
                        </a:lnSpc>
                        <a:spcBef>
                          <a:spcPts val="1110"/>
                        </a:spcBef>
                      </a:pPr>
                      <a:r>
                        <a:rPr sz="1400" b="1" spc="-10">
                          <a:latin typeface="Calibri"/>
                          <a:cs typeface="Calibri"/>
                        </a:rPr>
                        <a:t>Day-</a:t>
                      </a:r>
                      <a:r>
                        <a:rPr sz="1400" b="1">
                          <a:latin typeface="Calibri"/>
                          <a:cs typeface="Calibri"/>
                        </a:rPr>
                        <a:t>Ahead</a:t>
                      </a:r>
                      <a:r>
                        <a:rPr sz="1400" b="1" spc="-50">
                          <a:latin typeface="Calibri"/>
                          <a:cs typeface="Calibri"/>
                        </a:rPr>
                        <a:t> </a:t>
                      </a:r>
                      <a:r>
                        <a:rPr sz="1400" b="1" spc="-20">
                          <a:latin typeface="Calibri"/>
                          <a:cs typeface="Calibri"/>
                        </a:rPr>
                        <a:t>NCPC</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025">
                        <a:lnSpc>
                          <a:spcPts val="1590"/>
                        </a:lnSpc>
                        <a:spcBef>
                          <a:spcPts val="305"/>
                        </a:spcBef>
                      </a:pPr>
                      <a:r>
                        <a:rPr sz="1400" spc="-20">
                          <a:latin typeface="Calibri"/>
                          <a:cs typeface="Calibri"/>
                        </a:rPr>
                        <a:t>Always-</a:t>
                      </a:r>
                      <a:r>
                        <a:rPr sz="1400" spc="-10">
                          <a:latin typeface="Calibri"/>
                          <a:cs typeface="Calibri"/>
                        </a:rPr>
                        <a:t>committed</a:t>
                      </a:r>
                      <a:r>
                        <a:rPr sz="1400" spc="-40">
                          <a:latin typeface="Calibri"/>
                          <a:cs typeface="Calibri"/>
                        </a:rPr>
                        <a:t> </a:t>
                      </a:r>
                      <a:r>
                        <a:rPr sz="1400">
                          <a:latin typeface="Calibri"/>
                          <a:cs typeface="Calibri"/>
                        </a:rPr>
                        <a:t>CSF</a:t>
                      </a:r>
                      <a:r>
                        <a:rPr sz="1400" spc="-30">
                          <a:latin typeface="Calibri"/>
                          <a:cs typeface="Calibri"/>
                        </a:rPr>
                        <a:t> </a:t>
                      </a:r>
                      <a:r>
                        <a:rPr sz="1400" spc="-10">
                          <a:latin typeface="Calibri"/>
                          <a:cs typeface="Calibri"/>
                        </a:rPr>
                        <a:t>generator</a:t>
                      </a:r>
                      <a:r>
                        <a:rPr sz="1400" spc="-20">
                          <a:latin typeface="Calibri"/>
                          <a:cs typeface="Calibri"/>
                        </a:rPr>
                        <a:t> </a:t>
                      </a:r>
                      <a:r>
                        <a:rPr sz="1400">
                          <a:latin typeface="Calibri"/>
                          <a:cs typeface="Calibri"/>
                        </a:rPr>
                        <a:t>asset</a:t>
                      </a:r>
                      <a:r>
                        <a:rPr sz="1400" spc="-5">
                          <a:latin typeface="Calibri"/>
                          <a:cs typeface="Calibri"/>
                        </a:rPr>
                        <a:t> </a:t>
                      </a:r>
                      <a:r>
                        <a:rPr sz="1400" spc="-10">
                          <a:latin typeface="Calibri"/>
                          <a:cs typeface="Calibri"/>
                        </a:rPr>
                        <a:t>treated </a:t>
                      </a:r>
                      <a:r>
                        <a:rPr sz="1400" spc="-20">
                          <a:latin typeface="Calibri"/>
                          <a:cs typeface="Calibri"/>
                        </a:rPr>
                        <a:t>like</a:t>
                      </a:r>
                      <a:endParaRPr sz="1400">
                        <a:latin typeface="Calibri"/>
                        <a:cs typeface="Calibri"/>
                      </a:endParaRPr>
                    </a:p>
                    <a:p>
                      <a:pPr marL="73025">
                        <a:lnSpc>
                          <a:spcPts val="1590"/>
                        </a:lnSpc>
                      </a:pPr>
                      <a:r>
                        <a:rPr sz="1400" spc="-20">
                          <a:latin typeface="Calibri"/>
                          <a:cs typeface="Calibri"/>
                        </a:rPr>
                        <a:t>fast-</a:t>
                      </a:r>
                      <a:r>
                        <a:rPr sz="1400">
                          <a:latin typeface="Calibri"/>
                          <a:cs typeface="Calibri"/>
                        </a:rPr>
                        <a:t>start</a:t>
                      </a:r>
                      <a:r>
                        <a:rPr sz="1400" spc="-35">
                          <a:latin typeface="Calibri"/>
                          <a:cs typeface="Calibri"/>
                        </a:rPr>
                        <a:t> </a:t>
                      </a:r>
                      <a:r>
                        <a:rPr sz="1400" spc="-20">
                          <a:latin typeface="Calibri"/>
                          <a:cs typeface="Calibri"/>
                        </a:rPr>
                        <a:t>unit</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660">
                        <a:lnSpc>
                          <a:spcPct val="100000"/>
                        </a:lnSpc>
                        <a:spcBef>
                          <a:spcPts val="305"/>
                        </a:spcBef>
                      </a:pPr>
                      <a:r>
                        <a:rPr sz="1400">
                          <a:latin typeface="Calibri"/>
                          <a:cs typeface="Calibri"/>
                        </a:rPr>
                        <a:t>New</a:t>
                      </a:r>
                      <a:r>
                        <a:rPr sz="1400" spc="-45">
                          <a:latin typeface="Calibri"/>
                          <a:cs typeface="Calibri"/>
                        </a:rPr>
                        <a:t> </a:t>
                      </a:r>
                      <a:r>
                        <a:rPr sz="1400">
                          <a:latin typeface="Calibri"/>
                          <a:cs typeface="Calibri"/>
                        </a:rPr>
                        <a:t>CSF</a:t>
                      </a:r>
                      <a:r>
                        <a:rPr sz="1400" spc="-45">
                          <a:latin typeface="Calibri"/>
                          <a:cs typeface="Calibri"/>
                        </a:rPr>
                        <a:t> </a:t>
                      </a:r>
                      <a:r>
                        <a:rPr sz="1400">
                          <a:latin typeface="Calibri"/>
                          <a:cs typeface="Calibri"/>
                        </a:rPr>
                        <a:t>DARD</a:t>
                      </a:r>
                      <a:r>
                        <a:rPr sz="1400" spc="-45">
                          <a:latin typeface="Calibri"/>
                          <a:cs typeface="Calibri"/>
                        </a:rPr>
                        <a:t> </a:t>
                      </a:r>
                      <a:r>
                        <a:rPr sz="1400">
                          <a:latin typeface="Calibri"/>
                          <a:cs typeface="Calibri"/>
                        </a:rPr>
                        <a:t>type</a:t>
                      </a:r>
                      <a:r>
                        <a:rPr sz="1400" spc="-15">
                          <a:latin typeface="Calibri"/>
                          <a:cs typeface="Calibri"/>
                        </a:rPr>
                        <a:t> </a:t>
                      </a:r>
                      <a:r>
                        <a:rPr sz="1400" spc="-10">
                          <a:latin typeface="Calibri"/>
                          <a:cs typeface="Calibri"/>
                        </a:rPr>
                        <a:t>identified</a:t>
                      </a:r>
                      <a:r>
                        <a:rPr sz="1400" spc="-25">
                          <a:latin typeface="Calibri"/>
                          <a:cs typeface="Calibri"/>
                        </a:rPr>
                        <a:t> </a:t>
                      </a:r>
                      <a:r>
                        <a:rPr sz="1400">
                          <a:latin typeface="Calibri"/>
                          <a:cs typeface="Calibri"/>
                        </a:rPr>
                        <a:t>as</a:t>
                      </a:r>
                      <a:r>
                        <a:rPr sz="1400" spc="-25">
                          <a:latin typeface="Calibri"/>
                          <a:cs typeface="Calibri"/>
                        </a:rPr>
                        <a:t> </a:t>
                      </a:r>
                      <a:r>
                        <a:rPr sz="1400">
                          <a:latin typeface="Calibri"/>
                          <a:cs typeface="Calibri"/>
                        </a:rPr>
                        <a:t>“Energy</a:t>
                      </a:r>
                      <a:r>
                        <a:rPr sz="1400" spc="-20">
                          <a:latin typeface="Calibri"/>
                          <a:cs typeface="Calibri"/>
                        </a:rPr>
                        <a:t> </a:t>
                      </a:r>
                      <a:r>
                        <a:rPr sz="1400" spc="-10">
                          <a:latin typeface="Calibri"/>
                          <a:cs typeface="Calibri"/>
                        </a:rPr>
                        <a:t>Storage”</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2"/>
                  </a:ext>
                </a:extLst>
              </a:tr>
              <a:tr h="354965">
                <a:tc>
                  <a:txBody>
                    <a:bodyPr/>
                    <a:lstStyle/>
                    <a:p>
                      <a:pPr marL="73025">
                        <a:lnSpc>
                          <a:spcPct val="100000"/>
                        </a:lnSpc>
                        <a:spcBef>
                          <a:spcPts val="380"/>
                        </a:spcBef>
                      </a:pPr>
                      <a:r>
                        <a:rPr sz="1400" b="1">
                          <a:latin typeface="Calibri"/>
                          <a:cs typeface="Calibri"/>
                        </a:rPr>
                        <a:t>Energy</a:t>
                      </a:r>
                      <a:r>
                        <a:rPr sz="1400" b="1" spc="-55">
                          <a:latin typeface="Calibri"/>
                          <a:cs typeface="Calibri"/>
                        </a:rPr>
                        <a:t> </a:t>
                      </a:r>
                      <a:r>
                        <a:rPr sz="1400" b="1" spc="-10">
                          <a:latin typeface="Calibri"/>
                          <a:cs typeface="Calibri"/>
                        </a:rPr>
                        <a:t>Quantity</a:t>
                      </a:r>
                      <a:endParaRPr sz="1400">
                        <a:latin typeface="Calibri"/>
                        <a:cs typeface="Calibri"/>
                      </a:endParaRPr>
                    </a:p>
                  </a:txBody>
                  <a:tcPr marL="0" marR="0" marT="482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73025">
                        <a:lnSpc>
                          <a:spcPct val="100000"/>
                        </a:lnSpc>
                        <a:spcBef>
                          <a:spcPts val="305"/>
                        </a:spcBef>
                      </a:pPr>
                      <a:r>
                        <a:rPr sz="1400">
                          <a:latin typeface="Calibri"/>
                          <a:cs typeface="Calibri"/>
                        </a:rPr>
                        <a:t>New</a:t>
                      </a:r>
                      <a:r>
                        <a:rPr sz="1400" spc="-40">
                          <a:latin typeface="Calibri"/>
                          <a:cs typeface="Calibri"/>
                        </a:rPr>
                        <a:t> </a:t>
                      </a:r>
                      <a:r>
                        <a:rPr sz="1400" spc="-10">
                          <a:latin typeface="Calibri"/>
                          <a:cs typeface="Calibri"/>
                        </a:rPr>
                        <a:t>calculation </a:t>
                      </a:r>
                      <a:r>
                        <a:rPr sz="1400">
                          <a:latin typeface="Calibri"/>
                          <a:cs typeface="Calibri"/>
                        </a:rPr>
                        <a:t>method</a:t>
                      </a:r>
                      <a:r>
                        <a:rPr sz="1400" spc="-15">
                          <a:latin typeface="Calibri"/>
                          <a:cs typeface="Calibri"/>
                        </a:rPr>
                        <a:t> </a:t>
                      </a:r>
                      <a:r>
                        <a:rPr sz="1400">
                          <a:latin typeface="Calibri"/>
                          <a:cs typeface="Calibri"/>
                        </a:rPr>
                        <a:t>for</a:t>
                      </a:r>
                      <a:r>
                        <a:rPr sz="1400" spc="-45">
                          <a:latin typeface="Calibri"/>
                          <a:cs typeface="Calibri"/>
                        </a:rPr>
                        <a:t> </a:t>
                      </a:r>
                      <a:r>
                        <a:rPr sz="1400" spc="-20">
                          <a:latin typeface="Calibri"/>
                          <a:cs typeface="Calibri"/>
                        </a:rPr>
                        <a:t>CSFs</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73660">
                        <a:lnSpc>
                          <a:spcPct val="100000"/>
                        </a:lnSpc>
                        <a:spcBef>
                          <a:spcPts val="305"/>
                        </a:spcBef>
                      </a:pPr>
                      <a:r>
                        <a:rPr sz="1400">
                          <a:latin typeface="Calibri"/>
                          <a:cs typeface="Calibri"/>
                        </a:rPr>
                        <a:t>New</a:t>
                      </a:r>
                      <a:r>
                        <a:rPr sz="1400" spc="-35">
                          <a:latin typeface="Calibri"/>
                          <a:cs typeface="Calibri"/>
                        </a:rPr>
                        <a:t> </a:t>
                      </a:r>
                      <a:r>
                        <a:rPr sz="1400" spc="-10">
                          <a:latin typeface="Calibri"/>
                          <a:cs typeface="Calibri"/>
                        </a:rPr>
                        <a:t>calculation</a:t>
                      </a:r>
                      <a:r>
                        <a:rPr sz="1400" spc="-5">
                          <a:latin typeface="Calibri"/>
                          <a:cs typeface="Calibri"/>
                        </a:rPr>
                        <a:t> </a:t>
                      </a:r>
                      <a:r>
                        <a:rPr sz="1400">
                          <a:latin typeface="Calibri"/>
                          <a:cs typeface="Calibri"/>
                        </a:rPr>
                        <a:t>method</a:t>
                      </a:r>
                      <a:r>
                        <a:rPr sz="1400" spc="-20">
                          <a:latin typeface="Calibri"/>
                          <a:cs typeface="Calibri"/>
                        </a:rPr>
                        <a:t> </a:t>
                      </a:r>
                      <a:r>
                        <a:rPr sz="1400" spc="-10">
                          <a:latin typeface="Calibri"/>
                          <a:cs typeface="Calibri"/>
                        </a:rPr>
                        <a:t>identified</a:t>
                      </a:r>
                      <a:r>
                        <a:rPr sz="1400" spc="-15">
                          <a:latin typeface="Calibri"/>
                          <a:cs typeface="Calibri"/>
                        </a:rPr>
                        <a:t> </a:t>
                      </a:r>
                      <a:r>
                        <a:rPr sz="1400">
                          <a:latin typeface="Calibri"/>
                          <a:cs typeface="Calibri"/>
                        </a:rPr>
                        <a:t>as</a:t>
                      </a:r>
                      <a:r>
                        <a:rPr sz="1400" spc="-15">
                          <a:latin typeface="Calibri"/>
                          <a:cs typeface="Calibri"/>
                        </a:rPr>
                        <a:t> </a:t>
                      </a:r>
                      <a:r>
                        <a:rPr sz="1400">
                          <a:latin typeface="Calibri"/>
                          <a:cs typeface="Calibri"/>
                        </a:rPr>
                        <a:t>“Net</a:t>
                      </a:r>
                      <a:r>
                        <a:rPr sz="1400" spc="-25">
                          <a:latin typeface="Calibri"/>
                          <a:cs typeface="Calibri"/>
                        </a:rPr>
                        <a:t> </a:t>
                      </a:r>
                      <a:r>
                        <a:rPr sz="1400" spc="-10">
                          <a:latin typeface="Calibri"/>
                          <a:cs typeface="Calibri"/>
                        </a:rPr>
                        <a:t>Adjustment”</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3"/>
                  </a:ext>
                </a:extLst>
              </a:tr>
              <a:tr h="336550">
                <a:tc>
                  <a:txBody>
                    <a:bodyPr/>
                    <a:lstStyle/>
                    <a:p>
                      <a:pPr marL="73025">
                        <a:lnSpc>
                          <a:spcPct val="100000"/>
                        </a:lnSpc>
                        <a:spcBef>
                          <a:spcPts val="305"/>
                        </a:spcBef>
                      </a:pPr>
                      <a:r>
                        <a:rPr sz="1400" b="1" spc="-10">
                          <a:latin typeface="Calibri"/>
                          <a:cs typeface="Calibri"/>
                        </a:rPr>
                        <a:t>Real-</a:t>
                      </a:r>
                      <a:r>
                        <a:rPr sz="1400" b="1">
                          <a:latin typeface="Calibri"/>
                          <a:cs typeface="Calibri"/>
                        </a:rPr>
                        <a:t>Time</a:t>
                      </a:r>
                      <a:r>
                        <a:rPr sz="1400" b="1" spc="-35">
                          <a:latin typeface="Calibri"/>
                          <a:cs typeface="Calibri"/>
                        </a:rPr>
                        <a:t> </a:t>
                      </a:r>
                      <a:r>
                        <a:rPr sz="1400" b="1" spc="-10">
                          <a:latin typeface="Calibri"/>
                          <a:cs typeface="Calibri"/>
                        </a:rPr>
                        <a:t>Energy</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025">
                        <a:lnSpc>
                          <a:spcPct val="100000"/>
                        </a:lnSpc>
                        <a:spcBef>
                          <a:spcPts val="305"/>
                        </a:spcBef>
                      </a:pPr>
                      <a:r>
                        <a:rPr sz="1400" spc="-20">
                          <a:latin typeface="Calibri"/>
                          <a:cs typeface="Calibri"/>
                        </a:rPr>
                        <a:t>None</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660">
                        <a:lnSpc>
                          <a:spcPct val="100000"/>
                        </a:lnSpc>
                        <a:spcBef>
                          <a:spcPts val="305"/>
                        </a:spcBef>
                      </a:pPr>
                      <a:r>
                        <a:rPr sz="1400">
                          <a:latin typeface="Calibri"/>
                          <a:cs typeface="Calibri"/>
                        </a:rPr>
                        <a:t>New</a:t>
                      </a:r>
                      <a:r>
                        <a:rPr sz="1400" spc="-65">
                          <a:latin typeface="Calibri"/>
                          <a:cs typeface="Calibri"/>
                        </a:rPr>
                        <a:t> </a:t>
                      </a:r>
                      <a:r>
                        <a:rPr sz="1400">
                          <a:latin typeface="Calibri"/>
                          <a:cs typeface="Calibri"/>
                        </a:rPr>
                        <a:t>CSF</a:t>
                      </a:r>
                      <a:r>
                        <a:rPr sz="1400" spc="-60">
                          <a:latin typeface="Calibri"/>
                          <a:cs typeface="Calibri"/>
                        </a:rPr>
                        <a:t> </a:t>
                      </a:r>
                      <a:r>
                        <a:rPr sz="1400">
                          <a:latin typeface="Calibri"/>
                          <a:cs typeface="Calibri"/>
                        </a:rPr>
                        <a:t>load</a:t>
                      </a:r>
                      <a:r>
                        <a:rPr sz="1400" spc="-60">
                          <a:latin typeface="Calibri"/>
                          <a:cs typeface="Calibri"/>
                        </a:rPr>
                        <a:t> </a:t>
                      </a:r>
                      <a:r>
                        <a:rPr sz="1400">
                          <a:latin typeface="Calibri"/>
                          <a:cs typeface="Calibri"/>
                        </a:rPr>
                        <a:t>asset</a:t>
                      </a:r>
                      <a:r>
                        <a:rPr sz="1400" spc="-50">
                          <a:latin typeface="Calibri"/>
                          <a:cs typeface="Calibri"/>
                        </a:rPr>
                        <a:t> </a:t>
                      </a:r>
                      <a:r>
                        <a:rPr sz="1400">
                          <a:latin typeface="Calibri"/>
                          <a:cs typeface="Calibri"/>
                        </a:rPr>
                        <a:t>subtype</a:t>
                      </a:r>
                      <a:r>
                        <a:rPr sz="1400" spc="-25">
                          <a:latin typeface="Calibri"/>
                          <a:cs typeface="Calibri"/>
                        </a:rPr>
                        <a:t> </a:t>
                      </a:r>
                      <a:r>
                        <a:rPr sz="1400">
                          <a:latin typeface="Calibri"/>
                          <a:cs typeface="Calibri"/>
                        </a:rPr>
                        <a:t>identified</a:t>
                      </a:r>
                      <a:r>
                        <a:rPr sz="1400" spc="-30">
                          <a:latin typeface="Calibri"/>
                          <a:cs typeface="Calibri"/>
                        </a:rPr>
                        <a:t> </a:t>
                      </a:r>
                      <a:r>
                        <a:rPr sz="1400">
                          <a:latin typeface="Calibri"/>
                          <a:cs typeface="Calibri"/>
                        </a:rPr>
                        <a:t>as</a:t>
                      </a:r>
                      <a:r>
                        <a:rPr sz="1400" spc="-45">
                          <a:latin typeface="Calibri"/>
                          <a:cs typeface="Calibri"/>
                        </a:rPr>
                        <a:t> </a:t>
                      </a:r>
                      <a:r>
                        <a:rPr sz="1400">
                          <a:latin typeface="Calibri"/>
                          <a:cs typeface="Calibri"/>
                        </a:rPr>
                        <a:t>“Energy</a:t>
                      </a:r>
                      <a:r>
                        <a:rPr sz="1400" spc="-45">
                          <a:latin typeface="Calibri"/>
                          <a:cs typeface="Calibri"/>
                        </a:rPr>
                        <a:t> </a:t>
                      </a:r>
                      <a:r>
                        <a:rPr sz="1400" spc="-10">
                          <a:latin typeface="Calibri"/>
                          <a:cs typeface="Calibri"/>
                        </a:rPr>
                        <a:t>Storage”</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4"/>
                  </a:ext>
                </a:extLst>
              </a:tr>
              <a:tr h="1158875">
                <a:tc>
                  <a:txBody>
                    <a:bodyPr/>
                    <a:lstStyle/>
                    <a:p>
                      <a:pPr>
                        <a:lnSpc>
                          <a:spcPct val="100000"/>
                        </a:lnSpc>
                      </a:pPr>
                      <a:endParaRPr sz="1400">
                        <a:latin typeface="Times New Roman"/>
                        <a:cs typeface="Times New Roman"/>
                      </a:endParaRPr>
                    </a:p>
                    <a:p>
                      <a:pPr>
                        <a:lnSpc>
                          <a:spcPct val="100000"/>
                        </a:lnSpc>
                        <a:spcBef>
                          <a:spcPts val="325"/>
                        </a:spcBef>
                      </a:pPr>
                      <a:endParaRPr sz="1400">
                        <a:latin typeface="Times New Roman"/>
                        <a:cs typeface="Times New Roman"/>
                      </a:endParaRPr>
                    </a:p>
                    <a:p>
                      <a:pPr marL="73025">
                        <a:lnSpc>
                          <a:spcPct val="100000"/>
                        </a:lnSpc>
                      </a:pPr>
                      <a:r>
                        <a:rPr sz="1400" b="1" spc="-10">
                          <a:latin typeface="Calibri"/>
                          <a:cs typeface="Calibri"/>
                        </a:rPr>
                        <a:t>Real-</a:t>
                      </a:r>
                      <a:r>
                        <a:rPr sz="1400" b="1">
                          <a:latin typeface="Calibri"/>
                          <a:cs typeface="Calibri"/>
                        </a:rPr>
                        <a:t>Time</a:t>
                      </a:r>
                      <a:r>
                        <a:rPr sz="1400" b="1" spc="-35">
                          <a:latin typeface="Calibri"/>
                          <a:cs typeface="Calibri"/>
                        </a:rPr>
                        <a:t> </a:t>
                      </a:r>
                      <a:r>
                        <a:rPr sz="1400" b="1" spc="-20">
                          <a:latin typeface="Calibri"/>
                          <a:cs typeface="Calibri"/>
                        </a:rPr>
                        <a:t>NCPC</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42570" marR="177165" indent="-169545">
                        <a:lnSpc>
                          <a:spcPts val="1500"/>
                        </a:lnSpc>
                        <a:spcBef>
                          <a:spcPts val="505"/>
                        </a:spcBef>
                        <a:buFont typeface="Arial"/>
                        <a:buChar char="•"/>
                        <a:tabLst>
                          <a:tab pos="243840" algn="l"/>
                        </a:tabLst>
                      </a:pPr>
                      <a:r>
                        <a:rPr sz="1400">
                          <a:latin typeface="Calibri"/>
                          <a:cs typeface="Calibri"/>
                        </a:rPr>
                        <a:t>CSF</a:t>
                      </a:r>
                      <a:r>
                        <a:rPr sz="1400" spc="-45">
                          <a:latin typeface="Calibri"/>
                          <a:cs typeface="Calibri"/>
                        </a:rPr>
                        <a:t> </a:t>
                      </a:r>
                      <a:r>
                        <a:rPr sz="1400" spc="-10">
                          <a:latin typeface="Calibri"/>
                          <a:cs typeface="Calibri"/>
                        </a:rPr>
                        <a:t>generator</a:t>
                      </a:r>
                      <a:r>
                        <a:rPr sz="1400" spc="-35">
                          <a:latin typeface="Calibri"/>
                          <a:cs typeface="Calibri"/>
                        </a:rPr>
                        <a:t> </a:t>
                      </a:r>
                      <a:r>
                        <a:rPr sz="1400">
                          <a:latin typeface="Calibri"/>
                          <a:cs typeface="Calibri"/>
                        </a:rPr>
                        <a:t>asset</a:t>
                      </a:r>
                      <a:r>
                        <a:rPr sz="1400" spc="-30">
                          <a:latin typeface="Calibri"/>
                          <a:cs typeface="Calibri"/>
                        </a:rPr>
                        <a:t> </a:t>
                      </a:r>
                      <a:r>
                        <a:rPr sz="1400">
                          <a:latin typeface="Calibri"/>
                          <a:cs typeface="Calibri"/>
                        </a:rPr>
                        <a:t>uses</a:t>
                      </a:r>
                      <a:r>
                        <a:rPr sz="1400" spc="-25">
                          <a:latin typeface="Calibri"/>
                          <a:cs typeface="Calibri"/>
                        </a:rPr>
                        <a:t> </a:t>
                      </a:r>
                      <a:r>
                        <a:rPr sz="1400">
                          <a:latin typeface="Calibri"/>
                          <a:cs typeface="Calibri"/>
                        </a:rPr>
                        <a:t>DDP</a:t>
                      </a:r>
                      <a:r>
                        <a:rPr sz="1400" spc="-40">
                          <a:latin typeface="Calibri"/>
                          <a:cs typeface="Calibri"/>
                        </a:rPr>
                        <a:t> </a:t>
                      </a:r>
                      <a:r>
                        <a:rPr sz="1400" spc="-10">
                          <a:latin typeface="Calibri"/>
                          <a:cs typeface="Calibri"/>
                        </a:rPr>
                        <a:t>instead</a:t>
                      </a:r>
                      <a:r>
                        <a:rPr sz="1400" spc="-25">
                          <a:latin typeface="Calibri"/>
                          <a:cs typeface="Calibri"/>
                        </a:rPr>
                        <a:t> </a:t>
                      </a:r>
                      <a:r>
                        <a:rPr sz="1400">
                          <a:latin typeface="Calibri"/>
                          <a:cs typeface="Calibri"/>
                        </a:rPr>
                        <a:t>of</a:t>
                      </a:r>
                      <a:r>
                        <a:rPr sz="1400" spc="-40">
                          <a:latin typeface="Calibri"/>
                          <a:cs typeface="Calibri"/>
                        </a:rPr>
                        <a:t> </a:t>
                      </a:r>
                      <a:r>
                        <a:rPr sz="1400">
                          <a:latin typeface="Calibri"/>
                          <a:cs typeface="Calibri"/>
                        </a:rPr>
                        <a:t>actual</a:t>
                      </a:r>
                      <a:r>
                        <a:rPr sz="1400" spc="-25">
                          <a:latin typeface="Calibri"/>
                          <a:cs typeface="Calibri"/>
                        </a:rPr>
                        <a:t> </a:t>
                      </a:r>
                      <a:r>
                        <a:rPr sz="1400">
                          <a:latin typeface="Calibri"/>
                          <a:cs typeface="Calibri"/>
                        </a:rPr>
                        <a:t>output,</a:t>
                      </a:r>
                      <a:r>
                        <a:rPr sz="1400" spc="-20">
                          <a:latin typeface="Calibri"/>
                          <a:cs typeface="Calibri"/>
                        </a:rPr>
                        <a:t> </a:t>
                      </a:r>
                      <a:r>
                        <a:rPr sz="1400" spc="-25">
                          <a:latin typeface="Calibri"/>
                          <a:cs typeface="Calibri"/>
                        </a:rPr>
                        <a:t>if 	</a:t>
                      </a:r>
                      <a:r>
                        <a:rPr sz="1400">
                          <a:latin typeface="Calibri"/>
                          <a:cs typeface="Calibri"/>
                        </a:rPr>
                        <a:t>CSF</a:t>
                      </a:r>
                      <a:r>
                        <a:rPr sz="1400" spc="-35">
                          <a:latin typeface="Calibri"/>
                          <a:cs typeface="Calibri"/>
                        </a:rPr>
                        <a:t> </a:t>
                      </a:r>
                      <a:r>
                        <a:rPr sz="1400" spc="-25">
                          <a:latin typeface="Calibri"/>
                          <a:cs typeface="Calibri"/>
                        </a:rPr>
                        <a:t>ATRR</a:t>
                      </a:r>
                      <a:r>
                        <a:rPr sz="1400" spc="-35">
                          <a:latin typeface="Calibri"/>
                          <a:cs typeface="Calibri"/>
                        </a:rPr>
                        <a:t> </a:t>
                      </a:r>
                      <a:r>
                        <a:rPr sz="1400">
                          <a:latin typeface="Calibri"/>
                          <a:cs typeface="Calibri"/>
                        </a:rPr>
                        <a:t>is</a:t>
                      </a:r>
                      <a:r>
                        <a:rPr sz="1400" spc="-15">
                          <a:latin typeface="Calibri"/>
                          <a:cs typeface="Calibri"/>
                        </a:rPr>
                        <a:t> </a:t>
                      </a:r>
                      <a:r>
                        <a:rPr sz="1400" spc="-10">
                          <a:latin typeface="Calibri"/>
                          <a:cs typeface="Calibri"/>
                        </a:rPr>
                        <a:t>regulating</a:t>
                      </a:r>
                      <a:endParaRPr sz="1400">
                        <a:latin typeface="Calibri"/>
                        <a:cs typeface="Calibri"/>
                      </a:endParaRPr>
                    </a:p>
                    <a:p>
                      <a:pPr marL="242570" marR="608330" indent="-169545">
                        <a:lnSpc>
                          <a:spcPts val="1500"/>
                        </a:lnSpc>
                        <a:spcBef>
                          <a:spcPts val="5"/>
                        </a:spcBef>
                        <a:buFont typeface="Arial"/>
                        <a:buChar char="•"/>
                        <a:tabLst>
                          <a:tab pos="243840" algn="l"/>
                        </a:tabLst>
                      </a:pPr>
                      <a:r>
                        <a:rPr sz="1400">
                          <a:latin typeface="Calibri"/>
                          <a:cs typeface="Calibri"/>
                        </a:rPr>
                        <a:t>CSF</a:t>
                      </a:r>
                      <a:r>
                        <a:rPr sz="1400" spc="-45">
                          <a:latin typeface="Calibri"/>
                          <a:cs typeface="Calibri"/>
                        </a:rPr>
                        <a:t> </a:t>
                      </a:r>
                      <a:r>
                        <a:rPr sz="1400" spc="-10">
                          <a:latin typeface="Calibri"/>
                          <a:cs typeface="Calibri"/>
                        </a:rPr>
                        <a:t>generator</a:t>
                      </a:r>
                      <a:r>
                        <a:rPr sz="1400" spc="-35">
                          <a:latin typeface="Calibri"/>
                          <a:cs typeface="Calibri"/>
                        </a:rPr>
                        <a:t> </a:t>
                      </a:r>
                      <a:r>
                        <a:rPr sz="1400">
                          <a:latin typeface="Calibri"/>
                          <a:cs typeface="Calibri"/>
                        </a:rPr>
                        <a:t>asset</a:t>
                      </a:r>
                      <a:r>
                        <a:rPr sz="1400" spc="-25">
                          <a:latin typeface="Calibri"/>
                          <a:cs typeface="Calibri"/>
                        </a:rPr>
                        <a:t> </a:t>
                      </a:r>
                      <a:r>
                        <a:rPr sz="1400">
                          <a:latin typeface="Calibri"/>
                          <a:cs typeface="Calibri"/>
                        </a:rPr>
                        <a:t>not</a:t>
                      </a:r>
                      <a:r>
                        <a:rPr sz="1400" spc="-25">
                          <a:latin typeface="Calibri"/>
                          <a:cs typeface="Calibri"/>
                        </a:rPr>
                        <a:t> </a:t>
                      </a:r>
                      <a:r>
                        <a:rPr sz="1400">
                          <a:latin typeface="Calibri"/>
                          <a:cs typeface="Calibri"/>
                        </a:rPr>
                        <a:t>eligible</a:t>
                      </a:r>
                      <a:r>
                        <a:rPr sz="1400" spc="-15">
                          <a:latin typeface="Calibri"/>
                          <a:cs typeface="Calibri"/>
                        </a:rPr>
                        <a:t> </a:t>
                      </a:r>
                      <a:r>
                        <a:rPr sz="1400">
                          <a:latin typeface="Calibri"/>
                          <a:cs typeface="Calibri"/>
                        </a:rPr>
                        <a:t>for</a:t>
                      </a:r>
                      <a:r>
                        <a:rPr sz="1400" spc="-55">
                          <a:latin typeface="Calibri"/>
                          <a:cs typeface="Calibri"/>
                        </a:rPr>
                        <a:t> </a:t>
                      </a:r>
                      <a:r>
                        <a:rPr sz="1400" spc="-10">
                          <a:latin typeface="Calibri"/>
                          <a:cs typeface="Calibri"/>
                        </a:rPr>
                        <a:t>real-</a:t>
                      </a:r>
                      <a:r>
                        <a:rPr sz="1400">
                          <a:latin typeface="Calibri"/>
                          <a:cs typeface="Calibri"/>
                        </a:rPr>
                        <a:t>time</a:t>
                      </a:r>
                      <a:r>
                        <a:rPr sz="1400" spc="-25">
                          <a:latin typeface="Calibri"/>
                          <a:cs typeface="Calibri"/>
                        </a:rPr>
                        <a:t> </a:t>
                      </a:r>
                      <a:r>
                        <a:rPr sz="1400" spc="-20">
                          <a:latin typeface="Calibri"/>
                          <a:cs typeface="Calibri"/>
                        </a:rPr>
                        <a:t>NCPC 	</a:t>
                      </a:r>
                      <a:r>
                        <a:rPr sz="1400" spc="-10">
                          <a:latin typeface="Calibri"/>
                          <a:cs typeface="Calibri"/>
                        </a:rPr>
                        <a:t>commitment</a:t>
                      </a:r>
                      <a:r>
                        <a:rPr sz="1400" spc="-25">
                          <a:latin typeface="Calibri"/>
                          <a:cs typeface="Calibri"/>
                        </a:rPr>
                        <a:t> </a:t>
                      </a:r>
                      <a:r>
                        <a:rPr sz="1400">
                          <a:latin typeface="Calibri"/>
                          <a:cs typeface="Calibri"/>
                        </a:rPr>
                        <a:t>credit</a:t>
                      </a:r>
                      <a:r>
                        <a:rPr sz="1400" spc="-25">
                          <a:latin typeface="Calibri"/>
                          <a:cs typeface="Calibri"/>
                        </a:rPr>
                        <a:t> </a:t>
                      </a:r>
                      <a:r>
                        <a:rPr sz="1400">
                          <a:latin typeface="Calibri"/>
                          <a:cs typeface="Calibri"/>
                        </a:rPr>
                        <a:t>or</a:t>
                      </a:r>
                      <a:r>
                        <a:rPr sz="1400" spc="-35">
                          <a:latin typeface="Calibri"/>
                          <a:cs typeface="Calibri"/>
                        </a:rPr>
                        <a:t> </a:t>
                      </a:r>
                      <a:r>
                        <a:rPr sz="1400">
                          <a:latin typeface="Calibri"/>
                          <a:cs typeface="Calibri"/>
                        </a:rPr>
                        <a:t>hourly</a:t>
                      </a:r>
                      <a:r>
                        <a:rPr sz="1400" spc="-20">
                          <a:latin typeface="Calibri"/>
                          <a:cs typeface="Calibri"/>
                        </a:rPr>
                        <a:t> </a:t>
                      </a:r>
                      <a:r>
                        <a:rPr sz="1400">
                          <a:latin typeface="Calibri"/>
                          <a:cs typeface="Calibri"/>
                        </a:rPr>
                        <a:t>shortfall</a:t>
                      </a:r>
                      <a:r>
                        <a:rPr sz="1400" spc="-40">
                          <a:latin typeface="Calibri"/>
                          <a:cs typeface="Calibri"/>
                        </a:rPr>
                        <a:t> </a:t>
                      </a:r>
                      <a:r>
                        <a:rPr sz="1400">
                          <a:latin typeface="Calibri"/>
                          <a:cs typeface="Calibri"/>
                        </a:rPr>
                        <a:t>NCPC</a:t>
                      </a:r>
                      <a:r>
                        <a:rPr sz="1400" spc="-25">
                          <a:latin typeface="Calibri"/>
                          <a:cs typeface="Calibri"/>
                        </a:rPr>
                        <a:t> </a:t>
                      </a:r>
                      <a:r>
                        <a:rPr sz="1400" spc="-10">
                          <a:latin typeface="Calibri"/>
                          <a:cs typeface="Calibri"/>
                        </a:rPr>
                        <a:t>credit</a:t>
                      </a:r>
                      <a:endParaRPr sz="1400">
                        <a:latin typeface="Calibri"/>
                        <a:cs typeface="Calibri"/>
                      </a:endParaRPr>
                    </a:p>
                    <a:p>
                      <a:pPr marL="242570" indent="-169545">
                        <a:lnSpc>
                          <a:spcPts val="1480"/>
                        </a:lnSpc>
                        <a:buFont typeface="Arial"/>
                        <a:buChar char="•"/>
                        <a:tabLst>
                          <a:tab pos="242570" algn="l"/>
                        </a:tabLst>
                      </a:pPr>
                      <a:r>
                        <a:rPr sz="1400">
                          <a:latin typeface="Calibri"/>
                          <a:cs typeface="Calibri"/>
                        </a:rPr>
                        <a:t>CSF</a:t>
                      </a:r>
                      <a:r>
                        <a:rPr sz="1400" spc="-50">
                          <a:latin typeface="Calibri"/>
                          <a:cs typeface="Calibri"/>
                        </a:rPr>
                        <a:t> </a:t>
                      </a:r>
                      <a:r>
                        <a:rPr sz="1400">
                          <a:latin typeface="Calibri"/>
                          <a:cs typeface="Calibri"/>
                        </a:rPr>
                        <a:t>DARD</a:t>
                      </a:r>
                      <a:r>
                        <a:rPr sz="1400" spc="-50">
                          <a:latin typeface="Calibri"/>
                          <a:cs typeface="Calibri"/>
                        </a:rPr>
                        <a:t> </a:t>
                      </a:r>
                      <a:r>
                        <a:rPr sz="1400">
                          <a:latin typeface="Calibri"/>
                          <a:cs typeface="Calibri"/>
                        </a:rPr>
                        <a:t>not</a:t>
                      </a:r>
                      <a:r>
                        <a:rPr sz="1400" spc="-30">
                          <a:latin typeface="Calibri"/>
                          <a:cs typeface="Calibri"/>
                        </a:rPr>
                        <a:t> </a:t>
                      </a:r>
                      <a:r>
                        <a:rPr sz="1400">
                          <a:latin typeface="Calibri"/>
                          <a:cs typeface="Calibri"/>
                        </a:rPr>
                        <a:t>eligible</a:t>
                      </a:r>
                      <a:r>
                        <a:rPr sz="1400" spc="-30">
                          <a:latin typeface="Calibri"/>
                          <a:cs typeface="Calibri"/>
                        </a:rPr>
                        <a:t> </a:t>
                      </a:r>
                      <a:r>
                        <a:rPr sz="1400">
                          <a:latin typeface="Calibri"/>
                          <a:cs typeface="Calibri"/>
                        </a:rPr>
                        <a:t>for</a:t>
                      </a:r>
                      <a:r>
                        <a:rPr sz="1400" spc="-55">
                          <a:latin typeface="Calibri"/>
                          <a:cs typeface="Calibri"/>
                        </a:rPr>
                        <a:t> </a:t>
                      </a:r>
                      <a:r>
                        <a:rPr sz="1400">
                          <a:latin typeface="Calibri"/>
                          <a:cs typeface="Calibri"/>
                        </a:rPr>
                        <a:t>hourly</a:t>
                      </a:r>
                      <a:r>
                        <a:rPr sz="1400" spc="-30">
                          <a:latin typeface="Calibri"/>
                          <a:cs typeface="Calibri"/>
                        </a:rPr>
                        <a:t> </a:t>
                      </a:r>
                      <a:r>
                        <a:rPr sz="1400">
                          <a:latin typeface="Calibri"/>
                          <a:cs typeface="Calibri"/>
                        </a:rPr>
                        <a:t>shortfall</a:t>
                      </a:r>
                      <a:r>
                        <a:rPr sz="1400" spc="-45">
                          <a:latin typeface="Calibri"/>
                          <a:cs typeface="Calibri"/>
                        </a:rPr>
                        <a:t> </a:t>
                      </a:r>
                      <a:r>
                        <a:rPr sz="1400">
                          <a:latin typeface="Calibri"/>
                          <a:cs typeface="Calibri"/>
                        </a:rPr>
                        <a:t>NCPC</a:t>
                      </a:r>
                      <a:r>
                        <a:rPr sz="1400" spc="-35">
                          <a:latin typeface="Calibri"/>
                          <a:cs typeface="Calibri"/>
                        </a:rPr>
                        <a:t> </a:t>
                      </a:r>
                      <a:r>
                        <a:rPr sz="1400" spc="-10">
                          <a:latin typeface="Calibri"/>
                          <a:cs typeface="Calibri"/>
                        </a:rPr>
                        <a:t>credit</a:t>
                      </a:r>
                      <a:endParaRPr sz="1400">
                        <a:latin typeface="Calibri"/>
                        <a:cs typeface="Calibri"/>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43204" marR="379095" indent="-169545">
                        <a:lnSpc>
                          <a:spcPts val="1500"/>
                        </a:lnSpc>
                        <a:spcBef>
                          <a:spcPts val="505"/>
                        </a:spcBef>
                        <a:buFont typeface="Arial"/>
                        <a:buChar char="•"/>
                        <a:tabLst>
                          <a:tab pos="244475" algn="l"/>
                        </a:tabLst>
                      </a:pPr>
                      <a:r>
                        <a:rPr sz="1400">
                          <a:latin typeface="Calibri"/>
                          <a:cs typeface="Calibri"/>
                        </a:rPr>
                        <a:t>New</a:t>
                      </a:r>
                      <a:r>
                        <a:rPr sz="1400" spc="-25">
                          <a:latin typeface="Calibri"/>
                          <a:cs typeface="Calibri"/>
                        </a:rPr>
                        <a:t> </a:t>
                      </a:r>
                      <a:r>
                        <a:rPr sz="1400">
                          <a:latin typeface="Calibri"/>
                          <a:cs typeface="Calibri"/>
                        </a:rPr>
                        <a:t>column</a:t>
                      </a:r>
                      <a:r>
                        <a:rPr sz="1400" spc="-25">
                          <a:latin typeface="Calibri"/>
                          <a:cs typeface="Calibri"/>
                        </a:rPr>
                        <a:t> </a:t>
                      </a:r>
                      <a:r>
                        <a:rPr sz="1400">
                          <a:latin typeface="Calibri"/>
                          <a:cs typeface="Calibri"/>
                        </a:rPr>
                        <a:t>in</a:t>
                      </a:r>
                      <a:r>
                        <a:rPr sz="1400" spc="-10">
                          <a:latin typeface="Calibri"/>
                          <a:cs typeface="Calibri"/>
                        </a:rPr>
                        <a:t> SR_RTNCPCGEN5MIN</a:t>
                      </a:r>
                      <a:r>
                        <a:rPr sz="1400" spc="-25">
                          <a:latin typeface="Calibri"/>
                          <a:cs typeface="Calibri"/>
                        </a:rPr>
                        <a:t> </a:t>
                      </a:r>
                      <a:r>
                        <a:rPr sz="1400">
                          <a:latin typeface="Calibri"/>
                          <a:cs typeface="Calibri"/>
                        </a:rPr>
                        <a:t>and</a:t>
                      </a:r>
                      <a:r>
                        <a:rPr sz="1400" spc="-10">
                          <a:latin typeface="Calibri"/>
                          <a:cs typeface="Calibri"/>
                        </a:rPr>
                        <a:t> SR_RTNCPCDARD5MIN 	</a:t>
                      </a:r>
                      <a:r>
                        <a:rPr sz="1400">
                          <a:latin typeface="Calibri"/>
                          <a:cs typeface="Calibri"/>
                        </a:rPr>
                        <a:t>reports:</a:t>
                      </a:r>
                      <a:r>
                        <a:rPr sz="1400" spc="-45">
                          <a:latin typeface="Calibri"/>
                          <a:cs typeface="Calibri"/>
                        </a:rPr>
                        <a:t> </a:t>
                      </a:r>
                      <a:r>
                        <a:rPr sz="1400">
                          <a:latin typeface="Calibri"/>
                          <a:cs typeface="Calibri"/>
                        </a:rPr>
                        <a:t>Continuous</a:t>
                      </a:r>
                      <a:r>
                        <a:rPr sz="1400" spc="-40">
                          <a:latin typeface="Calibri"/>
                          <a:cs typeface="Calibri"/>
                        </a:rPr>
                        <a:t> </a:t>
                      </a:r>
                      <a:r>
                        <a:rPr sz="1400" spc="-10">
                          <a:latin typeface="Calibri"/>
                          <a:cs typeface="Calibri"/>
                        </a:rPr>
                        <a:t>Storage</a:t>
                      </a:r>
                      <a:r>
                        <a:rPr sz="1400" spc="-50">
                          <a:latin typeface="Calibri"/>
                          <a:cs typeface="Calibri"/>
                        </a:rPr>
                        <a:t> </a:t>
                      </a:r>
                      <a:r>
                        <a:rPr sz="1400" spc="-10">
                          <a:latin typeface="Calibri"/>
                          <a:cs typeface="Calibri"/>
                        </a:rPr>
                        <a:t>Regulating</a:t>
                      </a:r>
                      <a:r>
                        <a:rPr sz="1400" spc="-30">
                          <a:latin typeface="Calibri"/>
                          <a:cs typeface="Calibri"/>
                        </a:rPr>
                        <a:t> </a:t>
                      </a:r>
                      <a:r>
                        <a:rPr sz="1400" spc="-20">
                          <a:latin typeface="Calibri"/>
                          <a:cs typeface="Calibri"/>
                        </a:rPr>
                        <a:t>Flag</a:t>
                      </a:r>
                      <a:endParaRPr sz="1400">
                        <a:latin typeface="Calibri"/>
                        <a:cs typeface="Calibri"/>
                      </a:endParaRPr>
                    </a:p>
                    <a:p>
                      <a:pPr marL="243204" indent="-169545">
                        <a:lnSpc>
                          <a:spcPts val="1395"/>
                        </a:lnSpc>
                        <a:buFont typeface="Arial"/>
                        <a:buChar char="•"/>
                        <a:tabLst>
                          <a:tab pos="243204" algn="l"/>
                        </a:tabLst>
                      </a:pPr>
                      <a:r>
                        <a:rPr sz="1400">
                          <a:latin typeface="Calibri"/>
                          <a:cs typeface="Calibri"/>
                        </a:rPr>
                        <a:t>New</a:t>
                      </a:r>
                      <a:r>
                        <a:rPr sz="1400" spc="-60">
                          <a:latin typeface="Calibri"/>
                          <a:cs typeface="Calibri"/>
                        </a:rPr>
                        <a:t> </a:t>
                      </a:r>
                      <a:r>
                        <a:rPr sz="1400">
                          <a:latin typeface="Calibri"/>
                          <a:cs typeface="Calibri"/>
                        </a:rPr>
                        <a:t>CSF</a:t>
                      </a:r>
                      <a:r>
                        <a:rPr sz="1400" spc="-55">
                          <a:latin typeface="Calibri"/>
                          <a:cs typeface="Calibri"/>
                        </a:rPr>
                        <a:t> </a:t>
                      </a:r>
                      <a:r>
                        <a:rPr sz="1400">
                          <a:latin typeface="Calibri"/>
                          <a:cs typeface="Calibri"/>
                        </a:rPr>
                        <a:t>credit</a:t>
                      </a:r>
                      <a:r>
                        <a:rPr sz="1400" spc="-35">
                          <a:latin typeface="Calibri"/>
                          <a:cs typeface="Calibri"/>
                        </a:rPr>
                        <a:t> </a:t>
                      </a:r>
                      <a:r>
                        <a:rPr sz="1400">
                          <a:latin typeface="Calibri"/>
                          <a:cs typeface="Calibri"/>
                        </a:rPr>
                        <a:t>class</a:t>
                      </a:r>
                      <a:r>
                        <a:rPr sz="1400" spc="-45">
                          <a:latin typeface="Calibri"/>
                          <a:cs typeface="Calibri"/>
                        </a:rPr>
                        <a:t> </a:t>
                      </a:r>
                      <a:r>
                        <a:rPr sz="1400">
                          <a:latin typeface="Calibri"/>
                          <a:cs typeface="Calibri"/>
                        </a:rPr>
                        <a:t>identified</a:t>
                      </a:r>
                      <a:r>
                        <a:rPr sz="1400" spc="-20">
                          <a:latin typeface="Calibri"/>
                          <a:cs typeface="Calibri"/>
                        </a:rPr>
                        <a:t> </a:t>
                      </a:r>
                      <a:r>
                        <a:rPr sz="1400">
                          <a:latin typeface="Calibri"/>
                          <a:cs typeface="Calibri"/>
                        </a:rPr>
                        <a:t>as</a:t>
                      </a:r>
                      <a:r>
                        <a:rPr sz="1400" spc="-40">
                          <a:latin typeface="Calibri"/>
                          <a:cs typeface="Calibri"/>
                        </a:rPr>
                        <a:t> </a:t>
                      </a:r>
                      <a:r>
                        <a:rPr sz="1400" spc="-10">
                          <a:latin typeface="Calibri"/>
                          <a:cs typeface="Calibri"/>
                        </a:rPr>
                        <a:t>“ESD”</a:t>
                      </a:r>
                      <a:endParaRPr sz="1400">
                        <a:latin typeface="Calibri"/>
                        <a:cs typeface="Calibri"/>
                      </a:endParaRPr>
                    </a:p>
                    <a:p>
                      <a:pPr marL="243204" indent="-169545">
                        <a:lnSpc>
                          <a:spcPts val="1590"/>
                        </a:lnSpc>
                        <a:buFont typeface="Arial"/>
                        <a:buChar char="•"/>
                        <a:tabLst>
                          <a:tab pos="243204" algn="l"/>
                        </a:tabLst>
                      </a:pPr>
                      <a:r>
                        <a:rPr sz="1400">
                          <a:latin typeface="Calibri"/>
                          <a:cs typeface="Calibri"/>
                        </a:rPr>
                        <a:t>New</a:t>
                      </a:r>
                      <a:r>
                        <a:rPr sz="1400" spc="-35">
                          <a:latin typeface="Calibri"/>
                          <a:cs typeface="Calibri"/>
                        </a:rPr>
                        <a:t> </a:t>
                      </a:r>
                      <a:r>
                        <a:rPr sz="1400" spc="-10">
                          <a:latin typeface="Calibri"/>
                          <a:cs typeface="Calibri"/>
                        </a:rPr>
                        <a:t>reason</a:t>
                      </a:r>
                      <a:r>
                        <a:rPr sz="1400" spc="-20">
                          <a:latin typeface="Calibri"/>
                          <a:cs typeface="Calibri"/>
                        </a:rPr>
                        <a:t> </a:t>
                      </a:r>
                      <a:r>
                        <a:rPr sz="1400">
                          <a:latin typeface="Calibri"/>
                          <a:cs typeface="Calibri"/>
                        </a:rPr>
                        <a:t>codes</a:t>
                      </a:r>
                      <a:r>
                        <a:rPr sz="1400" spc="-30">
                          <a:latin typeface="Calibri"/>
                          <a:cs typeface="Calibri"/>
                        </a:rPr>
                        <a:t> </a:t>
                      </a:r>
                      <a:r>
                        <a:rPr sz="1400">
                          <a:latin typeface="Calibri"/>
                          <a:cs typeface="Calibri"/>
                        </a:rPr>
                        <a:t>for</a:t>
                      </a:r>
                      <a:r>
                        <a:rPr sz="1400" spc="-40">
                          <a:latin typeface="Calibri"/>
                          <a:cs typeface="Calibri"/>
                        </a:rPr>
                        <a:t> </a:t>
                      </a:r>
                      <a:r>
                        <a:rPr sz="1400">
                          <a:latin typeface="Calibri"/>
                          <a:cs typeface="Calibri"/>
                        </a:rPr>
                        <a:t>CSF</a:t>
                      </a:r>
                      <a:r>
                        <a:rPr sz="1400" spc="-35">
                          <a:latin typeface="Calibri"/>
                          <a:cs typeface="Calibri"/>
                        </a:rPr>
                        <a:t> </a:t>
                      </a:r>
                      <a:r>
                        <a:rPr sz="1400">
                          <a:latin typeface="Calibri"/>
                          <a:cs typeface="Calibri"/>
                        </a:rPr>
                        <a:t>used</a:t>
                      </a:r>
                      <a:r>
                        <a:rPr sz="1400" spc="-20">
                          <a:latin typeface="Calibri"/>
                          <a:cs typeface="Calibri"/>
                        </a:rPr>
                        <a:t> </a:t>
                      </a:r>
                      <a:r>
                        <a:rPr sz="1400">
                          <a:latin typeface="Calibri"/>
                          <a:cs typeface="Calibri"/>
                        </a:rPr>
                        <a:t>in</a:t>
                      </a:r>
                      <a:r>
                        <a:rPr sz="1400" spc="-30">
                          <a:latin typeface="Calibri"/>
                          <a:cs typeface="Calibri"/>
                        </a:rPr>
                        <a:t> </a:t>
                      </a:r>
                      <a:r>
                        <a:rPr sz="1400" spc="-10">
                          <a:latin typeface="Calibri"/>
                          <a:cs typeface="Calibri"/>
                        </a:rPr>
                        <a:t>real-</a:t>
                      </a:r>
                      <a:r>
                        <a:rPr sz="1400">
                          <a:latin typeface="Calibri"/>
                          <a:cs typeface="Calibri"/>
                        </a:rPr>
                        <a:t>time</a:t>
                      </a:r>
                      <a:r>
                        <a:rPr sz="1400" spc="-20">
                          <a:latin typeface="Calibri"/>
                          <a:cs typeface="Calibri"/>
                        </a:rPr>
                        <a:t> </a:t>
                      </a:r>
                      <a:r>
                        <a:rPr sz="1400">
                          <a:latin typeface="Calibri"/>
                          <a:cs typeface="Calibri"/>
                        </a:rPr>
                        <a:t>NCPC</a:t>
                      </a:r>
                      <a:r>
                        <a:rPr sz="1400" spc="-20">
                          <a:latin typeface="Calibri"/>
                          <a:cs typeface="Calibri"/>
                        </a:rPr>
                        <a:t> </a:t>
                      </a:r>
                      <a:r>
                        <a:rPr sz="1400" spc="-10">
                          <a:latin typeface="Calibri"/>
                          <a:cs typeface="Calibri"/>
                        </a:rPr>
                        <a:t>settlements</a:t>
                      </a:r>
                      <a:endParaRPr sz="1400">
                        <a:latin typeface="Calibri"/>
                        <a:cs typeface="Calibri"/>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5"/>
                  </a:ext>
                </a:extLst>
              </a:tr>
              <a:tr h="354965">
                <a:tc>
                  <a:txBody>
                    <a:bodyPr/>
                    <a:lstStyle/>
                    <a:p>
                      <a:pPr marL="73025">
                        <a:lnSpc>
                          <a:spcPct val="100000"/>
                        </a:lnSpc>
                        <a:spcBef>
                          <a:spcPts val="384"/>
                        </a:spcBef>
                      </a:pPr>
                      <a:r>
                        <a:rPr sz="1400" b="1">
                          <a:latin typeface="Calibri"/>
                          <a:cs typeface="Calibri"/>
                        </a:rPr>
                        <a:t>Reserve</a:t>
                      </a:r>
                      <a:r>
                        <a:rPr sz="1400" b="1" spc="-65">
                          <a:latin typeface="Calibri"/>
                          <a:cs typeface="Calibri"/>
                        </a:rPr>
                        <a:t> </a:t>
                      </a:r>
                      <a:r>
                        <a:rPr sz="1400" b="1" spc="-10">
                          <a:latin typeface="Calibri"/>
                          <a:cs typeface="Calibri"/>
                        </a:rPr>
                        <a:t>Market</a:t>
                      </a:r>
                      <a:endParaRPr sz="1400">
                        <a:latin typeface="Calibri"/>
                        <a:cs typeface="Calibri"/>
                      </a:endParaRPr>
                    </a:p>
                  </a:txBody>
                  <a:tcPr marL="0" marR="0" marT="488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025">
                        <a:lnSpc>
                          <a:spcPct val="100000"/>
                        </a:lnSpc>
                        <a:spcBef>
                          <a:spcPts val="384"/>
                        </a:spcBef>
                      </a:pPr>
                      <a:r>
                        <a:rPr sz="1400" spc="-20">
                          <a:latin typeface="Calibri"/>
                          <a:cs typeface="Calibri"/>
                        </a:rPr>
                        <a:t>None</a:t>
                      </a:r>
                      <a:endParaRPr sz="1400">
                        <a:latin typeface="Calibri"/>
                        <a:cs typeface="Calibri"/>
                      </a:endParaRPr>
                    </a:p>
                  </a:txBody>
                  <a:tcPr marL="0" marR="0" marT="488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660">
                        <a:lnSpc>
                          <a:spcPct val="100000"/>
                        </a:lnSpc>
                        <a:spcBef>
                          <a:spcPts val="384"/>
                        </a:spcBef>
                      </a:pPr>
                      <a:r>
                        <a:rPr sz="1400" spc="-20">
                          <a:latin typeface="Calibri"/>
                          <a:cs typeface="Calibri"/>
                        </a:rPr>
                        <a:t>None</a:t>
                      </a:r>
                      <a:endParaRPr sz="1400">
                        <a:latin typeface="Calibri"/>
                        <a:cs typeface="Calibri"/>
                      </a:endParaRPr>
                    </a:p>
                  </a:txBody>
                  <a:tcPr marL="0" marR="0" marT="488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6"/>
                  </a:ext>
                </a:extLst>
              </a:tr>
              <a:tr h="756920">
                <a:tc>
                  <a:txBody>
                    <a:bodyPr/>
                    <a:lstStyle/>
                    <a:p>
                      <a:pPr>
                        <a:lnSpc>
                          <a:spcPct val="100000"/>
                        </a:lnSpc>
                        <a:spcBef>
                          <a:spcPts val="355"/>
                        </a:spcBef>
                      </a:pPr>
                      <a:endParaRPr sz="1400">
                        <a:latin typeface="Times New Roman"/>
                        <a:cs typeface="Times New Roman"/>
                      </a:endParaRPr>
                    </a:p>
                    <a:p>
                      <a:pPr marL="73025">
                        <a:lnSpc>
                          <a:spcPct val="100000"/>
                        </a:lnSpc>
                      </a:pPr>
                      <a:r>
                        <a:rPr sz="1400" b="1" spc="-10">
                          <a:latin typeface="Calibri"/>
                          <a:cs typeface="Calibri"/>
                        </a:rPr>
                        <a:t>Regulation</a:t>
                      </a:r>
                      <a:r>
                        <a:rPr sz="1400" b="1" spc="20">
                          <a:latin typeface="Calibri"/>
                          <a:cs typeface="Calibri"/>
                        </a:rPr>
                        <a:t> </a:t>
                      </a:r>
                      <a:r>
                        <a:rPr sz="1400" b="1" spc="-10">
                          <a:latin typeface="Calibri"/>
                          <a:cs typeface="Calibri"/>
                        </a:rPr>
                        <a:t>Market</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73025">
                        <a:lnSpc>
                          <a:spcPts val="1590"/>
                        </a:lnSpc>
                        <a:spcBef>
                          <a:spcPts val="310"/>
                        </a:spcBef>
                      </a:pPr>
                      <a:r>
                        <a:rPr sz="1400">
                          <a:latin typeface="Calibri"/>
                          <a:cs typeface="Calibri"/>
                        </a:rPr>
                        <a:t>DARD</a:t>
                      </a:r>
                      <a:r>
                        <a:rPr sz="1400" spc="-40">
                          <a:latin typeface="Calibri"/>
                          <a:cs typeface="Calibri"/>
                        </a:rPr>
                        <a:t> </a:t>
                      </a:r>
                      <a:r>
                        <a:rPr sz="1400" spc="-10">
                          <a:latin typeface="Calibri"/>
                          <a:cs typeface="Calibri"/>
                        </a:rPr>
                        <a:t>real-</a:t>
                      </a:r>
                      <a:r>
                        <a:rPr sz="1400">
                          <a:latin typeface="Calibri"/>
                          <a:cs typeface="Calibri"/>
                        </a:rPr>
                        <a:t>time</a:t>
                      </a:r>
                      <a:r>
                        <a:rPr sz="1400" spc="-20">
                          <a:latin typeface="Calibri"/>
                          <a:cs typeface="Calibri"/>
                        </a:rPr>
                        <a:t> </a:t>
                      </a:r>
                      <a:r>
                        <a:rPr sz="1400">
                          <a:latin typeface="Calibri"/>
                          <a:cs typeface="Calibri"/>
                        </a:rPr>
                        <a:t>load</a:t>
                      </a:r>
                      <a:r>
                        <a:rPr sz="1400" spc="-20">
                          <a:latin typeface="Calibri"/>
                          <a:cs typeface="Calibri"/>
                        </a:rPr>
                        <a:t> </a:t>
                      </a:r>
                      <a:r>
                        <a:rPr sz="1400" spc="-10">
                          <a:latin typeface="Calibri"/>
                          <a:cs typeface="Calibri"/>
                        </a:rPr>
                        <a:t>obligation</a:t>
                      </a:r>
                      <a:r>
                        <a:rPr sz="1400" spc="-25">
                          <a:latin typeface="Calibri"/>
                          <a:cs typeface="Calibri"/>
                        </a:rPr>
                        <a:t> </a:t>
                      </a:r>
                      <a:r>
                        <a:rPr sz="1400" spc="-10">
                          <a:latin typeface="Calibri"/>
                          <a:cs typeface="Calibri"/>
                        </a:rPr>
                        <a:t>related</a:t>
                      </a:r>
                      <a:r>
                        <a:rPr sz="1400" spc="-15">
                          <a:latin typeface="Calibri"/>
                          <a:cs typeface="Calibri"/>
                        </a:rPr>
                        <a:t> </a:t>
                      </a:r>
                      <a:r>
                        <a:rPr sz="1400">
                          <a:latin typeface="Calibri"/>
                          <a:cs typeface="Calibri"/>
                        </a:rPr>
                        <a:t>to</a:t>
                      </a:r>
                      <a:r>
                        <a:rPr sz="1400" spc="-20">
                          <a:latin typeface="Calibri"/>
                          <a:cs typeface="Calibri"/>
                        </a:rPr>
                        <a:t> </a:t>
                      </a:r>
                      <a:r>
                        <a:rPr sz="1400" spc="-10">
                          <a:latin typeface="Calibri"/>
                          <a:cs typeface="Calibri"/>
                        </a:rPr>
                        <a:t>regulation</a:t>
                      </a:r>
                      <a:endParaRPr sz="1400">
                        <a:latin typeface="Calibri"/>
                        <a:cs typeface="Calibri"/>
                      </a:endParaRPr>
                    </a:p>
                    <a:p>
                      <a:pPr marL="73025">
                        <a:lnSpc>
                          <a:spcPts val="1590"/>
                        </a:lnSpc>
                      </a:pPr>
                      <a:r>
                        <a:rPr sz="1400">
                          <a:latin typeface="Calibri"/>
                          <a:cs typeface="Calibri"/>
                        </a:rPr>
                        <a:t>dispatch</a:t>
                      </a:r>
                      <a:r>
                        <a:rPr sz="1400" spc="-30">
                          <a:latin typeface="Calibri"/>
                          <a:cs typeface="Calibri"/>
                        </a:rPr>
                        <a:t> </a:t>
                      </a:r>
                      <a:r>
                        <a:rPr sz="1400">
                          <a:latin typeface="Calibri"/>
                          <a:cs typeface="Calibri"/>
                        </a:rPr>
                        <a:t>of</a:t>
                      </a:r>
                      <a:r>
                        <a:rPr sz="1400" spc="-50">
                          <a:latin typeface="Calibri"/>
                          <a:cs typeface="Calibri"/>
                        </a:rPr>
                        <a:t> </a:t>
                      </a:r>
                      <a:r>
                        <a:rPr sz="1400" spc="-20">
                          <a:latin typeface="Calibri"/>
                          <a:cs typeface="Calibri"/>
                        </a:rPr>
                        <a:t>ATRR</a:t>
                      </a:r>
                      <a:r>
                        <a:rPr sz="1400" spc="-45">
                          <a:latin typeface="Calibri"/>
                          <a:cs typeface="Calibri"/>
                        </a:rPr>
                        <a:t> </a:t>
                      </a:r>
                      <a:r>
                        <a:rPr sz="1400">
                          <a:latin typeface="Calibri"/>
                          <a:cs typeface="Calibri"/>
                        </a:rPr>
                        <a:t>is</a:t>
                      </a:r>
                      <a:r>
                        <a:rPr sz="1400" spc="-50">
                          <a:latin typeface="Calibri"/>
                          <a:cs typeface="Calibri"/>
                        </a:rPr>
                        <a:t> </a:t>
                      </a:r>
                      <a:r>
                        <a:rPr sz="1400" spc="-10">
                          <a:latin typeface="Calibri"/>
                          <a:cs typeface="Calibri"/>
                        </a:rPr>
                        <a:t>excluded</a:t>
                      </a:r>
                      <a:r>
                        <a:rPr sz="1400" spc="-20">
                          <a:latin typeface="Calibri"/>
                          <a:cs typeface="Calibri"/>
                        </a:rPr>
                        <a:t> </a:t>
                      </a:r>
                      <a:r>
                        <a:rPr sz="1400">
                          <a:latin typeface="Calibri"/>
                          <a:cs typeface="Calibri"/>
                        </a:rPr>
                        <a:t>from</a:t>
                      </a:r>
                      <a:r>
                        <a:rPr sz="1400" spc="-55">
                          <a:latin typeface="Calibri"/>
                          <a:cs typeface="Calibri"/>
                        </a:rPr>
                        <a:t> </a:t>
                      </a:r>
                      <a:r>
                        <a:rPr sz="1400">
                          <a:latin typeface="Calibri"/>
                          <a:cs typeface="Calibri"/>
                        </a:rPr>
                        <a:t>cost</a:t>
                      </a:r>
                      <a:r>
                        <a:rPr sz="1400" spc="-55">
                          <a:latin typeface="Calibri"/>
                          <a:cs typeface="Calibri"/>
                        </a:rPr>
                        <a:t> </a:t>
                      </a:r>
                      <a:r>
                        <a:rPr sz="1400" spc="-10">
                          <a:latin typeface="Calibri"/>
                          <a:cs typeface="Calibri"/>
                        </a:rPr>
                        <a:t>allocation</a:t>
                      </a:r>
                      <a:endParaRPr sz="1400">
                        <a:latin typeface="Calibri"/>
                        <a:cs typeface="Calibr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73660" marR="523875">
                        <a:lnSpc>
                          <a:spcPct val="89300"/>
                        </a:lnSpc>
                        <a:spcBef>
                          <a:spcPts val="490"/>
                        </a:spcBef>
                      </a:pPr>
                      <a:r>
                        <a:rPr sz="1400">
                          <a:latin typeface="Calibri"/>
                          <a:cs typeface="Calibri"/>
                        </a:rPr>
                        <a:t>New</a:t>
                      </a:r>
                      <a:r>
                        <a:rPr sz="1400" spc="-35">
                          <a:latin typeface="Calibri"/>
                          <a:cs typeface="Calibri"/>
                        </a:rPr>
                        <a:t> </a:t>
                      </a:r>
                      <a:r>
                        <a:rPr sz="1400">
                          <a:latin typeface="Calibri"/>
                          <a:cs typeface="Calibri"/>
                        </a:rPr>
                        <a:t>columns</a:t>
                      </a:r>
                      <a:r>
                        <a:rPr sz="1400" spc="-20">
                          <a:latin typeface="Calibri"/>
                          <a:cs typeface="Calibri"/>
                        </a:rPr>
                        <a:t> </a:t>
                      </a:r>
                      <a:r>
                        <a:rPr sz="1400">
                          <a:latin typeface="Calibri"/>
                          <a:cs typeface="Calibri"/>
                        </a:rPr>
                        <a:t>in</a:t>
                      </a:r>
                      <a:r>
                        <a:rPr sz="1400" spc="-20">
                          <a:latin typeface="Calibri"/>
                          <a:cs typeface="Calibri"/>
                        </a:rPr>
                        <a:t> </a:t>
                      </a:r>
                      <a:r>
                        <a:rPr sz="1400" spc="-10">
                          <a:latin typeface="Calibri"/>
                          <a:cs typeface="Calibri"/>
                        </a:rPr>
                        <a:t>SR_REGSUMMARY</a:t>
                      </a:r>
                      <a:r>
                        <a:rPr sz="1400" spc="-60">
                          <a:latin typeface="Calibri"/>
                          <a:cs typeface="Calibri"/>
                        </a:rPr>
                        <a:t> </a:t>
                      </a:r>
                      <a:r>
                        <a:rPr sz="1400">
                          <a:latin typeface="Calibri"/>
                          <a:cs typeface="Calibri"/>
                        </a:rPr>
                        <a:t>report:</a:t>
                      </a:r>
                      <a:r>
                        <a:rPr sz="1400" spc="-20">
                          <a:latin typeface="Calibri"/>
                          <a:cs typeface="Calibri"/>
                        </a:rPr>
                        <a:t> </a:t>
                      </a:r>
                      <a:r>
                        <a:rPr sz="1400">
                          <a:latin typeface="Calibri"/>
                          <a:cs typeface="Calibri"/>
                        </a:rPr>
                        <a:t>RT</a:t>
                      </a:r>
                      <a:r>
                        <a:rPr sz="1400" spc="-30">
                          <a:latin typeface="Calibri"/>
                          <a:cs typeface="Calibri"/>
                        </a:rPr>
                        <a:t> </a:t>
                      </a:r>
                      <a:r>
                        <a:rPr sz="1400">
                          <a:latin typeface="Calibri"/>
                          <a:cs typeface="Calibri"/>
                        </a:rPr>
                        <a:t>Load</a:t>
                      </a:r>
                      <a:r>
                        <a:rPr sz="1400" spc="-15">
                          <a:latin typeface="Calibri"/>
                          <a:cs typeface="Calibri"/>
                        </a:rPr>
                        <a:t> </a:t>
                      </a:r>
                      <a:r>
                        <a:rPr sz="1400" spc="-10">
                          <a:latin typeface="Calibri"/>
                          <a:cs typeface="Calibri"/>
                        </a:rPr>
                        <a:t>Obligation</a:t>
                      </a:r>
                      <a:r>
                        <a:rPr sz="1400" spc="-20">
                          <a:latin typeface="Calibri"/>
                          <a:cs typeface="Calibri"/>
                        </a:rPr>
                        <a:t> </a:t>
                      </a:r>
                      <a:r>
                        <a:rPr sz="1400" spc="-25">
                          <a:latin typeface="Calibri"/>
                          <a:cs typeface="Calibri"/>
                        </a:rPr>
                        <a:t>for </a:t>
                      </a:r>
                      <a:r>
                        <a:rPr sz="1400">
                          <a:latin typeface="Calibri"/>
                          <a:cs typeface="Calibri"/>
                        </a:rPr>
                        <a:t>DARDs,</a:t>
                      </a:r>
                      <a:r>
                        <a:rPr sz="1400" spc="-55">
                          <a:latin typeface="Calibri"/>
                          <a:cs typeface="Calibri"/>
                        </a:rPr>
                        <a:t> </a:t>
                      </a:r>
                      <a:r>
                        <a:rPr sz="1400">
                          <a:latin typeface="Calibri"/>
                          <a:cs typeface="Calibri"/>
                        </a:rPr>
                        <a:t>Pool</a:t>
                      </a:r>
                      <a:r>
                        <a:rPr sz="1400" spc="-45">
                          <a:latin typeface="Calibri"/>
                          <a:cs typeface="Calibri"/>
                        </a:rPr>
                        <a:t> </a:t>
                      </a:r>
                      <a:r>
                        <a:rPr sz="1400">
                          <a:latin typeface="Calibri"/>
                          <a:cs typeface="Calibri"/>
                        </a:rPr>
                        <a:t>RT</a:t>
                      </a:r>
                      <a:r>
                        <a:rPr sz="1400" spc="-40">
                          <a:latin typeface="Calibri"/>
                          <a:cs typeface="Calibri"/>
                        </a:rPr>
                        <a:t> </a:t>
                      </a:r>
                      <a:r>
                        <a:rPr sz="1400">
                          <a:latin typeface="Calibri"/>
                          <a:cs typeface="Calibri"/>
                        </a:rPr>
                        <a:t>Load</a:t>
                      </a:r>
                      <a:r>
                        <a:rPr sz="1400" spc="-45">
                          <a:latin typeface="Calibri"/>
                          <a:cs typeface="Calibri"/>
                        </a:rPr>
                        <a:t> </a:t>
                      </a:r>
                      <a:r>
                        <a:rPr sz="1400" spc="-10">
                          <a:latin typeface="Calibri"/>
                          <a:cs typeface="Calibri"/>
                        </a:rPr>
                        <a:t>Obligation</a:t>
                      </a:r>
                      <a:r>
                        <a:rPr sz="1400" spc="-25">
                          <a:latin typeface="Calibri"/>
                          <a:cs typeface="Calibri"/>
                        </a:rPr>
                        <a:t> </a:t>
                      </a:r>
                      <a:r>
                        <a:rPr sz="1400">
                          <a:latin typeface="Calibri"/>
                          <a:cs typeface="Calibri"/>
                        </a:rPr>
                        <a:t>for</a:t>
                      </a:r>
                      <a:r>
                        <a:rPr sz="1400" spc="-55">
                          <a:latin typeface="Calibri"/>
                          <a:cs typeface="Calibri"/>
                        </a:rPr>
                        <a:t> </a:t>
                      </a:r>
                      <a:r>
                        <a:rPr sz="1400">
                          <a:latin typeface="Calibri"/>
                          <a:cs typeface="Calibri"/>
                        </a:rPr>
                        <a:t>DARDs,</a:t>
                      </a:r>
                      <a:r>
                        <a:rPr sz="1400" spc="-50">
                          <a:latin typeface="Calibri"/>
                          <a:cs typeface="Calibri"/>
                        </a:rPr>
                        <a:t> </a:t>
                      </a:r>
                      <a:r>
                        <a:rPr sz="1400">
                          <a:latin typeface="Calibri"/>
                          <a:cs typeface="Calibri"/>
                        </a:rPr>
                        <a:t>Subaccount</a:t>
                      </a:r>
                      <a:r>
                        <a:rPr sz="1400" spc="-20">
                          <a:latin typeface="Calibri"/>
                          <a:cs typeface="Calibri"/>
                        </a:rPr>
                        <a:t> </a:t>
                      </a:r>
                      <a:r>
                        <a:rPr sz="1400">
                          <a:latin typeface="Calibri"/>
                          <a:cs typeface="Calibri"/>
                        </a:rPr>
                        <a:t>RT</a:t>
                      </a:r>
                      <a:r>
                        <a:rPr sz="1400" spc="-50">
                          <a:latin typeface="Calibri"/>
                          <a:cs typeface="Calibri"/>
                        </a:rPr>
                        <a:t> </a:t>
                      </a:r>
                      <a:r>
                        <a:rPr sz="1400" spc="-20">
                          <a:latin typeface="Calibri"/>
                          <a:cs typeface="Calibri"/>
                        </a:rPr>
                        <a:t>Load </a:t>
                      </a:r>
                      <a:r>
                        <a:rPr sz="1400" spc="-10">
                          <a:latin typeface="Calibri"/>
                          <a:cs typeface="Calibri"/>
                        </a:rPr>
                        <a:t>Obligation</a:t>
                      </a:r>
                      <a:r>
                        <a:rPr sz="1400" spc="-5">
                          <a:latin typeface="Calibri"/>
                          <a:cs typeface="Calibri"/>
                        </a:rPr>
                        <a:t> </a:t>
                      </a:r>
                      <a:r>
                        <a:rPr sz="1400">
                          <a:latin typeface="Calibri"/>
                          <a:cs typeface="Calibri"/>
                        </a:rPr>
                        <a:t>for</a:t>
                      </a:r>
                      <a:r>
                        <a:rPr sz="1400" spc="-45">
                          <a:latin typeface="Calibri"/>
                          <a:cs typeface="Calibri"/>
                        </a:rPr>
                        <a:t> </a:t>
                      </a:r>
                      <a:r>
                        <a:rPr sz="1400" spc="-20">
                          <a:latin typeface="Calibri"/>
                          <a:cs typeface="Calibri"/>
                        </a:rPr>
                        <a:t>DARDs</a:t>
                      </a:r>
                      <a:endParaRPr sz="1400">
                        <a:latin typeface="Calibri"/>
                        <a:cs typeface="Calibri"/>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7"/>
                  </a:ext>
                </a:extLst>
              </a:tr>
              <a:tr h="555625">
                <a:tc>
                  <a:txBody>
                    <a:bodyPr/>
                    <a:lstStyle/>
                    <a:p>
                      <a:pPr marL="73025" marR="139700">
                        <a:lnSpc>
                          <a:spcPts val="1500"/>
                        </a:lnSpc>
                        <a:spcBef>
                          <a:spcPts val="625"/>
                        </a:spcBef>
                      </a:pPr>
                      <a:r>
                        <a:rPr sz="1400" b="1" spc="-10">
                          <a:latin typeface="Calibri"/>
                          <a:cs typeface="Calibri"/>
                        </a:rPr>
                        <a:t>Financial Transmission</a:t>
                      </a:r>
                      <a:r>
                        <a:rPr sz="1400" b="1" spc="-55">
                          <a:latin typeface="Calibri"/>
                          <a:cs typeface="Calibri"/>
                        </a:rPr>
                        <a:t> </a:t>
                      </a:r>
                      <a:r>
                        <a:rPr sz="1400" b="1" spc="-10">
                          <a:latin typeface="Calibri"/>
                          <a:cs typeface="Calibri"/>
                        </a:rPr>
                        <a:t>Rights</a:t>
                      </a:r>
                      <a:endParaRPr sz="1400">
                        <a:latin typeface="Calibri"/>
                        <a:cs typeface="Calibri"/>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025">
                        <a:lnSpc>
                          <a:spcPct val="100000"/>
                        </a:lnSpc>
                        <a:spcBef>
                          <a:spcPts val="1175"/>
                        </a:spcBef>
                      </a:pPr>
                      <a:r>
                        <a:rPr sz="1400" spc="-20">
                          <a:latin typeface="Calibri"/>
                          <a:cs typeface="Calibri"/>
                        </a:rPr>
                        <a:t>None</a:t>
                      </a:r>
                      <a:endParaRPr sz="1400">
                        <a:latin typeface="Calibri"/>
                        <a:cs typeface="Calibri"/>
                      </a:endParaRPr>
                    </a:p>
                  </a:txBody>
                  <a:tcPr marL="0" marR="0" marT="149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73660">
                        <a:lnSpc>
                          <a:spcPct val="100000"/>
                        </a:lnSpc>
                        <a:spcBef>
                          <a:spcPts val="1175"/>
                        </a:spcBef>
                      </a:pPr>
                      <a:r>
                        <a:rPr sz="1400" spc="-20">
                          <a:latin typeface="Calibri"/>
                          <a:cs typeface="Calibri"/>
                        </a:rPr>
                        <a:t>None</a:t>
                      </a:r>
                      <a:endParaRPr sz="1400">
                        <a:latin typeface="Calibri"/>
                        <a:cs typeface="Calibri"/>
                      </a:endParaRPr>
                    </a:p>
                  </a:txBody>
                  <a:tcPr marL="0" marR="0" marT="149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8"/>
                  </a:ext>
                </a:extLst>
              </a:tr>
              <a:tr h="555625">
                <a:tc>
                  <a:txBody>
                    <a:bodyPr/>
                    <a:lstStyle/>
                    <a:p>
                      <a:pPr marL="73025">
                        <a:lnSpc>
                          <a:spcPts val="1590"/>
                        </a:lnSpc>
                        <a:spcBef>
                          <a:spcPts val="425"/>
                        </a:spcBef>
                      </a:pPr>
                      <a:r>
                        <a:rPr sz="1400" b="1" spc="-10">
                          <a:latin typeface="Calibri"/>
                          <a:cs typeface="Calibri"/>
                        </a:rPr>
                        <a:t>Forward Capacity</a:t>
                      </a:r>
                      <a:endParaRPr sz="1400">
                        <a:latin typeface="Calibri"/>
                        <a:cs typeface="Calibri"/>
                      </a:endParaRPr>
                    </a:p>
                    <a:p>
                      <a:pPr marL="73025">
                        <a:lnSpc>
                          <a:spcPts val="1590"/>
                        </a:lnSpc>
                      </a:pPr>
                      <a:r>
                        <a:rPr sz="1400" b="1" spc="-10">
                          <a:latin typeface="Calibri"/>
                          <a:cs typeface="Calibri"/>
                        </a:rPr>
                        <a:t>Market</a:t>
                      </a:r>
                      <a:endParaRPr sz="1400">
                        <a:latin typeface="Calibri"/>
                        <a:cs typeface="Calibri"/>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42570" indent="-169545">
                        <a:lnSpc>
                          <a:spcPts val="1590"/>
                        </a:lnSpc>
                        <a:spcBef>
                          <a:spcPts val="315"/>
                        </a:spcBef>
                        <a:buFont typeface="Arial"/>
                        <a:buChar char="•"/>
                        <a:tabLst>
                          <a:tab pos="242570" algn="l"/>
                        </a:tabLst>
                      </a:pPr>
                      <a:r>
                        <a:rPr sz="1400" spc="-10">
                          <a:latin typeface="Calibri"/>
                          <a:cs typeface="Calibri"/>
                        </a:rPr>
                        <a:t>Follows</a:t>
                      </a:r>
                      <a:r>
                        <a:rPr sz="1400" spc="-70">
                          <a:latin typeface="Calibri"/>
                          <a:cs typeface="Calibri"/>
                        </a:rPr>
                        <a:t> </a:t>
                      </a:r>
                      <a:r>
                        <a:rPr sz="1400">
                          <a:latin typeface="Calibri"/>
                          <a:cs typeface="Calibri"/>
                        </a:rPr>
                        <a:t>current</a:t>
                      </a:r>
                      <a:r>
                        <a:rPr sz="1400" spc="-20">
                          <a:latin typeface="Calibri"/>
                          <a:cs typeface="Calibri"/>
                        </a:rPr>
                        <a:t> </a:t>
                      </a:r>
                      <a:r>
                        <a:rPr sz="1400" spc="-10">
                          <a:latin typeface="Calibri"/>
                          <a:cs typeface="Calibri"/>
                        </a:rPr>
                        <a:t>treatment</a:t>
                      </a:r>
                      <a:r>
                        <a:rPr sz="1400">
                          <a:latin typeface="Calibri"/>
                          <a:cs typeface="Calibri"/>
                        </a:rPr>
                        <a:t> for</a:t>
                      </a:r>
                      <a:r>
                        <a:rPr sz="1400" spc="-55">
                          <a:latin typeface="Calibri"/>
                          <a:cs typeface="Calibri"/>
                        </a:rPr>
                        <a:t> </a:t>
                      </a:r>
                      <a:r>
                        <a:rPr sz="1400">
                          <a:latin typeface="Calibri"/>
                          <a:cs typeface="Calibri"/>
                        </a:rPr>
                        <a:t>pumped</a:t>
                      </a:r>
                      <a:r>
                        <a:rPr sz="1400" spc="-25">
                          <a:latin typeface="Calibri"/>
                          <a:cs typeface="Calibri"/>
                        </a:rPr>
                        <a:t> </a:t>
                      </a:r>
                      <a:r>
                        <a:rPr sz="1400" spc="-10">
                          <a:latin typeface="Calibri"/>
                          <a:cs typeface="Calibri"/>
                        </a:rPr>
                        <a:t>storage</a:t>
                      </a:r>
                      <a:r>
                        <a:rPr sz="1400" spc="-50">
                          <a:latin typeface="Calibri"/>
                          <a:cs typeface="Calibri"/>
                        </a:rPr>
                        <a:t> </a:t>
                      </a:r>
                      <a:r>
                        <a:rPr sz="1400" spc="-20">
                          <a:latin typeface="Calibri"/>
                          <a:cs typeface="Calibri"/>
                        </a:rPr>
                        <a:t>DARD</a:t>
                      </a:r>
                      <a:endParaRPr sz="1400">
                        <a:latin typeface="Calibri"/>
                        <a:cs typeface="Calibri"/>
                      </a:endParaRPr>
                    </a:p>
                    <a:p>
                      <a:pPr marL="242570" indent="-169545">
                        <a:lnSpc>
                          <a:spcPts val="1590"/>
                        </a:lnSpc>
                        <a:buFont typeface="Arial"/>
                        <a:buChar char="•"/>
                        <a:tabLst>
                          <a:tab pos="242570" algn="l"/>
                        </a:tabLst>
                      </a:pPr>
                      <a:r>
                        <a:rPr sz="1400" spc="-10">
                          <a:latin typeface="Calibri"/>
                          <a:cs typeface="Calibri"/>
                        </a:rPr>
                        <a:t>Excluded</a:t>
                      </a:r>
                      <a:r>
                        <a:rPr sz="1400" spc="-30">
                          <a:latin typeface="Calibri"/>
                          <a:cs typeface="Calibri"/>
                        </a:rPr>
                        <a:t> </a:t>
                      </a:r>
                      <a:r>
                        <a:rPr sz="1400">
                          <a:latin typeface="Calibri"/>
                          <a:cs typeface="Calibri"/>
                        </a:rPr>
                        <a:t>from</a:t>
                      </a:r>
                      <a:r>
                        <a:rPr sz="1400" spc="-55">
                          <a:latin typeface="Calibri"/>
                          <a:cs typeface="Calibri"/>
                        </a:rPr>
                        <a:t> </a:t>
                      </a:r>
                      <a:r>
                        <a:rPr sz="1400">
                          <a:latin typeface="Calibri"/>
                          <a:cs typeface="Calibri"/>
                        </a:rPr>
                        <a:t>annual</a:t>
                      </a:r>
                      <a:r>
                        <a:rPr sz="1400" spc="-20">
                          <a:latin typeface="Calibri"/>
                          <a:cs typeface="Calibri"/>
                        </a:rPr>
                        <a:t> </a:t>
                      </a:r>
                      <a:r>
                        <a:rPr sz="1400">
                          <a:latin typeface="Calibri"/>
                          <a:cs typeface="Calibri"/>
                        </a:rPr>
                        <a:t>peak</a:t>
                      </a:r>
                      <a:r>
                        <a:rPr sz="1400" spc="-30">
                          <a:latin typeface="Calibri"/>
                          <a:cs typeface="Calibri"/>
                        </a:rPr>
                        <a:t> </a:t>
                      </a:r>
                      <a:r>
                        <a:rPr sz="1400">
                          <a:latin typeface="Calibri"/>
                          <a:cs typeface="Calibri"/>
                        </a:rPr>
                        <a:t>and</a:t>
                      </a:r>
                      <a:r>
                        <a:rPr sz="1400" spc="-35">
                          <a:latin typeface="Calibri"/>
                          <a:cs typeface="Calibri"/>
                        </a:rPr>
                        <a:t> </a:t>
                      </a:r>
                      <a:r>
                        <a:rPr sz="1400">
                          <a:latin typeface="Calibri"/>
                          <a:cs typeface="Calibri"/>
                        </a:rPr>
                        <a:t>peak</a:t>
                      </a:r>
                      <a:r>
                        <a:rPr sz="1400" spc="-25">
                          <a:latin typeface="Calibri"/>
                          <a:cs typeface="Calibri"/>
                        </a:rPr>
                        <a:t> </a:t>
                      </a:r>
                      <a:r>
                        <a:rPr sz="1400" spc="-10">
                          <a:latin typeface="Calibri"/>
                          <a:cs typeface="Calibri"/>
                        </a:rPr>
                        <a:t>contribution</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73660">
                        <a:lnSpc>
                          <a:spcPct val="100000"/>
                        </a:lnSpc>
                        <a:spcBef>
                          <a:spcPts val="1175"/>
                        </a:spcBef>
                      </a:pPr>
                      <a:r>
                        <a:rPr sz="1400" spc="-20">
                          <a:latin typeface="Calibri"/>
                          <a:cs typeface="Calibri"/>
                        </a:rPr>
                        <a:t>None</a:t>
                      </a:r>
                      <a:endParaRPr sz="1400">
                        <a:latin typeface="Calibri"/>
                        <a:cs typeface="Calibri"/>
                      </a:endParaRPr>
                    </a:p>
                  </a:txBody>
                  <a:tcPr marL="0" marR="0" marT="149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9"/>
                  </a:ext>
                </a:extLst>
              </a:tr>
            </a:tbl>
          </a:graphicData>
        </a:graphic>
      </p:graphicFrame>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Inputs</a:t>
            </a:r>
            <a:r>
              <a:rPr spc="-100"/>
              <a:t> </a:t>
            </a:r>
            <a:r>
              <a:t>to</a:t>
            </a:r>
            <a:r>
              <a:rPr spc="-100"/>
              <a:t> </a:t>
            </a:r>
            <a:r>
              <a:t>Energy</a:t>
            </a:r>
            <a:r>
              <a:rPr spc="-105"/>
              <a:t> </a:t>
            </a:r>
            <a:r>
              <a:t>Quantity</a:t>
            </a:r>
            <a:r>
              <a:rPr spc="-75"/>
              <a:t> </a:t>
            </a:r>
            <a:r>
              <a:t>Calculation</a:t>
            </a:r>
            <a:r>
              <a:rPr spc="-60"/>
              <a:t> </a:t>
            </a:r>
            <a:r>
              <a:t>for</a:t>
            </a:r>
            <a:r>
              <a:rPr spc="-100"/>
              <a:t> </a:t>
            </a:r>
            <a:r>
              <a:rPr spc="-25"/>
              <a:t>CSF</a:t>
            </a:r>
          </a:p>
        </p:txBody>
      </p:sp>
      <p:sp>
        <p:nvSpPr>
          <p:cNvPr id="3" name="object 3"/>
          <p:cNvSpPr txBox="1"/>
          <p:nvPr/>
        </p:nvSpPr>
        <p:spPr>
          <a:xfrm>
            <a:off x="367080" y="672070"/>
            <a:ext cx="8783955" cy="4224020"/>
          </a:xfrm>
          <a:prstGeom prst="rect">
            <a:avLst/>
          </a:prstGeom>
        </p:spPr>
        <p:txBody>
          <a:bodyPr vert="horz" wrap="square" lIns="0" tIns="95250" rIns="0" bIns="0" rtlCol="0">
            <a:spAutoFit/>
          </a:bodyPr>
          <a:lstStyle/>
          <a:p>
            <a:pPr marL="229235" indent="-216535">
              <a:lnSpc>
                <a:spcPct val="100000"/>
              </a:lnSpc>
              <a:spcBef>
                <a:spcPts val="750"/>
              </a:spcBef>
              <a:buFont typeface="Arial"/>
              <a:buChar char="•"/>
              <a:tabLst>
                <a:tab pos="229235" algn="l"/>
              </a:tabLst>
            </a:pPr>
            <a:r>
              <a:rPr sz="2400">
                <a:latin typeface="Calibri"/>
                <a:cs typeface="Calibri"/>
              </a:rPr>
              <a:t>New</a:t>
            </a:r>
            <a:r>
              <a:rPr sz="2400" spc="-45">
                <a:latin typeface="Calibri"/>
                <a:cs typeface="Calibri"/>
              </a:rPr>
              <a:t> </a:t>
            </a:r>
            <a:r>
              <a:rPr sz="2400">
                <a:latin typeface="Calibri"/>
                <a:cs typeface="Calibri"/>
              </a:rPr>
              <a:t>profiling</a:t>
            </a:r>
            <a:r>
              <a:rPr sz="2400" spc="-70">
                <a:latin typeface="Calibri"/>
                <a:cs typeface="Calibri"/>
              </a:rPr>
              <a:t> </a:t>
            </a:r>
            <a:r>
              <a:rPr sz="2400">
                <a:latin typeface="Calibri"/>
                <a:cs typeface="Calibri"/>
              </a:rPr>
              <a:t>method</a:t>
            </a:r>
            <a:r>
              <a:rPr sz="2400" spc="-45">
                <a:latin typeface="Calibri"/>
                <a:cs typeface="Calibri"/>
              </a:rPr>
              <a:t> </a:t>
            </a:r>
            <a:r>
              <a:rPr sz="2400">
                <a:latin typeface="Calibri"/>
                <a:cs typeface="Calibri"/>
              </a:rPr>
              <a:t>due</a:t>
            </a:r>
            <a:r>
              <a:rPr sz="2400" spc="-45">
                <a:latin typeface="Calibri"/>
                <a:cs typeface="Calibri"/>
              </a:rPr>
              <a:t> </a:t>
            </a:r>
            <a:r>
              <a:rPr sz="2400">
                <a:latin typeface="Calibri"/>
                <a:cs typeface="Calibri"/>
              </a:rPr>
              <a:t>to</a:t>
            </a:r>
            <a:r>
              <a:rPr sz="2400" spc="-55">
                <a:latin typeface="Calibri"/>
                <a:cs typeface="Calibri"/>
              </a:rPr>
              <a:t> </a:t>
            </a:r>
            <a:r>
              <a:rPr sz="2400">
                <a:latin typeface="Calibri"/>
                <a:cs typeface="Calibri"/>
              </a:rPr>
              <a:t>potential</a:t>
            </a:r>
            <a:r>
              <a:rPr sz="2400" spc="-55">
                <a:latin typeface="Calibri"/>
                <a:cs typeface="Calibri"/>
              </a:rPr>
              <a:t> </a:t>
            </a:r>
            <a:r>
              <a:rPr sz="2400">
                <a:latin typeface="Calibri"/>
                <a:cs typeface="Calibri"/>
              </a:rPr>
              <a:t>use</a:t>
            </a:r>
            <a:r>
              <a:rPr sz="2400" spc="-45">
                <a:latin typeface="Calibri"/>
                <a:cs typeface="Calibri"/>
              </a:rPr>
              <a:t> </a:t>
            </a:r>
            <a:r>
              <a:rPr sz="2400">
                <a:latin typeface="Calibri"/>
                <a:cs typeface="Calibri"/>
              </a:rPr>
              <a:t>of</a:t>
            </a:r>
            <a:r>
              <a:rPr sz="2400" spc="-50">
                <a:latin typeface="Calibri"/>
                <a:cs typeface="Calibri"/>
              </a:rPr>
              <a:t> </a:t>
            </a:r>
            <a:r>
              <a:rPr sz="2400">
                <a:latin typeface="Calibri"/>
                <a:cs typeface="Calibri"/>
              </a:rPr>
              <a:t>net</a:t>
            </a:r>
            <a:r>
              <a:rPr sz="2400" spc="-60">
                <a:latin typeface="Calibri"/>
                <a:cs typeface="Calibri"/>
              </a:rPr>
              <a:t> </a:t>
            </a:r>
            <a:r>
              <a:rPr sz="2400">
                <a:latin typeface="Calibri"/>
                <a:cs typeface="Calibri"/>
              </a:rPr>
              <a:t>metering</a:t>
            </a:r>
            <a:r>
              <a:rPr sz="2400" spc="-70">
                <a:latin typeface="Calibri"/>
                <a:cs typeface="Calibri"/>
              </a:rPr>
              <a:t> </a:t>
            </a:r>
            <a:r>
              <a:rPr sz="2400" spc="-10">
                <a:latin typeface="Calibri"/>
                <a:cs typeface="Calibri"/>
              </a:rPr>
              <a:t>telemetry</a:t>
            </a:r>
            <a:endParaRPr sz="2400">
              <a:latin typeface="Calibri"/>
              <a:cs typeface="Calibri"/>
            </a:endParaRPr>
          </a:p>
          <a:p>
            <a:pPr marL="292735">
              <a:lnSpc>
                <a:spcPct val="100000"/>
              </a:lnSpc>
              <a:spcBef>
                <a:spcPts val="545"/>
              </a:spcBef>
            </a:pPr>
            <a:r>
              <a:rPr sz="2000">
                <a:latin typeface="Calibri"/>
                <a:cs typeface="Calibri"/>
              </a:rPr>
              <a:t>‒</a:t>
            </a:r>
            <a:r>
              <a:rPr sz="2000" spc="200">
                <a:latin typeface="Calibri"/>
                <a:cs typeface="Calibri"/>
              </a:rPr>
              <a:t> </a:t>
            </a:r>
            <a:r>
              <a:rPr sz="2000" b="1">
                <a:latin typeface="Calibri"/>
                <a:cs typeface="Calibri"/>
              </a:rPr>
              <a:t>Positive</a:t>
            </a:r>
            <a:r>
              <a:rPr sz="2000" b="1" spc="-70">
                <a:latin typeface="Calibri"/>
                <a:cs typeface="Calibri"/>
              </a:rPr>
              <a:t> </a:t>
            </a:r>
            <a:r>
              <a:rPr sz="2000">
                <a:latin typeface="Calibri"/>
                <a:cs typeface="Calibri"/>
              </a:rPr>
              <a:t>telemetry</a:t>
            </a:r>
            <a:r>
              <a:rPr sz="2000" spc="-30">
                <a:latin typeface="Calibri"/>
                <a:cs typeface="Calibri"/>
              </a:rPr>
              <a:t> </a:t>
            </a:r>
            <a:r>
              <a:rPr sz="2000">
                <a:latin typeface="Calibri"/>
                <a:cs typeface="Calibri"/>
              </a:rPr>
              <a:t>reported</a:t>
            </a:r>
            <a:r>
              <a:rPr sz="2000" spc="-65">
                <a:latin typeface="Calibri"/>
                <a:cs typeface="Calibri"/>
              </a:rPr>
              <a:t> </a:t>
            </a:r>
            <a:r>
              <a:rPr sz="2000">
                <a:latin typeface="Calibri"/>
                <a:cs typeface="Calibri"/>
              </a:rPr>
              <a:t>under</a:t>
            </a:r>
            <a:r>
              <a:rPr sz="2000" spc="-65">
                <a:latin typeface="Calibri"/>
                <a:cs typeface="Calibri"/>
              </a:rPr>
              <a:t> </a:t>
            </a:r>
            <a:r>
              <a:rPr sz="2000" spc="-10">
                <a:latin typeface="Calibri"/>
                <a:cs typeface="Calibri"/>
              </a:rPr>
              <a:t>generator</a:t>
            </a:r>
            <a:r>
              <a:rPr sz="2000" spc="-65">
                <a:latin typeface="Calibri"/>
                <a:cs typeface="Calibri"/>
              </a:rPr>
              <a:t> </a:t>
            </a:r>
            <a:r>
              <a:rPr sz="2000" spc="-10">
                <a:latin typeface="Calibri"/>
                <a:cs typeface="Calibri"/>
              </a:rPr>
              <a:t>asset</a:t>
            </a:r>
            <a:endParaRPr sz="2000">
              <a:latin typeface="Calibri"/>
              <a:cs typeface="Calibri"/>
            </a:endParaRPr>
          </a:p>
          <a:p>
            <a:pPr marL="292735">
              <a:lnSpc>
                <a:spcPct val="100000"/>
              </a:lnSpc>
              <a:spcBef>
                <a:spcPts val="480"/>
              </a:spcBef>
            </a:pPr>
            <a:r>
              <a:rPr sz="2000">
                <a:latin typeface="Calibri"/>
                <a:cs typeface="Calibri"/>
              </a:rPr>
              <a:t>‒</a:t>
            </a:r>
            <a:r>
              <a:rPr sz="2000" spc="215">
                <a:latin typeface="Calibri"/>
                <a:cs typeface="Calibri"/>
              </a:rPr>
              <a:t> </a:t>
            </a:r>
            <a:r>
              <a:rPr sz="2000" b="1" spc="-10">
                <a:latin typeface="Calibri"/>
                <a:cs typeface="Calibri"/>
              </a:rPr>
              <a:t>Negative</a:t>
            </a:r>
            <a:r>
              <a:rPr sz="2000" b="1" spc="-45">
                <a:latin typeface="Calibri"/>
                <a:cs typeface="Calibri"/>
              </a:rPr>
              <a:t> </a:t>
            </a:r>
            <a:r>
              <a:rPr sz="2000">
                <a:latin typeface="Calibri"/>
                <a:cs typeface="Calibri"/>
              </a:rPr>
              <a:t>telemetry</a:t>
            </a:r>
            <a:r>
              <a:rPr sz="2000" spc="-20">
                <a:latin typeface="Calibri"/>
                <a:cs typeface="Calibri"/>
              </a:rPr>
              <a:t> </a:t>
            </a:r>
            <a:r>
              <a:rPr sz="2000">
                <a:latin typeface="Calibri"/>
                <a:cs typeface="Calibri"/>
              </a:rPr>
              <a:t>reported</a:t>
            </a:r>
            <a:r>
              <a:rPr sz="2000" spc="-50">
                <a:latin typeface="Calibri"/>
                <a:cs typeface="Calibri"/>
              </a:rPr>
              <a:t> </a:t>
            </a:r>
            <a:r>
              <a:rPr sz="2000">
                <a:latin typeface="Calibri"/>
                <a:cs typeface="Calibri"/>
              </a:rPr>
              <a:t>under</a:t>
            </a:r>
            <a:r>
              <a:rPr sz="2000" spc="-55">
                <a:latin typeface="Calibri"/>
                <a:cs typeface="Calibri"/>
              </a:rPr>
              <a:t> </a:t>
            </a:r>
            <a:r>
              <a:rPr sz="2000" spc="-20">
                <a:latin typeface="Calibri"/>
                <a:cs typeface="Calibri"/>
              </a:rPr>
              <a:t>DARD</a:t>
            </a:r>
            <a:endParaRPr sz="2000">
              <a:latin typeface="Calibri"/>
              <a:cs typeface="Calibri"/>
            </a:endParaRPr>
          </a:p>
          <a:p>
            <a:pPr>
              <a:lnSpc>
                <a:spcPct val="100000"/>
              </a:lnSpc>
              <a:spcBef>
                <a:spcPts val="2150"/>
              </a:spcBef>
            </a:pPr>
            <a:endParaRPr sz="2000">
              <a:latin typeface="Calibri"/>
              <a:cs typeface="Calibri"/>
            </a:endParaRPr>
          </a:p>
          <a:p>
            <a:pPr marL="229235" indent="-216535">
              <a:lnSpc>
                <a:spcPct val="100000"/>
              </a:lnSpc>
              <a:buFont typeface="Arial"/>
              <a:buChar char="•"/>
              <a:tabLst>
                <a:tab pos="229235" algn="l"/>
              </a:tabLst>
            </a:pPr>
            <a:r>
              <a:rPr sz="2400">
                <a:latin typeface="Calibri"/>
                <a:cs typeface="Calibri"/>
              </a:rPr>
              <a:t>Net</a:t>
            </a:r>
            <a:r>
              <a:rPr sz="2400" spc="-50">
                <a:latin typeface="Calibri"/>
                <a:cs typeface="Calibri"/>
              </a:rPr>
              <a:t> </a:t>
            </a:r>
            <a:r>
              <a:rPr sz="2400">
                <a:latin typeface="Calibri"/>
                <a:cs typeface="Calibri"/>
              </a:rPr>
              <a:t>metering</a:t>
            </a:r>
            <a:r>
              <a:rPr sz="2400" spc="-75">
                <a:latin typeface="Calibri"/>
                <a:cs typeface="Calibri"/>
              </a:rPr>
              <a:t> </a:t>
            </a:r>
            <a:r>
              <a:rPr sz="2400">
                <a:latin typeface="Calibri"/>
                <a:cs typeface="Calibri"/>
              </a:rPr>
              <a:t>for</a:t>
            </a:r>
            <a:r>
              <a:rPr sz="2400" spc="-55">
                <a:latin typeface="Calibri"/>
                <a:cs typeface="Calibri"/>
              </a:rPr>
              <a:t> </a:t>
            </a:r>
            <a:r>
              <a:rPr sz="2400" spc="-10">
                <a:latin typeface="Calibri"/>
                <a:cs typeface="Calibri"/>
              </a:rPr>
              <a:t>revenue</a:t>
            </a:r>
            <a:r>
              <a:rPr sz="2400" spc="-35">
                <a:latin typeface="Calibri"/>
                <a:cs typeface="Calibri"/>
              </a:rPr>
              <a:t> </a:t>
            </a:r>
            <a:r>
              <a:rPr sz="2400">
                <a:latin typeface="Calibri"/>
                <a:cs typeface="Calibri"/>
              </a:rPr>
              <a:t>quality</a:t>
            </a:r>
            <a:r>
              <a:rPr sz="2400" spc="-60">
                <a:latin typeface="Calibri"/>
                <a:cs typeface="Calibri"/>
              </a:rPr>
              <a:t> </a:t>
            </a:r>
            <a:r>
              <a:rPr sz="2400">
                <a:latin typeface="Calibri"/>
                <a:cs typeface="Calibri"/>
              </a:rPr>
              <a:t>meter</a:t>
            </a:r>
            <a:r>
              <a:rPr sz="2400" spc="-70">
                <a:latin typeface="Calibri"/>
                <a:cs typeface="Calibri"/>
              </a:rPr>
              <a:t> </a:t>
            </a:r>
            <a:r>
              <a:rPr sz="2400" spc="-10">
                <a:latin typeface="Calibri"/>
                <a:cs typeface="Calibri"/>
              </a:rPr>
              <a:t>(RQM)</a:t>
            </a:r>
            <a:endParaRPr sz="2400">
              <a:latin typeface="Calibri"/>
              <a:cs typeface="Calibri"/>
            </a:endParaRPr>
          </a:p>
          <a:p>
            <a:pPr marL="292735">
              <a:lnSpc>
                <a:spcPct val="100000"/>
              </a:lnSpc>
              <a:spcBef>
                <a:spcPts val="545"/>
              </a:spcBef>
            </a:pPr>
            <a:r>
              <a:rPr sz="2000">
                <a:latin typeface="Calibri"/>
                <a:cs typeface="Calibri"/>
              </a:rPr>
              <a:t>‒</a:t>
            </a:r>
            <a:r>
              <a:rPr sz="2000" spc="280">
                <a:latin typeface="Calibri"/>
                <a:cs typeface="Calibri"/>
              </a:rPr>
              <a:t> </a:t>
            </a:r>
            <a:r>
              <a:rPr sz="2000">
                <a:latin typeface="Calibri"/>
                <a:cs typeface="Calibri"/>
              </a:rPr>
              <a:t>If</a:t>
            </a:r>
            <a:r>
              <a:rPr sz="2000" spc="-10">
                <a:latin typeface="Calibri"/>
                <a:cs typeface="Calibri"/>
              </a:rPr>
              <a:t> </a:t>
            </a:r>
            <a:r>
              <a:rPr sz="2000" b="1" spc="-10">
                <a:latin typeface="Calibri"/>
                <a:cs typeface="Calibri"/>
              </a:rPr>
              <a:t>positive:</a:t>
            </a:r>
            <a:endParaRPr sz="2000">
              <a:latin typeface="Calibri"/>
              <a:cs typeface="Calibri"/>
            </a:endParaRPr>
          </a:p>
          <a:p>
            <a:pPr marL="810895" lvl="1" indent="-240665">
              <a:lnSpc>
                <a:spcPct val="100000"/>
              </a:lnSpc>
              <a:spcBef>
                <a:spcPts val="465"/>
              </a:spcBef>
              <a:buFont typeface="Arial"/>
              <a:buChar char="•"/>
              <a:tabLst>
                <a:tab pos="810895" algn="l"/>
              </a:tabLst>
            </a:pPr>
            <a:r>
              <a:rPr sz="1800" spc="-10">
                <a:latin typeface="Calibri"/>
                <a:cs typeface="Calibri"/>
              </a:rPr>
              <a:t>Generator</a:t>
            </a:r>
            <a:r>
              <a:rPr sz="1800" spc="-50">
                <a:latin typeface="Calibri"/>
                <a:cs typeface="Calibri"/>
              </a:rPr>
              <a:t> </a:t>
            </a:r>
            <a:r>
              <a:rPr sz="1800">
                <a:latin typeface="Calibri"/>
                <a:cs typeface="Calibri"/>
              </a:rPr>
              <a:t>asset</a:t>
            </a:r>
            <a:r>
              <a:rPr sz="1800" spc="-60">
                <a:latin typeface="Calibri"/>
                <a:cs typeface="Calibri"/>
              </a:rPr>
              <a:t> </a:t>
            </a:r>
            <a:r>
              <a:rPr sz="1800">
                <a:latin typeface="Calibri"/>
                <a:cs typeface="Calibri"/>
              </a:rPr>
              <a:t>reports</a:t>
            </a:r>
            <a:r>
              <a:rPr sz="1800" spc="-50">
                <a:latin typeface="Calibri"/>
                <a:cs typeface="Calibri"/>
              </a:rPr>
              <a:t> </a:t>
            </a:r>
            <a:r>
              <a:rPr sz="1800">
                <a:latin typeface="Calibri"/>
                <a:cs typeface="Calibri"/>
              </a:rPr>
              <a:t>positive</a:t>
            </a:r>
            <a:r>
              <a:rPr sz="1800" spc="-50">
                <a:latin typeface="Calibri"/>
                <a:cs typeface="Calibri"/>
              </a:rPr>
              <a:t> </a:t>
            </a:r>
            <a:r>
              <a:rPr sz="1800" spc="-10">
                <a:latin typeface="Calibri"/>
                <a:cs typeface="Calibri"/>
              </a:rPr>
              <a:t>value</a:t>
            </a:r>
            <a:endParaRPr sz="1800">
              <a:latin typeface="Calibri"/>
              <a:cs typeface="Calibri"/>
            </a:endParaRPr>
          </a:p>
          <a:p>
            <a:pPr marL="810895" lvl="1" indent="-240665">
              <a:lnSpc>
                <a:spcPct val="100000"/>
              </a:lnSpc>
              <a:spcBef>
                <a:spcPts val="430"/>
              </a:spcBef>
              <a:buFont typeface="Arial"/>
              <a:buChar char="•"/>
              <a:tabLst>
                <a:tab pos="810895" algn="l"/>
              </a:tabLst>
            </a:pPr>
            <a:r>
              <a:rPr sz="1800">
                <a:latin typeface="Calibri"/>
                <a:cs typeface="Calibri"/>
              </a:rPr>
              <a:t>DARD</a:t>
            </a:r>
            <a:r>
              <a:rPr sz="1800" spc="-45">
                <a:latin typeface="Calibri"/>
                <a:cs typeface="Calibri"/>
              </a:rPr>
              <a:t> </a:t>
            </a:r>
            <a:r>
              <a:rPr sz="1800">
                <a:latin typeface="Calibri"/>
                <a:cs typeface="Calibri"/>
              </a:rPr>
              <a:t>reports</a:t>
            </a:r>
            <a:r>
              <a:rPr sz="1800" spc="-25">
                <a:latin typeface="Calibri"/>
                <a:cs typeface="Calibri"/>
              </a:rPr>
              <a:t> </a:t>
            </a:r>
            <a:r>
              <a:rPr sz="1800">
                <a:latin typeface="Calibri"/>
                <a:cs typeface="Calibri"/>
              </a:rPr>
              <a:t>0</a:t>
            </a:r>
            <a:r>
              <a:rPr sz="1800" spc="-40">
                <a:latin typeface="Calibri"/>
                <a:cs typeface="Calibri"/>
              </a:rPr>
              <a:t> </a:t>
            </a:r>
            <a:r>
              <a:rPr sz="1800" spc="-10">
                <a:latin typeface="Calibri"/>
                <a:cs typeface="Calibri"/>
              </a:rPr>
              <a:t>value</a:t>
            </a:r>
            <a:endParaRPr sz="1800">
              <a:latin typeface="Calibri"/>
              <a:cs typeface="Calibri"/>
            </a:endParaRPr>
          </a:p>
          <a:p>
            <a:pPr marL="292735">
              <a:lnSpc>
                <a:spcPct val="100000"/>
              </a:lnSpc>
              <a:spcBef>
                <a:spcPts val="450"/>
              </a:spcBef>
            </a:pPr>
            <a:r>
              <a:rPr sz="2000">
                <a:latin typeface="Calibri"/>
                <a:cs typeface="Calibri"/>
              </a:rPr>
              <a:t>‒</a:t>
            </a:r>
            <a:r>
              <a:rPr sz="2000" spc="280">
                <a:latin typeface="Calibri"/>
                <a:cs typeface="Calibri"/>
              </a:rPr>
              <a:t> </a:t>
            </a:r>
            <a:r>
              <a:rPr sz="2000">
                <a:latin typeface="Calibri"/>
                <a:cs typeface="Calibri"/>
              </a:rPr>
              <a:t>If</a:t>
            </a:r>
            <a:r>
              <a:rPr sz="2000" spc="-10">
                <a:latin typeface="Calibri"/>
                <a:cs typeface="Calibri"/>
              </a:rPr>
              <a:t> </a:t>
            </a:r>
            <a:r>
              <a:rPr sz="2000" b="1" spc="-10">
                <a:latin typeface="Calibri"/>
                <a:cs typeface="Calibri"/>
              </a:rPr>
              <a:t>negative:</a:t>
            </a:r>
            <a:endParaRPr sz="2000">
              <a:latin typeface="Calibri"/>
              <a:cs typeface="Calibri"/>
            </a:endParaRPr>
          </a:p>
          <a:p>
            <a:pPr marL="810895" lvl="1" indent="-240665">
              <a:lnSpc>
                <a:spcPct val="100000"/>
              </a:lnSpc>
              <a:spcBef>
                <a:spcPts val="465"/>
              </a:spcBef>
              <a:buFont typeface="Arial"/>
              <a:buChar char="•"/>
              <a:tabLst>
                <a:tab pos="810895" algn="l"/>
              </a:tabLst>
            </a:pPr>
            <a:r>
              <a:rPr sz="1800">
                <a:latin typeface="Calibri"/>
                <a:cs typeface="Calibri"/>
              </a:rPr>
              <a:t>DARD</a:t>
            </a:r>
            <a:r>
              <a:rPr sz="1800" spc="-50">
                <a:latin typeface="Calibri"/>
                <a:cs typeface="Calibri"/>
              </a:rPr>
              <a:t> </a:t>
            </a:r>
            <a:r>
              <a:rPr sz="1800">
                <a:latin typeface="Calibri"/>
                <a:cs typeface="Calibri"/>
              </a:rPr>
              <a:t>reports</a:t>
            </a:r>
            <a:r>
              <a:rPr sz="1800" spc="-35">
                <a:latin typeface="Calibri"/>
                <a:cs typeface="Calibri"/>
              </a:rPr>
              <a:t> </a:t>
            </a:r>
            <a:r>
              <a:rPr sz="1800" spc="-10">
                <a:latin typeface="Calibri"/>
                <a:cs typeface="Calibri"/>
              </a:rPr>
              <a:t>negative</a:t>
            </a:r>
            <a:r>
              <a:rPr sz="1800" spc="-55">
                <a:latin typeface="Calibri"/>
                <a:cs typeface="Calibri"/>
              </a:rPr>
              <a:t> </a:t>
            </a:r>
            <a:r>
              <a:rPr sz="1800" spc="-10">
                <a:latin typeface="Calibri"/>
                <a:cs typeface="Calibri"/>
              </a:rPr>
              <a:t>value</a:t>
            </a:r>
            <a:endParaRPr sz="1800">
              <a:latin typeface="Calibri"/>
              <a:cs typeface="Calibri"/>
            </a:endParaRPr>
          </a:p>
          <a:p>
            <a:pPr marL="810895" lvl="1" indent="-240665">
              <a:lnSpc>
                <a:spcPct val="100000"/>
              </a:lnSpc>
              <a:spcBef>
                <a:spcPts val="434"/>
              </a:spcBef>
              <a:buFont typeface="Arial"/>
              <a:buChar char="•"/>
              <a:tabLst>
                <a:tab pos="810895" algn="l"/>
              </a:tabLst>
            </a:pPr>
            <a:r>
              <a:rPr sz="1800" spc="-10">
                <a:latin typeface="Calibri"/>
                <a:cs typeface="Calibri"/>
              </a:rPr>
              <a:t>Generator</a:t>
            </a:r>
            <a:r>
              <a:rPr sz="1800" spc="-30">
                <a:latin typeface="Calibri"/>
                <a:cs typeface="Calibri"/>
              </a:rPr>
              <a:t> </a:t>
            </a:r>
            <a:r>
              <a:rPr sz="1800">
                <a:latin typeface="Calibri"/>
                <a:cs typeface="Calibri"/>
              </a:rPr>
              <a:t>asset</a:t>
            </a:r>
            <a:r>
              <a:rPr sz="1800" spc="-45">
                <a:latin typeface="Calibri"/>
                <a:cs typeface="Calibri"/>
              </a:rPr>
              <a:t> </a:t>
            </a:r>
            <a:r>
              <a:rPr sz="1800">
                <a:latin typeface="Calibri"/>
                <a:cs typeface="Calibri"/>
              </a:rPr>
              <a:t>reports</a:t>
            </a:r>
            <a:r>
              <a:rPr sz="1800" spc="-30">
                <a:latin typeface="Calibri"/>
                <a:cs typeface="Calibri"/>
              </a:rPr>
              <a:t> </a:t>
            </a:r>
            <a:r>
              <a:rPr sz="1800">
                <a:latin typeface="Calibri"/>
                <a:cs typeface="Calibri"/>
              </a:rPr>
              <a:t>0</a:t>
            </a:r>
            <a:r>
              <a:rPr sz="1800" spc="-25">
                <a:latin typeface="Calibri"/>
                <a:cs typeface="Calibri"/>
              </a:rPr>
              <a:t> </a:t>
            </a:r>
            <a:r>
              <a:rPr sz="1800" spc="-10">
                <a:latin typeface="Calibri"/>
                <a:cs typeface="Calibri"/>
              </a:rPr>
              <a:t>value</a:t>
            </a:r>
            <a:endParaRPr sz="18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pic>
        <p:nvPicPr>
          <p:cNvPr id="5" name="object 5"/>
          <p:cNvPicPr/>
          <p:nvPr/>
        </p:nvPicPr>
        <p:blipFill>
          <a:blip r:embed="rId3" cstate="print"/>
          <a:stretch>
            <a:fillRect/>
          </a:stretch>
        </p:blipFill>
        <p:spPr>
          <a:xfrm>
            <a:off x="8305800" y="1828800"/>
            <a:ext cx="3200400" cy="3200400"/>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88</a:t>
            </a:fld>
            <a:endParaRPr spc="-25"/>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Energy</a:t>
            </a:r>
            <a:r>
              <a:rPr spc="-100"/>
              <a:t> </a:t>
            </a:r>
            <a:r>
              <a:t>Quantity:</a:t>
            </a:r>
            <a:r>
              <a:rPr spc="-75"/>
              <a:t> </a:t>
            </a:r>
            <a:r>
              <a:t>New</a:t>
            </a:r>
            <a:r>
              <a:rPr spc="-85"/>
              <a:t> </a:t>
            </a:r>
            <a:r>
              <a:t>CSF</a:t>
            </a:r>
            <a:r>
              <a:rPr spc="-80"/>
              <a:t> </a:t>
            </a:r>
            <a:r>
              <a:t>Scaling</a:t>
            </a:r>
            <a:r>
              <a:rPr spc="-85"/>
              <a:t> </a:t>
            </a:r>
            <a:r>
              <a:rPr spc="-10"/>
              <a:t>Factor</a:t>
            </a:r>
            <a:r>
              <a:rPr spc="-90"/>
              <a:t> </a:t>
            </a:r>
            <a:r>
              <a:t>Calculations</a:t>
            </a:r>
            <a:r>
              <a:rPr spc="-85"/>
              <a:t> </a:t>
            </a:r>
            <a:r>
              <a:t>(in</a:t>
            </a:r>
            <a:r>
              <a:rPr spc="-95"/>
              <a:t> </a:t>
            </a:r>
            <a:r>
              <a:rPr spc="-25"/>
              <a:t>MW)</a:t>
            </a:r>
          </a:p>
        </p:txBody>
      </p:sp>
      <p:sp>
        <p:nvSpPr>
          <p:cNvPr id="3" name="object 3"/>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pSp>
        <p:nvGrpSpPr>
          <p:cNvPr id="4" name="object 4"/>
          <p:cNvGrpSpPr/>
          <p:nvPr/>
        </p:nvGrpSpPr>
        <p:grpSpPr>
          <a:xfrm>
            <a:off x="3112007" y="4347971"/>
            <a:ext cx="1397635" cy="1245235"/>
            <a:chOff x="3112007" y="4347971"/>
            <a:chExt cx="1397635" cy="1245235"/>
          </a:xfrm>
        </p:grpSpPr>
        <p:sp>
          <p:nvSpPr>
            <p:cNvPr id="5" name="object 5"/>
            <p:cNvSpPr/>
            <p:nvPr/>
          </p:nvSpPr>
          <p:spPr>
            <a:xfrm>
              <a:off x="3124961" y="4360925"/>
              <a:ext cx="1371600" cy="1219200"/>
            </a:xfrm>
            <a:custGeom>
              <a:avLst/>
              <a:gdLst/>
              <a:ahLst/>
              <a:cxnLst/>
              <a:rect l="l" t="t" r="r" b="b"/>
              <a:pathLst>
                <a:path w="1371600" h="1219200">
                  <a:moveTo>
                    <a:pt x="11684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400" y="1219200"/>
                  </a:lnTo>
                  <a:lnTo>
                    <a:pt x="1215005" y="1213835"/>
                  </a:lnTo>
                  <a:lnTo>
                    <a:pt x="1257781" y="1198554"/>
                  </a:lnTo>
                  <a:lnTo>
                    <a:pt x="1295509" y="1174573"/>
                  </a:lnTo>
                  <a:lnTo>
                    <a:pt x="1326973" y="1143109"/>
                  </a:lnTo>
                  <a:lnTo>
                    <a:pt x="1350954" y="1105381"/>
                  </a:lnTo>
                  <a:lnTo>
                    <a:pt x="1366235" y="1062605"/>
                  </a:lnTo>
                  <a:lnTo>
                    <a:pt x="1371600" y="1016000"/>
                  </a:lnTo>
                  <a:lnTo>
                    <a:pt x="1371600" y="203200"/>
                  </a:lnTo>
                  <a:lnTo>
                    <a:pt x="1366235" y="156594"/>
                  </a:lnTo>
                  <a:lnTo>
                    <a:pt x="1350954" y="113818"/>
                  </a:lnTo>
                  <a:lnTo>
                    <a:pt x="1326973" y="76090"/>
                  </a:lnTo>
                  <a:lnTo>
                    <a:pt x="1295509" y="44626"/>
                  </a:lnTo>
                  <a:lnTo>
                    <a:pt x="1257781" y="20645"/>
                  </a:lnTo>
                  <a:lnTo>
                    <a:pt x="1215005" y="5364"/>
                  </a:lnTo>
                  <a:lnTo>
                    <a:pt x="1168400" y="0"/>
                  </a:lnTo>
                  <a:close/>
                </a:path>
              </a:pathLst>
            </a:custGeom>
            <a:solidFill>
              <a:srgbClr val="AEBC1F"/>
            </a:solidFill>
          </p:spPr>
          <p:txBody>
            <a:bodyPr wrap="square" lIns="0" tIns="0" rIns="0" bIns="0" rtlCol="0"/>
            <a:lstStyle/>
            <a:p>
              <a:endParaRPr/>
            </a:p>
          </p:txBody>
        </p:sp>
        <p:sp>
          <p:nvSpPr>
            <p:cNvPr id="6" name="object 6"/>
            <p:cNvSpPr/>
            <p:nvPr/>
          </p:nvSpPr>
          <p:spPr>
            <a:xfrm>
              <a:off x="3124961" y="4360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400" y="0"/>
                  </a:lnTo>
                  <a:lnTo>
                    <a:pt x="1215005" y="5364"/>
                  </a:lnTo>
                  <a:lnTo>
                    <a:pt x="1257781" y="20645"/>
                  </a:lnTo>
                  <a:lnTo>
                    <a:pt x="1295509" y="44626"/>
                  </a:lnTo>
                  <a:lnTo>
                    <a:pt x="1326973" y="76090"/>
                  </a:lnTo>
                  <a:lnTo>
                    <a:pt x="1350954" y="113818"/>
                  </a:lnTo>
                  <a:lnTo>
                    <a:pt x="1366235" y="156594"/>
                  </a:lnTo>
                  <a:lnTo>
                    <a:pt x="1371600" y="203200"/>
                  </a:lnTo>
                  <a:lnTo>
                    <a:pt x="1371600" y="1016000"/>
                  </a:lnTo>
                  <a:lnTo>
                    <a:pt x="1366235" y="1062605"/>
                  </a:lnTo>
                  <a:lnTo>
                    <a:pt x="1350954" y="1105381"/>
                  </a:lnTo>
                  <a:lnTo>
                    <a:pt x="1326973" y="1143109"/>
                  </a:lnTo>
                  <a:lnTo>
                    <a:pt x="1295509" y="1174573"/>
                  </a:lnTo>
                  <a:lnTo>
                    <a:pt x="1257781" y="1198554"/>
                  </a:lnTo>
                  <a:lnTo>
                    <a:pt x="1215005" y="1213835"/>
                  </a:lnTo>
                  <a:lnTo>
                    <a:pt x="11684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7" name="object 7"/>
          <p:cNvSpPr txBox="1"/>
          <p:nvPr/>
        </p:nvSpPr>
        <p:spPr>
          <a:xfrm>
            <a:off x="3237610" y="4668139"/>
            <a:ext cx="1062355" cy="574040"/>
          </a:xfrm>
          <a:prstGeom prst="rect">
            <a:avLst/>
          </a:prstGeom>
        </p:spPr>
        <p:txBody>
          <a:bodyPr vert="horz" wrap="square" lIns="0" tIns="12700" rIns="0" bIns="0" rtlCol="0">
            <a:spAutoFit/>
          </a:bodyPr>
          <a:lstStyle/>
          <a:p>
            <a:pPr marL="38100" marR="30480">
              <a:lnSpc>
                <a:spcPct val="100000"/>
              </a:lnSpc>
              <a:spcBef>
                <a:spcPts val="100"/>
              </a:spcBef>
            </a:pPr>
            <a:r>
              <a:rPr sz="1800" b="1" spc="-10">
                <a:solidFill>
                  <a:srgbClr val="FFFFFF"/>
                </a:solidFill>
                <a:latin typeface="Calibri"/>
                <a:cs typeface="Calibri"/>
              </a:rPr>
              <a:t>Scaling Factor</a:t>
            </a:r>
            <a:r>
              <a:rPr sz="1800" b="1" spc="-15" baseline="-20833">
                <a:solidFill>
                  <a:srgbClr val="FFFFFF"/>
                </a:solidFill>
                <a:latin typeface="Calibri"/>
                <a:cs typeface="Calibri"/>
              </a:rPr>
              <a:t>(hour)</a:t>
            </a:r>
            <a:endParaRPr sz="1800" baseline="-20833">
              <a:latin typeface="Calibri"/>
              <a:cs typeface="Calibri"/>
            </a:endParaRPr>
          </a:p>
        </p:txBody>
      </p:sp>
      <p:grpSp>
        <p:nvGrpSpPr>
          <p:cNvPr id="8" name="object 8"/>
          <p:cNvGrpSpPr/>
          <p:nvPr/>
        </p:nvGrpSpPr>
        <p:grpSpPr>
          <a:xfrm>
            <a:off x="5778944" y="4347908"/>
            <a:ext cx="1397635" cy="1245235"/>
            <a:chOff x="5778944" y="4347908"/>
            <a:chExt cx="1397635" cy="1245235"/>
          </a:xfrm>
        </p:grpSpPr>
        <p:sp>
          <p:nvSpPr>
            <p:cNvPr id="9" name="object 9"/>
            <p:cNvSpPr/>
            <p:nvPr/>
          </p:nvSpPr>
          <p:spPr>
            <a:xfrm>
              <a:off x="5791962" y="4360926"/>
              <a:ext cx="1371600" cy="1219200"/>
            </a:xfrm>
            <a:custGeom>
              <a:avLst/>
              <a:gdLst/>
              <a:ahLst/>
              <a:cxnLst/>
              <a:rect l="l" t="t" r="r" b="b"/>
              <a:pathLst>
                <a:path w="1371600" h="1219200">
                  <a:moveTo>
                    <a:pt x="1168399"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399" y="1219200"/>
                  </a:lnTo>
                  <a:lnTo>
                    <a:pt x="1215005" y="1213835"/>
                  </a:lnTo>
                  <a:lnTo>
                    <a:pt x="1257781" y="1198554"/>
                  </a:lnTo>
                  <a:lnTo>
                    <a:pt x="1295509" y="1174573"/>
                  </a:lnTo>
                  <a:lnTo>
                    <a:pt x="1326973" y="1143109"/>
                  </a:lnTo>
                  <a:lnTo>
                    <a:pt x="1350954" y="1105381"/>
                  </a:lnTo>
                  <a:lnTo>
                    <a:pt x="1366235" y="1062605"/>
                  </a:lnTo>
                  <a:lnTo>
                    <a:pt x="1371599" y="1016000"/>
                  </a:lnTo>
                  <a:lnTo>
                    <a:pt x="1371599" y="203200"/>
                  </a:lnTo>
                  <a:lnTo>
                    <a:pt x="1366235" y="156594"/>
                  </a:lnTo>
                  <a:lnTo>
                    <a:pt x="1350954" y="113818"/>
                  </a:lnTo>
                  <a:lnTo>
                    <a:pt x="1326973" y="76090"/>
                  </a:lnTo>
                  <a:lnTo>
                    <a:pt x="1295509" y="44626"/>
                  </a:lnTo>
                  <a:lnTo>
                    <a:pt x="1257781" y="20645"/>
                  </a:lnTo>
                  <a:lnTo>
                    <a:pt x="1215005" y="5364"/>
                  </a:lnTo>
                  <a:lnTo>
                    <a:pt x="1168399" y="0"/>
                  </a:lnTo>
                  <a:close/>
                </a:path>
              </a:pathLst>
            </a:custGeom>
            <a:solidFill>
              <a:srgbClr val="F6881F"/>
            </a:solidFill>
          </p:spPr>
          <p:txBody>
            <a:bodyPr wrap="square" lIns="0" tIns="0" rIns="0" bIns="0" rtlCol="0"/>
            <a:lstStyle/>
            <a:p>
              <a:endParaRPr/>
            </a:p>
          </p:txBody>
        </p:sp>
        <p:sp>
          <p:nvSpPr>
            <p:cNvPr id="10" name="object 10"/>
            <p:cNvSpPr/>
            <p:nvPr/>
          </p:nvSpPr>
          <p:spPr>
            <a:xfrm>
              <a:off x="5791962" y="4360926"/>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399" y="0"/>
                  </a:lnTo>
                  <a:lnTo>
                    <a:pt x="1215005" y="5364"/>
                  </a:lnTo>
                  <a:lnTo>
                    <a:pt x="1257781" y="20645"/>
                  </a:lnTo>
                  <a:lnTo>
                    <a:pt x="1295509" y="44626"/>
                  </a:lnTo>
                  <a:lnTo>
                    <a:pt x="1326973" y="76090"/>
                  </a:lnTo>
                  <a:lnTo>
                    <a:pt x="1350954" y="113818"/>
                  </a:lnTo>
                  <a:lnTo>
                    <a:pt x="1366235" y="156594"/>
                  </a:lnTo>
                  <a:lnTo>
                    <a:pt x="1371599" y="203200"/>
                  </a:lnTo>
                  <a:lnTo>
                    <a:pt x="1371599" y="1016000"/>
                  </a:lnTo>
                  <a:lnTo>
                    <a:pt x="1366235" y="1062605"/>
                  </a:lnTo>
                  <a:lnTo>
                    <a:pt x="1350954" y="1105381"/>
                  </a:lnTo>
                  <a:lnTo>
                    <a:pt x="1326973" y="1143109"/>
                  </a:lnTo>
                  <a:lnTo>
                    <a:pt x="1295509" y="1174573"/>
                  </a:lnTo>
                  <a:lnTo>
                    <a:pt x="1257781" y="1198554"/>
                  </a:lnTo>
                  <a:lnTo>
                    <a:pt x="1215005" y="1213835"/>
                  </a:lnTo>
                  <a:lnTo>
                    <a:pt x="1168399"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11" name="object 11"/>
          <p:cNvSpPr txBox="1"/>
          <p:nvPr/>
        </p:nvSpPr>
        <p:spPr>
          <a:xfrm>
            <a:off x="5930265" y="4530979"/>
            <a:ext cx="974725" cy="574040"/>
          </a:xfrm>
          <a:prstGeom prst="rect">
            <a:avLst/>
          </a:prstGeom>
        </p:spPr>
        <p:txBody>
          <a:bodyPr vert="horz" wrap="square" lIns="0" tIns="12700" rIns="0" bIns="0" rtlCol="0">
            <a:spAutoFit/>
          </a:bodyPr>
          <a:lstStyle/>
          <a:p>
            <a:pPr marL="12700" marR="5080">
              <a:lnSpc>
                <a:spcPct val="100000"/>
              </a:lnSpc>
              <a:spcBef>
                <a:spcPts val="100"/>
              </a:spcBef>
            </a:pPr>
            <a:r>
              <a:rPr sz="1800" b="1" spc="-10">
                <a:solidFill>
                  <a:srgbClr val="FFFFFF"/>
                </a:solidFill>
                <a:latin typeface="Calibri"/>
                <a:cs typeface="Calibri"/>
              </a:rPr>
              <a:t>Asset’s </a:t>
            </a:r>
            <a:r>
              <a:rPr sz="1800" b="1" spc="-25">
                <a:solidFill>
                  <a:srgbClr val="FFFFFF"/>
                </a:solidFill>
                <a:latin typeface="Calibri"/>
                <a:cs typeface="Calibri"/>
              </a:rPr>
              <a:t>Telemetry</a:t>
            </a:r>
            <a:endParaRPr sz="1800">
              <a:latin typeface="Calibri"/>
              <a:cs typeface="Calibri"/>
            </a:endParaRPr>
          </a:p>
        </p:txBody>
      </p:sp>
      <p:sp>
        <p:nvSpPr>
          <p:cNvPr id="12" name="object 12"/>
          <p:cNvSpPr txBox="1"/>
          <p:nvPr/>
        </p:nvSpPr>
        <p:spPr>
          <a:xfrm>
            <a:off x="5930265" y="5079619"/>
            <a:ext cx="432434"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FFFFFF"/>
                </a:solidFill>
                <a:latin typeface="Calibri"/>
                <a:cs typeface="Calibri"/>
              </a:rPr>
              <a:t>MW</a:t>
            </a:r>
            <a:endParaRPr sz="1800">
              <a:latin typeface="Calibri"/>
              <a:cs typeface="Calibri"/>
            </a:endParaRPr>
          </a:p>
        </p:txBody>
      </p:sp>
      <p:sp>
        <p:nvSpPr>
          <p:cNvPr id="13" name="object 13"/>
          <p:cNvSpPr txBox="1"/>
          <p:nvPr/>
        </p:nvSpPr>
        <p:spPr>
          <a:xfrm>
            <a:off x="6337172" y="5212207"/>
            <a:ext cx="644525" cy="208279"/>
          </a:xfrm>
          <a:prstGeom prst="rect">
            <a:avLst/>
          </a:prstGeom>
        </p:spPr>
        <p:txBody>
          <a:bodyPr vert="horz" wrap="square" lIns="0" tIns="12700" rIns="0" bIns="0" rtlCol="0">
            <a:spAutoFit/>
          </a:bodyPr>
          <a:lstStyle/>
          <a:p>
            <a:pPr marL="12700">
              <a:lnSpc>
                <a:spcPct val="100000"/>
              </a:lnSpc>
              <a:spcBef>
                <a:spcPts val="100"/>
              </a:spcBef>
            </a:pPr>
            <a:r>
              <a:rPr sz="1200" b="1" spc="-10">
                <a:solidFill>
                  <a:srgbClr val="FFFFFF"/>
                </a:solidFill>
                <a:latin typeface="Calibri"/>
                <a:cs typeface="Calibri"/>
              </a:rPr>
              <a:t>(five-</a:t>
            </a:r>
            <a:r>
              <a:rPr sz="1200" b="1" spc="-20">
                <a:solidFill>
                  <a:srgbClr val="FFFFFF"/>
                </a:solidFill>
                <a:latin typeface="Calibri"/>
                <a:cs typeface="Calibri"/>
              </a:rPr>
              <a:t>min)</a:t>
            </a:r>
            <a:endParaRPr sz="1200">
              <a:latin typeface="Calibri"/>
              <a:cs typeface="Calibri"/>
            </a:endParaRPr>
          </a:p>
        </p:txBody>
      </p:sp>
      <p:sp>
        <p:nvSpPr>
          <p:cNvPr id="14" name="object 14"/>
          <p:cNvSpPr/>
          <p:nvPr/>
        </p:nvSpPr>
        <p:spPr>
          <a:xfrm>
            <a:off x="5638800" y="4114800"/>
            <a:ext cx="292100" cy="1752600"/>
          </a:xfrm>
          <a:custGeom>
            <a:avLst/>
            <a:gdLst/>
            <a:ahLst/>
            <a:cxnLst/>
            <a:rect l="l" t="t" r="r" b="b"/>
            <a:pathLst>
              <a:path w="292100" h="1752600">
                <a:moveTo>
                  <a:pt x="292100" y="1752600"/>
                </a:moveTo>
                <a:lnTo>
                  <a:pt x="244727" y="1748776"/>
                </a:lnTo>
                <a:lnTo>
                  <a:pt x="199786" y="1737707"/>
                </a:lnTo>
                <a:lnTo>
                  <a:pt x="157877" y="1719995"/>
                </a:lnTo>
                <a:lnTo>
                  <a:pt x="119603" y="1696239"/>
                </a:lnTo>
                <a:lnTo>
                  <a:pt x="85566" y="1667043"/>
                </a:lnTo>
                <a:lnTo>
                  <a:pt x="56367" y="1633007"/>
                </a:lnTo>
                <a:lnTo>
                  <a:pt x="32609" y="1594733"/>
                </a:lnTo>
                <a:lnTo>
                  <a:pt x="14894" y="1552823"/>
                </a:lnTo>
                <a:lnTo>
                  <a:pt x="3823" y="1507878"/>
                </a:lnTo>
                <a:lnTo>
                  <a:pt x="0" y="1460500"/>
                </a:lnTo>
                <a:lnTo>
                  <a:pt x="0" y="292100"/>
                </a:lnTo>
                <a:lnTo>
                  <a:pt x="3823" y="244727"/>
                </a:lnTo>
                <a:lnTo>
                  <a:pt x="14894" y="199786"/>
                </a:lnTo>
                <a:lnTo>
                  <a:pt x="32609" y="157877"/>
                </a:lnTo>
                <a:lnTo>
                  <a:pt x="56367" y="119603"/>
                </a:lnTo>
                <a:lnTo>
                  <a:pt x="85566" y="85566"/>
                </a:lnTo>
                <a:lnTo>
                  <a:pt x="119603" y="56367"/>
                </a:lnTo>
                <a:lnTo>
                  <a:pt x="157877" y="32609"/>
                </a:lnTo>
                <a:lnTo>
                  <a:pt x="199786" y="14894"/>
                </a:lnTo>
                <a:lnTo>
                  <a:pt x="244727" y="3823"/>
                </a:lnTo>
                <a:lnTo>
                  <a:pt x="292100" y="0"/>
                </a:lnTo>
              </a:path>
            </a:pathLst>
          </a:custGeom>
          <a:ln w="76200">
            <a:solidFill>
              <a:srgbClr val="A6A6A6"/>
            </a:solidFill>
          </a:ln>
        </p:spPr>
        <p:txBody>
          <a:bodyPr wrap="square" lIns="0" tIns="0" rIns="0" bIns="0" rtlCol="0"/>
          <a:lstStyle/>
          <a:p>
            <a:endParaRPr/>
          </a:p>
        </p:txBody>
      </p:sp>
      <p:grpSp>
        <p:nvGrpSpPr>
          <p:cNvPr id="15" name="object 15"/>
          <p:cNvGrpSpPr/>
          <p:nvPr/>
        </p:nvGrpSpPr>
        <p:grpSpPr>
          <a:xfrm>
            <a:off x="8065007" y="4076700"/>
            <a:ext cx="1574800" cy="1828800"/>
            <a:chOff x="8065007" y="4076700"/>
            <a:chExt cx="1574800" cy="1828800"/>
          </a:xfrm>
        </p:grpSpPr>
        <p:sp>
          <p:nvSpPr>
            <p:cNvPr id="16" name="object 16"/>
            <p:cNvSpPr/>
            <p:nvPr/>
          </p:nvSpPr>
          <p:spPr>
            <a:xfrm>
              <a:off x="9309099" y="4114800"/>
              <a:ext cx="292100" cy="1752600"/>
            </a:xfrm>
            <a:custGeom>
              <a:avLst/>
              <a:gdLst/>
              <a:ahLst/>
              <a:cxnLst/>
              <a:rect l="l" t="t" r="r" b="b"/>
              <a:pathLst>
                <a:path w="292100" h="1752600">
                  <a:moveTo>
                    <a:pt x="0" y="0"/>
                  </a:moveTo>
                  <a:lnTo>
                    <a:pt x="47372" y="3823"/>
                  </a:lnTo>
                  <a:lnTo>
                    <a:pt x="92313" y="14894"/>
                  </a:lnTo>
                  <a:lnTo>
                    <a:pt x="134222" y="32609"/>
                  </a:lnTo>
                  <a:lnTo>
                    <a:pt x="172496" y="56367"/>
                  </a:lnTo>
                  <a:lnTo>
                    <a:pt x="206533" y="85566"/>
                  </a:lnTo>
                  <a:lnTo>
                    <a:pt x="235732" y="119603"/>
                  </a:lnTo>
                  <a:lnTo>
                    <a:pt x="259490" y="157877"/>
                  </a:lnTo>
                  <a:lnTo>
                    <a:pt x="277205" y="199786"/>
                  </a:lnTo>
                  <a:lnTo>
                    <a:pt x="288276" y="244727"/>
                  </a:lnTo>
                  <a:lnTo>
                    <a:pt x="292100" y="292100"/>
                  </a:lnTo>
                  <a:lnTo>
                    <a:pt x="292100" y="1460500"/>
                  </a:lnTo>
                  <a:lnTo>
                    <a:pt x="288276" y="1507878"/>
                  </a:lnTo>
                  <a:lnTo>
                    <a:pt x="277205" y="1552823"/>
                  </a:lnTo>
                  <a:lnTo>
                    <a:pt x="259490" y="1594733"/>
                  </a:lnTo>
                  <a:lnTo>
                    <a:pt x="235732" y="1633007"/>
                  </a:lnTo>
                  <a:lnTo>
                    <a:pt x="206533" y="1667043"/>
                  </a:lnTo>
                  <a:lnTo>
                    <a:pt x="172496" y="1696239"/>
                  </a:lnTo>
                  <a:lnTo>
                    <a:pt x="134222" y="1719995"/>
                  </a:lnTo>
                  <a:lnTo>
                    <a:pt x="92313" y="1737707"/>
                  </a:lnTo>
                  <a:lnTo>
                    <a:pt x="47372" y="1748776"/>
                  </a:lnTo>
                  <a:lnTo>
                    <a:pt x="0" y="1752600"/>
                  </a:lnTo>
                </a:path>
              </a:pathLst>
            </a:custGeom>
            <a:ln w="76200">
              <a:solidFill>
                <a:srgbClr val="A6A6A6"/>
              </a:solidFill>
            </a:ln>
          </p:spPr>
          <p:txBody>
            <a:bodyPr wrap="square" lIns="0" tIns="0" rIns="0" bIns="0" rtlCol="0"/>
            <a:lstStyle/>
            <a:p>
              <a:endParaRPr/>
            </a:p>
          </p:txBody>
        </p:sp>
        <p:sp>
          <p:nvSpPr>
            <p:cNvPr id="17" name="object 17"/>
            <p:cNvSpPr/>
            <p:nvPr/>
          </p:nvSpPr>
          <p:spPr>
            <a:xfrm>
              <a:off x="8077961" y="4360925"/>
              <a:ext cx="1371600" cy="1219200"/>
            </a:xfrm>
            <a:custGeom>
              <a:avLst/>
              <a:gdLst/>
              <a:ahLst/>
              <a:cxnLst/>
              <a:rect l="l" t="t" r="r" b="b"/>
              <a:pathLst>
                <a:path w="1371600" h="1219200">
                  <a:moveTo>
                    <a:pt x="11684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400" y="1219200"/>
                  </a:lnTo>
                  <a:lnTo>
                    <a:pt x="1215005" y="1213835"/>
                  </a:lnTo>
                  <a:lnTo>
                    <a:pt x="1257781" y="1198554"/>
                  </a:lnTo>
                  <a:lnTo>
                    <a:pt x="1295509" y="1174573"/>
                  </a:lnTo>
                  <a:lnTo>
                    <a:pt x="1326973" y="1143109"/>
                  </a:lnTo>
                  <a:lnTo>
                    <a:pt x="1350954" y="1105381"/>
                  </a:lnTo>
                  <a:lnTo>
                    <a:pt x="1366235" y="1062605"/>
                  </a:lnTo>
                  <a:lnTo>
                    <a:pt x="1371600" y="1016000"/>
                  </a:lnTo>
                  <a:lnTo>
                    <a:pt x="1371600" y="203200"/>
                  </a:lnTo>
                  <a:lnTo>
                    <a:pt x="1366235" y="156594"/>
                  </a:lnTo>
                  <a:lnTo>
                    <a:pt x="1350954" y="113818"/>
                  </a:lnTo>
                  <a:lnTo>
                    <a:pt x="1326973" y="76090"/>
                  </a:lnTo>
                  <a:lnTo>
                    <a:pt x="1295509" y="44626"/>
                  </a:lnTo>
                  <a:lnTo>
                    <a:pt x="1257781" y="20645"/>
                  </a:lnTo>
                  <a:lnTo>
                    <a:pt x="1215005" y="5364"/>
                  </a:lnTo>
                  <a:lnTo>
                    <a:pt x="1168400" y="0"/>
                  </a:lnTo>
                  <a:close/>
                </a:path>
              </a:pathLst>
            </a:custGeom>
            <a:solidFill>
              <a:srgbClr val="F6881F"/>
            </a:solidFill>
          </p:spPr>
          <p:txBody>
            <a:bodyPr wrap="square" lIns="0" tIns="0" rIns="0" bIns="0" rtlCol="0"/>
            <a:lstStyle/>
            <a:p>
              <a:endParaRPr/>
            </a:p>
          </p:txBody>
        </p:sp>
        <p:sp>
          <p:nvSpPr>
            <p:cNvPr id="18" name="object 18"/>
            <p:cNvSpPr/>
            <p:nvPr/>
          </p:nvSpPr>
          <p:spPr>
            <a:xfrm>
              <a:off x="8077961" y="4360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400" y="0"/>
                  </a:lnTo>
                  <a:lnTo>
                    <a:pt x="1215005" y="5364"/>
                  </a:lnTo>
                  <a:lnTo>
                    <a:pt x="1257781" y="20645"/>
                  </a:lnTo>
                  <a:lnTo>
                    <a:pt x="1295509" y="44626"/>
                  </a:lnTo>
                  <a:lnTo>
                    <a:pt x="1326973" y="76090"/>
                  </a:lnTo>
                  <a:lnTo>
                    <a:pt x="1350954" y="113818"/>
                  </a:lnTo>
                  <a:lnTo>
                    <a:pt x="1366235" y="156594"/>
                  </a:lnTo>
                  <a:lnTo>
                    <a:pt x="1371600" y="203200"/>
                  </a:lnTo>
                  <a:lnTo>
                    <a:pt x="1371600" y="1016000"/>
                  </a:lnTo>
                  <a:lnTo>
                    <a:pt x="1366235" y="1062605"/>
                  </a:lnTo>
                  <a:lnTo>
                    <a:pt x="1350954" y="1105381"/>
                  </a:lnTo>
                  <a:lnTo>
                    <a:pt x="1326973" y="1143109"/>
                  </a:lnTo>
                  <a:lnTo>
                    <a:pt x="1295509" y="1174573"/>
                  </a:lnTo>
                  <a:lnTo>
                    <a:pt x="1257781" y="1198554"/>
                  </a:lnTo>
                  <a:lnTo>
                    <a:pt x="1215005" y="1213835"/>
                  </a:lnTo>
                  <a:lnTo>
                    <a:pt x="11684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19" name="object 19"/>
          <p:cNvSpPr txBox="1"/>
          <p:nvPr/>
        </p:nvSpPr>
        <p:spPr>
          <a:xfrm>
            <a:off x="8216645" y="4530979"/>
            <a:ext cx="974725" cy="574040"/>
          </a:xfrm>
          <a:prstGeom prst="rect">
            <a:avLst/>
          </a:prstGeom>
        </p:spPr>
        <p:txBody>
          <a:bodyPr vert="horz" wrap="square" lIns="0" tIns="12700" rIns="0" bIns="0" rtlCol="0">
            <a:spAutoFit/>
          </a:bodyPr>
          <a:lstStyle/>
          <a:p>
            <a:pPr marL="12700" marR="5080">
              <a:lnSpc>
                <a:spcPct val="100000"/>
              </a:lnSpc>
              <a:spcBef>
                <a:spcPts val="100"/>
              </a:spcBef>
            </a:pPr>
            <a:r>
              <a:rPr sz="1800" b="1" spc="-10">
                <a:solidFill>
                  <a:srgbClr val="FFFFFF"/>
                </a:solidFill>
                <a:latin typeface="Calibri"/>
                <a:cs typeface="Calibri"/>
              </a:rPr>
              <a:t>Total </a:t>
            </a:r>
            <a:r>
              <a:rPr sz="1800" b="1" spc="-25">
                <a:solidFill>
                  <a:srgbClr val="FFFFFF"/>
                </a:solidFill>
                <a:latin typeface="Calibri"/>
                <a:cs typeface="Calibri"/>
              </a:rPr>
              <a:t>Telemetry</a:t>
            </a:r>
            <a:endParaRPr sz="1800">
              <a:latin typeface="Calibri"/>
              <a:cs typeface="Calibri"/>
            </a:endParaRPr>
          </a:p>
        </p:txBody>
      </p:sp>
      <p:sp>
        <p:nvSpPr>
          <p:cNvPr id="20" name="object 20"/>
          <p:cNvSpPr txBox="1"/>
          <p:nvPr/>
        </p:nvSpPr>
        <p:spPr>
          <a:xfrm>
            <a:off x="8216645" y="5079619"/>
            <a:ext cx="432434" cy="299720"/>
          </a:xfrm>
          <a:prstGeom prst="rect">
            <a:avLst/>
          </a:prstGeom>
        </p:spPr>
        <p:txBody>
          <a:bodyPr vert="horz" wrap="square" lIns="0" tIns="12700" rIns="0" bIns="0" rtlCol="0">
            <a:spAutoFit/>
          </a:bodyPr>
          <a:lstStyle/>
          <a:p>
            <a:pPr marL="12700">
              <a:lnSpc>
                <a:spcPct val="100000"/>
              </a:lnSpc>
              <a:spcBef>
                <a:spcPts val="100"/>
              </a:spcBef>
            </a:pPr>
            <a:r>
              <a:rPr sz="1800" b="1" spc="-25">
                <a:solidFill>
                  <a:srgbClr val="FFFFFF"/>
                </a:solidFill>
                <a:latin typeface="Calibri"/>
                <a:cs typeface="Calibri"/>
              </a:rPr>
              <a:t>MW</a:t>
            </a:r>
            <a:endParaRPr sz="1800">
              <a:latin typeface="Calibri"/>
              <a:cs typeface="Calibri"/>
            </a:endParaRPr>
          </a:p>
        </p:txBody>
      </p:sp>
      <p:sp>
        <p:nvSpPr>
          <p:cNvPr id="21" name="object 21"/>
          <p:cNvSpPr txBox="1"/>
          <p:nvPr/>
        </p:nvSpPr>
        <p:spPr>
          <a:xfrm>
            <a:off x="8623554" y="5212207"/>
            <a:ext cx="644525" cy="208279"/>
          </a:xfrm>
          <a:prstGeom prst="rect">
            <a:avLst/>
          </a:prstGeom>
        </p:spPr>
        <p:txBody>
          <a:bodyPr vert="horz" wrap="square" lIns="0" tIns="12700" rIns="0" bIns="0" rtlCol="0">
            <a:spAutoFit/>
          </a:bodyPr>
          <a:lstStyle/>
          <a:p>
            <a:pPr marL="12700">
              <a:lnSpc>
                <a:spcPct val="100000"/>
              </a:lnSpc>
              <a:spcBef>
                <a:spcPts val="100"/>
              </a:spcBef>
            </a:pPr>
            <a:r>
              <a:rPr sz="1200" b="1" spc="-10">
                <a:solidFill>
                  <a:srgbClr val="FFFFFF"/>
                </a:solidFill>
                <a:latin typeface="Calibri"/>
                <a:cs typeface="Calibri"/>
              </a:rPr>
              <a:t>(five-</a:t>
            </a:r>
            <a:r>
              <a:rPr sz="1200" b="1" spc="-20">
                <a:solidFill>
                  <a:srgbClr val="FFFFFF"/>
                </a:solidFill>
                <a:latin typeface="Calibri"/>
                <a:cs typeface="Calibri"/>
              </a:rPr>
              <a:t>min)</a:t>
            </a:r>
            <a:endParaRPr sz="1200">
              <a:latin typeface="Calibri"/>
              <a:cs typeface="Calibri"/>
            </a:endParaRPr>
          </a:p>
        </p:txBody>
      </p:sp>
      <p:sp>
        <p:nvSpPr>
          <p:cNvPr id="22" name="object 22"/>
          <p:cNvSpPr/>
          <p:nvPr/>
        </p:nvSpPr>
        <p:spPr>
          <a:xfrm>
            <a:off x="4728590" y="4661027"/>
            <a:ext cx="616585" cy="615950"/>
          </a:xfrm>
          <a:custGeom>
            <a:avLst/>
            <a:gdLst/>
            <a:ahLst/>
            <a:cxnLst/>
            <a:rect l="l" t="t" r="r" b="b"/>
            <a:pathLst>
              <a:path w="616585" h="615950">
                <a:moveTo>
                  <a:pt x="467233" y="0"/>
                </a:moveTo>
                <a:lnTo>
                  <a:pt x="308229" y="158877"/>
                </a:lnTo>
                <a:lnTo>
                  <a:pt x="149225" y="0"/>
                </a:lnTo>
                <a:lnTo>
                  <a:pt x="0" y="149479"/>
                </a:lnTo>
                <a:lnTo>
                  <a:pt x="158876" y="307975"/>
                </a:lnTo>
                <a:lnTo>
                  <a:pt x="0" y="466471"/>
                </a:lnTo>
                <a:lnTo>
                  <a:pt x="149225" y="615950"/>
                </a:lnTo>
                <a:lnTo>
                  <a:pt x="308229" y="457073"/>
                </a:lnTo>
                <a:lnTo>
                  <a:pt x="467233" y="615950"/>
                </a:lnTo>
                <a:lnTo>
                  <a:pt x="616458" y="466471"/>
                </a:lnTo>
                <a:lnTo>
                  <a:pt x="457581" y="307975"/>
                </a:lnTo>
                <a:lnTo>
                  <a:pt x="616458" y="149479"/>
                </a:lnTo>
                <a:lnTo>
                  <a:pt x="467233" y="0"/>
                </a:lnTo>
                <a:close/>
              </a:path>
            </a:pathLst>
          </a:custGeom>
          <a:solidFill>
            <a:srgbClr val="A6A6A6"/>
          </a:solidFill>
        </p:spPr>
        <p:txBody>
          <a:bodyPr wrap="square" lIns="0" tIns="0" rIns="0" bIns="0" rtlCol="0"/>
          <a:lstStyle/>
          <a:p>
            <a:endParaRPr/>
          </a:p>
        </p:txBody>
      </p:sp>
      <p:sp>
        <p:nvSpPr>
          <p:cNvPr id="23" name="object 23"/>
          <p:cNvSpPr/>
          <p:nvPr/>
        </p:nvSpPr>
        <p:spPr>
          <a:xfrm>
            <a:off x="7299832" y="4688459"/>
            <a:ext cx="659130" cy="587375"/>
          </a:xfrm>
          <a:custGeom>
            <a:avLst/>
            <a:gdLst/>
            <a:ahLst/>
            <a:cxnLst/>
            <a:rect l="l" t="t" r="r" b="b"/>
            <a:pathLst>
              <a:path w="659129" h="587375">
                <a:moveTo>
                  <a:pt x="329311" y="0"/>
                </a:moveTo>
                <a:lnTo>
                  <a:pt x="294145" y="7090"/>
                </a:lnTo>
                <a:lnTo>
                  <a:pt x="265445" y="26431"/>
                </a:lnTo>
                <a:lnTo>
                  <a:pt x="246104" y="55131"/>
                </a:lnTo>
                <a:lnTo>
                  <a:pt x="239014" y="90297"/>
                </a:lnTo>
                <a:lnTo>
                  <a:pt x="246104" y="125481"/>
                </a:lnTo>
                <a:lnTo>
                  <a:pt x="265445" y="154225"/>
                </a:lnTo>
                <a:lnTo>
                  <a:pt x="294145" y="173610"/>
                </a:lnTo>
                <a:lnTo>
                  <a:pt x="329311" y="180721"/>
                </a:lnTo>
                <a:lnTo>
                  <a:pt x="364476" y="173610"/>
                </a:lnTo>
                <a:lnTo>
                  <a:pt x="393176" y="154225"/>
                </a:lnTo>
                <a:lnTo>
                  <a:pt x="412517" y="125481"/>
                </a:lnTo>
                <a:lnTo>
                  <a:pt x="419608" y="90297"/>
                </a:lnTo>
                <a:lnTo>
                  <a:pt x="412517" y="55131"/>
                </a:lnTo>
                <a:lnTo>
                  <a:pt x="393176" y="26431"/>
                </a:lnTo>
                <a:lnTo>
                  <a:pt x="364476" y="7090"/>
                </a:lnTo>
                <a:lnTo>
                  <a:pt x="329311" y="0"/>
                </a:lnTo>
                <a:close/>
              </a:path>
              <a:path w="659129" h="587375">
                <a:moveTo>
                  <a:pt x="329311" y="406273"/>
                </a:moveTo>
                <a:lnTo>
                  <a:pt x="294145" y="413383"/>
                </a:lnTo>
                <a:lnTo>
                  <a:pt x="265445" y="432768"/>
                </a:lnTo>
                <a:lnTo>
                  <a:pt x="246104" y="461512"/>
                </a:lnTo>
                <a:lnTo>
                  <a:pt x="239014" y="496697"/>
                </a:lnTo>
                <a:lnTo>
                  <a:pt x="246104" y="531862"/>
                </a:lnTo>
                <a:lnTo>
                  <a:pt x="265445" y="560562"/>
                </a:lnTo>
                <a:lnTo>
                  <a:pt x="294145" y="579903"/>
                </a:lnTo>
                <a:lnTo>
                  <a:pt x="329311" y="586994"/>
                </a:lnTo>
                <a:lnTo>
                  <a:pt x="364476" y="579903"/>
                </a:lnTo>
                <a:lnTo>
                  <a:pt x="393176" y="560562"/>
                </a:lnTo>
                <a:lnTo>
                  <a:pt x="412517" y="531862"/>
                </a:lnTo>
                <a:lnTo>
                  <a:pt x="419608" y="496697"/>
                </a:lnTo>
                <a:lnTo>
                  <a:pt x="412517" y="461512"/>
                </a:lnTo>
                <a:lnTo>
                  <a:pt x="393176" y="432768"/>
                </a:lnTo>
                <a:lnTo>
                  <a:pt x="364476" y="413383"/>
                </a:lnTo>
                <a:lnTo>
                  <a:pt x="329311" y="406273"/>
                </a:lnTo>
                <a:close/>
              </a:path>
              <a:path w="659129" h="587375">
                <a:moveTo>
                  <a:pt x="658622" y="203200"/>
                </a:moveTo>
                <a:lnTo>
                  <a:pt x="0" y="203200"/>
                </a:lnTo>
                <a:lnTo>
                  <a:pt x="0" y="383794"/>
                </a:lnTo>
                <a:lnTo>
                  <a:pt x="658622" y="383794"/>
                </a:lnTo>
                <a:lnTo>
                  <a:pt x="658622" y="203200"/>
                </a:lnTo>
                <a:close/>
              </a:path>
            </a:pathLst>
          </a:custGeom>
          <a:solidFill>
            <a:srgbClr val="A6A6A6"/>
          </a:solidFill>
        </p:spPr>
        <p:txBody>
          <a:bodyPr wrap="square" lIns="0" tIns="0" rIns="0" bIns="0" rtlCol="0"/>
          <a:lstStyle/>
          <a:p>
            <a:endParaRPr/>
          </a:p>
        </p:txBody>
      </p:sp>
      <p:sp>
        <p:nvSpPr>
          <p:cNvPr id="24" name="object 24"/>
          <p:cNvSpPr/>
          <p:nvPr/>
        </p:nvSpPr>
        <p:spPr>
          <a:xfrm>
            <a:off x="2024126" y="4705096"/>
            <a:ext cx="661035" cy="211454"/>
          </a:xfrm>
          <a:custGeom>
            <a:avLst/>
            <a:gdLst/>
            <a:ahLst/>
            <a:cxnLst/>
            <a:rect l="l" t="t" r="r" b="b"/>
            <a:pathLst>
              <a:path w="661035" h="211454">
                <a:moveTo>
                  <a:pt x="660907" y="0"/>
                </a:moveTo>
                <a:lnTo>
                  <a:pt x="0" y="0"/>
                </a:lnTo>
                <a:lnTo>
                  <a:pt x="0" y="211073"/>
                </a:lnTo>
                <a:lnTo>
                  <a:pt x="660907" y="211073"/>
                </a:lnTo>
                <a:lnTo>
                  <a:pt x="660907" y="0"/>
                </a:lnTo>
                <a:close/>
              </a:path>
            </a:pathLst>
          </a:custGeom>
          <a:solidFill>
            <a:srgbClr val="A6A6A6"/>
          </a:solidFill>
        </p:spPr>
        <p:txBody>
          <a:bodyPr wrap="square" lIns="0" tIns="0" rIns="0" bIns="0" rtlCol="0"/>
          <a:lstStyle/>
          <a:p>
            <a:endParaRPr/>
          </a:p>
        </p:txBody>
      </p:sp>
      <p:sp>
        <p:nvSpPr>
          <p:cNvPr id="25" name="object 25"/>
          <p:cNvSpPr/>
          <p:nvPr/>
        </p:nvSpPr>
        <p:spPr>
          <a:xfrm>
            <a:off x="2024126" y="5021834"/>
            <a:ext cx="661035" cy="211454"/>
          </a:xfrm>
          <a:custGeom>
            <a:avLst/>
            <a:gdLst/>
            <a:ahLst/>
            <a:cxnLst/>
            <a:rect l="l" t="t" r="r" b="b"/>
            <a:pathLst>
              <a:path w="661035" h="211454">
                <a:moveTo>
                  <a:pt x="660907" y="0"/>
                </a:moveTo>
                <a:lnTo>
                  <a:pt x="0" y="0"/>
                </a:lnTo>
                <a:lnTo>
                  <a:pt x="0" y="211074"/>
                </a:lnTo>
                <a:lnTo>
                  <a:pt x="660907" y="211074"/>
                </a:lnTo>
                <a:lnTo>
                  <a:pt x="660907" y="0"/>
                </a:lnTo>
                <a:close/>
              </a:path>
            </a:pathLst>
          </a:custGeom>
          <a:solidFill>
            <a:srgbClr val="A6A6A6"/>
          </a:solidFill>
        </p:spPr>
        <p:txBody>
          <a:bodyPr wrap="square" lIns="0" tIns="0" rIns="0" bIns="0" rtlCol="0"/>
          <a:lstStyle/>
          <a:p>
            <a:endParaRPr/>
          </a:p>
        </p:txBody>
      </p:sp>
      <p:sp>
        <p:nvSpPr>
          <p:cNvPr id="26" name="object 26"/>
          <p:cNvSpPr txBox="1"/>
          <p:nvPr/>
        </p:nvSpPr>
        <p:spPr>
          <a:xfrm>
            <a:off x="266700" y="4410836"/>
            <a:ext cx="1685289" cy="1198245"/>
          </a:xfrm>
          <a:prstGeom prst="rect">
            <a:avLst/>
          </a:prstGeom>
        </p:spPr>
        <p:txBody>
          <a:bodyPr vert="horz" wrap="square" lIns="0" tIns="12700" rIns="0" bIns="0" rtlCol="0">
            <a:spAutoFit/>
          </a:bodyPr>
          <a:lstStyle/>
          <a:p>
            <a:pPr marL="38100" marR="512445">
              <a:lnSpc>
                <a:spcPct val="100000"/>
              </a:lnSpc>
              <a:spcBef>
                <a:spcPts val="100"/>
              </a:spcBef>
            </a:pPr>
            <a:r>
              <a:rPr sz="2400" b="1" spc="-20">
                <a:solidFill>
                  <a:srgbClr val="F6881F"/>
                </a:solidFill>
                <a:latin typeface="Calibri"/>
                <a:cs typeface="Calibri"/>
              </a:rPr>
              <a:t>Adjusted </a:t>
            </a:r>
            <a:r>
              <a:rPr sz="2400" b="1" spc="-10">
                <a:solidFill>
                  <a:srgbClr val="F6881F"/>
                </a:solidFill>
                <a:latin typeface="Calibri"/>
                <a:cs typeface="Calibri"/>
              </a:rPr>
              <a:t>Scaling</a:t>
            </a:r>
            <a:endParaRPr sz="2400">
              <a:latin typeface="Calibri"/>
              <a:cs typeface="Calibri"/>
            </a:endParaRPr>
          </a:p>
          <a:p>
            <a:pPr marL="38100">
              <a:lnSpc>
                <a:spcPct val="100000"/>
              </a:lnSpc>
              <a:spcBef>
                <a:spcPts val="590"/>
              </a:spcBef>
            </a:pPr>
            <a:r>
              <a:rPr sz="3600" b="1" spc="-30" baseline="13888">
                <a:solidFill>
                  <a:srgbClr val="F6881F"/>
                </a:solidFill>
                <a:latin typeface="Calibri"/>
                <a:cs typeface="Calibri"/>
              </a:rPr>
              <a:t>Factor</a:t>
            </a:r>
            <a:r>
              <a:rPr sz="1600" b="1" spc="-20">
                <a:solidFill>
                  <a:srgbClr val="F6881F"/>
                </a:solidFill>
                <a:latin typeface="Calibri"/>
                <a:cs typeface="Calibri"/>
              </a:rPr>
              <a:t>(five-min)</a:t>
            </a:r>
            <a:endParaRPr sz="1600">
              <a:latin typeface="Calibri"/>
              <a:cs typeface="Calibri"/>
            </a:endParaRPr>
          </a:p>
        </p:txBody>
      </p:sp>
      <p:grpSp>
        <p:nvGrpSpPr>
          <p:cNvPr id="27" name="object 27"/>
          <p:cNvGrpSpPr/>
          <p:nvPr/>
        </p:nvGrpSpPr>
        <p:grpSpPr>
          <a:xfrm>
            <a:off x="3111944" y="1680908"/>
            <a:ext cx="1397635" cy="1245235"/>
            <a:chOff x="3111944" y="1680908"/>
            <a:chExt cx="1397635" cy="1245235"/>
          </a:xfrm>
        </p:grpSpPr>
        <p:sp>
          <p:nvSpPr>
            <p:cNvPr id="28" name="object 28"/>
            <p:cNvSpPr/>
            <p:nvPr/>
          </p:nvSpPr>
          <p:spPr>
            <a:xfrm>
              <a:off x="3124962" y="1693925"/>
              <a:ext cx="1371600" cy="1219200"/>
            </a:xfrm>
            <a:custGeom>
              <a:avLst/>
              <a:gdLst/>
              <a:ahLst/>
              <a:cxnLst/>
              <a:rect l="l" t="t" r="r" b="b"/>
              <a:pathLst>
                <a:path w="1371600" h="1219200">
                  <a:moveTo>
                    <a:pt x="11684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400" y="1219200"/>
                  </a:lnTo>
                  <a:lnTo>
                    <a:pt x="1215005" y="1213835"/>
                  </a:lnTo>
                  <a:lnTo>
                    <a:pt x="1257781" y="1198554"/>
                  </a:lnTo>
                  <a:lnTo>
                    <a:pt x="1295509" y="1174573"/>
                  </a:lnTo>
                  <a:lnTo>
                    <a:pt x="1326973" y="1143109"/>
                  </a:lnTo>
                  <a:lnTo>
                    <a:pt x="1350954" y="1105381"/>
                  </a:lnTo>
                  <a:lnTo>
                    <a:pt x="1366235" y="1062605"/>
                  </a:lnTo>
                  <a:lnTo>
                    <a:pt x="1371600" y="1016000"/>
                  </a:lnTo>
                  <a:lnTo>
                    <a:pt x="1371600" y="203200"/>
                  </a:lnTo>
                  <a:lnTo>
                    <a:pt x="1366235" y="156594"/>
                  </a:lnTo>
                  <a:lnTo>
                    <a:pt x="1350954" y="113818"/>
                  </a:lnTo>
                  <a:lnTo>
                    <a:pt x="1326973" y="76090"/>
                  </a:lnTo>
                  <a:lnTo>
                    <a:pt x="1295509" y="44626"/>
                  </a:lnTo>
                  <a:lnTo>
                    <a:pt x="1257781" y="20645"/>
                  </a:lnTo>
                  <a:lnTo>
                    <a:pt x="1215005" y="5364"/>
                  </a:lnTo>
                  <a:lnTo>
                    <a:pt x="1168400" y="0"/>
                  </a:lnTo>
                  <a:close/>
                </a:path>
              </a:pathLst>
            </a:custGeom>
            <a:solidFill>
              <a:srgbClr val="AEBC1F"/>
            </a:solidFill>
          </p:spPr>
          <p:txBody>
            <a:bodyPr wrap="square" lIns="0" tIns="0" rIns="0" bIns="0" rtlCol="0"/>
            <a:lstStyle/>
            <a:p>
              <a:endParaRPr/>
            </a:p>
          </p:txBody>
        </p:sp>
        <p:sp>
          <p:nvSpPr>
            <p:cNvPr id="29" name="object 29"/>
            <p:cNvSpPr/>
            <p:nvPr/>
          </p:nvSpPr>
          <p:spPr>
            <a:xfrm>
              <a:off x="3124962" y="1693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400" y="0"/>
                  </a:lnTo>
                  <a:lnTo>
                    <a:pt x="1215005" y="5364"/>
                  </a:lnTo>
                  <a:lnTo>
                    <a:pt x="1257781" y="20645"/>
                  </a:lnTo>
                  <a:lnTo>
                    <a:pt x="1295509" y="44626"/>
                  </a:lnTo>
                  <a:lnTo>
                    <a:pt x="1326973" y="76090"/>
                  </a:lnTo>
                  <a:lnTo>
                    <a:pt x="1350954" y="113818"/>
                  </a:lnTo>
                  <a:lnTo>
                    <a:pt x="1366235" y="156594"/>
                  </a:lnTo>
                  <a:lnTo>
                    <a:pt x="1371600" y="203200"/>
                  </a:lnTo>
                  <a:lnTo>
                    <a:pt x="1371600" y="1016000"/>
                  </a:lnTo>
                  <a:lnTo>
                    <a:pt x="1366235" y="1062605"/>
                  </a:lnTo>
                  <a:lnTo>
                    <a:pt x="1350954" y="1105381"/>
                  </a:lnTo>
                  <a:lnTo>
                    <a:pt x="1326973" y="1143109"/>
                  </a:lnTo>
                  <a:lnTo>
                    <a:pt x="1295509" y="1174573"/>
                  </a:lnTo>
                  <a:lnTo>
                    <a:pt x="1257781" y="1198554"/>
                  </a:lnTo>
                  <a:lnTo>
                    <a:pt x="1215005" y="1213835"/>
                  </a:lnTo>
                  <a:lnTo>
                    <a:pt x="11684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30" name="object 30"/>
          <p:cNvSpPr txBox="1"/>
          <p:nvPr/>
        </p:nvSpPr>
        <p:spPr>
          <a:xfrm>
            <a:off x="3387090" y="1726184"/>
            <a:ext cx="847725" cy="1122680"/>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spc="-25">
                <a:solidFill>
                  <a:srgbClr val="FFFFFF"/>
                </a:solidFill>
                <a:latin typeface="Calibri"/>
                <a:cs typeface="Calibri"/>
              </a:rPr>
              <a:t>Net </a:t>
            </a:r>
            <a:r>
              <a:rPr sz="1800" b="1" spc="-10">
                <a:solidFill>
                  <a:srgbClr val="FFFFFF"/>
                </a:solidFill>
                <a:latin typeface="Calibri"/>
                <a:cs typeface="Calibri"/>
              </a:rPr>
              <a:t>Revenue Quality Meter</a:t>
            </a:r>
            <a:endParaRPr sz="1800">
              <a:latin typeface="Calibri"/>
              <a:cs typeface="Calibri"/>
            </a:endParaRPr>
          </a:p>
        </p:txBody>
      </p:sp>
      <p:grpSp>
        <p:nvGrpSpPr>
          <p:cNvPr id="31" name="object 31"/>
          <p:cNvGrpSpPr/>
          <p:nvPr/>
        </p:nvGrpSpPr>
        <p:grpSpPr>
          <a:xfrm>
            <a:off x="5397944" y="1680908"/>
            <a:ext cx="1397635" cy="1245235"/>
            <a:chOff x="5397944" y="1680908"/>
            <a:chExt cx="1397635" cy="1245235"/>
          </a:xfrm>
        </p:grpSpPr>
        <p:sp>
          <p:nvSpPr>
            <p:cNvPr id="32" name="object 32"/>
            <p:cNvSpPr/>
            <p:nvPr/>
          </p:nvSpPr>
          <p:spPr>
            <a:xfrm>
              <a:off x="5410962" y="1693925"/>
              <a:ext cx="1371600" cy="1219200"/>
            </a:xfrm>
            <a:custGeom>
              <a:avLst/>
              <a:gdLst/>
              <a:ahLst/>
              <a:cxnLst/>
              <a:rect l="l" t="t" r="r" b="b"/>
              <a:pathLst>
                <a:path w="1371600" h="1219200">
                  <a:moveTo>
                    <a:pt x="1168399"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399" y="1219200"/>
                  </a:lnTo>
                  <a:lnTo>
                    <a:pt x="1215005" y="1213835"/>
                  </a:lnTo>
                  <a:lnTo>
                    <a:pt x="1257781" y="1198554"/>
                  </a:lnTo>
                  <a:lnTo>
                    <a:pt x="1295509" y="1174573"/>
                  </a:lnTo>
                  <a:lnTo>
                    <a:pt x="1326973" y="1143109"/>
                  </a:lnTo>
                  <a:lnTo>
                    <a:pt x="1350954" y="1105381"/>
                  </a:lnTo>
                  <a:lnTo>
                    <a:pt x="1366235" y="1062605"/>
                  </a:lnTo>
                  <a:lnTo>
                    <a:pt x="1371599" y="1016000"/>
                  </a:lnTo>
                  <a:lnTo>
                    <a:pt x="1371599" y="203200"/>
                  </a:lnTo>
                  <a:lnTo>
                    <a:pt x="1366235" y="156594"/>
                  </a:lnTo>
                  <a:lnTo>
                    <a:pt x="1350954" y="113818"/>
                  </a:lnTo>
                  <a:lnTo>
                    <a:pt x="1326973" y="76090"/>
                  </a:lnTo>
                  <a:lnTo>
                    <a:pt x="1295509" y="44626"/>
                  </a:lnTo>
                  <a:lnTo>
                    <a:pt x="1257781" y="20645"/>
                  </a:lnTo>
                  <a:lnTo>
                    <a:pt x="1215005" y="5364"/>
                  </a:lnTo>
                  <a:lnTo>
                    <a:pt x="1168399" y="0"/>
                  </a:lnTo>
                  <a:close/>
                </a:path>
              </a:pathLst>
            </a:custGeom>
            <a:solidFill>
              <a:srgbClr val="AEBC1F"/>
            </a:solidFill>
          </p:spPr>
          <p:txBody>
            <a:bodyPr wrap="square" lIns="0" tIns="0" rIns="0" bIns="0" rtlCol="0"/>
            <a:lstStyle/>
            <a:p>
              <a:endParaRPr/>
            </a:p>
          </p:txBody>
        </p:sp>
        <p:sp>
          <p:nvSpPr>
            <p:cNvPr id="33" name="object 33"/>
            <p:cNvSpPr/>
            <p:nvPr/>
          </p:nvSpPr>
          <p:spPr>
            <a:xfrm>
              <a:off x="5410962" y="1693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399" y="0"/>
                  </a:lnTo>
                  <a:lnTo>
                    <a:pt x="1215005" y="5364"/>
                  </a:lnTo>
                  <a:lnTo>
                    <a:pt x="1257781" y="20645"/>
                  </a:lnTo>
                  <a:lnTo>
                    <a:pt x="1295509" y="44626"/>
                  </a:lnTo>
                  <a:lnTo>
                    <a:pt x="1326973" y="76090"/>
                  </a:lnTo>
                  <a:lnTo>
                    <a:pt x="1350954" y="113818"/>
                  </a:lnTo>
                  <a:lnTo>
                    <a:pt x="1366235" y="156594"/>
                  </a:lnTo>
                  <a:lnTo>
                    <a:pt x="1371599" y="203200"/>
                  </a:lnTo>
                  <a:lnTo>
                    <a:pt x="1371599" y="1016000"/>
                  </a:lnTo>
                  <a:lnTo>
                    <a:pt x="1366235" y="1062605"/>
                  </a:lnTo>
                  <a:lnTo>
                    <a:pt x="1350954" y="1105381"/>
                  </a:lnTo>
                  <a:lnTo>
                    <a:pt x="1326973" y="1143109"/>
                  </a:lnTo>
                  <a:lnTo>
                    <a:pt x="1295509" y="1174573"/>
                  </a:lnTo>
                  <a:lnTo>
                    <a:pt x="1257781" y="1198554"/>
                  </a:lnTo>
                  <a:lnTo>
                    <a:pt x="1215005" y="1213835"/>
                  </a:lnTo>
                  <a:lnTo>
                    <a:pt x="1168399"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34" name="object 34"/>
          <p:cNvSpPr txBox="1"/>
          <p:nvPr/>
        </p:nvSpPr>
        <p:spPr>
          <a:xfrm>
            <a:off x="5568188" y="1863344"/>
            <a:ext cx="1057910" cy="848360"/>
          </a:xfrm>
          <a:prstGeom prst="rect">
            <a:avLst/>
          </a:prstGeom>
        </p:spPr>
        <p:txBody>
          <a:bodyPr vert="horz" wrap="square" lIns="0" tIns="12700" rIns="0" bIns="0" rtlCol="0">
            <a:spAutoFit/>
          </a:bodyPr>
          <a:lstStyle/>
          <a:p>
            <a:pPr marL="12700" marR="5080" algn="ctr">
              <a:lnSpc>
                <a:spcPct val="100000"/>
              </a:lnSpc>
              <a:spcBef>
                <a:spcPts val="100"/>
              </a:spcBef>
            </a:pPr>
            <a:r>
              <a:rPr sz="1800" b="1">
                <a:solidFill>
                  <a:srgbClr val="FFFFFF"/>
                </a:solidFill>
                <a:latin typeface="Calibri"/>
                <a:cs typeface="Calibri"/>
              </a:rPr>
              <a:t>Net</a:t>
            </a:r>
            <a:r>
              <a:rPr sz="1800" b="1" spc="-15">
                <a:solidFill>
                  <a:srgbClr val="FFFFFF"/>
                </a:solidFill>
                <a:latin typeface="Calibri"/>
                <a:cs typeface="Calibri"/>
              </a:rPr>
              <a:t> </a:t>
            </a:r>
            <a:r>
              <a:rPr sz="1800" b="1" spc="-10">
                <a:solidFill>
                  <a:srgbClr val="FFFFFF"/>
                </a:solidFill>
                <a:latin typeface="Calibri"/>
                <a:cs typeface="Calibri"/>
              </a:rPr>
              <a:t>Hourly Average Telemetry</a:t>
            </a:r>
            <a:endParaRPr sz="1800">
              <a:latin typeface="Calibri"/>
              <a:cs typeface="Calibri"/>
            </a:endParaRPr>
          </a:p>
        </p:txBody>
      </p:sp>
      <p:sp>
        <p:nvSpPr>
          <p:cNvPr id="35" name="object 35"/>
          <p:cNvSpPr/>
          <p:nvPr/>
        </p:nvSpPr>
        <p:spPr>
          <a:xfrm>
            <a:off x="2971800" y="1447800"/>
            <a:ext cx="292100" cy="1752600"/>
          </a:xfrm>
          <a:custGeom>
            <a:avLst/>
            <a:gdLst/>
            <a:ahLst/>
            <a:cxnLst/>
            <a:rect l="l" t="t" r="r" b="b"/>
            <a:pathLst>
              <a:path w="292100" h="1752600">
                <a:moveTo>
                  <a:pt x="292100" y="1752600"/>
                </a:moveTo>
                <a:lnTo>
                  <a:pt x="244727" y="1748776"/>
                </a:lnTo>
                <a:lnTo>
                  <a:pt x="199786" y="1737705"/>
                </a:lnTo>
                <a:lnTo>
                  <a:pt x="157877" y="1719990"/>
                </a:lnTo>
                <a:lnTo>
                  <a:pt x="119603" y="1696232"/>
                </a:lnTo>
                <a:lnTo>
                  <a:pt x="85566" y="1667033"/>
                </a:lnTo>
                <a:lnTo>
                  <a:pt x="56367" y="1632996"/>
                </a:lnTo>
                <a:lnTo>
                  <a:pt x="32609" y="1594722"/>
                </a:lnTo>
                <a:lnTo>
                  <a:pt x="14894" y="1552813"/>
                </a:lnTo>
                <a:lnTo>
                  <a:pt x="3823" y="1507872"/>
                </a:lnTo>
                <a:lnTo>
                  <a:pt x="0" y="1460500"/>
                </a:lnTo>
                <a:lnTo>
                  <a:pt x="0" y="292100"/>
                </a:lnTo>
                <a:lnTo>
                  <a:pt x="3823" y="244727"/>
                </a:lnTo>
                <a:lnTo>
                  <a:pt x="14894" y="199786"/>
                </a:lnTo>
                <a:lnTo>
                  <a:pt x="32609" y="157877"/>
                </a:lnTo>
                <a:lnTo>
                  <a:pt x="56367" y="119603"/>
                </a:lnTo>
                <a:lnTo>
                  <a:pt x="85566" y="85566"/>
                </a:lnTo>
                <a:lnTo>
                  <a:pt x="119603" y="56367"/>
                </a:lnTo>
                <a:lnTo>
                  <a:pt x="157877" y="32609"/>
                </a:lnTo>
                <a:lnTo>
                  <a:pt x="199786" y="14894"/>
                </a:lnTo>
                <a:lnTo>
                  <a:pt x="244727" y="3823"/>
                </a:lnTo>
                <a:lnTo>
                  <a:pt x="292100" y="0"/>
                </a:lnTo>
              </a:path>
            </a:pathLst>
          </a:custGeom>
          <a:ln w="76200">
            <a:solidFill>
              <a:srgbClr val="A6A6A6"/>
            </a:solidFill>
          </a:ln>
        </p:spPr>
        <p:txBody>
          <a:bodyPr wrap="square" lIns="0" tIns="0" rIns="0" bIns="0" rtlCol="0"/>
          <a:lstStyle/>
          <a:p>
            <a:endParaRPr/>
          </a:p>
        </p:txBody>
      </p:sp>
      <p:sp>
        <p:nvSpPr>
          <p:cNvPr id="36" name="object 36"/>
          <p:cNvSpPr/>
          <p:nvPr/>
        </p:nvSpPr>
        <p:spPr>
          <a:xfrm>
            <a:off x="6616192" y="1447800"/>
            <a:ext cx="292100" cy="1752600"/>
          </a:xfrm>
          <a:custGeom>
            <a:avLst/>
            <a:gdLst/>
            <a:ahLst/>
            <a:cxnLst/>
            <a:rect l="l" t="t" r="r" b="b"/>
            <a:pathLst>
              <a:path w="292100" h="1752600">
                <a:moveTo>
                  <a:pt x="0" y="0"/>
                </a:moveTo>
                <a:lnTo>
                  <a:pt x="47372" y="3823"/>
                </a:lnTo>
                <a:lnTo>
                  <a:pt x="92313" y="14894"/>
                </a:lnTo>
                <a:lnTo>
                  <a:pt x="134222" y="32609"/>
                </a:lnTo>
                <a:lnTo>
                  <a:pt x="172496" y="56367"/>
                </a:lnTo>
                <a:lnTo>
                  <a:pt x="206533" y="85566"/>
                </a:lnTo>
                <a:lnTo>
                  <a:pt x="235732" y="119603"/>
                </a:lnTo>
                <a:lnTo>
                  <a:pt x="259490" y="157877"/>
                </a:lnTo>
                <a:lnTo>
                  <a:pt x="277205" y="199786"/>
                </a:lnTo>
                <a:lnTo>
                  <a:pt x="288276" y="244727"/>
                </a:lnTo>
                <a:lnTo>
                  <a:pt x="292100" y="292100"/>
                </a:lnTo>
                <a:lnTo>
                  <a:pt x="292100" y="1460500"/>
                </a:lnTo>
                <a:lnTo>
                  <a:pt x="288276" y="1507872"/>
                </a:lnTo>
                <a:lnTo>
                  <a:pt x="277205" y="1552813"/>
                </a:lnTo>
                <a:lnTo>
                  <a:pt x="259490" y="1594722"/>
                </a:lnTo>
                <a:lnTo>
                  <a:pt x="235732" y="1632996"/>
                </a:lnTo>
                <a:lnTo>
                  <a:pt x="206533" y="1667033"/>
                </a:lnTo>
                <a:lnTo>
                  <a:pt x="172496" y="1696232"/>
                </a:lnTo>
                <a:lnTo>
                  <a:pt x="134222" y="1719990"/>
                </a:lnTo>
                <a:lnTo>
                  <a:pt x="92313" y="1737705"/>
                </a:lnTo>
                <a:lnTo>
                  <a:pt x="47372" y="1748776"/>
                </a:lnTo>
                <a:lnTo>
                  <a:pt x="0" y="1752600"/>
                </a:lnTo>
              </a:path>
            </a:pathLst>
          </a:custGeom>
          <a:ln w="76200">
            <a:solidFill>
              <a:srgbClr val="A6A6A6"/>
            </a:solidFill>
          </a:ln>
        </p:spPr>
        <p:txBody>
          <a:bodyPr wrap="square" lIns="0" tIns="0" rIns="0" bIns="0" rtlCol="0"/>
          <a:lstStyle/>
          <a:p>
            <a:endParaRPr/>
          </a:p>
        </p:txBody>
      </p:sp>
      <p:grpSp>
        <p:nvGrpSpPr>
          <p:cNvPr id="37" name="object 37"/>
          <p:cNvGrpSpPr/>
          <p:nvPr/>
        </p:nvGrpSpPr>
        <p:grpSpPr>
          <a:xfrm>
            <a:off x="7886700" y="1409700"/>
            <a:ext cx="1576070" cy="1828800"/>
            <a:chOff x="7886700" y="1409700"/>
            <a:chExt cx="1576070" cy="1828800"/>
          </a:xfrm>
        </p:grpSpPr>
        <p:sp>
          <p:nvSpPr>
            <p:cNvPr id="38" name="object 38"/>
            <p:cNvSpPr/>
            <p:nvPr/>
          </p:nvSpPr>
          <p:spPr>
            <a:xfrm>
              <a:off x="7924800" y="1447800"/>
              <a:ext cx="292100" cy="1752600"/>
            </a:xfrm>
            <a:custGeom>
              <a:avLst/>
              <a:gdLst/>
              <a:ahLst/>
              <a:cxnLst/>
              <a:rect l="l" t="t" r="r" b="b"/>
              <a:pathLst>
                <a:path w="292100" h="1752600">
                  <a:moveTo>
                    <a:pt x="292100" y="1752600"/>
                  </a:moveTo>
                  <a:lnTo>
                    <a:pt x="244727" y="1748776"/>
                  </a:lnTo>
                  <a:lnTo>
                    <a:pt x="199786" y="1737705"/>
                  </a:lnTo>
                  <a:lnTo>
                    <a:pt x="157877" y="1719990"/>
                  </a:lnTo>
                  <a:lnTo>
                    <a:pt x="119603" y="1696232"/>
                  </a:lnTo>
                  <a:lnTo>
                    <a:pt x="85566" y="1667033"/>
                  </a:lnTo>
                  <a:lnTo>
                    <a:pt x="56367" y="1632996"/>
                  </a:lnTo>
                  <a:lnTo>
                    <a:pt x="32609" y="1594722"/>
                  </a:lnTo>
                  <a:lnTo>
                    <a:pt x="14894" y="1552813"/>
                  </a:lnTo>
                  <a:lnTo>
                    <a:pt x="3823" y="1507872"/>
                  </a:lnTo>
                  <a:lnTo>
                    <a:pt x="0" y="1460500"/>
                  </a:lnTo>
                  <a:lnTo>
                    <a:pt x="0" y="292100"/>
                  </a:lnTo>
                  <a:lnTo>
                    <a:pt x="3823" y="244727"/>
                  </a:lnTo>
                  <a:lnTo>
                    <a:pt x="14894" y="199786"/>
                  </a:lnTo>
                  <a:lnTo>
                    <a:pt x="32609" y="157877"/>
                  </a:lnTo>
                  <a:lnTo>
                    <a:pt x="56367" y="119603"/>
                  </a:lnTo>
                  <a:lnTo>
                    <a:pt x="85566" y="85566"/>
                  </a:lnTo>
                  <a:lnTo>
                    <a:pt x="119603" y="56367"/>
                  </a:lnTo>
                  <a:lnTo>
                    <a:pt x="157877" y="32609"/>
                  </a:lnTo>
                  <a:lnTo>
                    <a:pt x="199786" y="14894"/>
                  </a:lnTo>
                  <a:lnTo>
                    <a:pt x="244727" y="3823"/>
                  </a:lnTo>
                  <a:lnTo>
                    <a:pt x="292100" y="0"/>
                  </a:lnTo>
                </a:path>
              </a:pathLst>
            </a:custGeom>
            <a:ln w="76200">
              <a:solidFill>
                <a:srgbClr val="A6A6A6"/>
              </a:solidFill>
            </a:ln>
          </p:spPr>
          <p:txBody>
            <a:bodyPr wrap="square" lIns="0" tIns="0" rIns="0" bIns="0" rtlCol="0"/>
            <a:lstStyle/>
            <a:p>
              <a:endParaRPr/>
            </a:p>
          </p:txBody>
        </p:sp>
        <p:sp>
          <p:nvSpPr>
            <p:cNvPr id="39" name="object 39"/>
            <p:cNvSpPr/>
            <p:nvPr/>
          </p:nvSpPr>
          <p:spPr>
            <a:xfrm>
              <a:off x="8077962" y="1693925"/>
              <a:ext cx="1371600" cy="1219200"/>
            </a:xfrm>
            <a:custGeom>
              <a:avLst/>
              <a:gdLst/>
              <a:ahLst/>
              <a:cxnLst/>
              <a:rect l="l" t="t" r="r" b="b"/>
              <a:pathLst>
                <a:path w="1371600" h="1219200">
                  <a:moveTo>
                    <a:pt x="11684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400" y="1219200"/>
                  </a:lnTo>
                  <a:lnTo>
                    <a:pt x="1215005" y="1213835"/>
                  </a:lnTo>
                  <a:lnTo>
                    <a:pt x="1257781" y="1198554"/>
                  </a:lnTo>
                  <a:lnTo>
                    <a:pt x="1295509" y="1174573"/>
                  </a:lnTo>
                  <a:lnTo>
                    <a:pt x="1326973" y="1143109"/>
                  </a:lnTo>
                  <a:lnTo>
                    <a:pt x="1350954" y="1105381"/>
                  </a:lnTo>
                  <a:lnTo>
                    <a:pt x="1366235" y="1062605"/>
                  </a:lnTo>
                  <a:lnTo>
                    <a:pt x="1371600" y="1016000"/>
                  </a:lnTo>
                  <a:lnTo>
                    <a:pt x="1371600" y="203200"/>
                  </a:lnTo>
                  <a:lnTo>
                    <a:pt x="1366235" y="156594"/>
                  </a:lnTo>
                  <a:lnTo>
                    <a:pt x="1350954" y="113818"/>
                  </a:lnTo>
                  <a:lnTo>
                    <a:pt x="1326973" y="76090"/>
                  </a:lnTo>
                  <a:lnTo>
                    <a:pt x="1295509" y="44626"/>
                  </a:lnTo>
                  <a:lnTo>
                    <a:pt x="1257781" y="20645"/>
                  </a:lnTo>
                  <a:lnTo>
                    <a:pt x="1215005" y="5364"/>
                  </a:lnTo>
                  <a:lnTo>
                    <a:pt x="1168400" y="0"/>
                  </a:lnTo>
                  <a:close/>
                </a:path>
              </a:pathLst>
            </a:custGeom>
            <a:solidFill>
              <a:srgbClr val="AEBC1F"/>
            </a:solidFill>
          </p:spPr>
          <p:txBody>
            <a:bodyPr wrap="square" lIns="0" tIns="0" rIns="0" bIns="0" rtlCol="0"/>
            <a:lstStyle/>
            <a:p>
              <a:endParaRPr/>
            </a:p>
          </p:txBody>
        </p:sp>
        <p:sp>
          <p:nvSpPr>
            <p:cNvPr id="40" name="object 40"/>
            <p:cNvSpPr/>
            <p:nvPr/>
          </p:nvSpPr>
          <p:spPr>
            <a:xfrm>
              <a:off x="8077962" y="1693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400" y="0"/>
                  </a:lnTo>
                  <a:lnTo>
                    <a:pt x="1215005" y="5364"/>
                  </a:lnTo>
                  <a:lnTo>
                    <a:pt x="1257781" y="20645"/>
                  </a:lnTo>
                  <a:lnTo>
                    <a:pt x="1295509" y="44626"/>
                  </a:lnTo>
                  <a:lnTo>
                    <a:pt x="1326973" y="76090"/>
                  </a:lnTo>
                  <a:lnTo>
                    <a:pt x="1350954" y="113818"/>
                  </a:lnTo>
                  <a:lnTo>
                    <a:pt x="1366235" y="156594"/>
                  </a:lnTo>
                  <a:lnTo>
                    <a:pt x="1371600" y="203200"/>
                  </a:lnTo>
                  <a:lnTo>
                    <a:pt x="1371600" y="1016000"/>
                  </a:lnTo>
                  <a:lnTo>
                    <a:pt x="1366235" y="1062605"/>
                  </a:lnTo>
                  <a:lnTo>
                    <a:pt x="1350954" y="1105381"/>
                  </a:lnTo>
                  <a:lnTo>
                    <a:pt x="1326973" y="1143109"/>
                  </a:lnTo>
                  <a:lnTo>
                    <a:pt x="1295509" y="1174573"/>
                  </a:lnTo>
                  <a:lnTo>
                    <a:pt x="1257781" y="1198554"/>
                  </a:lnTo>
                  <a:lnTo>
                    <a:pt x="1215005" y="1213835"/>
                  </a:lnTo>
                  <a:lnTo>
                    <a:pt x="11684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grpSp>
        <p:nvGrpSpPr>
          <p:cNvPr id="41" name="object 41"/>
          <p:cNvGrpSpPr/>
          <p:nvPr/>
        </p:nvGrpSpPr>
        <p:grpSpPr>
          <a:xfrm>
            <a:off x="10351007" y="1409700"/>
            <a:ext cx="1574800" cy="1828800"/>
            <a:chOff x="10351007" y="1409700"/>
            <a:chExt cx="1574800" cy="1828800"/>
          </a:xfrm>
        </p:grpSpPr>
        <p:sp>
          <p:nvSpPr>
            <p:cNvPr id="42" name="object 42"/>
            <p:cNvSpPr/>
            <p:nvPr/>
          </p:nvSpPr>
          <p:spPr>
            <a:xfrm>
              <a:off x="11595099" y="1447800"/>
              <a:ext cx="292100" cy="1752600"/>
            </a:xfrm>
            <a:custGeom>
              <a:avLst/>
              <a:gdLst/>
              <a:ahLst/>
              <a:cxnLst/>
              <a:rect l="l" t="t" r="r" b="b"/>
              <a:pathLst>
                <a:path w="292100" h="1752600">
                  <a:moveTo>
                    <a:pt x="0" y="0"/>
                  </a:moveTo>
                  <a:lnTo>
                    <a:pt x="47372" y="3823"/>
                  </a:lnTo>
                  <a:lnTo>
                    <a:pt x="92313" y="14894"/>
                  </a:lnTo>
                  <a:lnTo>
                    <a:pt x="134222" y="32609"/>
                  </a:lnTo>
                  <a:lnTo>
                    <a:pt x="172496" y="56367"/>
                  </a:lnTo>
                  <a:lnTo>
                    <a:pt x="206533" y="85566"/>
                  </a:lnTo>
                  <a:lnTo>
                    <a:pt x="235732" y="119603"/>
                  </a:lnTo>
                  <a:lnTo>
                    <a:pt x="259490" y="157877"/>
                  </a:lnTo>
                  <a:lnTo>
                    <a:pt x="277205" y="199786"/>
                  </a:lnTo>
                  <a:lnTo>
                    <a:pt x="288276" y="244727"/>
                  </a:lnTo>
                  <a:lnTo>
                    <a:pt x="292100" y="292100"/>
                  </a:lnTo>
                  <a:lnTo>
                    <a:pt x="292100" y="1460500"/>
                  </a:lnTo>
                  <a:lnTo>
                    <a:pt x="288276" y="1507872"/>
                  </a:lnTo>
                  <a:lnTo>
                    <a:pt x="277205" y="1552813"/>
                  </a:lnTo>
                  <a:lnTo>
                    <a:pt x="259490" y="1594722"/>
                  </a:lnTo>
                  <a:lnTo>
                    <a:pt x="235732" y="1632996"/>
                  </a:lnTo>
                  <a:lnTo>
                    <a:pt x="206533" y="1667033"/>
                  </a:lnTo>
                  <a:lnTo>
                    <a:pt x="172496" y="1696232"/>
                  </a:lnTo>
                  <a:lnTo>
                    <a:pt x="134222" y="1719990"/>
                  </a:lnTo>
                  <a:lnTo>
                    <a:pt x="92313" y="1737705"/>
                  </a:lnTo>
                  <a:lnTo>
                    <a:pt x="47372" y="1748776"/>
                  </a:lnTo>
                  <a:lnTo>
                    <a:pt x="0" y="1752600"/>
                  </a:lnTo>
                </a:path>
              </a:pathLst>
            </a:custGeom>
            <a:ln w="76200">
              <a:solidFill>
                <a:srgbClr val="A6A6A6"/>
              </a:solidFill>
            </a:ln>
          </p:spPr>
          <p:txBody>
            <a:bodyPr wrap="square" lIns="0" tIns="0" rIns="0" bIns="0" rtlCol="0"/>
            <a:lstStyle/>
            <a:p>
              <a:endParaRPr/>
            </a:p>
          </p:txBody>
        </p:sp>
        <p:sp>
          <p:nvSpPr>
            <p:cNvPr id="43" name="object 43"/>
            <p:cNvSpPr/>
            <p:nvPr/>
          </p:nvSpPr>
          <p:spPr>
            <a:xfrm>
              <a:off x="10363961" y="1693925"/>
              <a:ext cx="1371600" cy="1219200"/>
            </a:xfrm>
            <a:custGeom>
              <a:avLst/>
              <a:gdLst/>
              <a:ahLst/>
              <a:cxnLst/>
              <a:rect l="l" t="t" r="r" b="b"/>
              <a:pathLst>
                <a:path w="1371600" h="1219200">
                  <a:moveTo>
                    <a:pt x="11684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168400" y="1219200"/>
                  </a:lnTo>
                  <a:lnTo>
                    <a:pt x="1215005" y="1213835"/>
                  </a:lnTo>
                  <a:lnTo>
                    <a:pt x="1257781" y="1198554"/>
                  </a:lnTo>
                  <a:lnTo>
                    <a:pt x="1295509" y="1174573"/>
                  </a:lnTo>
                  <a:lnTo>
                    <a:pt x="1326973" y="1143109"/>
                  </a:lnTo>
                  <a:lnTo>
                    <a:pt x="1350954" y="1105381"/>
                  </a:lnTo>
                  <a:lnTo>
                    <a:pt x="1366235" y="1062605"/>
                  </a:lnTo>
                  <a:lnTo>
                    <a:pt x="1371600" y="1016000"/>
                  </a:lnTo>
                  <a:lnTo>
                    <a:pt x="1371600" y="203200"/>
                  </a:lnTo>
                  <a:lnTo>
                    <a:pt x="1366235" y="156594"/>
                  </a:lnTo>
                  <a:lnTo>
                    <a:pt x="1350954" y="113818"/>
                  </a:lnTo>
                  <a:lnTo>
                    <a:pt x="1326973" y="76090"/>
                  </a:lnTo>
                  <a:lnTo>
                    <a:pt x="1295509" y="44626"/>
                  </a:lnTo>
                  <a:lnTo>
                    <a:pt x="1257781" y="20645"/>
                  </a:lnTo>
                  <a:lnTo>
                    <a:pt x="1215005" y="5364"/>
                  </a:lnTo>
                  <a:lnTo>
                    <a:pt x="1168400" y="0"/>
                  </a:lnTo>
                  <a:close/>
                </a:path>
              </a:pathLst>
            </a:custGeom>
            <a:solidFill>
              <a:srgbClr val="AEBC1F"/>
            </a:solidFill>
          </p:spPr>
          <p:txBody>
            <a:bodyPr wrap="square" lIns="0" tIns="0" rIns="0" bIns="0" rtlCol="0"/>
            <a:lstStyle/>
            <a:p>
              <a:endParaRPr/>
            </a:p>
          </p:txBody>
        </p:sp>
        <p:sp>
          <p:nvSpPr>
            <p:cNvPr id="44" name="object 44"/>
            <p:cNvSpPr/>
            <p:nvPr/>
          </p:nvSpPr>
          <p:spPr>
            <a:xfrm>
              <a:off x="10363961" y="1693925"/>
              <a:ext cx="1371600" cy="1219200"/>
            </a:xfrm>
            <a:custGeom>
              <a:avLst/>
              <a:gdLst/>
              <a:ahLst/>
              <a:cxnLst/>
              <a:rect l="l" t="t" r="r" b="b"/>
              <a:pathLst>
                <a:path w="1371600" h="1219200">
                  <a:moveTo>
                    <a:pt x="0" y="203200"/>
                  </a:moveTo>
                  <a:lnTo>
                    <a:pt x="5364" y="156594"/>
                  </a:lnTo>
                  <a:lnTo>
                    <a:pt x="20645" y="113818"/>
                  </a:lnTo>
                  <a:lnTo>
                    <a:pt x="44626" y="76090"/>
                  </a:lnTo>
                  <a:lnTo>
                    <a:pt x="76090" y="44626"/>
                  </a:lnTo>
                  <a:lnTo>
                    <a:pt x="113818" y="20645"/>
                  </a:lnTo>
                  <a:lnTo>
                    <a:pt x="156594" y="5364"/>
                  </a:lnTo>
                  <a:lnTo>
                    <a:pt x="203200" y="0"/>
                  </a:lnTo>
                  <a:lnTo>
                    <a:pt x="1168400" y="0"/>
                  </a:lnTo>
                  <a:lnTo>
                    <a:pt x="1215005" y="5364"/>
                  </a:lnTo>
                  <a:lnTo>
                    <a:pt x="1257781" y="20645"/>
                  </a:lnTo>
                  <a:lnTo>
                    <a:pt x="1295509" y="44626"/>
                  </a:lnTo>
                  <a:lnTo>
                    <a:pt x="1326973" y="76090"/>
                  </a:lnTo>
                  <a:lnTo>
                    <a:pt x="1350954" y="113818"/>
                  </a:lnTo>
                  <a:lnTo>
                    <a:pt x="1366235" y="156594"/>
                  </a:lnTo>
                  <a:lnTo>
                    <a:pt x="1371600" y="203200"/>
                  </a:lnTo>
                  <a:lnTo>
                    <a:pt x="1371600" y="1016000"/>
                  </a:lnTo>
                  <a:lnTo>
                    <a:pt x="1366235" y="1062605"/>
                  </a:lnTo>
                  <a:lnTo>
                    <a:pt x="1350954" y="1105381"/>
                  </a:lnTo>
                  <a:lnTo>
                    <a:pt x="1326973" y="1143109"/>
                  </a:lnTo>
                  <a:lnTo>
                    <a:pt x="1295509" y="1174573"/>
                  </a:lnTo>
                  <a:lnTo>
                    <a:pt x="1257781" y="1198554"/>
                  </a:lnTo>
                  <a:lnTo>
                    <a:pt x="1215005" y="1213835"/>
                  </a:lnTo>
                  <a:lnTo>
                    <a:pt x="11684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grpSp>
      <p:sp>
        <p:nvSpPr>
          <p:cNvPr id="45" name="object 45"/>
          <p:cNvSpPr txBox="1"/>
          <p:nvPr/>
        </p:nvSpPr>
        <p:spPr>
          <a:xfrm>
            <a:off x="8403081" y="1834083"/>
            <a:ext cx="720725" cy="848994"/>
          </a:xfrm>
          <a:prstGeom prst="rect">
            <a:avLst/>
          </a:prstGeom>
        </p:spPr>
        <p:txBody>
          <a:bodyPr vert="horz" wrap="square" lIns="0" tIns="12700" rIns="0" bIns="0" rtlCol="0">
            <a:spAutoFit/>
          </a:bodyPr>
          <a:lstStyle/>
          <a:p>
            <a:pPr marL="12700">
              <a:lnSpc>
                <a:spcPct val="100000"/>
              </a:lnSpc>
              <a:spcBef>
                <a:spcPts val="100"/>
              </a:spcBef>
            </a:pPr>
            <a:r>
              <a:rPr sz="5400" b="1" spc="-25">
                <a:solidFill>
                  <a:srgbClr val="FFFFFF"/>
                </a:solidFill>
                <a:latin typeface="Calibri"/>
                <a:cs typeface="Calibri"/>
              </a:rPr>
              <a:t>12</a:t>
            </a:r>
            <a:endParaRPr sz="5400">
              <a:latin typeface="Calibri"/>
              <a:cs typeface="Calibri"/>
            </a:endParaRPr>
          </a:p>
        </p:txBody>
      </p:sp>
      <p:sp>
        <p:nvSpPr>
          <p:cNvPr id="46" name="object 46"/>
          <p:cNvSpPr txBox="1"/>
          <p:nvPr/>
        </p:nvSpPr>
        <p:spPr>
          <a:xfrm>
            <a:off x="10562970" y="1726184"/>
            <a:ext cx="974725" cy="1122680"/>
          </a:xfrm>
          <a:prstGeom prst="rect">
            <a:avLst/>
          </a:prstGeom>
        </p:spPr>
        <p:txBody>
          <a:bodyPr vert="horz" wrap="square" lIns="0" tIns="12700" rIns="0" bIns="0" rtlCol="0">
            <a:spAutoFit/>
          </a:bodyPr>
          <a:lstStyle/>
          <a:p>
            <a:pPr marL="12700" marR="5080" algn="ctr">
              <a:lnSpc>
                <a:spcPct val="100000"/>
              </a:lnSpc>
              <a:spcBef>
                <a:spcPts val="100"/>
              </a:spcBef>
            </a:pPr>
            <a:r>
              <a:rPr sz="1800" b="1">
                <a:solidFill>
                  <a:srgbClr val="FFFFFF"/>
                </a:solidFill>
                <a:latin typeface="Calibri"/>
                <a:cs typeface="Calibri"/>
              </a:rPr>
              <a:t>Non-</a:t>
            </a:r>
            <a:r>
              <a:rPr sz="1800" b="1" spc="-20">
                <a:solidFill>
                  <a:srgbClr val="FFFFFF"/>
                </a:solidFill>
                <a:latin typeface="Calibri"/>
                <a:cs typeface="Calibri"/>
              </a:rPr>
              <a:t>Zero </a:t>
            </a:r>
            <a:r>
              <a:rPr sz="1800" b="1" spc="-25">
                <a:solidFill>
                  <a:srgbClr val="FFFFFF"/>
                </a:solidFill>
                <a:latin typeface="Calibri"/>
                <a:cs typeface="Calibri"/>
              </a:rPr>
              <a:t>Telemetry </a:t>
            </a:r>
            <a:r>
              <a:rPr sz="1800" b="1" spc="-10">
                <a:solidFill>
                  <a:srgbClr val="FFFFFF"/>
                </a:solidFill>
                <a:latin typeface="Calibri"/>
                <a:cs typeface="Calibri"/>
              </a:rPr>
              <a:t>Interval Count</a:t>
            </a:r>
            <a:endParaRPr sz="1800">
              <a:latin typeface="Calibri"/>
              <a:cs typeface="Calibri"/>
            </a:endParaRPr>
          </a:p>
        </p:txBody>
      </p:sp>
      <p:sp>
        <p:nvSpPr>
          <p:cNvPr id="47" name="object 47"/>
          <p:cNvSpPr/>
          <p:nvPr/>
        </p:nvSpPr>
        <p:spPr>
          <a:xfrm>
            <a:off x="4614926" y="2213114"/>
            <a:ext cx="661035" cy="172085"/>
          </a:xfrm>
          <a:custGeom>
            <a:avLst/>
            <a:gdLst/>
            <a:ahLst/>
            <a:cxnLst/>
            <a:rect l="l" t="t" r="r" b="b"/>
            <a:pathLst>
              <a:path w="661035" h="172085">
                <a:moveTo>
                  <a:pt x="660793" y="0"/>
                </a:moveTo>
                <a:lnTo>
                  <a:pt x="0" y="0"/>
                </a:lnTo>
                <a:lnTo>
                  <a:pt x="0" y="171691"/>
                </a:lnTo>
                <a:lnTo>
                  <a:pt x="660793" y="171691"/>
                </a:lnTo>
                <a:lnTo>
                  <a:pt x="660793" y="0"/>
                </a:lnTo>
                <a:close/>
              </a:path>
            </a:pathLst>
          </a:custGeom>
          <a:solidFill>
            <a:srgbClr val="A6A6A6"/>
          </a:solidFill>
        </p:spPr>
        <p:txBody>
          <a:bodyPr wrap="square" lIns="0" tIns="0" rIns="0" bIns="0" rtlCol="0"/>
          <a:lstStyle/>
          <a:p>
            <a:endParaRPr/>
          </a:p>
        </p:txBody>
      </p:sp>
      <p:sp>
        <p:nvSpPr>
          <p:cNvPr id="48" name="object 48"/>
          <p:cNvSpPr/>
          <p:nvPr/>
        </p:nvSpPr>
        <p:spPr>
          <a:xfrm>
            <a:off x="7059803" y="1974723"/>
            <a:ext cx="615950" cy="616585"/>
          </a:xfrm>
          <a:custGeom>
            <a:avLst/>
            <a:gdLst/>
            <a:ahLst/>
            <a:cxnLst/>
            <a:rect l="l" t="t" r="r" b="b"/>
            <a:pathLst>
              <a:path w="615950" h="616585">
                <a:moveTo>
                  <a:pt x="466471" y="0"/>
                </a:moveTo>
                <a:lnTo>
                  <a:pt x="307975" y="158876"/>
                </a:lnTo>
                <a:lnTo>
                  <a:pt x="149478" y="0"/>
                </a:lnTo>
                <a:lnTo>
                  <a:pt x="0" y="149225"/>
                </a:lnTo>
                <a:lnTo>
                  <a:pt x="158876" y="308228"/>
                </a:lnTo>
                <a:lnTo>
                  <a:pt x="0" y="467232"/>
                </a:lnTo>
                <a:lnTo>
                  <a:pt x="149478" y="616457"/>
                </a:lnTo>
                <a:lnTo>
                  <a:pt x="307975" y="457580"/>
                </a:lnTo>
                <a:lnTo>
                  <a:pt x="466471" y="616457"/>
                </a:lnTo>
                <a:lnTo>
                  <a:pt x="615950" y="467232"/>
                </a:lnTo>
                <a:lnTo>
                  <a:pt x="457073" y="308228"/>
                </a:lnTo>
                <a:lnTo>
                  <a:pt x="615950" y="149225"/>
                </a:lnTo>
                <a:lnTo>
                  <a:pt x="466471" y="0"/>
                </a:lnTo>
                <a:close/>
              </a:path>
            </a:pathLst>
          </a:custGeom>
          <a:solidFill>
            <a:srgbClr val="A6A6A6"/>
          </a:solidFill>
        </p:spPr>
        <p:txBody>
          <a:bodyPr wrap="square" lIns="0" tIns="0" rIns="0" bIns="0" rtlCol="0"/>
          <a:lstStyle/>
          <a:p>
            <a:endParaRPr/>
          </a:p>
        </p:txBody>
      </p:sp>
      <p:sp>
        <p:nvSpPr>
          <p:cNvPr id="49" name="object 49"/>
          <p:cNvSpPr/>
          <p:nvPr/>
        </p:nvSpPr>
        <p:spPr>
          <a:xfrm>
            <a:off x="9570593" y="2001647"/>
            <a:ext cx="659130" cy="587375"/>
          </a:xfrm>
          <a:custGeom>
            <a:avLst/>
            <a:gdLst/>
            <a:ahLst/>
            <a:cxnLst/>
            <a:rect l="l" t="t" r="r" b="b"/>
            <a:pathLst>
              <a:path w="659129" h="587375">
                <a:moveTo>
                  <a:pt x="329310" y="0"/>
                </a:moveTo>
                <a:lnTo>
                  <a:pt x="294145" y="7090"/>
                </a:lnTo>
                <a:lnTo>
                  <a:pt x="265445" y="26431"/>
                </a:lnTo>
                <a:lnTo>
                  <a:pt x="246104" y="55131"/>
                </a:lnTo>
                <a:lnTo>
                  <a:pt x="239013" y="90297"/>
                </a:lnTo>
                <a:lnTo>
                  <a:pt x="246104" y="125481"/>
                </a:lnTo>
                <a:lnTo>
                  <a:pt x="265445" y="154225"/>
                </a:lnTo>
                <a:lnTo>
                  <a:pt x="294145" y="173610"/>
                </a:lnTo>
                <a:lnTo>
                  <a:pt x="329310" y="180720"/>
                </a:lnTo>
                <a:lnTo>
                  <a:pt x="364476" y="173610"/>
                </a:lnTo>
                <a:lnTo>
                  <a:pt x="393176" y="154225"/>
                </a:lnTo>
                <a:lnTo>
                  <a:pt x="412517" y="125481"/>
                </a:lnTo>
                <a:lnTo>
                  <a:pt x="419607" y="90297"/>
                </a:lnTo>
                <a:lnTo>
                  <a:pt x="412517" y="55131"/>
                </a:lnTo>
                <a:lnTo>
                  <a:pt x="393176" y="26431"/>
                </a:lnTo>
                <a:lnTo>
                  <a:pt x="364476" y="7090"/>
                </a:lnTo>
                <a:lnTo>
                  <a:pt x="329310" y="0"/>
                </a:lnTo>
                <a:close/>
              </a:path>
              <a:path w="659129" h="587375">
                <a:moveTo>
                  <a:pt x="329310" y="406273"/>
                </a:moveTo>
                <a:lnTo>
                  <a:pt x="294145" y="413383"/>
                </a:lnTo>
                <a:lnTo>
                  <a:pt x="265445" y="432768"/>
                </a:lnTo>
                <a:lnTo>
                  <a:pt x="246104" y="461512"/>
                </a:lnTo>
                <a:lnTo>
                  <a:pt x="239013" y="496697"/>
                </a:lnTo>
                <a:lnTo>
                  <a:pt x="246104" y="531862"/>
                </a:lnTo>
                <a:lnTo>
                  <a:pt x="265445" y="560562"/>
                </a:lnTo>
                <a:lnTo>
                  <a:pt x="294145" y="579903"/>
                </a:lnTo>
                <a:lnTo>
                  <a:pt x="329310" y="586993"/>
                </a:lnTo>
                <a:lnTo>
                  <a:pt x="364476" y="579903"/>
                </a:lnTo>
                <a:lnTo>
                  <a:pt x="393176" y="560562"/>
                </a:lnTo>
                <a:lnTo>
                  <a:pt x="412517" y="531862"/>
                </a:lnTo>
                <a:lnTo>
                  <a:pt x="419607" y="496697"/>
                </a:lnTo>
                <a:lnTo>
                  <a:pt x="412517" y="461512"/>
                </a:lnTo>
                <a:lnTo>
                  <a:pt x="393176" y="432768"/>
                </a:lnTo>
                <a:lnTo>
                  <a:pt x="364476" y="413383"/>
                </a:lnTo>
                <a:lnTo>
                  <a:pt x="329310" y="406273"/>
                </a:lnTo>
                <a:close/>
              </a:path>
              <a:path w="659129" h="587375">
                <a:moveTo>
                  <a:pt x="658622" y="203200"/>
                </a:moveTo>
                <a:lnTo>
                  <a:pt x="0" y="203200"/>
                </a:lnTo>
                <a:lnTo>
                  <a:pt x="0" y="383793"/>
                </a:lnTo>
                <a:lnTo>
                  <a:pt x="658622" y="383793"/>
                </a:lnTo>
                <a:lnTo>
                  <a:pt x="658622" y="203200"/>
                </a:lnTo>
                <a:close/>
              </a:path>
            </a:pathLst>
          </a:custGeom>
          <a:solidFill>
            <a:srgbClr val="A6A6A6"/>
          </a:solidFill>
        </p:spPr>
        <p:txBody>
          <a:bodyPr wrap="square" lIns="0" tIns="0" rIns="0" bIns="0" rtlCol="0"/>
          <a:lstStyle/>
          <a:p>
            <a:endParaRPr/>
          </a:p>
        </p:txBody>
      </p:sp>
      <p:sp>
        <p:nvSpPr>
          <p:cNvPr id="50" name="object 50"/>
          <p:cNvSpPr/>
          <p:nvPr/>
        </p:nvSpPr>
        <p:spPr>
          <a:xfrm>
            <a:off x="2024126" y="2056638"/>
            <a:ext cx="661035" cy="212090"/>
          </a:xfrm>
          <a:custGeom>
            <a:avLst/>
            <a:gdLst/>
            <a:ahLst/>
            <a:cxnLst/>
            <a:rect l="l" t="t" r="r" b="b"/>
            <a:pathLst>
              <a:path w="661035" h="212089">
                <a:moveTo>
                  <a:pt x="660907" y="0"/>
                </a:moveTo>
                <a:lnTo>
                  <a:pt x="0" y="0"/>
                </a:lnTo>
                <a:lnTo>
                  <a:pt x="0" y="211582"/>
                </a:lnTo>
                <a:lnTo>
                  <a:pt x="660907" y="211582"/>
                </a:lnTo>
                <a:lnTo>
                  <a:pt x="660907" y="0"/>
                </a:lnTo>
                <a:close/>
              </a:path>
            </a:pathLst>
          </a:custGeom>
          <a:solidFill>
            <a:srgbClr val="A6A6A6"/>
          </a:solidFill>
        </p:spPr>
        <p:txBody>
          <a:bodyPr wrap="square" lIns="0" tIns="0" rIns="0" bIns="0" rtlCol="0"/>
          <a:lstStyle/>
          <a:p>
            <a:endParaRPr/>
          </a:p>
        </p:txBody>
      </p:sp>
      <p:sp>
        <p:nvSpPr>
          <p:cNvPr id="51" name="object 51"/>
          <p:cNvSpPr/>
          <p:nvPr/>
        </p:nvSpPr>
        <p:spPr>
          <a:xfrm>
            <a:off x="2024126" y="2373883"/>
            <a:ext cx="661035" cy="212090"/>
          </a:xfrm>
          <a:custGeom>
            <a:avLst/>
            <a:gdLst/>
            <a:ahLst/>
            <a:cxnLst/>
            <a:rect l="l" t="t" r="r" b="b"/>
            <a:pathLst>
              <a:path w="661035" h="212089">
                <a:moveTo>
                  <a:pt x="660907" y="0"/>
                </a:moveTo>
                <a:lnTo>
                  <a:pt x="0" y="0"/>
                </a:lnTo>
                <a:lnTo>
                  <a:pt x="0" y="211581"/>
                </a:lnTo>
                <a:lnTo>
                  <a:pt x="660907" y="211581"/>
                </a:lnTo>
                <a:lnTo>
                  <a:pt x="660907" y="0"/>
                </a:lnTo>
                <a:close/>
              </a:path>
            </a:pathLst>
          </a:custGeom>
          <a:solidFill>
            <a:srgbClr val="A6A6A6"/>
          </a:solidFill>
        </p:spPr>
        <p:txBody>
          <a:bodyPr wrap="square" lIns="0" tIns="0" rIns="0" bIns="0" rtlCol="0"/>
          <a:lstStyle/>
          <a:p>
            <a:endParaRPr/>
          </a:p>
        </p:txBody>
      </p:sp>
      <p:sp>
        <p:nvSpPr>
          <p:cNvPr id="52" name="object 52"/>
          <p:cNvSpPr txBox="1"/>
          <p:nvPr/>
        </p:nvSpPr>
        <p:spPr>
          <a:xfrm>
            <a:off x="292100" y="2040763"/>
            <a:ext cx="904875" cy="391160"/>
          </a:xfrm>
          <a:prstGeom prst="rect">
            <a:avLst/>
          </a:prstGeom>
        </p:spPr>
        <p:txBody>
          <a:bodyPr vert="horz" wrap="square" lIns="0" tIns="12700" rIns="0" bIns="0" rtlCol="0">
            <a:spAutoFit/>
          </a:bodyPr>
          <a:lstStyle/>
          <a:p>
            <a:pPr marL="12700">
              <a:lnSpc>
                <a:spcPct val="100000"/>
              </a:lnSpc>
              <a:spcBef>
                <a:spcPts val="100"/>
              </a:spcBef>
            </a:pPr>
            <a:r>
              <a:rPr sz="2400" b="1" spc="-10">
                <a:solidFill>
                  <a:srgbClr val="AEBC1F"/>
                </a:solidFill>
                <a:latin typeface="Calibri"/>
                <a:cs typeface="Calibri"/>
              </a:rPr>
              <a:t>Scaling</a:t>
            </a:r>
            <a:endParaRPr sz="2400">
              <a:latin typeface="Calibri"/>
              <a:cs typeface="Calibri"/>
            </a:endParaRPr>
          </a:p>
        </p:txBody>
      </p:sp>
      <p:sp>
        <p:nvSpPr>
          <p:cNvPr id="55" name="object 5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6" name="object 56"/>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89</a:t>
            </a:fld>
            <a:endParaRPr spc="-25"/>
          </a:p>
        </p:txBody>
      </p:sp>
      <p:sp>
        <p:nvSpPr>
          <p:cNvPr id="53" name="object 53"/>
          <p:cNvSpPr txBox="1"/>
          <p:nvPr/>
        </p:nvSpPr>
        <p:spPr>
          <a:xfrm>
            <a:off x="292100" y="2406522"/>
            <a:ext cx="811530" cy="391160"/>
          </a:xfrm>
          <a:prstGeom prst="rect">
            <a:avLst/>
          </a:prstGeom>
        </p:spPr>
        <p:txBody>
          <a:bodyPr vert="horz" wrap="square" lIns="0" tIns="12700" rIns="0" bIns="0" rtlCol="0">
            <a:spAutoFit/>
          </a:bodyPr>
          <a:lstStyle/>
          <a:p>
            <a:pPr marL="12700">
              <a:lnSpc>
                <a:spcPct val="100000"/>
              </a:lnSpc>
              <a:spcBef>
                <a:spcPts val="100"/>
              </a:spcBef>
            </a:pPr>
            <a:r>
              <a:rPr sz="2400" b="1" spc="-10">
                <a:solidFill>
                  <a:srgbClr val="AEBC1F"/>
                </a:solidFill>
                <a:latin typeface="Calibri"/>
                <a:cs typeface="Calibri"/>
              </a:rPr>
              <a:t>Factor</a:t>
            </a:r>
            <a:endParaRPr sz="2400">
              <a:latin typeface="Calibri"/>
              <a:cs typeface="Calibri"/>
            </a:endParaRPr>
          </a:p>
        </p:txBody>
      </p:sp>
      <p:sp>
        <p:nvSpPr>
          <p:cNvPr id="54" name="object 54"/>
          <p:cNvSpPr txBox="1"/>
          <p:nvPr/>
        </p:nvSpPr>
        <p:spPr>
          <a:xfrm>
            <a:off x="1078788" y="2583306"/>
            <a:ext cx="549275"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AEBC1F"/>
                </a:solidFill>
                <a:latin typeface="Calibri"/>
                <a:cs typeface="Calibri"/>
              </a:rPr>
              <a:t>(hour)</a:t>
            </a:r>
            <a:endParaRPr sz="1600">
              <a:latin typeface="Calibri"/>
              <a:cs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02323"/>
            <a:ext cx="12189460" cy="475615"/>
            <a:chOff x="0" y="6402323"/>
            <a:chExt cx="12189460" cy="475615"/>
          </a:xfrm>
        </p:grpSpPr>
        <p:sp>
          <p:nvSpPr>
            <p:cNvPr id="3" name="object 3"/>
            <p:cNvSpPr/>
            <p:nvPr/>
          </p:nvSpPr>
          <p:spPr>
            <a:xfrm>
              <a:off x="0" y="6402323"/>
              <a:ext cx="12189460" cy="455930"/>
            </a:xfrm>
            <a:custGeom>
              <a:avLst/>
              <a:gdLst/>
              <a:ahLst/>
              <a:cxnLst/>
              <a:rect l="l" t="t" r="r" b="b"/>
              <a:pathLst>
                <a:path w="12189460" h="455929">
                  <a:moveTo>
                    <a:pt x="12188952" y="0"/>
                  </a:moveTo>
                  <a:lnTo>
                    <a:pt x="0" y="0"/>
                  </a:lnTo>
                  <a:lnTo>
                    <a:pt x="0" y="455675"/>
                  </a:lnTo>
                  <a:lnTo>
                    <a:pt x="12188952" y="455675"/>
                  </a:lnTo>
                  <a:lnTo>
                    <a:pt x="12188952" y="0"/>
                  </a:lnTo>
                  <a:close/>
                </a:path>
              </a:pathLst>
            </a:custGeom>
            <a:solidFill>
              <a:srgbClr val="A8D088"/>
            </a:solidFill>
          </p:spPr>
          <p:txBody>
            <a:bodyPr wrap="square" lIns="0" tIns="0" rIns="0" bIns="0" rtlCol="0"/>
            <a:lstStyle/>
            <a:p>
              <a:endParaRPr/>
            </a:p>
          </p:txBody>
        </p:sp>
        <p:sp>
          <p:nvSpPr>
            <p:cNvPr id="4" name="object 4"/>
            <p:cNvSpPr/>
            <p:nvPr/>
          </p:nvSpPr>
          <p:spPr>
            <a:xfrm>
              <a:off x="70103" y="6739127"/>
              <a:ext cx="0" cy="119380"/>
            </a:xfrm>
            <a:custGeom>
              <a:avLst/>
              <a:gdLst/>
              <a:ahLst/>
              <a:cxnLst/>
              <a:rect l="l" t="t" r="r" b="b"/>
              <a:pathLst>
                <a:path h="119379">
                  <a:moveTo>
                    <a:pt x="0" y="0"/>
                  </a:moveTo>
                  <a:lnTo>
                    <a:pt x="0" y="118871"/>
                  </a:lnTo>
                </a:path>
              </a:pathLst>
            </a:custGeom>
            <a:ln w="12192">
              <a:solidFill>
                <a:srgbClr val="527E31"/>
              </a:solidFill>
            </a:ln>
          </p:spPr>
          <p:txBody>
            <a:bodyPr wrap="square" lIns="0" tIns="0" rIns="0" bIns="0" rtlCol="0"/>
            <a:lstStyle/>
            <a:p>
              <a:endParaRPr/>
            </a:p>
          </p:txBody>
        </p:sp>
        <p:sp>
          <p:nvSpPr>
            <p:cNvPr id="5" name="object 5"/>
            <p:cNvSpPr/>
            <p:nvPr/>
          </p:nvSpPr>
          <p:spPr>
            <a:xfrm>
              <a:off x="94488" y="6739127"/>
              <a:ext cx="0" cy="119380"/>
            </a:xfrm>
            <a:custGeom>
              <a:avLst/>
              <a:gdLst/>
              <a:ahLst/>
              <a:cxnLst/>
              <a:rect l="l" t="t" r="r" b="b"/>
              <a:pathLst>
                <a:path h="119379">
                  <a:moveTo>
                    <a:pt x="0" y="0"/>
                  </a:moveTo>
                  <a:lnTo>
                    <a:pt x="0" y="118871"/>
                  </a:lnTo>
                </a:path>
              </a:pathLst>
            </a:custGeom>
            <a:ln w="12191">
              <a:solidFill>
                <a:srgbClr val="527E31"/>
              </a:solidFill>
            </a:ln>
          </p:spPr>
          <p:txBody>
            <a:bodyPr wrap="square" lIns="0" tIns="0" rIns="0" bIns="0" rtlCol="0"/>
            <a:lstStyle/>
            <a:p>
              <a:endParaRPr/>
            </a:p>
          </p:txBody>
        </p:sp>
        <p:sp>
          <p:nvSpPr>
            <p:cNvPr id="6" name="object 6"/>
            <p:cNvSpPr/>
            <p:nvPr/>
          </p:nvSpPr>
          <p:spPr>
            <a:xfrm>
              <a:off x="70103" y="6473951"/>
              <a:ext cx="228600" cy="172720"/>
            </a:xfrm>
            <a:custGeom>
              <a:avLst/>
              <a:gdLst/>
              <a:ahLst/>
              <a:cxnLst/>
              <a:rect l="l" t="t" r="r" b="b"/>
              <a:pathLst>
                <a:path w="228600" h="172720">
                  <a:moveTo>
                    <a:pt x="0" y="172212"/>
                  </a:moveTo>
                  <a:lnTo>
                    <a:pt x="0" y="0"/>
                  </a:lnTo>
                  <a:lnTo>
                    <a:pt x="228600" y="0"/>
                  </a:lnTo>
                </a:path>
                <a:path w="228600" h="172720">
                  <a:moveTo>
                    <a:pt x="22860" y="172212"/>
                  </a:moveTo>
                  <a:lnTo>
                    <a:pt x="22860" y="27432"/>
                  </a:lnTo>
                  <a:lnTo>
                    <a:pt x="228600" y="27432"/>
                  </a:lnTo>
                </a:path>
              </a:pathLst>
            </a:custGeom>
            <a:ln w="12192">
              <a:solidFill>
                <a:srgbClr val="527E31"/>
              </a:solidFill>
            </a:ln>
          </p:spPr>
          <p:txBody>
            <a:bodyPr wrap="square" lIns="0" tIns="0" rIns="0" bIns="0" rtlCol="0"/>
            <a:lstStyle/>
            <a:p>
              <a:endParaRPr/>
            </a:p>
          </p:txBody>
        </p:sp>
        <p:sp>
          <p:nvSpPr>
            <p:cNvPr id="7" name="object 7"/>
            <p:cNvSpPr/>
            <p:nvPr/>
          </p:nvSpPr>
          <p:spPr>
            <a:xfrm>
              <a:off x="608076" y="6548627"/>
              <a:ext cx="178435" cy="307975"/>
            </a:xfrm>
            <a:custGeom>
              <a:avLst/>
              <a:gdLst/>
              <a:ahLst/>
              <a:cxnLst/>
              <a:rect l="l" t="t" r="r" b="b"/>
              <a:pathLst>
                <a:path w="178434" h="307975">
                  <a:moveTo>
                    <a:pt x="0" y="0"/>
                  </a:moveTo>
                  <a:lnTo>
                    <a:pt x="0" y="307847"/>
                  </a:lnTo>
                </a:path>
                <a:path w="178434" h="307975">
                  <a:moveTo>
                    <a:pt x="178308" y="284988"/>
                  </a:moveTo>
                  <a:lnTo>
                    <a:pt x="178308" y="304799"/>
                  </a:lnTo>
                </a:path>
              </a:pathLst>
            </a:custGeom>
            <a:ln w="12191">
              <a:solidFill>
                <a:srgbClr val="527E31"/>
              </a:solidFill>
            </a:ln>
          </p:spPr>
          <p:txBody>
            <a:bodyPr wrap="square" lIns="0" tIns="0" rIns="0" bIns="0" rtlCol="0"/>
            <a:lstStyle/>
            <a:p>
              <a:endParaRPr/>
            </a:p>
          </p:txBody>
        </p:sp>
        <p:sp>
          <p:nvSpPr>
            <p:cNvPr id="8" name="object 8"/>
            <p:cNvSpPr/>
            <p:nvPr/>
          </p:nvSpPr>
          <p:spPr>
            <a:xfrm>
              <a:off x="810768" y="6833615"/>
              <a:ext cx="0" cy="20320"/>
            </a:xfrm>
            <a:custGeom>
              <a:avLst/>
              <a:gdLst/>
              <a:ahLst/>
              <a:cxnLst/>
              <a:rect l="l" t="t" r="r" b="b"/>
              <a:pathLst>
                <a:path h="20320">
                  <a:moveTo>
                    <a:pt x="0" y="0"/>
                  </a:moveTo>
                  <a:lnTo>
                    <a:pt x="0" y="19811"/>
                  </a:lnTo>
                </a:path>
              </a:pathLst>
            </a:custGeom>
            <a:ln w="12192">
              <a:solidFill>
                <a:srgbClr val="527E31"/>
              </a:solidFill>
            </a:ln>
          </p:spPr>
          <p:txBody>
            <a:bodyPr wrap="square" lIns="0" tIns="0" rIns="0" bIns="0" rtlCol="0"/>
            <a:lstStyle/>
            <a:p>
              <a:endParaRPr/>
            </a:p>
          </p:txBody>
        </p:sp>
        <p:sp>
          <p:nvSpPr>
            <p:cNvPr id="9" name="object 9"/>
            <p:cNvSpPr/>
            <p:nvPr/>
          </p:nvSpPr>
          <p:spPr>
            <a:xfrm>
              <a:off x="405384" y="6484619"/>
              <a:ext cx="1830705" cy="373380"/>
            </a:xfrm>
            <a:custGeom>
              <a:avLst/>
              <a:gdLst/>
              <a:ahLst/>
              <a:cxnLst/>
              <a:rect l="l" t="t" r="r" b="b"/>
              <a:pathLst>
                <a:path w="1830705" h="373379">
                  <a:moveTo>
                    <a:pt x="466344" y="231647"/>
                  </a:moveTo>
                  <a:lnTo>
                    <a:pt x="466344" y="0"/>
                  </a:lnTo>
                </a:path>
                <a:path w="1830705" h="373379">
                  <a:moveTo>
                    <a:pt x="490728" y="231647"/>
                  </a:moveTo>
                  <a:lnTo>
                    <a:pt x="490728" y="0"/>
                  </a:lnTo>
                </a:path>
                <a:path w="1830705" h="373379">
                  <a:moveTo>
                    <a:pt x="515112" y="231647"/>
                  </a:moveTo>
                  <a:lnTo>
                    <a:pt x="515112" y="0"/>
                  </a:lnTo>
                </a:path>
                <a:path w="1830705" h="373379">
                  <a:moveTo>
                    <a:pt x="149351" y="371855"/>
                  </a:moveTo>
                  <a:lnTo>
                    <a:pt x="149209" y="358938"/>
                  </a:lnTo>
                  <a:lnTo>
                    <a:pt x="149066" y="346020"/>
                  </a:lnTo>
                  <a:lnTo>
                    <a:pt x="148923" y="333103"/>
                  </a:lnTo>
                  <a:lnTo>
                    <a:pt x="148780" y="320186"/>
                  </a:lnTo>
                  <a:lnTo>
                    <a:pt x="1320" y="320187"/>
                  </a:lnTo>
                  <a:lnTo>
                    <a:pt x="0" y="202691"/>
                  </a:lnTo>
                </a:path>
                <a:path w="1830705" h="373379">
                  <a:moveTo>
                    <a:pt x="175259" y="371855"/>
                  </a:moveTo>
                  <a:lnTo>
                    <a:pt x="175115" y="353399"/>
                  </a:lnTo>
                  <a:lnTo>
                    <a:pt x="174967" y="334943"/>
                  </a:lnTo>
                  <a:lnTo>
                    <a:pt x="174820" y="316488"/>
                  </a:lnTo>
                  <a:lnTo>
                    <a:pt x="174675" y="298032"/>
                  </a:lnTo>
                  <a:lnTo>
                    <a:pt x="22859" y="298033"/>
                  </a:lnTo>
                  <a:lnTo>
                    <a:pt x="23380" y="181355"/>
                  </a:lnTo>
                </a:path>
                <a:path w="1830705" h="373379">
                  <a:moveTo>
                    <a:pt x="982979" y="373379"/>
                  </a:moveTo>
                  <a:lnTo>
                    <a:pt x="982843" y="320689"/>
                  </a:lnTo>
                  <a:lnTo>
                    <a:pt x="982693" y="268000"/>
                  </a:lnTo>
                  <a:lnTo>
                    <a:pt x="982535" y="215311"/>
                  </a:lnTo>
                  <a:lnTo>
                    <a:pt x="982377" y="162621"/>
                  </a:lnTo>
                  <a:lnTo>
                    <a:pt x="982227" y="109930"/>
                  </a:lnTo>
                  <a:lnTo>
                    <a:pt x="982091" y="57238"/>
                  </a:lnTo>
                  <a:lnTo>
                    <a:pt x="736091" y="57251"/>
                  </a:lnTo>
                  <a:lnTo>
                    <a:pt x="736942" y="21335"/>
                  </a:lnTo>
                </a:path>
                <a:path w="1830705" h="373379">
                  <a:moveTo>
                    <a:pt x="1005840" y="373379"/>
                  </a:moveTo>
                  <a:lnTo>
                    <a:pt x="1005840" y="288035"/>
                  </a:lnTo>
                  <a:lnTo>
                    <a:pt x="1347216" y="288035"/>
                  </a:lnTo>
                </a:path>
                <a:path w="1830705" h="373379">
                  <a:moveTo>
                    <a:pt x="1830324" y="169163"/>
                  </a:moveTo>
                  <a:lnTo>
                    <a:pt x="1830324" y="117347"/>
                  </a:lnTo>
                  <a:lnTo>
                    <a:pt x="1328928" y="117347"/>
                  </a:lnTo>
                </a:path>
              </a:pathLst>
            </a:custGeom>
            <a:ln w="12192">
              <a:solidFill>
                <a:srgbClr val="527E31"/>
              </a:solidFill>
            </a:ln>
          </p:spPr>
          <p:txBody>
            <a:bodyPr wrap="square" lIns="0" tIns="0" rIns="0" bIns="0" rtlCol="0"/>
            <a:lstStyle/>
            <a:p>
              <a:endParaRPr/>
            </a:p>
          </p:txBody>
        </p:sp>
        <p:sp>
          <p:nvSpPr>
            <p:cNvPr id="10" name="object 10"/>
            <p:cNvSpPr/>
            <p:nvPr/>
          </p:nvSpPr>
          <p:spPr>
            <a:xfrm>
              <a:off x="1588008" y="6699503"/>
              <a:ext cx="0" cy="73660"/>
            </a:xfrm>
            <a:custGeom>
              <a:avLst/>
              <a:gdLst/>
              <a:ahLst/>
              <a:cxnLst/>
              <a:rect l="l" t="t" r="r" b="b"/>
              <a:pathLst>
                <a:path h="73659">
                  <a:moveTo>
                    <a:pt x="0" y="0"/>
                  </a:moveTo>
                  <a:lnTo>
                    <a:pt x="0" y="73152"/>
                  </a:lnTo>
                </a:path>
              </a:pathLst>
            </a:custGeom>
            <a:ln w="12192">
              <a:solidFill>
                <a:srgbClr val="527E31"/>
              </a:solidFill>
            </a:ln>
          </p:spPr>
          <p:txBody>
            <a:bodyPr wrap="square" lIns="0" tIns="0" rIns="0" bIns="0" rtlCol="0"/>
            <a:lstStyle/>
            <a:p>
              <a:endParaRPr/>
            </a:p>
          </p:txBody>
        </p:sp>
        <p:sp>
          <p:nvSpPr>
            <p:cNvPr id="11" name="object 11"/>
            <p:cNvSpPr/>
            <p:nvPr/>
          </p:nvSpPr>
          <p:spPr>
            <a:xfrm>
              <a:off x="2237232" y="6507479"/>
              <a:ext cx="624840" cy="350520"/>
            </a:xfrm>
            <a:custGeom>
              <a:avLst/>
              <a:gdLst/>
              <a:ahLst/>
              <a:cxnLst/>
              <a:rect l="l" t="t" r="r" b="b"/>
              <a:pathLst>
                <a:path w="624839" h="350520">
                  <a:moveTo>
                    <a:pt x="78359" y="347471"/>
                  </a:moveTo>
                  <a:lnTo>
                    <a:pt x="76200" y="273805"/>
                  </a:lnTo>
                  <a:lnTo>
                    <a:pt x="128905" y="199390"/>
                  </a:lnTo>
                  <a:lnTo>
                    <a:pt x="129420" y="162838"/>
                  </a:lnTo>
                  <a:lnTo>
                    <a:pt x="129889" y="104486"/>
                  </a:lnTo>
                  <a:lnTo>
                    <a:pt x="130405" y="43738"/>
                  </a:lnTo>
                  <a:lnTo>
                    <a:pt x="131063" y="0"/>
                  </a:lnTo>
                </a:path>
                <a:path w="624839" h="350520">
                  <a:moveTo>
                    <a:pt x="105791" y="347471"/>
                  </a:moveTo>
                  <a:lnTo>
                    <a:pt x="103631" y="273805"/>
                  </a:lnTo>
                  <a:lnTo>
                    <a:pt x="156337" y="199390"/>
                  </a:lnTo>
                  <a:lnTo>
                    <a:pt x="156852" y="162838"/>
                  </a:lnTo>
                  <a:lnTo>
                    <a:pt x="157321" y="104486"/>
                  </a:lnTo>
                  <a:lnTo>
                    <a:pt x="157837" y="43738"/>
                  </a:lnTo>
                  <a:lnTo>
                    <a:pt x="158495" y="0"/>
                  </a:lnTo>
                </a:path>
                <a:path w="624839" h="350520">
                  <a:moveTo>
                    <a:pt x="51307" y="350519"/>
                  </a:moveTo>
                  <a:lnTo>
                    <a:pt x="53340" y="282459"/>
                  </a:lnTo>
                  <a:lnTo>
                    <a:pt x="2031" y="213702"/>
                  </a:lnTo>
                  <a:lnTo>
                    <a:pt x="1535" y="183895"/>
                  </a:lnTo>
                  <a:lnTo>
                    <a:pt x="1016" y="154095"/>
                  </a:lnTo>
                  <a:lnTo>
                    <a:pt x="496" y="124295"/>
                  </a:lnTo>
                  <a:lnTo>
                    <a:pt x="0" y="94488"/>
                  </a:lnTo>
                </a:path>
                <a:path w="624839" h="350520">
                  <a:moveTo>
                    <a:pt x="598932" y="345947"/>
                  </a:moveTo>
                  <a:lnTo>
                    <a:pt x="598932" y="39624"/>
                  </a:lnTo>
                </a:path>
                <a:path w="624839" h="350520">
                  <a:moveTo>
                    <a:pt x="624840" y="345947"/>
                  </a:moveTo>
                  <a:lnTo>
                    <a:pt x="624840" y="39624"/>
                  </a:lnTo>
                </a:path>
              </a:pathLst>
            </a:custGeom>
            <a:ln w="12192">
              <a:solidFill>
                <a:srgbClr val="527E31"/>
              </a:solidFill>
            </a:ln>
          </p:spPr>
          <p:txBody>
            <a:bodyPr wrap="square" lIns="0" tIns="0" rIns="0" bIns="0" rtlCol="0"/>
            <a:lstStyle/>
            <a:p>
              <a:endParaRPr/>
            </a:p>
          </p:txBody>
        </p:sp>
        <p:sp>
          <p:nvSpPr>
            <p:cNvPr id="12" name="object 12"/>
            <p:cNvSpPr/>
            <p:nvPr/>
          </p:nvSpPr>
          <p:spPr>
            <a:xfrm>
              <a:off x="3534155" y="6496811"/>
              <a:ext cx="685800" cy="361315"/>
            </a:xfrm>
            <a:custGeom>
              <a:avLst/>
              <a:gdLst/>
              <a:ahLst/>
              <a:cxnLst/>
              <a:rect l="l" t="t" r="r" b="b"/>
              <a:pathLst>
                <a:path w="685800" h="361315">
                  <a:moveTo>
                    <a:pt x="0" y="0"/>
                  </a:moveTo>
                  <a:lnTo>
                    <a:pt x="0" y="230123"/>
                  </a:lnTo>
                </a:path>
                <a:path w="685800" h="361315">
                  <a:moveTo>
                    <a:pt x="33528" y="0"/>
                  </a:moveTo>
                  <a:lnTo>
                    <a:pt x="33528" y="230123"/>
                  </a:lnTo>
                </a:path>
                <a:path w="685800" h="361315">
                  <a:moveTo>
                    <a:pt x="59436" y="0"/>
                  </a:moveTo>
                  <a:lnTo>
                    <a:pt x="59436" y="230123"/>
                  </a:lnTo>
                </a:path>
                <a:path w="685800" h="361315">
                  <a:moveTo>
                    <a:pt x="685800" y="51815"/>
                  </a:moveTo>
                  <a:lnTo>
                    <a:pt x="685800" y="230123"/>
                  </a:lnTo>
                </a:path>
                <a:path w="685800" h="361315">
                  <a:moveTo>
                    <a:pt x="548640" y="336803"/>
                  </a:moveTo>
                  <a:lnTo>
                    <a:pt x="548640" y="361187"/>
                  </a:lnTo>
                </a:path>
                <a:path w="685800" h="361315">
                  <a:moveTo>
                    <a:pt x="576072" y="336803"/>
                  </a:moveTo>
                  <a:lnTo>
                    <a:pt x="576072" y="361187"/>
                  </a:lnTo>
                </a:path>
                <a:path w="685800" h="361315">
                  <a:moveTo>
                    <a:pt x="600456" y="336803"/>
                  </a:moveTo>
                  <a:lnTo>
                    <a:pt x="600456" y="361187"/>
                  </a:lnTo>
                </a:path>
              </a:pathLst>
            </a:custGeom>
            <a:ln w="12192">
              <a:solidFill>
                <a:srgbClr val="527E31"/>
              </a:solidFill>
            </a:ln>
          </p:spPr>
          <p:txBody>
            <a:bodyPr wrap="square" lIns="0" tIns="0" rIns="0" bIns="0" rtlCol="0"/>
            <a:lstStyle/>
            <a:p>
              <a:endParaRPr/>
            </a:p>
          </p:txBody>
        </p:sp>
        <p:sp>
          <p:nvSpPr>
            <p:cNvPr id="13" name="object 13"/>
            <p:cNvSpPr/>
            <p:nvPr/>
          </p:nvSpPr>
          <p:spPr>
            <a:xfrm>
              <a:off x="3593591" y="6473951"/>
              <a:ext cx="2281555" cy="384175"/>
            </a:xfrm>
            <a:custGeom>
              <a:avLst/>
              <a:gdLst/>
              <a:ahLst/>
              <a:cxnLst/>
              <a:rect l="l" t="t" r="r" b="b"/>
              <a:pathLst>
                <a:path w="2281554" h="384175">
                  <a:moveTo>
                    <a:pt x="540638" y="234696"/>
                  </a:moveTo>
                  <a:lnTo>
                    <a:pt x="541115" y="215312"/>
                  </a:lnTo>
                  <a:lnTo>
                    <a:pt x="541591" y="195929"/>
                  </a:lnTo>
                  <a:lnTo>
                    <a:pt x="542067" y="176545"/>
                  </a:lnTo>
                  <a:lnTo>
                    <a:pt x="542544" y="157162"/>
                  </a:lnTo>
                  <a:lnTo>
                    <a:pt x="354457" y="157162"/>
                  </a:lnTo>
                  <a:lnTo>
                    <a:pt x="277241" y="105156"/>
                  </a:lnTo>
                  <a:lnTo>
                    <a:pt x="0" y="105156"/>
                  </a:lnTo>
                </a:path>
                <a:path w="2281554" h="384175">
                  <a:moveTo>
                    <a:pt x="1202436" y="246888"/>
                  </a:moveTo>
                  <a:lnTo>
                    <a:pt x="1202436" y="22860"/>
                  </a:lnTo>
                  <a:lnTo>
                    <a:pt x="1082040" y="22860"/>
                  </a:lnTo>
                </a:path>
                <a:path w="2281554" h="384175">
                  <a:moveTo>
                    <a:pt x="1228344" y="248412"/>
                  </a:moveTo>
                  <a:lnTo>
                    <a:pt x="1228344" y="0"/>
                  </a:lnTo>
                  <a:lnTo>
                    <a:pt x="1082040" y="0"/>
                  </a:lnTo>
                </a:path>
                <a:path w="2281554" h="384175">
                  <a:moveTo>
                    <a:pt x="1293876" y="257556"/>
                  </a:moveTo>
                  <a:lnTo>
                    <a:pt x="1293876" y="10668"/>
                  </a:lnTo>
                  <a:lnTo>
                    <a:pt x="1598676" y="10668"/>
                  </a:lnTo>
                </a:path>
                <a:path w="2281554" h="384175">
                  <a:moveTo>
                    <a:pt x="964692" y="384047"/>
                  </a:moveTo>
                  <a:lnTo>
                    <a:pt x="964692" y="306322"/>
                  </a:lnTo>
                  <a:lnTo>
                    <a:pt x="1034796" y="306322"/>
                  </a:lnTo>
                </a:path>
                <a:path w="2281554" h="384175">
                  <a:moveTo>
                    <a:pt x="1880616" y="384047"/>
                  </a:moveTo>
                  <a:lnTo>
                    <a:pt x="1880616" y="233172"/>
                  </a:lnTo>
                </a:path>
                <a:path w="2281554" h="384175">
                  <a:moveTo>
                    <a:pt x="1903476" y="384047"/>
                  </a:moveTo>
                  <a:lnTo>
                    <a:pt x="1903476" y="233172"/>
                  </a:lnTo>
                </a:path>
                <a:path w="2281554" h="384175">
                  <a:moveTo>
                    <a:pt x="2234184" y="384047"/>
                  </a:moveTo>
                  <a:lnTo>
                    <a:pt x="2234184" y="233172"/>
                  </a:lnTo>
                </a:path>
                <a:path w="2281554" h="384175">
                  <a:moveTo>
                    <a:pt x="2257044" y="384047"/>
                  </a:moveTo>
                  <a:lnTo>
                    <a:pt x="2257044" y="233172"/>
                  </a:lnTo>
                </a:path>
                <a:path w="2281554" h="384175">
                  <a:moveTo>
                    <a:pt x="2281428" y="384047"/>
                  </a:moveTo>
                  <a:lnTo>
                    <a:pt x="2281428" y="233172"/>
                  </a:lnTo>
                </a:path>
              </a:pathLst>
            </a:custGeom>
            <a:ln w="12192">
              <a:solidFill>
                <a:srgbClr val="527E31"/>
              </a:solidFill>
            </a:ln>
          </p:spPr>
          <p:txBody>
            <a:bodyPr wrap="square" lIns="0" tIns="0" rIns="0" bIns="0" rtlCol="0"/>
            <a:lstStyle/>
            <a:p>
              <a:endParaRPr/>
            </a:p>
          </p:txBody>
        </p:sp>
        <p:sp>
          <p:nvSpPr>
            <p:cNvPr id="14" name="object 14"/>
            <p:cNvSpPr/>
            <p:nvPr/>
          </p:nvSpPr>
          <p:spPr>
            <a:xfrm>
              <a:off x="6324600" y="6484619"/>
              <a:ext cx="312420" cy="373380"/>
            </a:xfrm>
            <a:custGeom>
              <a:avLst/>
              <a:gdLst/>
              <a:ahLst/>
              <a:cxnLst/>
              <a:rect l="l" t="t" r="r" b="b"/>
              <a:pathLst>
                <a:path w="312420" h="373379">
                  <a:moveTo>
                    <a:pt x="0" y="64007"/>
                  </a:moveTo>
                  <a:lnTo>
                    <a:pt x="0" y="371855"/>
                  </a:lnTo>
                </a:path>
                <a:path w="312420" h="373379">
                  <a:moveTo>
                    <a:pt x="178307" y="329183"/>
                  </a:moveTo>
                  <a:lnTo>
                    <a:pt x="178307" y="373379"/>
                  </a:lnTo>
                </a:path>
                <a:path w="312420" h="373379">
                  <a:moveTo>
                    <a:pt x="202692" y="329183"/>
                  </a:moveTo>
                  <a:lnTo>
                    <a:pt x="202692" y="373379"/>
                  </a:lnTo>
                </a:path>
                <a:path w="312420" h="373379">
                  <a:moveTo>
                    <a:pt x="263651" y="0"/>
                  </a:moveTo>
                  <a:lnTo>
                    <a:pt x="263651" y="220979"/>
                  </a:lnTo>
                </a:path>
                <a:path w="312420" h="373379">
                  <a:moveTo>
                    <a:pt x="288035" y="0"/>
                  </a:moveTo>
                  <a:lnTo>
                    <a:pt x="288035" y="220979"/>
                  </a:lnTo>
                </a:path>
                <a:path w="312420" h="373379">
                  <a:moveTo>
                    <a:pt x="312420" y="0"/>
                  </a:moveTo>
                  <a:lnTo>
                    <a:pt x="312420" y="220979"/>
                  </a:lnTo>
                </a:path>
              </a:pathLst>
            </a:custGeom>
            <a:ln w="12192">
              <a:solidFill>
                <a:srgbClr val="527E31"/>
              </a:solidFill>
            </a:ln>
          </p:spPr>
          <p:txBody>
            <a:bodyPr wrap="square" lIns="0" tIns="0" rIns="0" bIns="0" rtlCol="0"/>
            <a:lstStyle/>
            <a:p>
              <a:endParaRPr/>
            </a:p>
          </p:txBody>
        </p:sp>
        <p:sp>
          <p:nvSpPr>
            <p:cNvPr id="15" name="object 15"/>
            <p:cNvSpPr/>
            <p:nvPr/>
          </p:nvSpPr>
          <p:spPr>
            <a:xfrm>
              <a:off x="6041135" y="6595871"/>
              <a:ext cx="1918970" cy="262255"/>
            </a:xfrm>
            <a:custGeom>
              <a:avLst/>
              <a:gdLst/>
              <a:ahLst/>
              <a:cxnLst/>
              <a:rect l="l" t="t" r="r" b="b"/>
              <a:pathLst>
                <a:path w="1918970" h="262254">
                  <a:moveTo>
                    <a:pt x="149351" y="260603"/>
                  </a:moveTo>
                  <a:lnTo>
                    <a:pt x="149236" y="247686"/>
                  </a:lnTo>
                  <a:lnTo>
                    <a:pt x="149098" y="234768"/>
                  </a:lnTo>
                  <a:lnTo>
                    <a:pt x="148959" y="221851"/>
                  </a:lnTo>
                  <a:lnTo>
                    <a:pt x="148843" y="208934"/>
                  </a:lnTo>
                  <a:lnTo>
                    <a:pt x="1269" y="208935"/>
                  </a:lnTo>
                  <a:lnTo>
                    <a:pt x="0" y="91439"/>
                  </a:lnTo>
                </a:path>
                <a:path w="1918970" h="262254">
                  <a:moveTo>
                    <a:pt x="176784" y="260603"/>
                  </a:moveTo>
                  <a:lnTo>
                    <a:pt x="176613" y="242147"/>
                  </a:lnTo>
                  <a:lnTo>
                    <a:pt x="176466" y="223691"/>
                  </a:lnTo>
                  <a:lnTo>
                    <a:pt x="176319" y="205236"/>
                  </a:lnTo>
                  <a:lnTo>
                    <a:pt x="176149" y="186780"/>
                  </a:lnTo>
                  <a:lnTo>
                    <a:pt x="24384" y="186781"/>
                  </a:lnTo>
                  <a:lnTo>
                    <a:pt x="24891" y="70103"/>
                  </a:lnTo>
                </a:path>
                <a:path w="1918970" h="262254">
                  <a:moveTo>
                    <a:pt x="1086612" y="262127"/>
                  </a:moveTo>
                  <a:lnTo>
                    <a:pt x="1086612" y="167638"/>
                  </a:lnTo>
                  <a:lnTo>
                    <a:pt x="1427988" y="167638"/>
                  </a:lnTo>
                </a:path>
                <a:path w="1918970" h="262254">
                  <a:moveTo>
                    <a:pt x="1918715" y="85343"/>
                  </a:moveTo>
                  <a:lnTo>
                    <a:pt x="1918715" y="0"/>
                  </a:lnTo>
                  <a:lnTo>
                    <a:pt x="1415795" y="0"/>
                  </a:lnTo>
                </a:path>
              </a:pathLst>
            </a:custGeom>
            <a:ln w="12192">
              <a:solidFill>
                <a:srgbClr val="527E31"/>
              </a:solidFill>
            </a:ln>
          </p:spPr>
          <p:txBody>
            <a:bodyPr wrap="square" lIns="0" tIns="0" rIns="0" bIns="0" rtlCol="0"/>
            <a:lstStyle/>
            <a:p>
              <a:endParaRPr/>
            </a:p>
          </p:txBody>
        </p:sp>
        <p:sp>
          <p:nvSpPr>
            <p:cNvPr id="16" name="object 16"/>
            <p:cNvSpPr/>
            <p:nvPr/>
          </p:nvSpPr>
          <p:spPr>
            <a:xfrm>
              <a:off x="7304531" y="6659879"/>
              <a:ext cx="0" cy="105410"/>
            </a:xfrm>
            <a:custGeom>
              <a:avLst/>
              <a:gdLst/>
              <a:ahLst/>
              <a:cxnLst/>
              <a:rect l="l" t="t" r="r" b="b"/>
              <a:pathLst>
                <a:path h="105409">
                  <a:moveTo>
                    <a:pt x="0" y="0"/>
                  </a:moveTo>
                  <a:lnTo>
                    <a:pt x="0" y="105156"/>
                  </a:lnTo>
                </a:path>
              </a:pathLst>
            </a:custGeom>
            <a:ln w="12192">
              <a:solidFill>
                <a:srgbClr val="527E31"/>
              </a:solidFill>
            </a:ln>
          </p:spPr>
          <p:txBody>
            <a:bodyPr wrap="square" lIns="0" tIns="0" rIns="0" bIns="0" rtlCol="0"/>
            <a:lstStyle/>
            <a:p>
              <a:endParaRPr/>
            </a:p>
          </p:txBody>
        </p:sp>
        <p:sp>
          <p:nvSpPr>
            <p:cNvPr id="17" name="object 17"/>
            <p:cNvSpPr/>
            <p:nvPr/>
          </p:nvSpPr>
          <p:spPr>
            <a:xfrm>
              <a:off x="7959852" y="6507479"/>
              <a:ext cx="619125" cy="350520"/>
            </a:xfrm>
            <a:custGeom>
              <a:avLst/>
              <a:gdLst/>
              <a:ahLst/>
              <a:cxnLst/>
              <a:rect l="l" t="t" r="r" b="b"/>
              <a:pathLst>
                <a:path w="619125" h="350520">
                  <a:moveTo>
                    <a:pt x="72263" y="347471"/>
                  </a:moveTo>
                  <a:lnTo>
                    <a:pt x="70103" y="273805"/>
                  </a:lnTo>
                  <a:lnTo>
                    <a:pt x="122808" y="199390"/>
                  </a:lnTo>
                  <a:lnTo>
                    <a:pt x="123324" y="162838"/>
                  </a:lnTo>
                  <a:lnTo>
                    <a:pt x="123793" y="104486"/>
                  </a:lnTo>
                  <a:lnTo>
                    <a:pt x="124309" y="43738"/>
                  </a:lnTo>
                  <a:lnTo>
                    <a:pt x="124968" y="0"/>
                  </a:lnTo>
                </a:path>
                <a:path w="619125" h="350520">
                  <a:moveTo>
                    <a:pt x="99568" y="347471"/>
                  </a:moveTo>
                  <a:lnTo>
                    <a:pt x="97536" y="273805"/>
                  </a:lnTo>
                  <a:lnTo>
                    <a:pt x="148844" y="199390"/>
                  </a:lnTo>
                  <a:lnTo>
                    <a:pt x="149286" y="162838"/>
                  </a:lnTo>
                  <a:lnTo>
                    <a:pt x="149717" y="104486"/>
                  </a:lnTo>
                  <a:lnTo>
                    <a:pt x="150219" y="43738"/>
                  </a:lnTo>
                  <a:lnTo>
                    <a:pt x="150875" y="0"/>
                  </a:lnTo>
                </a:path>
                <a:path w="619125" h="350520">
                  <a:moveTo>
                    <a:pt x="45084" y="350519"/>
                  </a:moveTo>
                  <a:lnTo>
                    <a:pt x="45720" y="279218"/>
                  </a:lnTo>
                  <a:lnTo>
                    <a:pt x="1777" y="207187"/>
                  </a:lnTo>
                  <a:lnTo>
                    <a:pt x="1321" y="175961"/>
                  </a:lnTo>
                  <a:lnTo>
                    <a:pt x="889" y="144741"/>
                  </a:lnTo>
                  <a:lnTo>
                    <a:pt x="456" y="113522"/>
                  </a:lnTo>
                  <a:lnTo>
                    <a:pt x="0" y="82296"/>
                  </a:lnTo>
                </a:path>
                <a:path w="619125" h="350520">
                  <a:moveTo>
                    <a:pt x="592836" y="345947"/>
                  </a:moveTo>
                  <a:lnTo>
                    <a:pt x="592836" y="39624"/>
                  </a:lnTo>
                </a:path>
                <a:path w="619125" h="350520">
                  <a:moveTo>
                    <a:pt x="618744" y="345947"/>
                  </a:moveTo>
                  <a:lnTo>
                    <a:pt x="618744" y="39624"/>
                  </a:lnTo>
                </a:path>
              </a:pathLst>
            </a:custGeom>
            <a:ln w="12192">
              <a:solidFill>
                <a:srgbClr val="527E31"/>
              </a:solidFill>
            </a:ln>
          </p:spPr>
          <p:txBody>
            <a:bodyPr wrap="square" lIns="0" tIns="0" rIns="0" bIns="0" rtlCol="0"/>
            <a:lstStyle/>
            <a:p>
              <a:endParaRPr/>
            </a:p>
          </p:txBody>
        </p:sp>
        <p:sp>
          <p:nvSpPr>
            <p:cNvPr id="18" name="object 18"/>
            <p:cNvSpPr/>
            <p:nvPr/>
          </p:nvSpPr>
          <p:spPr>
            <a:xfrm>
              <a:off x="9250680" y="6496811"/>
              <a:ext cx="685800" cy="245745"/>
            </a:xfrm>
            <a:custGeom>
              <a:avLst/>
              <a:gdLst/>
              <a:ahLst/>
              <a:cxnLst/>
              <a:rect l="l" t="t" r="r" b="b"/>
              <a:pathLst>
                <a:path w="685800" h="245745">
                  <a:moveTo>
                    <a:pt x="0" y="0"/>
                  </a:moveTo>
                  <a:lnTo>
                    <a:pt x="0" y="245363"/>
                  </a:lnTo>
                </a:path>
                <a:path w="685800" h="245745">
                  <a:moveTo>
                    <a:pt x="33527" y="0"/>
                  </a:moveTo>
                  <a:lnTo>
                    <a:pt x="33527" y="245363"/>
                  </a:lnTo>
                </a:path>
                <a:path w="685800" h="245745">
                  <a:moveTo>
                    <a:pt x="59436" y="0"/>
                  </a:moveTo>
                  <a:lnTo>
                    <a:pt x="59436" y="245363"/>
                  </a:lnTo>
                </a:path>
                <a:path w="685800" h="245745">
                  <a:moveTo>
                    <a:pt x="685800" y="51815"/>
                  </a:moveTo>
                  <a:lnTo>
                    <a:pt x="685800" y="230123"/>
                  </a:lnTo>
                </a:path>
              </a:pathLst>
            </a:custGeom>
            <a:ln w="12192">
              <a:solidFill>
                <a:srgbClr val="527E31"/>
              </a:solidFill>
            </a:ln>
          </p:spPr>
          <p:txBody>
            <a:bodyPr wrap="square" lIns="0" tIns="0" rIns="0" bIns="0" rtlCol="0"/>
            <a:lstStyle/>
            <a:p>
              <a:endParaRPr/>
            </a:p>
          </p:txBody>
        </p:sp>
        <p:sp>
          <p:nvSpPr>
            <p:cNvPr id="19" name="object 19"/>
            <p:cNvSpPr/>
            <p:nvPr/>
          </p:nvSpPr>
          <p:spPr>
            <a:xfrm>
              <a:off x="9793223" y="6839711"/>
              <a:ext cx="64135" cy="0"/>
            </a:xfrm>
            <a:custGeom>
              <a:avLst/>
              <a:gdLst/>
              <a:ahLst/>
              <a:cxnLst/>
              <a:rect l="l" t="t" r="r" b="b"/>
              <a:pathLst>
                <a:path w="64134">
                  <a:moveTo>
                    <a:pt x="0" y="0"/>
                  </a:moveTo>
                  <a:lnTo>
                    <a:pt x="12192" y="0"/>
                  </a:lnTo>
                </a:path>
                <a:path w="64134">
                  <a:moveTo>
                    <a:pt x="27431" y="0"/>
                  </a:moveTo>
                  <a:lnTo>
                    <a:pt x="39624" y="0"/>
                  </a:lnTo>
                </a:path>
                <a:path w="64134">
                  <a:moveTo>
                    <a:pt x="51815" y="0"/>
                  </a:moveTo>
                  <a:lnTo>
                    <a:pt x="64007" y="0"/>
                  </a:lnTo>
                </a:path>
              </a:pathLst>
            </a:custGeom>
            <a:ln w="12191">
              <a:solidFill>
                <a:srgbClr val="527E31"/>
              </a:solidFill>
            </a:ln>
          </p:spPr>
          <p:txBody>
            <a:bodyPr wrap="square" lIns="0" tIns="0" rIns="0" bIns="0" rtlCol="0"/>
            <a:lstStyle/>
            <a:p>
              <a:endParaRPr/>
            </a:p>
          </p:txBody>
        </p:sp>
        <p:sp>
          <p:nvSpPr>
            <p:cNvPr id="20" name="object 20"/>
            <p:cNvSpPr/>
            <p:nvPr/>
          </p:nvSpPr>
          <p:spPr>
            <a:xfrm>
              <a:off x="9310116" y="6473951"/>
              <a:ext cx="2097405" cy="384175"/>
            </a:xfrm>
            <a:custGeom>
              <a:avLst/>
              <a:gdLst/>
              <a:ahLst/>
              <a:cxnLst/>
              <a:rect l="l" t="t" r="r" b="b"/>
              <a:pathLst>
                <a:path w="2097404" h="384175">
                  <a:moveTo>
                    <a:pt x="2072639" y="384047"/>
                  </a:moveTo>
                  <a:lnTo>
                    <a:pt x="2072639" y="79248"/>
                  </a:lnTo>
                </a:path>
                <a:path w="2097404" h="384175">
                  <a:moveTo>
                    <a:pt x="2097024" y="384047"/>
                  </a:moveTo>
                  <a:lnTo>
                    <a:pt x="2097024" y="79248"/>
                  </a:lnTo>
                </a:path>
                <a:path w="2097404" h="384175">
                  <a:moveTo>
                    <a:pt x="540638" y="234696"/>
                  </a:moveTo>
                  <a:lnTo>
                    <a:pt x="541115" y="215312"/>
                  </a:lnTo>
                  <a:lnTo>
                    <a:pt x="541591" y="195929"/>
                  </a:lnTo>
                  <a:lnTo>
                    <a:pt x="542067" y="176545"/>
                  </a:lnTo>
                  <a:lnTo>
                    <a:pt x="542543" y="157162"/>
                  </a:lnTo>
                  <a:lnTo>
                    <a:pt x="354456" y="157162"/>
                  </a:lnTo>
                  <a:lnTo>
                    <a:pt x="277240" y="105156"/>
                  </a:lnTo>
                  <a:lnTo>
                    <a:pt x="0" y="105156"/>
                  </a:lnTo>
                </a:path>
                <a:path w="2097404" h="384175">
                  <a:moveTo>
                    <a:pt x="1240535" y="246888"/>
                  </a:moveTo>
                  <a:lnTo>
                    <a:pt x="1240535" y="22860"/>
                  </a:lnTo>
                  <a:lnTo>
                    <a:pt x="1120139" y="22860"/>
                  </a:lnTo>
                </a:path>
                <a:path w="2097404" h="384175">
                  <a:moveTo>
                    <a:pt x="1266443" y="248412"/>
                  </a:moveTo>
                  <a:lnTo>
                    <a:pt x="1266443" y="0"/>
                  </a:lnTo>
                  <a:lnTo>
                    <a:pt x="1120139" y="0"/>
                  </a:lnTo>
                </a:path>
                <a:path w="2097404" h="384175">
                  <a:moveTo>
                    <a:pt x="1479803" y="163068"/>
                  </a:moveTo>
                  <a:lnTo>
                    <a:pt x="1479803" y="18288"/>
                  </a:lnTo>
                  <a:lnTo>
                    <a:pt x="1604772" y="18288"/>
                  </a:lnTo>
                </a:path>
                <a:path w="2097404" h="384175">
                  <a:moveTo>
                    <a:pt x="964691" y="384047"/>
                  </a:moveTo>
                  <a:lnTo>
                    <a:pt x="964691" y="298704"/>
                  </a:lnTo>
                  <a:lnTo>
                    <a:pt x="1034795" y="298704"/>
                  </a:lnTo>
                </a:path>
              </a:pathLst>
            </a:custGeom>
            <a:ln w="12192">
              <a:solidFill>
                <a:srgbClr val="527E31"/>
              </a:solidFill>
            </a:ln>
          </p:spPr>
          <p:txBody>
            <a:bodyPr wrap="square" lIns="0" tIns="0" rIns="0" bIns="0" rtlCol="0"/>
            <a:lstStyle/>
            <a:p>
              <a:endParaRPr/>
            </a:p>
          </p:txBody>
        </p:sp>
        <p:sp>
          <p:nvSpPr>
            <p:cNvPr id="21" name="object 21"/>
            <p:cNvSpPr/>
            <p:nvPr/>
          </p:nvSpPr>
          <p:spPr>
            <a:xfrm>
              <a:off x="11843004" y="6701027"/>
              <a:ext cx="24765" cy="157480"/>
            </a:xfrm>
            <a:custGeom>
              <a:avLst/>
              <a:gdLst/>
              <a:ahLst/>
              <a:cxnLst/>
              <a:rect l="l" t="t" r="r" b="b"/>
              <a:pathLst>
                <a:path w="24765" h="157479">
                  <a:moveTo>
                    <a:pt x="0" y="0"/>
                  </a:moveTo>
                  <a:lnTo>
                    <a:pt x="0" y="156972"/>
                  </a:lnTo>
                </a:path>
                <a:path w="24765" h="157479">
                  <a:moveTo>
                    <a:pt x="24384" y="0"/>
                  </a:moveTo>
                  <a:lnTo>
                    <a:pt x="24384" y="156972"/>
                  </a:lnTo>
                </a:path>
              </a:pathLst>
            </a:custGeom>
            <a:ln w="12192">
              <a:solidFill>
                <a:srgbClr val="527E31"/>
              </a:solidFill>
            </a:ln>
          </p:spPr>
          <p:txBody>
            <a:bodyPr wrap="square" lIns="0" tIns="0" rIns="0" bIns="0" rtlCol="0"/>
            <a:lstStyle/>
            <a:p>
              <a:endParaRPr/>
            </a:p>
          </p:txBody>
        </p:sp>
        <p:sp>
          <p:nvSpPr>
            <p:cNvPr id="22" name="object 22"/>
            <p:cNvSpPr/>
            <p:nvPr/>
          </p:nvSpPr>
          <p:spPr>
            <a:xfrm>
              <a:off x="3609594" y="6822184"/>
              <a:ext cx="0" cy="36830"/>
            </a:xfrm>
            <a:custGeom>
              <a:avLst/>
              <a:gdLst/>
              <a:ahLst/>
              <a:cxnLst/>
              <a:rect l="l" t="t" r="r" b="b"/>
              <a:pathLst>
                <a:path h="36829">
                  <a:moveTo>
                    <a:pt x="0" y="0"/>
                  </a:moveTo>
                  <a:lnTo>
                    <a:pt x="0" y="36576"/>
                  </a:lnTo>
                </a:path>
              </a:pathLst>
            </a:custGeom>
            <a:ln w="38100">
              <a:solidFill>
                <a:srgbClr val="FFFFF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486911" y="6453377"/>
              <a:ext cx="246125" cy="76200"/>
            </a:xfrm>
            <a:prstGeom prst="rect">
              <a:avLst/>
            </a:prstGeom>
          </p:spPr>
        </p:pic>
        <p:pic>
          <p:nvPicPr>
            <p:cNvPr id="24" name="object 24"/>
            <p:cNvPicPr/>
            <p:nvPr/>
          </p:nvPicPr>
          <p:blipFill>
            <a:blip r:embed="rId4" cstate="print"/>
            <a:stretch>
              <a:fillRect/>
            </a:stretch>
          </p:blipFill>
          <p:spPr>
            <a:xfrm>
              <a:off x="2049017" y="6729221"/>
              <a:ext cx="76200" cy="108964"/>
            </a:xfrm>
            <a:prstGeom prst="rect">
              <a:avLst/>
            </a:prstGeom>
          </p:spPr>
        </p:pic>
        <p:pic>
          <p:nvPicPr>
            <p:cNvPr id="25" name="object 25"/>
            <p:cNvPicPr/>
            <p:nvPr/>
          </p:nvPicPr>
          <p:blipFill>
            <a:blip r:embed="rId5" cstate="print"/>
            <a:stretch>
              <a:fillRect/>
            </a:stretch>
          </p:blipFill>
          <p:spPr>
            <a:xfrm>
              <a:off x="1261110" y="6702551"/>
              <a:ext cx="76200" cy="108963"/>
            </a:xfrm>
            <a:prstGeom prst="rect">
              <a:avLst/>
            </a:prstGeom>
          </p:spPr>
        </p:pic>
        <p:sp>
          <p:nvSpPr>
            <p:cNvPr id="26" name="object 26"/>
            <p:cNvSpPr/>
            <p:nvPr/>
          </p:nvSpPr>
          <p:spPr>
            <a:xfrm>
              <a:off x="5191505"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sp>
          <p:nvSpPr>
            <p:cNvPr id="27" name="object 27"/>
            <p:cNvSpPr/>
            <p:nvPr/>
          </p:nvSpPr>
          <p:spPr>
            <a:xfrm>
              <a:off x="3146298" y="6491477"/>
              <a:ext cx="226060" cy="170815"/>
            </a:xfrm>
            <a:custGeom>
              <a:avLst/>
              <a:gdLst/>
              <a:ahLst/>
              <a:cxnLst/>
              <a:rect l="l" t="t" r="r" b="b"/>
              <a:pathLst>
                <a:path w="226060"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28" name="object 28"/>
            <p:cNvSpPr/>
            <p:nvPr/>
          </p:nvSpPr>
          <p:spPr>
            <a:xfrm>
              <a:off x="4418838"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29" name="object 29"/>
            <p:cNvSpPr/>
            <p:nvPr/>
          </p:nvSpPr>
          <p:spPr>
            <a:xfrm>
              <a:off x="4377690"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30" name="object 30"/>
            <p:cNvSpPr/>
            <p:nvPr/>
          </p:nvSpPr>
          <p:spPr>
            <a:xfrm>
              <a:off x="3390138" y="6491477"/>
              <a:ext cx="413384" cy="220979"/>
            </a:xfrm>
            <a:custGeom>
              <a:avLst/>
              <a:gdLst/>
              <a:ahLst/>
              <a:cxnLst/>
              <a:rect l="l" t="t" r="r" b="b"/>
              <a:pathLst>
                <a:path w="413385" h="220979">
                  <a:moveTo>
                    <a:pt x="0" y="0"/>
                  </a:moveTo>
                  <a:lnTo>
                    <a:pt x="413003" y="0"/>
                  </a:lnTo>
                  <a:lnTo>
                    <a:pt x="413003" y="220980"/>
                  </a:lnTo>
                </a:path>
              </a:pathLst>
            </a:custGeom>
            <a:ln w="38100">
              <a:solidFill>
                <a:srgbClr val="FFFFFF"/>
              </a:solidFill>
            </a:ln>
          </p:spPr>
          <p:txBody>
            <a:bodyPr wrap="square" lIns="0" tIns="0" rIns="0" bIns="0" rtlCol="0"/>
            <a:lstStyle/>
            <a:p>
              <a:endParaRPr/>
            </a:p>
          </p:txBody>
        </p:sp>
        <p:sp>
          <p:nvSpPr>
            <p:cNvPr id="31" name="object 31"/>
            <p:cNvSpPr/>
            <p:nvPr/>
          </p:nvSpPr>
          <p:spPr>
            <a:xfrm>
              <a:off x="4019550"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32" name="object 32"/>
            <p:cNvSpPr/>
            <p:nvPr/>
          </p:nvSpPr>
          <p:spPr>
            <a:xfrm>
              <a:off x="2785110" y="6544817"/>
              <a:ext cx="402590" cy="314325"/>
            </a:xfrm>
            <a:custGeom>
              <a:avLst/>
              <a:gdLst/>
              <a:ahLst/>
              <a:cxnLst/>
              <a:rect l="l" t="t" r="r" b="b"/>
              <a:pathLst>
                <a:path w="402589" h="314325">
                  <a:moveTo>
                    <a:pt x="0" y="0"/>
                  </a:moveTo>
                  <a:lnTo>
                    <a:pt x="0" y="289559"/>
                  </a:lnTo>
                </a:path>
                <a:path w="402589" h="314325">
                  <a:moveTo>
                    <a:pt x="0" y="164591"/>
                  </a:moveTo>
                  <a:lnTo>
                    <a:pt x="402335" y="164591"/>
                  </a:lnTo>
                  <a:lnTo>
                    <a:pt x="402335" y="313943"/>
                  </a:lnTo>
                </a:path>
              </a:pathLst>
            </a:custGeom>
            <a:ln w="38100">
              <a:solidFill>
                <a:srgbClr val="FFFFFF"/>
              </a:solidFill>
            </a:ln>
          </p:spPr>
          <p:txBody>
            <a:bodyPr wrap="square" lIns="0" tIns="0" rIns="0" bIns="0" rtlCol="0"/>
            <a:lstStyle/>
            <a:p>
              <a:endParaRPr/>
            </a:p>
          </p:txBody>
        </p:sp>
        <p:sp>
          <p:nvSpPr>
            <p:cNvPr id="33" name="object 33"/>
            <p:cNvSpPr/>
            <p:nvPr/>
          </p:nvSpPr>
          <p:spPr>
            <a:xfrm>
              <a:off x="1904492" y="6627875"/>
              <a:ext cx="723900" cy="128270"/>
            </a:xfrm>
            <a:custGeom>
              <a:avLst/>
              <a:gdLst/>
              <a:ahLst/>
              <a:cxnLst/>
              <a:rect l="l" t="t" r="r" b="b"/>
              <a:pathLst>
                <a:path w="723900" h="128270">
                  <a:moveTo>
                    <a:pt x="703960" y="0"/>
                  </a:moveTo>
                  <a:lnTo>
                    <a:pt x="3301" y="0"/>
                  </a:lnTo>
                  <a:lnTo>
                    <a:pt x="0" y="126950"/>
                  </a:lnTo>
                  <a:lnTo>
                    <a:pt x="38100" y="127924"/>
                  </a:lnTo>
                  <a:lnTo>
                    <a:pt x="40415" y="38100"/>
                  </a:lnTo>
                  <a:lnTo>
                    <a:pt x="21843" y="38100"/>
                  </a:lnTo>
                  <a:lnTo>
                    <a:pt x="40893" y="19532"/>
                  </a:lnTo>
                  <a:lnTo>
                    <a:pt x="666244" y="19532"/>
                  </a:lnTo>
                  <a:lnTo>
                    <a:pt x="666241" y="19342"/>
                  </a:lnTo>
                  <a:lnTo>
                    <a:pt x="704295" y="19342"/>
                  </a:lnTo>
                  <a:lnTo>
                    <a:pt x="703960" y="0"/>
                  </a:lnTo>
                  <a:close/>
                </a:path>
                <a:path w="723900" h="128270">
                  <a:moveTo>
                    <a:pt x="666618" y="44872"/>
                  </a:moveTo>
                  <a:lnTo>
                    <a:pt x="647618" y="44872"/>
                  </a:lnTo>
                  <a:lnTo>
                    <a:pt x="685291" y="121158"/>
                  </a:lnTo>
                  <a:lnTo>
                    <a:pt x="714173" y="64109"/>
                  </a:lnTo>
                  <a:lnTo>
                    <a:pt x="704595" y="64109"/>
                  </a:lnTo>
                  <a:lnTo>
                    <a:pt x="666495" y="63906"/>
                  </a:lnTo>
                  <a:lnTo>
                    <a:pt x="666618" y="44872"/>
                  </a:lnTo>
                  <a:close/>
                </a:path>
                <a:path w="723900" h="128270">
                  <a:moveTo>
                    <a:pt x="666618" y="44872"/>
                  </a:moveTo>
                  <a:lnTo>
                    <a:pt x="666495" y="63906"/>
                  </a:lnTo>
                  <a:lnTo>
                    <a:pt x="704595" y="64109"/>
                  </a:lnTo>
                  <a:lnTo>
                    <a:pt x="704716" y="45148"/>
                  </a:lnTo>
                  <a:lnTo>
                    <a:pt x="723773" y="45148"/>
                  </a:lnTo>
                  <a:lnTo>
                    <a:pt x="666618" y="44872"/>
                  </a:lnTo>
                  <a:close/>
                </a:path>
                <a:path w="723900" h="128270">
                  <a:moveTo>
                    <a:pt x="723772" y="45148"/>
                  </a:moveTo>
                  <a:lnTo>
                    <a:pt x="704716" y="45148"/>
                  </a:lnTo>
                  <a:lnTo>
                    <a:pt x="704595" y="64109"/>
                  </a:lnTo>
                  <a:lnTo>
                    <a:pt x="714173" y="64109"/>
                  </a:lnTo>
                  <a:lnTo>
                    <a:pt x="723772" y="45148"/>
                  </a:lnTo>
                  <a:close/>
                </a:path>
                <a:path w="723900" h="128270">
                  <a:moveTo>
                    <a:pt x="666241" y="19342"/>
                  </a:moveTo>
                  <a:lnTo>
                    <a:pt x="666526" y="38100"/>
                  </a:lnTo>
                  <a:lnTo>
                    <a:pt x="666618" y="44872"/>
                  </a:lnTo>
                  <a:lnTo>
                    <a:pt x="723773" y="45148"/>
                  </a:lnTo>
                  <a:lnTo>
                    <a:pt x="704716" y="45148"/>
                  </a:lnTo>
                  <a:lnTo>
                    <a:pt x="704619" y="38100"/>
                  </a:lnTo>
                  <a:lnTo>
                    <a:pt x="685291" y="38100"/>
                  </a:lnTo>
                  <a:lnTo>
                    <a:pt x="666241" y="19342"/>
                  </a:lnTo>
                  <a:close/>
                </a:path>
                <a:path w="723900" h="128270">
                  <a:moveTo>
                    <a:pt x="40893" y="19532"/>
                  </a:moveTo>
                  <a:lnTo>
                    <a:pt x="21843" y="38100"/>
                  </a:lnTo>
                  <a:lnTo>
                    <a:pt x="40415" y="38100"/>
                  </a:lnTo>
                  <a:lnTo>
                    <a:pt x="40893" y="19532"/>
                  </a:lnTo>
                  <a:close/>
                </a:path>
                <a:path w="723900" h="128270">
                  <a:moveTo>
                    <a:pt x="666244" y="19532"/>
                  </a:moveTo>
                  <a:lnTo>
                    <a:pt x="40893" y="19532"/>
                  </a:lnTo>
                  <a:lnTo>
                    <a:pt x="40415" y="38100"/>
                  </a:lnTo>
                  <a:lnTo>
                    <a:pt x="666526" y="38100"/>
                  </a:lnTo>
                  <a:lnTo>
                    <a:pt x="666244" y="19532"/>
                  </a:lnTo>
                  <a:close/>
                </a:path>
                <a:path w="723900" h="128270">
                  <a:moveTo>
                    <a:pt x="704295" y="19342"/>
                  </a:moveTo>
                  <a:lnTo>
                    <a:pt x="666241" y="19342"/>
                  </a:lnTo>
                  <a:lnTo>
                    <a:pt x="685291" y="38100"/>
                  </a:lnTo>
                  <a:lnTo>
                    <a:pt x="704619" y="38100"/>
                  </a:lnTo>
                  <a:lnTo>
                    <a:pt x="704298" y="19532"/>
                  </a:lnTo>
                  <a:lnTo>
                    <a:pt x="704295" y="19342"/>
                  </a:lnTo>
                  <a:close/>
                </a:path>
              </a:pathLst>
            </a:custGeom>
            <a:solidFill>
              <a:srgbClr val="FFFFFF"/>
            </a:solidFill>
          </p:spPr>
          <p:txBody>
            <a:bodyPr wrap="square" lIns="0" tIns="0" rIns="0" bIns="0" rtlCol="0"/>
            <a:lstStyle/>
            <a:p>
              <a:endParaRPr/>
            </a:p>
          </p:txBody>
        </p:sp>
        <p:sp>
          <p:nvSpPr>
            <p:cNvPr id="34" name="object 34"/>
            <p:cNvSpPr/>
            <p:nvPr/>
          </p:nvSpPr>
          <p:spPr>
            <a:xfrm>
              <a:off x="2590038"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35" name="object 35"/>
            <p:cNvSpPr/>
            <p:nvPr/>
          </p:nvSpPr>
          <p:spPr>
            <a:xfrm>
              <a:off x="1500886" y="6453377"/>
              <a:ext cx="638175" cy="163195"/>
            </a:xfrm>
            <a:custGeom>
              <a:avLst/>
              <a:gdLst/>
              <a:ahLst/>
              <a:cxnLst/>
              <a:rect l="l" t="t" r="r" b="b"/>
              <a:pathLst>
                <a:path w="638175" h="163195">
                  <a:moveTo>
                    <a:pt x="561847" y="19050"/>
                  </a:moveTo>
                  <a:lnTo>
                    <a:pt x="0" y="19050"/>
                  </a:lnTo>
                  <a:lnTo>
                    <a:pt x="2024" y="162026"/>
                  </a:lnTo>
                  <a:lnTo>
                    <a:pt x="2031" y="162585"/>
                  </a:lnTo>
                  <a:lnTo>
                    <a:pt x="40131" y="162026"/>
                  </a:lnTo>
                  <a:lnTo>
                    <a:pt x="38630" y="57150"/>
                  </a:lnTo>
                  <a:lnTo>
                    <a:pt x="19303" y="57150"/>
                  </a:lnTo>
                  <a:lnTo>
                    <a:pt x="38353" y="37820"/>
                  </a:lnTo>
                  <a:lnTo>
                    <a:pt x="561847" y="37820"/>
                  </a:lnTo>
                  <a:lnTo>
                    <a:pt x="561847" y="19050"/>
                  </a:lnTo>
                  <a:close/>
                </a:path>
                <a:path w="638175" h="163195">
                  <a:moveTo>
                    <a:pt x="561847" y="0"/>
                  </a:moveTo>
                  <a:lnTo>
                    <a:pt x="561847" y="76200"/>
                  </a:lnTo>
                  <a:lnTo>
                    <a:pt x="599947" y="57150"/>
                  </a:lnTo>
                  <a:lnTo>
                    <a:pt x="580897" y="57150"/>
                  </a:lnTo>
                  <a:lnTo>
                    <a:pt x="580897" y="19050"/>
                  </a:lnTo>
                  <a:lnTo>
                    <a:pt x="599947" y="19050"/>
                  </a:lnTo>
                  <a:lnTo>
                    <a:pt x="561847" y="0"/>
                  </a:lnTo>
                  <a:close/>
                </a:path>
                <a:path w="638175" h="163195">
                  <a:moveTo>
                    <a:pt x="38353" y="37820"/>
                  </a:moveTo>
                  <a:lnTo>
                    <a:pt x="19303" y="57150"/>
                  </a:lnTo>
                  <a:lnTo>
                    <a:pt x="38630" y="57150"/>
                  </a:lnTo>
                  <a:lnTo>
                    <a:pt x="38357" y="38100"/>
                  </a:lnTo>
                  <a:lnTo>
                    <a:pt x="38353" y="37820"/>
                  </a:lnTo>
                  <a:close/>
                </a:path>
                <a:path w="638175" h="163195">
                  <a:moveTo>
                    <a:pt x="561847" y="37820"/>
                  </a:moveTo>
                  <a:lnTo>
                    <a:pt x="38353" y="37820"/>
                  </a:lnTo>
                  <a:lnTo>
                    <a:pt x="38630" y="57150"/>
                  </a:lnTo>
                  <a:lnTo>
                    <a:pt x="561847" y="57150"/>
                  </a:lnTo>
                  <a:lnTo>
                    <a:pt x="561847" y="37820"/>
                  </a:lnTo>
                  <a:close/>
                </a:path>
                <a:path w="638175" h="163195">
                  <a:moveTo>
                    <a:pt x="599947" y="19050"/>
                  </a:moveTo>
                  <a:lnTo>
                    <a:pt x="580897" y="19050"/>
                  </a:lnTo>
                  <a:lnTo>
                    <a:pt x="580897" y="57150"/>
                  </a:lnTo>
                  <a:lnTo>
                    <a:pt x="599947" y="57150"/>
                  </a:lnTo>
                  <a:lnTo>
                    <a:pt x="638047" y="38100"/>
                  </a:lnTo>
                  <a:lnTo>
                    <a:pt x="599947" y="19050"/>
                  </a:lnTo>
                  <a:close/>
                </a:path>
              </a:pathLst>
            </a:custGeom>
            <a:solidFill>
              <a:srgbClr val="FFFFFF"/>
            </a:solidFill>
          </p:spPr>
          <p:txBody>
            <a:bodyPr wrap="square" lIns="0" tIns="0" rIns="0" bIns="0" rtlCol="0"/>
            <a:lstStyle/>
            <a:p>
              <a:endParaRPr/>
            </a:p>
          </p:txBody>
        </p:sp>
        <p:sp>
          <p:nvSpPr>
            <p:cNvPr id="36" name="object 36"/>
            <p:cNvSpPr/>
            <p:nvPr/>
          </p:nvSpPr>
          <p:spPr>
            <a:xfrm>
              <a:off x="656081" y="6491477"/>
              <a:ext cx="2025650" cy="355600"/>
            </a:xfrm>
            <a:custGeom>
              <a:avLst/>
              <a:gdLst/>
              <a:ahLst/>
              <a:cxnLst/>
              <a:rect l="l" t="t" r="r" b="b"/>
              <a:pathLst>
                <a:path w="2025650" h="355600">
                  <a:moveTo>
                    <a:pt x="1306068" y="0"/>
                  </a:moveTo>
                  <a:lnTo>
                    <a:pt x="2025395" y="0"/>
                  </a:lnTo>
                </a:path>
                <a:path w="2025650" h="355600">
                  <a:moveTo>
                    <a:pt x="643128" y="0"/>
                  </a:moveTo>
                  <a:lnTo>
                    <a:pt x="643128" y="355091"/>
                  </a:lnTo>
                </a:path>
                <a:path w="2025650" h="355600">
                  <a:moveTo>
                    <a:pt x="1129284" y="286512"/>
                  </a:moveTo>
                  <a:lnTo>
                    <a:pt x="1129284" y="352042"/>
                  </a:lnTo>
                </a:path>
                <a:path w="2025650" h="355600">
                  <a:moveTo>
                    <a:pt x="0" y="0"/>
                  </a:moveTo>
                  <a:lnTo>
                    <a:pt x="618744" y="0"/>
                  </a:lnTo>
                </a:path>
                <a:path w="2025650" h="355600">
                  <a:moveTo>
                    <a:pt x="385572" y="15240"/>
                  </a:moveTo>
                  <a:lnTo>
                    <a:pt x="385572" y="64008"/>
                  </a:lnTo>
                </a:path>
              </a:pathLst>
            </a:custGeom>
            <a:ln w="38100">
              <a:solidFill>
                <a:srgbClr val="FFFFF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002030" y="6630161"/>
              <a:ext cx="76200" cy="134872"/>
            </a:xfrm>
            <a:prstGeom prst="rect">
              <a:avLst/>
            </a:prstGeom>
          </p:spPr>
        </p:pic>
        <p:sp>
          <p:nvSpPr>
            <p:cNvPr id="38" name="object 38"/>
            <p:cNvSpPr/>
            <p:nvPr/>
          </p:nvSpPr>
          <p:spPr>
            <a:xfrm>
              <a:off x="264413" y="6517385"/>
              <a:ext cx="1823085" cy="341630"/>
            </a:xfrm>
            <a:custGeom>
              <a:avLst/>
              <a:gdLst/>
              <a:ahLst/>
              <a:cxnLst/>
              <a:rect l="l" t="t" r="r" b="b"/>
              <a:pathLst>
                <a:path w="1823085" h="341629">
                  <a:moveTo>
                    <a:pt x="1027176" y="56388"/>
                  </a:moveTo>
                  <a:lnTo>
                    <a:pt x="912444" y="170027"/>
                  </a:lnTo>
                  <a:lnTo>
                    <a:pt x="912510" y="188658"/>
                  </a:lnTo>
                  <a:lnTo>
                    <a:pt x="912221" y="206935"/>
                  </a:lnTo>
                  <a:lnTo>
                    <a:pt x="911933" y="225210"/>
                  </a:lnTo>
                  <a:lnTo>
                    <a:pt x="911999" y="243838"/>
                  </a:lnTo>
                  <a:lnTo>
                    <a:pt x="515112" y="243838"/>
                  </a:lnTo>
                </a:path>
                <a:path w="1823085" h="341629">
                  <a:moveTo>
                    <a:pt x="0" y="188976"/>
                  </a:moveTo>
                  <a:lnTo>
                    <a:pt x="0" y="326134"/>
                  </a:lnTo>
                </a:path>
                <a:path w="1823085" h="341629">
                  <a:moveTo>
                    <a:pt x="106679" y="0"/>
                  </a:moveTo>
                  <a:lnTo>
                    <a:pt x="106679" y="91440"/>
                  </a:lnTo>
                </a:path>
                <a:path w="1823085" h="341629">
                  <a:moveTo>
                    <a:pt x="1822704" y="167640"/>
                  </a:moveTo>
                  <a:lnTo>
                    <a:pt x="1822704" y="341375"/>
                  </a:lnTo>
                </a:path>
              </a:pathLst>
            </a:custGeom>
            <a:ln w="38100">
              <a:solidFill>
                <a:srgbClr val="FFFFFF"/>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9203435" y="6453377"/>
              <a:ext cx="244602" cy="76200"/>
            </a:xfrm>
            <a:prstGeom prst="rect">
              <a:avLst/>
            </a:prstGeom>
          </p:spPr>
        </p:pic>
        <p:pic>
          <p:nvPicPr>
            <p:cNvPr id="40" name="object 40"/>
            <p:cNvPicPr/>
            <p:nvPr/>
          </p:nvPicPr>
          <p:blipFill>
            <a:blip r:embed="rId4" cstate="print"/>
            <a:stretch>
              <a:fillRect/>
            </a:stretch>
          </p:blipFill>
          <p:spPr>
            <a:xfrm>
              <a:off x="7765542" y="6729221"/>
              <a:ext cx="76200" cy="108964"/>
            </a:xfrm>
            <a:prstGeom prst="rect">
              <a:avLst/>
            </a:prstGeom>
          </p:spPr>
        </p:pic>
        <p:pic>
          <p:nvPicPr>
            <p:cNvPr id="41" name="object 41"/>
            <p:cNvPicPr/>
            <p:nvPr/>
          </p:nvPicPr>
          <p:blipFill>
            <a:blip r:embed="rId5" cstate="print"/>
            <a:stretch>
              <a:fillRect/>
            </a:stretch>
          </p:blipFill>
          <p:spPr>
            <a:xfrm>
              <a:off x="6977633" y="6702551"/>
              <a:ext cx="76200" cy="108963"/>
            </a:xfrm>
            <a:prstGeom prst="rect">
              <a:avLst/>
            </a:prstGeom>
          </p:spPr>
        </p:pic>
        <p:sp>
          <p:nvSpPr>
            <p:cNvPr id="42" name="object 42"/>
            <p:cNvSpPr/>
            <p:nvPr/>
          </p:nvSpPr>
          <p:spPr>
            <a:xfrm>
              <a:off x="11587733" y="6648449"/>
              <a:ext cx="498475" cy="210820"/>
            </a:xfrm>
            <a:custGeom>
              <a:avLst/>
              <a:gdLst/>
              <a:ahLst/>
              <a:cxnLst/>
              <a:rect l="l" t="t" r="r" b="b"/>
              <a:pathLst>
                <a:path w="498475" h="210820">
                  <a:moveTo>
                    <a:pt x="0" y="0"/>
                  </a:moveTo>
                  <a:lnTo>
                    <a:pt x="498348" y="0"/>
                  </a:lnTo>
                  <a:lnTo>
                    <a:pt x="498348" y="210311"/>
                  </a:lnTo>
                </a:path>
              </a:pathLst>
            </a:custGeom>
            <a:ln w="38100">
              <a:solidFill>
                <a:srgbClr val="FFFFFF"/>
              </a:solidFill>
            </a:ln>
          </p:spPr>
          <p:txBody>
            <a:bodyPr wrap="square" lIns="0" tIns="0" rIns="0" bIns="0" rtlCol="0"/>
            <a:lstStyle/>
            <a:p>
              <a:endParaRPr/>
            </a:p>
          </p:txBody>
        </p:sp>
        <p:sp>
          <p:nvSpPr>
            <p:cNvPr id="43" name="object 43"/>
            <p:cNvSpPr/>
            <p:nvPr/>
          </p:nvSpPr>
          <p:spPr>
            <a:xfrm>
              <a:off x="10908030" y="6733792"/>
              <a:ext cx="748030" cy="123189"/>
            </a:xfrm>
            <a:custGeom>
              <a:avLst/>
              <a:gdLst/>
              <a:ahLst/>
              <a:cxnLst/>
              <a:rect l="l" t="t" r="r" b="b"/>
              <a:pathLst>
                <a:path w="748029" h="123190">
                  <a:moveTo>
                    <a:pt x="709422" y="38099"/>
                  </a:moveTo>
                  <a:lnTo>
                    <a:pt x="709422" y="122680"/>
                  </a:lnTo>
                  <a:lnTo>
                    <a:pt x="747522" y="122680"/>
                  </a:lnTo>
                  <a:lnTo>
                    <a:pt x="747522" y="57149"/>
                  </a:lnTo>
                  <a:lnTo>
                    <a:pt x="728472" y="57149"/>
                  </a:lnTo>
                  <a:lnTo>
                    <a:pt x="709422" y="38099"/>
                  </a:lnTo>
                  <a:close/>
                </a:path>
                <a:path w="748029" h="123190">
                  <a:moveTo>
                    <a:pt x="76200" y="0"/>
                  </a:moveTo>
                  <a:lnTo>
                    <a:pt x="0" y="38099"/>
                  </a:lnTo>
                  <a:lnTo>
                    <a:pt x="76200" y="76199"/>
                  </a:lnTo>
                  <a:lnTo>
                    <a:pt x="76200" y="57149"/>
                  </a:lnTo>
                  <a:lnTo>
                    <a:pt x="57150" y="57149"/>
                  </a:lnTo>
                  <a:lnTo>
                    <a:pt x="57150" y="19049"/>
                  </a:lnTo>
                  <a:lnTo>
                    <a:pt x="76200" y="19049"/>
                  </a:lnTo>
                  <a:lnTo>
                    <a:pt x="76200" y="0"/>
                  </a:lnTo>
                  <a:close/>
                </a:path>
                <a:path w="748029" h="123190">
                  <a:moveTo>
                    <a:pt x="76200" y="19049"/>
                  </a:moveTo>
                  <a:lnTo>
                    <a:pt x="57150" y="19049"/>
                  </a:lnTo>
                  <a:lnTo>
                    <a:pt x="57150" y="57149"/>
                  </a:lnTo>
                  <a:lnTo>
                    <a:pt x="76200" y="57149"/>
                  </a:lnTo>
                  <a:lnTo>
                    <a:pt x="76200" y="19049"/>
                  </a:lnTo>
                  <a:close/>
                </a:path>
                <a:path w="748029" h="123190">
                  <a:moveTo>
                    <a:pt x="747522" y="19049"/>
                  </a:moveTo>
                  <a:lnTo>
                    <a:pt x="76200" y="19049"/>
                  </a:lnTo>
                  <a:lnTo>
                    <a:pt x="76200" y="57149"/>
                  </a:lnTo>
                  <a:lnTo>
                    <a:pt x="709422" y="57149"/>
                  </a:lnTo>
                  <a:lnTo>
                    <a:pt x="709422" y="38099"/>
                  </a:lnTo>
                  <a:lnTo>
                    <a:pt x="747522" y="38099"/>
                  </a:lnTo>
                  <a:lnTo>
                    <a:pt x="747522" y="19049"/>
                  </a:lnTo>
                  <a:close/>
                </a:path>
                <a:path w="748029" h="123190">
                  <a:moveTo>
                    <a:pt x="747522" y="38099"/>
                  </a:moveTo>
                  <a:lnTo>
                    <a:pt x="709422" y="38099"/>
                  </a:lnTo>
                  <a:lnTo>
                    <a:pt x="728472" y="57149"/>
                  </a:lnTo>
                  <a:lnTo>
                    <a:pt x="747522" y="57149"/>
                  </a:lnTo>
                  <a:lnTo>
                    <a:pt x="747522" y="38099"/>
                  </a:lnTo>
                  <a:close/>
                </a:path>
              </a:pathLst>
            </a:custGeom>
            <a:solidFill>
              <a:srgbClr val="FFFFFF"/>
            </a:solidFill>
          </p:spPr>
          <p:txBody>
            <a:bodyPr wrap="square" lIns="0" tIns="0" rIns="0" bIns="0" rtlCol="0"/>
            <a:lstStyle/>
            <a:p>
              <a:endParaRPr/>
            </a:p>
          </p:txBody>
        </p:sp>
        <p:pic>
          <p:nvPicPr>
            <p:cNvPr id="44" name="object 44"/>
            <p:cNvPicPr/>
            <p:nvPr/>
          </p:nvPicPr>
          <p:blipFill>
            <a:blip r:embed="rId8" cstate="print"/>
            <a:stretch>
              <a:fillRect/>
            </a:stretch>
          </p:blipFill>
          <p:spPr>
            <a:xfrm>
              <a:off x="10119359" y="6608825"/>
              <a:ext cx="197358" cy="76200"/>
            </a:xfrm>
            <a:prstGeom prst="rect">
              <a:avLst/>
            </a:prstGeom>
          </p:spPr>
        </p:pic>
        <p:sp>
          <p:nvSpPr>
            <p:cNvPr id="45" name="object 45"/>
            <p:cNvSpPr/>
            <p:nvPr/>
          </p:nvSpPr>
          <p:spPr>
            <a:xfrm>
              <a:off x="10245852" y="6608825"/>
              <a:ext cx="1267460" cy="76200"/>
            </a:xfrm>
            <a:custGeom>
              <a:avLst/>
              <a:gdLst/>
              <a:ahLst/>
              <a:cxnLst/>
              <a:rect l="l" t="t" r="r" b="b"/>
              <a:pathLst>
                <a:path w="1267459" h="76200">
                  <a:moveTo>
                    <a:pt x="1191005" y="0"/>
                  </a:moveTo>
                  <a:lnTo>
                    <a:pt x="1191005" y="76200"/>
                  </a:lnTo>
                  <a:lnTo>
                    <a:pt x="1229105" y="57150"/>
                  </a:lnTo>
                  <a:lnTo>
                    <a:pt x="1210055" y="57150"/>
                  </a:lnTo>
                  <a:lnTo>
                    <a:pt x="1210055" y="19050"/>
                  </a:lnTo>
                  <a:lnTo>
                    <a:pt x="1229105" y="19050"/>
                  </a:lnTo>
                  <a:lnTo>
                    <a:pt x="1191005" y="0"/>
                  </a:lnTo>
                  <a:close/>
                </a:path>
                <a:path w="1267459" h="76200">
                  <a:moveTo>
                    <a:pt x="1191005" y="19050"/>
                  </a:moveTo>
                  <a:lnTo>
                    <a:pt x="0" y="19050"/>
                  </a:lnTo>
                  <a:lnTo>
                    <a:pt x="0" y="57150"/>
                  </a:lnTo>
                  <a:lnTo>
                    <a:pt x="1191005" y="57150"/>
                  </a:lnTo>
                  <a:lnTo>
                    <a:pt x="1191005" y="19050"/>
                  </a:lnTo>
                  <a:close/>
                </a:path>
                <a:path w="1267459" h="76200">
                  <a:moveTo>
                    <a:pt x="1229105" y="19050"/>
                  </a:moveTo>
                  <a:lnTo>
                    <a:pt x="1210055" y="19050"/>
                  </a:lnTo>
                  <a:lnTo>
                    <a:pt x="1210055" y="57150"/>
                  </a:lnTo>
                  <a:lnTo>
                    <a:pt x="1229105" y="57150"/>
                  </a:lnTo>
                  <a:lnTo>
                    <a:pt x="1267205" y="38100"/>
                  </a:lnTo>
                  <a:lnTo>
                    <a:pt x="1229105" y="19050"/>
                  </a:lnTo>
                  <a:close/>
                </a:path>
              </a:pathLst>
            </a:custGeom>
            <a:solidFill>
              <a:srgbClr val="FFFFFF"/>
            </a:solidFill>
          </p:spPr>
          <p:txBody>
            <a:bodyPr wrap="square" lIns="0" tIns="0" rIns="0" bIns="0" rtlCol="0"/>
            <a:lstStyle/>
            <a:p>
              <a:endParaRPr/>
            </a:p>
          </p:txBody>
        </p:sp>
        <p:sp>
          <p:nvSpPr>
            <p:cNvPr id="46" name="object 46"/>
            <p:cNvSpPr/>
            <p:nvPr/>
          </p:nvSpPr>
          <p:spPr>
            <a:xfrm>
              <a:off x="8862821" y="6491477"/>
              <a:ext cx="226060" cy="170815"/>
            </a:xfrm>
            <a:custGeom>
              <a:avLst/>
              <a:gdLst/>
              <a:ahLst/>
              <a:cxnLst/>
              <a:rect l="l" t="t" r="r" b="b"/>
              <a:pathLst>
                <a:path w="226059" h="170815">
                  <a:moveTo>
                    <a:pt x="0" y="0"/>
                  </a:moveTo>
                  <a:lnTo>
                    <a:pt x="225551" y="0"/>
                  </a:lnTo>
                  <a:lnTo>
                    <a:pt x="225551" y="170688"/>
                  </a:lnTo>
                </a:path>
              </a:pathLst>
            </a:custGeom>
            <a:ln w="38100">
              <a:solidFill>
                <a:srgbClr val="FFFFFF"/>
              </a:solidFill>
            </a:ln>
          </p:spPr>
          <p:txBody>
            <a:bodyPr wrap="square" lIns="0" tIns="0" rIns="0" bIns="0" rtlCol="0"/>
            <a:lstStyle/>
            <a:p>
              <a:endParaRPr/>
            </a:p>
          </p:txBody>
        </p:sp>
        <p:sp>
          <p:nvSpPr>
            <p:cNvPr id="47" name="object 47"/>
            <p:cNvSpPr/>
            <p:nvPr/>
          </p:nvSpPr>
          <p:spPr>
            <a:xfrm>
              <a:off x="10135361" y="6520433"/>
              <a:ext cx="690880" cy="323215"/>
            </a:xfrm>
            <a:custGeom>
              <a:avLst/>
              <a:gdLst/>
              <a:ahLst/>
              <a:cxnLst/>
              <a:rect l="l" t="t" r="r" b="b"/>
              <a:pathLst>
                <a:path w="690879" h="323215">
                  <a:moveTo>
                    <a:pt x="0" y="178308"/>
                  </a:moveTo>
                  <a:lnTo>
                    <a:pt x="0" y="0"/>
                  </a:lnTo>
                </a:path>
                <a:path w="690879" h="323215">
                  <a:moveTo>
                    <a:pt x="295656" y="323088"/>
                  </a:moveTo>
                  <a:lnTo>
                    <a:pt x="295656" y="249936"/>
                  </a:lnTo>
                  <a:lnTo>
                    <a:pt x="690372" y="249936"/>
                  </a:lnTo>
                </a:path>
              </a:pathLst>
            </a:custGeom>
            <a:ln w="38100">
              <a:solidFill>
                <a:srgbClr val="FFFFFF"/>
              </a:solidFill>
            </a:ln>
          </p:spPr>
          <p:txBody>
            <a:bodyPr wrap="square" lIns="0" tIns="0" rIns="0" bIns="0" rtlCol="0"/>
            <a:lstStyle/>
            <a:p>
              <a:endParaRPr/>
            </a:p>
          </p:txBody>
        </p:sp>
        <p:sp>
          <p:nvSpPr>
            <p:cNvPr id="48" name="object 48"/>
            <p:cNvSpPr/>
            <p:nvPr/>
          </p:nvSpPr>
          <p:spPr>
            <a:xfrm>
              <a:off x="10094214" y="6773417"/>
              <a:ext cx="76200" cy="76200"/>
            </a:xfrm>
            <a:custGeom>
              <a:avLst/>
              <a:gdLst/>
              <a:ahLst/>
              <a:cxnLst/>
              <a:rect l="l" t="t" r="r" b="b"/>
              <a:pathLst>
                <a:path w="76200" h="76200">
                  <a:moveTo>
                    <a:pt x="38100" y="0"/>
                  </a:moveTo>
                  <a:lnTo>
                    <a:pt x="0" y="76200"/>
                  </a:lnTo>
                  <a:lnTo>
                    <a:pt x="76200" y="76199"/>
                  </a:lnTo>
                  <a:lnTo>
                    <a:pt x="38100" y="0"/>
                  </a:lnTo>
                  <a:close/>
                </a:path>
              </a:pathLst>
            </a:custGeom>
            <a:solidFill>
              <a:srgbClr val="FFFFFF"/>
            </a:solidFill>
          </p:spPr>
          <p:txBody>
            <a:bodyPr wrap="square" lIns="0" tIns="0" rIns="0" bIns="0" rtlCol="0"/>
            <a:lstStyle/>
            <a:p>
              <a:endParaRPr/>
            </a:p>
          </p:txBody>
        </p:sp>
        <p:sp>
          <p:nvSpPr>
            <p:cNvPr id="49" name="object 49"/>
            <p:cNvSpPr/>
            <p:nvPr/>
          </p:nvSpPr>
          <p:spPr>
            <a:xfrm>
              <a:off x="9106661" y="6491477"/>
              <a:ext cx="413384" cy="220979"/>
            </a:xfrm>
            <a:custGeom>
              <a:avLst/>
              <a:gdLst/>
              <a:ahLst/>
              <a:cxnLst/>
              <a:rect l="l" t="t" r="r" b="b"/>
              <a:pathLst>
                <a:path w="413384" h="220979">
                  <a:moveTo>
                    <a:pt x="0" y="0"/>
                  </a:moveTo>
                  <a:lnTo>
                    <a:pt x="413004" y="0"/>
                  </a:lnTo>
                  <a:lnTo>
                    <a:pt x="413004" y="220980"/>
                  </a:lnTo>
                </a:path>
              </a:pathLst>
            </a:custGeom>
            <a:ln w="38100">
              <a:solidFill>
                <a:srgbClr val="FFFFFF"/>
              </a:solidFill>
            </a:ln>
          </p:spPr>
          <p:txBody>
            <a:bodyPr wrap="square" lIns="0" tIns="0" rIns="0" bIns="0" rtlCol="0"/>
            <a:lstStyle/>
            <a:p>
              <a:endParaRPr/>
            </a:p>
          </p:txBody>
        </p:sp>
        <p:sp>
          <p:nvSpPr>
            <p:cNvPr id="50" name="object 50"/>
            <p:cNvSpPr/>
            <p:nvPr/>
          </p:nvSpPr>
          <p:spPr>
            <a:xfrm>
              <a:off x="9736073" y="6493001"/>
              <a:ext cx="116205" cy="242570"/>
            </a:xfrm>
            <a:custGeom>
              <a:avLst/>
              <a:gdLst/>
              <a:ahLst/>
              <a:cxnLst/>
              <a:rect l="l" t="t" r="r" b="b"/>
              <a:pathLst>
                <a:path w="116204" h="242570">
                  <a:moveTo>
                    <a:pt x="0" y="242316"/>
                  </a:moveTo>
                  <a:lnTo>
                    <a:pt x="0" y="0"/>
                  </a:lnTo>
                  <a:lnTo>
                    <a:pt x="115824" y="0"/>
                  </a:lnTo>
                </a:path>
              </a:pathLst>
            </a:custGeom>
            <a:ln w="38100">
              <a:solidFill>
                <a:srgbClr val="FFFFFF"/>
              </a:solidFill>
            </a:ln>
          </p:spPr>
          <p:txBody>
            <a:bodyPr wrap="square" lIns="0" tIns="0" rIns="0" bIns="0" rtlCol="0"/>
            <a:lstStyle/>
            <a:p>
              <a:endParaRPr/>
            </a:p>
          </p:txBody>
        </p:sp>
        <p:sp>
          <p:nvSpPr>
            <p:cNvPr id="51" name="object 51"/>
            <p:cNvSpPr/>
            <p:nvPr/>
          </p:nvSpPr>
          <p:spPr>
            <a:xfrm>
              <a:off x="8501633" y="6544817"/>
              <a:ext cx="402590" cy="289560"/>
            </a:xfrm>
            <a:custGeom>
              <a:avLst/>
              <a:gdLst/>
              <a:ahLst/>
              <a:cxnLst/>
              <a:rect l="l" t="t" r="r" b="b"/>
              <a:pathLst>
                <a:path w="402590" h="289559">
                  <a:moveTo>
                    <a:pt x="0" y="0"/>
                  </a:moveTo>
                  <a:lnTo>
                    <a:pt x="0" y="289559"/>
                  </a:lnTo>
                </a:path>
                <a:path w="402590" h="289559">
                  <a:moveTo>
                    <a:pt x="0" y="163067"/>
                  </a:moveTo>
                  <a:lnTo>
                    <a:pt x="402336" y="163067"/>
                  </a:lnTo>
                  <a:lnTo>
                    <a:pt x="402336" y="289559"/>
                  </a:lnTo>
                </a:path>
              </a:pathLst>
            </a:custGeom>
            <a:ln w="38100">
              <a:solidFill>
                <a:srgbClr val="FFFFFF"/>
              </a:solidFill>
            </a:ln>
          </p:spPr>
          <p:txBody>
            <a:bodyPr wrap="square" lIns="0" tIns="0" rIns="0" bIns="0" rtlCol="0"/>
            <a:lstStyle/>
            <a:p>
              <a:endParaRPr/>
            </a:p>
          </p:txBody>
        </p:sp>
        <p:sp>
          <p:nvSpPr>
            <p:cNvPr id="52" name="object 52"/>
            <p:cNvSpPr/>
            <p:nvPr/>
          </p:nvSpPr>
          <p:spPr>
            <a:xfrm>
              <a:off x="7781163" y="6627875"/>
              <a:ext cx="563880" cy="132080"/>
            </a:xfrm>
            <a:custGeom>
              <a:avLst/>
              <a:gdLst/>
              <a:ahLst/>
              <a:cxnLst/>
              <a:rect l="l" t="t" r="r" b="b"/>
              <a:pathLst>
                <a:path w="563879" h="132079">
                  <a:moveTo>
                    <a:pt x="544067" y="0"/>
                  </a:moveTo>
                  <a:lnTo>
                    <a:pt x="2412" y="0"/>
                  </a:lnTo>
                  <a:lnTo>
                    <a:pt x="98" y="125730"/>
                  </a:lnTo>
                  <a:lnTo>
                    <a:pt x="0" y="131090"/>
                  </a:lnTo>
                  <a:lnTo>
                    <a:pt x="38100" y="131791"/>
                  </a:lnTo>
                  <a:lnTo>
                    <a:pt x="39793" y="38100"/>
                  </a:lnTo>
                  <a:lnTo>
                    <a:pt x="21081" y="38100"/>
                  </a:lnTo>
                  <a:lnTo>
                    <a:pt x="40131" y="19405"/>
                  </a:lnTo>
                  <a:lnTo>
                    <a:pt x="506223" y="19405"/>
                  </a:lnTo>
                  <a:lnTo>
                    <a:pt x="506221" y="19253"/>
                  </a:lnTo>
                  <a:lnTo>
                    <a:pt x="544284" y="19253"/>
                  </a:lnTo>
                  <a:lnTo>
                    <a:pt x="544067" y="0"/>
                  </a:lnTo>
                  <a:close/>
                </a:path>
                <a:path w="563879" h="132079">
                  <a:moveTo>
                    <a:pt x="506451" y="49644"/>
                  </a:moveTo>
                  <a:lnTo>
                    <a:pt x="487418" y="49644"/>
                  </a:lnTo>
                  <a:lnTo>
                    <a:pt x="525144" y="125730"/>
                  </a:lnTo>
                  <a:lnTo>
                    <a:pt x="553908" y="68668"/>
                  </a:lnTo>
                  <a:lnTo>
                    <a:pt x="544448" y="68668"/>
                  </a:lnTo>
                  <a:lnTo>
                    <a:pt x="506348" y="68491"/>
                  </a:lnTo>
                  <a:lnTo>
                    <a:pt x="506451" y="49644"/>
                  </a:lnTo>
                  <a:close/>
                </a:path>
                <a:path w="563879" h="132079">
                  <a:moveTo>
                    <a:pt x="506221" y="19253"/>
                  </a:moveTo>
                  <a:lnTo>
                    <a:pt x="506348" y="68491"/>
                  </a:lnTo>
                  <a:lnTo>
                    <a:pt x="544448" y="68668"/>
                  </a:lnTo>
                  <a:lnTo>
                    <a:pt x="544495" y="38100"/>
                  </a:lnTo>
                  <a:lnTo>
                    <a:pt x="525144" y="38100"/>
                  </a:lnTo>
                  <a:lnTo>
                    <a:pt x="506221" y="19253"/>
                  </a:lnTo>
                  <a:close/>
                </a:path>
                <a:path w="563879" h="132079">
                  <a:moveTo>
                    <a:pt x="563498" y="49644"/>
                  </a:moveTo>
                  <a:lnTo>
                    <a:pt x="544552" y="49644"/>
                  </a:lnTo>
                  <a:lnTo>
                    <a:pt x="544448" y="68668"/>
                  </a:lnTo>
                  <a:lnTo>
                    <a:pt x="553908" y="68668"/>
                  </a:lnTo>
                  <a:lnTo>
                    <a:pt x="563498" y="49644"/>
                  </a:lnTo>
                  <a:close/>
                </a:path>
                <a:path w="563879" h="132079">
                  <a:moveTo>
                    <a:pt x="40131" y="19405"/>
                  </a:moveTo>
                  <a:lnTo>
                    <a:pt x="21081" y="38100"/>
                  </a:lnTo>
                  <a:lnTo>
                    <a:pt x="39793" y="38100"/>
                  </a:lnTo>
                  <a:lnTo>
                    <a:pt x="40131" y="19405"/>
                  </a:lnTo>
                  <a:close/>
                </a:path>
                <a:path w="563879" h="132079">
                  <a:moveTo>
                    <a:pt x="506223" y="19405"/>
                  </a:moveTo>
                  <a:lnTo>
                    <a:pt x="40131" y="19405"/>
                  </a:lnTo>
                  <a:lnTo>
                    <a:pt x="39793" y="38100"/>
                  </a:lnTo>
                  <a:lnTo>
                    <a:pt x="506404" y="38100"/>
                  </a:lnTo>
                  <a:lnTo>
                    <a:pt x="506223" y="19405"/>
                  </a:lnTo>
                  <a:close/>
                </a:path>
                <a:path w="563879" h="132079">
                  <a:moveTo>
                    <a:pt x="544284" y="19253"/>
                  </a:moveTo>
                  <a:lnTo>
                    <a:pt x="506221" y="19253"/>
                  </a:lnTo>
                  <a:lnTo>
                    <a:pt x="525144" y="38100"/>
                  </a:lnTo>
                  <a:lnTo>
                    <a:pt x="544495" y="38100"/>
                  </a:lnTo>
                  <a:lnTo>
                    <a:pt x="544285" y="19405"/>
                  </a:lnTo>
                  <a:lnTo>
                    <a:pt x="544284" y="19253"/>
                  </a:lnTo>
                  <a:close/>
                </a:path>
              </a:pathLst>
            </a:custGeom>
            <a:solidFill>
              <a:srgbClr val="FFFFFF"/>
            </a:solidFill>
          </p:spPr>
          <p:txBody>
            <a:bodyPr wrap="square" lIns="0" tIns="0" rIns="0" bIns="0" rtlCol="0"/>
            <a:lstStyle/>
            <a:p>
              <a:endParaRPr/>
            </a:p>
          </p:txBody>
        </p:sp>
        <p:sp>
          <p:nvSpPr>
            <p:cNvPr id="53" name="object 53"/>
            <p:cNvSpPr/>
            <p:nvPr/>
          </p:nvSpPr>
          <p:spPr>
            <a:xfrm>
              <a:off x="8306561" y="6834377"/>
              <a:ext cx="0" cy="7620"/>
            </a:xfrm>
            <a:custGeom>
              <a:avLst/>
              <a:gdLst/>
              <a:ahLst/>
              <a:cxnLst/>
              <a:rect l="l" t="t" r="r" b="b"/>
              <a:pathLst>
                <a:path h="7620">
                  <a:moveTo>
                    <a:pt x="0" y="0"/>
                  </a:moveTo>
                  <a:lnTo>
                    <a:pt x="0" y="7618"/>
                  </a:lnTo>
                </a:path>
              </a:pathLst>
            </a:custGeom>
            <a:ln w="38100">
              <a:solidFill>
                <a:srgbClr val="FFFFFF"/>
              </a:solidFill>
            </a:ln>
          </p:spPr>
          <p:txBody>
            <a:bodyPr wrap="square" lIns="0" tIns="0" rIns="0" bIns="0" rtlCol="0"/>
            <a:lstStyle/>
            <a:p>
              <a:endParaRPr/>
            </a:p>
          </p:txBody>
        </p:sp>
        <p:sp>
          <p:nvSpPr>
            <p:cNvPr id="54" name="object 54"/>
            <p:cNvSpPr/>
            <p:nvPr/>
          </p:nvSpPr>
          <p:spPr>
            <a:xfrm>
              <a:off x="11043666" y="6505193"/>
              <a:ext cx="121920" cy="117475"/>
            </a:xfrm>
            <a:custGeom>
              <a:avLst/>
              <a:gdLst/>
              <a:ahLst/>
              <a:cxnLst/>
              <a:rect l="l" t="t" r="r" b="b"/>
              <a:pathLst>
                <a:path w="121920" h="117475">
                  <a:moveTo>
                    <a:pt x="0" y="117347"/>
                  </a:moveTo>
                  <a:lnTo>
                    <a:pt x="0" y="0"/>
                  </a:lnTo>
                  <a:lnTo>
                    <a:pt x="121919" y="0"/>
                  </a:lnTo>
                </a:path>
              </a:pathLst>
            </a:custGeom>
            <a:ln w="38100">
              <a:solidFill>
                <a:srgbClr val="FFFFFF"/>
              </a:solidFill>
            </a:ln>
          </p:spPr>
          <p:txBody>
            <a:bodyPr wrap="square" lIns="0" tIns="0" rIns="0" bIns="0" rtlCol="0"/>
            <a:lstStyle/>
            <a:p>
              <a:endParaRPr/>
            </a:p>
          </p:txBody>
        </p:sp>
        <p:sp>
          <p:nvSpPr>
            <p:cNvPr id="55" name="object 55"/>
            <p:cNvSpPr/>
            <p:nvPr/>
          </p:nvSpPr>
          <p:spPr>
            <a:xfrm>
              <a:off x="7217409" y="6453377"/>
              <a:ext cx="638175" cy="163195"/>
            </a:xfrm>
            <a:custGeom>
              <a:avLst/>
              <a:gdLst/>
              <a:ahLst/>
              <a:cxnLst/>
              <a:rect l="l" t="t" r="r" b="b"/>
              <a:pathLst>
                <a:path w="638175" h="163195">
                  <a:moveTo>
                    <a:pt x="561848" y="19050"/>
                  </a:moveTo>
                  <a:lnTo>
                    <a:pt x="0" y="19050"/>
                  </a:lnTo>
                  <a:lnTo>
                    <a:pt x="2024" y="162026"/>
                  </a:lnTo>
                  <a:lnTo>
                    <a:pt x="2032" y="162585"/>
                  </a:lnTo>
                  <a:lnTo>
                    <a:pt x="40132" y="162026"/>
                  </a:lnTo>
                  <a:lnTo>
                    <a:pt x="38630" y="57150"/>
                  </a:lnTo>
                  <a:lnTo>
                    <a:pt x="19304" y="57150"/>
                  </a:lnTo>
                  <a:lnTo>
                    <a:pt x="38354" y="37820"/>
                  </a:lnTo>
                  <a:lnTo>
                    <a:pt x="561848" y="37820"/>
                  </a:lnTo>
                  <a:lnTo>
                    <a:pt x="561848" y="19050"/>
                  </a:lnTo>
                  <a:close/>
                </a:path>
                <a:path w="638175" h="163195">
                  <a:moveTo>
                    <a:pt x="561848" y="0"/>
                  </a:moveTo>
                  <a:lnTo>
                    <a:pt x="561848" y="76200"/>
                  </a:lnTo>
                  <a:lnTo>
                    <a:pt x="599948" y="57150"/>
                  </a:lnTo>
                  <a:lnTo>
                    <a:pt x="580898" y="57150"/>
                  </a:lnTo>
                  <a:lnTo>
                    <a:pt x="580898" y="19050"/>
                  </a:lnTo>
                  <a:lnTo>
                    <a:pt x="599948" y="19050"/>
                  </a:lnTo>
                  <a:lnTo>
                    <a:pt x="561848" y="0"/>
                  </a:lnTo>
                  <a:close/>
                </a:path>
                <a:path w="638175" h="163195">
                  <a:moveTo>
                    <a:pt x="38354" y="37820"/>
                  </a:moveTo>
                  <a:lnTo>
                    <a:pt x="19304" y="57150"/>
                  </a:lnTo>
                  <a:lnTo>
                    <a:pt x="38630" y="57150"/>
                  </a:lnTo>
                  <a:lnTo>
                    <a:pt x="38357" y="38100"/>
                  </a:lnTo>
                  <a:lnTo>
                    <a:pt x="38354" y="37820"/>
                  </a:lnTo>
                  <a:close/>
                </a:path>
                <a:path w="638175" h="163195">
                  <a:moveTo>
                    <a:pt x="561848" y="37820"/>
                  </a:moveTo>
                  <a:lnTo>
                    <a:pt x="38354" y="37820"/>
                  </a:lnTo>
                  <a:lnTo>
                    <a:pt x="38630" y="57150"/>
                  </a:lnTo>
                  <a:lnTo>
                    <a:pt x="561848" y="57150"/>
                  </a:lnTo>
                  <a:lnTo>
                    <a:pt x="561848" y="37820"/>
                  </a:lnTo>
                  <a:close/>
                </a:path>
                <a:path w="638175" h="163195">
                  <a:moveTo>
                    <a:pt x="599948" y="19050"/>
                  </a:moveTo>
                  <a:lnTo>
                    <a:pt x="580898" y="19050"/>
                  </a:lnTo>
                  <a:lnTo>
                    <a:pt x="580898" y="57150"/>
                  </a:lnTo>
                  <a:lnTo>
                    <a:pt x="599948" y="57150"/>
                  </a:lnTo>
                  <a:lnTo>
                    <a:pt x="638048" y="38100"/>
                  </a:lnTo>
                  <a:lnTo>
                    <a:pt x="599948" y="19050"/>
                  </a:lnTo>
                  <a:close/>
                </a:path>
              </a:pathLst>
            </a:custGeom>
            <a:solidFill>
              <a:srgbClr val="FFFFFF"/>
            </a:solidFill>
          </p:spPr>
          <p:txBody>
            <a:bodyPr wrap="square" lIns="0" tIns="0" rIns="0" bIns="0" rtlCol="0"/>
            <a:lstStyle/>
            <a:p>
              <a:endParaRPr/>
            </a:p>
          </p:txBody>
        </p:sp>
        <p:sp>
          <p:nvSpPr>
            <p:cNvPr id="56" name="object 56"/>
            <p:cNvSpPr/>
            <p:nvPr/>
          </p:nvSpPr>
          <p:spPr>
            <a:xfrm>
              <a:off x="6371082" y="6491477"/>
              <a:ext cx="1927860" cy="355600"/>
            </a:xfrm>
            <a:custGeom>
              <a:avLst/>
              <a:gdLst/>
              <a:ahLst/>
              <a:cxnLst/>
              <a:rect l="l" t="t" r="r" b="b"/>
              <a:pathLst>
                <a:path w="1927859" h="355600">
                  <a:moveTo>
                    <a:pt x="1307591" y="0"/>
                  </a:moveTo>
                  <a:lnTo>
                    <a:pt x="1927860" y="0"/>
                  </a:lnTo>
                </a:path>
                <a:path w="1927859" h="355600">
                  <a:moveTo>
                    <a:pt x="644651" y="0"/>
                  </a:moveTo>
                  <a:lnTo>
                    <a:pt x="644651" y="355091"/>
                  </a:lnTo>
                </a:path>
                <a:path w="1927859" h="355600">
                  <a:moveTo>
                    <a:pt x="1130808" y="286512"/>
                  </a:moveTo>
                  <a:lnTo>
                    <a:pt x="1130808" y="352042"/>
                  </a:lnTo>
                </a:path>
                <a:path w="1927859" h="355600">
                  <a:moveTo>
                    <a:pt x="0" y="0"/>
                  </a:moveTo>
                  <a:lnTo>
                    <a:pt x="620267" y="0"/>
                  </a:lnTo>
                </a:path>
                <a:path w="1927859" h="355600">
                  <a:moveTo>
                    <a:pt x="387095" y="10668"/>
                  </a:moveTo>
                  <a:lnTo>
                    <a:pt x="387095" y="59436"/>
                  </a:lnTo>
                </a:path>
              </a:pathLst>
            </a:custGeom>
            <a:ln w="38100">
              <a:solidFill>
                <a:srgbClr val="FFFFFF"/>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6718554" y="6630161"/>
              <a:ext cx="76200" cy="134872"/>
            </a:xfrm>
            <a:prstGeom prst="rect">
              <a:avLst/>
            </a:prstGeom>
          </p:spPr>
        </p:pic>
        <p:sp>
          <p:nvSpPr>
            <p:cNvPr id="58" name="object 58"/>
            <p:cNvSpPr/>
            <p:nvPr/>
          </p:nvSpPr>
          <p:spPr>
            <a:xfrm>
              <a:off x="5244846" y="6496049"/>
              <a:ext cx="6579234" cy="347980"/>
            </a:xfrm>
            <a:custGeom>
              <a:avLst/>
              <a:gdLst/>
              <a:ahLst/>
              <a:cxnLst/>
              <a:rect l="l" t="t" r="r" b="b"/>
              <a:pathLst>
                <a:path w="6579234" h="347979">
                  <a:moveTo>
                    <a:pt x="1761744" y="77724"/>
                  </a:moveTo>
                  <a:lnTo>
                    <a:pt x="1647317" y="191363"/>
                  </a:lnTo>
                  <a:lnTo>
                    <a:pt x="1647400" y="209994"/>
                  </a:lnTo>
                  <a:lnTo>
                    <a:pt x="1647126" y="228271"/>
                  </a:lnTo>
                  <a:lnTo>
                    <a:pt x="1646852" y="246546"/>
                  </a:lnTo>
                  <a:lnTo>
                    <a:pt x="1646935" y="265174"/>
                  </a:lnTo>
                  <a:lnTo>
                    <a:pt x="1251203" y="265174"/>
                  </a:lnTo>
                </a:path>
                <a:path w="6579234" h="347979">
                  <a:moveTo>
                    <a:pt x="736091" y="210312"/>
                  </a:moveTo>
                  <a:lnTo>
                    <a:pt x="736091" y="347470"/>
                  </a:lnTo>
                </a:path>
                <a:path w="6579234" h="347979">
                  <a:moveTo>
                    <a:pt x="787907" y="32003"/>
                  </a:moveTo>
                  <a:lnTo>
                    <a:pt x="787907" y="121920"/>
                  </a:lnTo>
                </a:path>
                <a:path w="6579234" h="347979">
                  <a:moveTo>
                    <a:pt x="2558796" y="166116"/>
                  </a:moveTo>
                  <a:lnTo>
                    <a:pt x="2558796" y="339850"/>
                  </a:lnTo>
                </a:path>
                <a:path w="6579234" h="347979">
                  <a:moveTo>
                    <a:pt x="0" y="3467"/>
                  </a:moveTo>
                  <a:lnTo>
                    <a:pt x="51307" y="3397"/>
                  </a:lnTo>
                  <a:lnTo>
                    <a:pt x="102615" y="3327"/>
                  </a:lnTo>
                  <a:lnTo>
                    <a:pt x="153924" y="3257"/>
                  </a:lnTo>
                  <a:lnTo>
                    <a:pt x="205232" y="3187"/>
                  </a:lnTo>
                  <a:lnTo>
                    <a:pt x="256540" y="3117"/>
                  </a:lnTo>
                  <a:lnTo>
                    <a:pt x="307848" y="3047"/>
                  </a:lnTo>
                  <a:lnTo>
                    <a:pt x="307848" y="179832"/>
                  </a:lnTo>
                </a:path>
                <a:path w="6579234" h="347979">
                  <a:moveTo>
                    <a:pt x="135636" y="202692"/>
                  </a:moveTo>
                  <a:lnTo>
                    <a:pt x="135636" y="339850"/>
                  </a:lnTo>
                </a:path>
                <a:path w="6579234" h="347979">
                  <a:moveTo>
                    <a:pt x="6080759" y="0"/>
                  </a:moveTo>
                  <a:lnTo>
                    <a:pt x="6579108" y="0"/>
                  </a:lnTo>
                  <a:lnTo>
                    <a:pt x="6579108" y="146304"/>
                  </a:lnTo>
                </a:path>
              </a:pathLst>
            </a:custGeom>
            <a:ln w="38100">
              <a:solidFill>
                <a:srgbClr val="FFFFFF"/>
              </a:solidFill>
            </a:ln>
          </p:spPr>
          <p:txBody>
            <a:bodyPr wrap="square" lIns="0" tIns="0" rIns="0" bIns="0" rtlCol="0"/>
            <a:lstStyle/>
            <a:p>
              <a:endParaRPr/>
            </a:p>
          </p:txBody>
        </p:sp>
        <p:sp>
          <p:nvSpPr>
            <p:cNvPr id="59" name="object 59"/>
            <p:cNvSpPr/>
            <p:nvPr/>
          </p:nvSpPr>
          <p:spPr>
            <a:xfrm>
              <a:off x="1021080" y="6586727"/>
              <a:ext cx="10535920" cy="210820"/>
            </a:xfrm>
            <a:custGeom>
              <a:avLst/>
              <a:gdLst/>
              <a:ahLst/>
              <a:cxnLst/>
              <a:rect l="l" t="t" r="r" b="b"/>
              <a:pathLst>
                <a:path w="10535920" h="210820">
                  <a:moveTo>
                    <a:pt x="36576" y="19812"/>
                  </a:moveTo>
                  <a:lnTo>
                    <a:pt x="35128" y="12700"/>
                  </a:lnTo>
                  <a:lnTo>
                    <a:pt x="31216" y="6883"/>
                  </a:lnTo>
                  <a:lnTo>
                    <a:pt x="25400" y="2971"/>
                  </a:lnTo>
                  <a:lnTo>
                    <a:pt x="18288" y="1524"/>
                  </a:lnTo>
                  <a:lnTo>
                    <a:pt x="11163" y="2971"/>
                  </a:lnTo>
                  <a:lnTo>
                    <a:pt x="5346" y="6883"/>
                  </a:lnTo>
                  <a:lnTo>
                    <a:pt x="1435" y="12700"/>
                  </a:lnTo>
                  <a:lnTo>
                    <a:pt x="0" y="19812"/>
                  </a:lnTo>
                  <a:lnTo>
                    <a:pt x="1435" y="26936"/>
                  </a:lnTo>
                  <a:lnTo>
                    <a:pt x="5346" y="32753"/>
                  </a:lnTo>
                  <a:lnTo>
                    <a:pt x="11163" y="36664"/>
                  </a:lnTo>
                  <a:lnTo>
                    <a:pt x="18288" y="38100"/>
                  </a:lnTo>
                  <a:lnTo>
                    <a:pt x="25400" y="36664"/>
                  </a:lnTo>
                  <a:lnTo>
                    <a:pt x="31216" y="32753"/>
                  </a:lnTo>
                  <a:lnTo>
                    <a:pt x="35128" y="26936"/>
                  </a:lnTo>
                  <a:lnTo>
                    <a:pt x="36576" y="19812"/>
                  </a:lnTo>
                  <a:close/>
                </a:path>
                <a:path w="10535920" h="210820">
                  <a:moveTo>
                    <a:pt x="1586484" y="181927"/>
                  </a:moveTo>
                  <a:lnTo>
                    <a:pt x="1578610" y="173736"/>
                  </a:lnTo>
                  <a:lnTo>
                    <a:pt x="1559306" y="173736"/>
                  </a:lnTo>
                  <a:lnTo>
                    <a:pt x="1551432" y="181927"/>
                  </a:lnTo>
                  <a:lnTo>
                    <a:pt x="1551432" y="192024"/>
                  </a:lnTo>
                  <a:lnTo>
                    <a:pt x="1551432" y="202133"/>
                  </a:lnTo>
                  <a:lnTo>
                    <a:pt x="1559306" y="210312"/>
                  </a:lnTo>
                  <a:lnTo>
                    <a:pt x="1578610" y="210312"/>
                  </a:lnTo>
                  <a:lnTo>
                    <a:pt x="1586484" y="202133"/>
                  </a:lnTo>
                  <a:lnTo>
                    <a:pt x="1586484" y="181927"/>
                  </a:lnTo>
                  <a:close/>
                </a:path>
                <a:path w="10535920" h="210820">
                  <a:moveTo>
                    <a:pt x="3413760" y="154152"/>
                  </a:moveTo>
                  <a:lnTo>
                    <a:pt x="3405632" y="146304"/>
                  </a:lnTo>
                  <a:lnTo>
                    <a:pt x="3385312" y="146304"/>
                  </a:lnTo>
                  <a:lnTo>
                    <a:pt x="3377184" y="154152"/>
                  </a:lnTo>
                  <a:lnTo>
                    <a:pt x="3377184" y="163830"/>
                  </a:lnTo>
                  <a:lnTo>
                    <a:pt x="3377184" y="173520"/>
                  </a:lnTo>
                  <a:lnTo>
                    <a:pt x="3385312" y="181356"/>
                  </a:lnTo>
                  <a:lnTo>
                    <a:pt x="3405632" y="181356"/>
                  </a:lnTo>
                  <a:lnTo>
                    <a:pt x="3413760" y="173520"/>
                  </a:lnTo>
                  <a:lnTo>
                    <a:pt x="3413760" y="154152"/>
                  </a:lnTo>
                  <a:close/>
                </a:path>
                <a:path w="10535920" h="210820">
                  <a:moveTo>
                    <a:pt x="4157472" y="174307"/>
                  </a:moveTo>
                  <a:lnTo>
                    <a:pt x="4149598" y="166116"/>
                  </a:lnTo>
                  <a:lnTo>
                    <a:pt x="4130294" y="166116"/>
                  </a:lnTo>
                  <a:lnTo>
                    <a:pt x="4122420" y="174307"/>
                  </a:lnTo>
                  <a:lnTo>
                    <a:pt x="4122420" y="184404"/>
                  </a:lnTo>
                  <a:lnTo>
                    <a:pt x="4122420" y="194513"/>
                  </a:lnTo>
                  <a:lnTo>
                    <a:pt x="4130294" y="202692"/>
                  </a:lnTo>
                  <a:lnTo>
                    <a:pt x="4149598" y="202692"/>
                  </a:lnTo>
                  <a:lnTo>
                    <a:pt x="4157472" y="194513"/>
                  </a:lnTo>
                  <a:lnTo>
                    <a:pt x="4157472" y="174307"/>
                  </a:lnTo>
                  <a:close/>
                </a:path>
                <a:path w="10535920" h="210820">
                  <a:moveTo>
                    <a:pt x="5753100" y="18288"/>
                  </a:moveTo>
                  <a:lnTo>
                    <a:pt x="5751665" y="11176"/>
                  </a:lnTo>
                  <a:lnTo>
                    <a:pt x="5747766" y="5359"/>
                  </a:lnTo>
                  <a:lnTo>
                    <a:pt x="5741949" y="1447"/>
                  </a:lnTo>
                  <a:lnTo>
                    <a:pt x="5734812" y="0"/>
                  </a:lnTo>
                  <a:lnTo>
                    <a:pt x="5727662" y="1447"/>
                  </a:lnTo>
                  <a:lnTo>
                    <a:pt x="5721845" y="5359"/>
                  </a:lnTo>
                  <a:lnTo>
                    <a:pt x="5717946" y="11176"/>
                  </a:lnTo>
                  <a:lnTo>
                    <a:pt x="5716524" y="18288"/>
                  </a:lnTo>
                  <a:lnTo>
                    <a:pt x="5717946" y="25412"/>
                  </a:lnTo>
                  <a:lnTo>
                    <a:pt x="5721858" y="31229"/>
                  </a:lnTo>
                  <a:lnTo>
                    <a:pt x="5727662" y="35140"/>
                  </a:lnTo>
                  <a:lnTo>
                    <a:pt x="5734812" y="36576"/>
                  </a:lnTo>
                  <a:lnTo>
                    <a:pt x="5741949" y="35140"/>
                  </a:lnTo>
                  <a:lnTo>
                    <a:pt x="5747766" y="31229"/>
                  </a:lnTo>
                  <a:lnTo>
                    <a:pt x="5751665" y="25412"/>
                  </a:lnTo>
                  <a:lnTo>
                    <a:pt x="5753100" y="18288"/>
                  </a:lnTo>
                  <a:close/>
                </a:path>
                <a:path w="10535920" h="210820">
                  <a:moveTo>
                    <a:pt x="7303008" y="181927"/>
                  </a:moveTo>
                  <a:lnTo>
                    <a:pt x="7295134" y="173736"/>
                  </a:lnTo>
                  <a:lnTo>
                    <a:pt x="7275830" y="173736"/>
                  </a:lnTo>
                  <a:lnTo>
                    <a:pt x="7267956" y="181927"/>
                  </a:lnTo>
                  <a:lnTo>
                    <a:pt x="7267956" y="192024"/>
                  </a:lnTo>
                  <a:lnTo>
                    <a:pt x="7267956" y="202133"/>
                  </a:lnTo>
                  <a:lnTo>
                    <a:pt x="7275830" y="210312"/>
                  </a:lnTo>
                  <a:lnTo>
                    <a:pt x="7295134" y="210312"/>
                  </a:lnTo>
                  <a:lnTo>
                    <a:pt x="7303008" y="202133"/>
                  </a:lnTo>
                  <a:lnTo>
                    <a:pt x="7303008" y="181927"/>
                  </a:lnTo>
                  <a:close/>
                </a:path>
                <a:path w="10535920" h="210820">
                  <a:moveTo>
                    <a:pt x="9130284" y="154152"/>
                  </a:moveTo>
                  <a:lnTo>
                    <a:pt x="9122156" y="146304"/>
                  </a:lnTo>
                  <a:lnTo>
                    <a:pt x="9101836" y="146304"/>
                  </a:lnTo>
                  <a:lnTo>
                    <a:pt x="9093708" y="154152"/>
                  </a:lnTo>
                  <a:lnTo>
                    <a:pt x="9093708" y="163830"/>
                  </a:lnTo>
                  <a:lnTo>
                    <a:pt x="9093708" y="173520"/>
                  </a:lnTo>
                  <a:lnTo>
                    <a:pt x="9101836" y="181356"/>
                  </a:lnTo>
                  <a:lnTo>
                    <a:pt x="9122156" y="181356"/>
                  </a:lnTo>
                  <a:lnTo>
                    <a:pt x="9130284" y="173520"/>
                  </a:lnTo>
                  <a:lnTo>
                    <a:pt x="9130284" y="154152"/>
                  </a:lnTo>
                  <a:close/>
                </a:path>
                <a:path w="10535920" h="210820">
                  <a:moveTo>
                    <a:pt x="9873996" y="174307"/>
                  </a:moveTo>
                  <a:lnTo>
                    <a:pt x="9866122" y="166116"/>
                  </a:lnTo>
                  <a:lnTo>
                    <a:pt x="9846818" y="166116"/>
                  </a:lnTo>
                  <a:lnTo>
                    <a:pt x="9838944" y="174307"/>
                  </a:lnTo>
                  <a:lnTo>
                    <a:pt x="9838944" y="184404"/>
                  </a:lnTo>
                  <a:lnTo>
                    <a:pt x="9838944" y="194513"/>
                  </a:lnTo>
                  <a:lnTo>
                    <a:pt x="9846818" y="202692"/>
                  </a:lnTo>
                  <a:lnTo>
                    <a:pt x="9866122" y="202692"/>
                  </a:lnTo>
                  <a:lnTo>
                    <a:pt x="9873996" y="194513"/>
                  </a:lnTo>
                  <a:lnTo>
                    <a:pt x="9873996" y="174307"/>
                  </a:lnTo>
                  <a:close/>
                </a:path>
                <a:path w="10535920" h="210820">
                  <a:moveTo>
                    <a:pt x="10535412" y="50520"/>
                  </a:moveTo>
                  <a:lnTo>
                    <a:pt x="10527538" y="42672"/>
                  </a:lnTo>
                  <a:lnTo>
                    <a:pt x="10508234" y="42672"/>
                  </a:lnTo>
                  <a:lnTo>
                    <a:pt x="10500360" y="50520"/>
                  </a:lnTo>
                  <a:lnTo>
                    <a:pt x="10500360" y="60198"/>
                  </a:lnTo>
                  <a:lnTo>
                    <a:pt x="10500360" y="69875"/>
                  </a:lnTo>
                  <a:lnTo>
                    <a:pt x="10508234" y="77724"/>
                  </a:lnTo>
                  <a:lnTo>
                    <a:pt x="10527538" y="77724"/>
                  </a:lnTo>
                  <a:lnTo>
                    <a:pt x="10535412" y="69875"/>
                  </a:lnTo>
                  <a:lnTo>
                    <a:pt x="10535412" y="50520"/>
                  </a:lnTo>
                  <a:close/>
                </a:path>
              </a:pathLst>
            </a:custGeom>
            <a:solidFill>
              <a:srgbClr val="527E31"/>
            </a:solidFill>
          </p:spPr>
          <p:txBody>
            <a:bodyPr wrap="square" lIns="0" tIns="0" rIns="0" bIns="0" rtlCol="0"/>
            <a:lstStyle/>
            <a:p>
              <a:endParaRPr/>
            </a:p>
          </p:txBody>
        </p:sp>
        <p:sp>
          <p:nvSpPr>
            <p:cNvPr id="60" name="object 60"/>
            <p:cNvSpPr/>
            <p:nvPr/>
          </p:nvSpPr>
          <p:spPr>
            <a:xfrm>
              <a:off x="0" y="6440436"/>
              <a:ext cx="12012295" cy="410209"/>
            </a:xfrm>
            <a:custGeom>
              <a:avLst/>
              <a:gdLst/>
              <a:ahLst/>
              <a:cxnLst/>
              <a:rect l="l" t="t" r="r" b="b"/>
              <a:pathLst>
                <a:path w="12012295" h="410209">
                  <a:moveTo>
                    <a:pt x="470916" y="190487"/>
                  </a:moveTo>
                  <a:lnTo>
                    <a:pt x="0" y="190487"/>
                  </a:lnTo>
                  <a:lnTo>
                    <a:pt x="0" y="298691"/>
                  </a:lnTo>
                  <a:lnTo>
                    <a:pt x="470916" y="298691"/>
                  </a:lnTo>
                  <a:lnTo>
                    <a:pt x="470916" y="190487"/>
                  </a:lnTo>
                  <a:close/>
                </a:path>
                <a:path w="12012295" h="410209">
                  <a:moveTo>
                    <a:pt x="658368" y="0"/>
                  </a:moveTo>
                  <a:lnTo>
                    <a:pt x="263652" y="0"/>
                  </a:lnTo>
                  <a:lnTo>
                    <a:pt x="263652" y="108191"/>
                  </a:lnTo>
                  <a:lnTo>
                    <a:pt x="658368" y="108191"/>
                  </a:lnTo>
                  <a:lnTo>
                    <a:pt x="658368" y="0"/>
                  </a:lnTo>
                  <a:close/>
                </a:path>
                <a:path w="12012295" h="410209">
                  <a:moveTo>
                    <a:pt x="960120" y="284975"/>
                  </a:moveTo>
                  <a:lnTo>
                    <a:pt x="672084" y="284975"/>
                  </a:lnTo>
                  <a:lnTo>
                    <a:pt x="672084" y="393179"/>
                  </a:lnTo>
                  <a:lnTo>
                    <a:pt x="960120" y="393179"/>
                  </a:lnTo>
                  <a:lnTo>
                    <a:pt x="960120" y="284975"/>
                  </a:lnTo>
                  <a:close/>
                </a:path>
                <a:path w="12012295" h="410209">
                  <a:moveTo>
                    <a:pt x="1752600" y="150863"/>
                  </a:moveTo>
                  <a:lnTo>
                    <a:pt x="1464564" y="150863"/>
                  </a:lnTo>
                  <a:lnTo>
                    <a:pt x="1464564" y="259067"/>
                  </a:lnTo>
                  <a:lnTo>
                    <a:pt x="1752600" y="259067"/>
                  </a:lnTo>
                  <a:lnTo>
                    <a:pt x="1752600" y="150863"/>
                  </a:lnTo>
                  <a:close/>
                </a:path>
                <a:path w="12012295" h="410209">
                  <a:moveTo>
                    <a:pt x="2001012" y="294132"/>
                  </a:moveTo>
                  <a:lnTo>
                    <a:pt x="1712976" y="294132"/>
                  </a:lnTo>
                  <a:lnTo>
                    <a:pt x="1712976" y="402323"/>
                  </a:lnTo>
                  <a:lnTo>
                    <a:pt x="2001012" y="402323"/>
                  </a:lnTo>
                  <a:lnTo>
                    <a:pt x="2001012" y="294132"/>
                  </a:lnTo>
                  <a:close/>
                </a:path>
                <a:path w="12012295" h="410209">
                  <a:moveTo>
                    <a:pt x="3233928" y="0"/>
                  </a:moveTo>
                  <a:lnTo>
                    <a:pt x="2621280" y="0"/>
                  </a:lnTo>
                  <a:lnTo>
                    <a:pt x="2621280" y="108191"/>
                  </a:lnTo>
                  <a:lnTo>
                    <a:pt x="3233928" y="108191"/>
                  </a:lnTo>
                  <a:lnTo>
                    <a:pt x="3233928" y="0"/>
                  </a:lnTo>
                  <a:close/>
                </a:path>
                <a:path w="12012295" h="410209">
                  <a:moveTo>
                    <a:pt x="3435096" y="205727"/>
                  </a:moveTo>
                  <a:lnTo>
                    <a:pt x="2923032" y="205727"/>
                  </a:lnTo>
                  <a:lnTo>
                    <a:pt x="2923032" y="313931"/>
                  </a:lnTo>
                  <a:lnTo>
                    <a:pt x="3435096" y="313931"/>
                  </a:lnTo>
                  <a:lnTo>
                    <a:pt x="3435096" y="205727"/>
                  </a:lnTo>
                  <a:close/>
                </a:path>
                <a:path w="12012295" h="410209">
                  <a:moveTo>
                    <a:pt x="3889248" y="286499"/>
                  </a:moveTo>
                  <a:lnTo>
                    <a:pt x="3503676" y="286499"/>
                  </a:lnTo>
                  <a:lnTo>
                    <a:pt x="3503676" y="394703"/>
                  </a:lnTo>
                  <a:lnTo>
                    <a:pt x="3889248" y="394703"/>
                  </a:lnTo>
                  <a:lnTo>
                    <a:pt x="3889248" y="286499"/>
                  </a:lnTo>
                  <a:close/>
                </a:path>
                <a:path w="12012295" h="410209">
                  <a:moveTo>
                    <a:pt x="4311396" y="286499"/>
                  </a:moveTo>
                  <a:lnTo>
                    <a:pt x="3951732" y="286499"/>
                  </a:lnTo>
                  <a:lnTo>
                    <a:pt x="3951732" y="393179"/>
                  </a:lnTo>
                  <a:lnTo>
                    <a:pt x="4311396" y="393179"/>
                  </a:lnTo>
                  <a:lnTo>
                    <a:pt x="4311396" y="286499"/>
                  </a:lnTo>
                  <a:close/>
                </a:path>
                <a:path w="12012295" h="410209">
                  <a:moveTo>
                    <a:pt x="4738116" y="0"/>
                  </a:moveTo>
                  <a:lnTo>
                    <a:pt x="4134612" y="0"/>
                  </a:lnTo>
                  <a:lnTo>
                    <a:pt x="4134612" y="108191"/>
                  </a:lnTo>
                  <a:lnTo>
                    <a:pt x="4738116" y="108191"/>
                  </a:lnTo>
                  <a:lnTo>
                    <a:pt x="4738116" y="0"/>
                  </a:lnTo>
                  <a:close/>
                </a:path>
                <a:path w="12012295" h="410209">
                  <a:moveTo>
                    <a:pt x="4920983" y="300215"/>
                  </a:moveTo>
                  <a:lnTo>
                    <a:pt x="4622292" y="300215"/>
                  </a:lnTo>
                  <a:lnTo>
                    <a:pt x="4622292" y="408419"/>
                  </a:lnTo>
                  <a:lnTo>
                    <a:pt x="4920983" y="408419"/>
                  </a:lnTo>
                  <a:lnTo>
                    <a:pt x="4920983" y="300215"/>
                  </a:lnTo>
                  <a:close/>
                </a:path>
                <a:path w="12012295" h="410209">
                  <a:moveTo>
                    <a:pt x="5315712" y="0"/>
                  </a:moveTo>
                  <a:lnTo>
                    <a:pt x="4954524" y="0"/>
                  </a:lnTo>
                  <a:lnTo>
                    <a:pt x="4954524" y="108191"/>
                  </a:lnTo>
                  <a:lnTo>
                    <a:pt x="5315712" y="108191"/>
                  </a:lnTo>
                  <a:lnTo>
                    <a:pt x="5315712" y="0"/>
                  </a:lnTo>
                  <a:close/>
                </a:path>
                <a:path w="12012295" h="410209">
                  <a:moveTo>
                    <a:pt x="5615940" y="150863"/>
                  </a:moveTo>
                  <a:lnTo>
                    <a:pt x="5160264" y="150863"/>
                  </a:lnTo>
                  <a:lnTo>
                    <a:pt x="5160264" y="259067"/>
                  </a:lnTo>
                  <a:lnTo>
                    <a:pt x="5615940" y="259067"/>
                  </a:lnTo>
                  <a:lnTo>
                    <a:pt x="5615940" y="150863"/>
                  </a:lnTo>
                  <a:close/>
                </a:path>
                <a:path w="12012295" h="410209">
                  <a:moveTo>
                    <a:pt x="6099048" y="150863"/>
                  </a:moveTo>
                  <a:lnTo>
                    <a:pt x="5766816" y="150863"/>
                  </a:lnTo>
                  <a:lnTo>
                    <a:pt x="5766816" y="259067"/>
                  </a:lnTo>
                  <a:lnTo>
                    <a:pt x="6099048" y="259067"/>
                  </a:lnTo>
                  <a:lnTo>
                    <a:pt x="6099048" y="150863"/>
                  </a:lnTo>
                  <a:close/>
                </a:path>
                <a:path w="12012295" h="410209">
                  <a:moveTo>
                    <a:pt x="6438900" y="0"/>
                  </a:moveTo>
                  <a:lnTo>
                    <a:pt x="5753100" y="0"/>
                  </a:lnTo>
                  <a:lnTo>
                    <a:pt x="5753100" y="108191"/>
                  </a:lnTo>
                  <a:lnTo>
                    <a:pt x="6438900" y="108191"/>
                  </a:lnTo>
                  <a:lnTo>
                    <a:pt x="6438900" y="0"/>
                  </a:lnTo>
                  <a:close/>
                </a:path>
                <a:path w="12012295" h="410209">
                  <a:moveTo>
                    <a:pt x="6676644" y="265163"/>
                  </a:moveTo>
                  <a:lnTo>
                    <a:pt x="6388608" y="265163"/>
                  </a:lnTo>
                  <a:lnTo>
                    <a:pt x="6388608" y="373367"/>
                  </a:lnTo>
                  <a:lnTo>
                    <a:pt x="6676644" y="373367"/>
                  </a:lnTo>
                  <a:lnTo>
                    <a:pt x="6676644" y="265163"/>
                  </a:lnTo>
                  <a:close/>
                </a:path>
                <a:path w="12012295" h="410209">
                  <a:moveTo>
                    <a:pt x="7636764" y="111252"/>
                  </a:moveTo>
                  <a:lnTo>
                    <a:pt x="7097268" y="111252"/>
                  </a:lnTo>
                  <a:lnTo>
                    <a:pt x="7097268" y="219443"/>
                  </a:lnTo>
                  <a:lnTo>
                    <a:pt x="7636764" y="219443"/>
                  </a:lnTo>
                  <a:lnTo>
                    <a:pt x="7636764" y="111252"/>
                  </a:lnTo>
                  <a:close/>
                </a:path>
                <a:path w="12012295" h="410209">
                  <a:moveTo>
                    <a:pt x="7717536" y="294132"/>
                  </a:moveTo>
                  <a:lnTo>
                    <a:pt x="7429500" y="294132"/>
                  </a:lnTo>
                  <a:lnTo>
                    <a:pt x="7429500" y="402323"/>
                  </a:lnTo>
                  <a:lnTo>
                    <a:pt x="7717536" y="402323"/>
                  </a:lnTo>
                  <a:lnTo>
                    <a:pt x="7717536" y="294132"/>
                  </a:lnTo>
                  <a:close/>
                </a:path>
                <a:path w="12012295" h="410209">
                  <a:moveTo>
                    <a:pt x="8950452" y="0"/>
                  </a:moveTo>
                  <a:lnTo>
                    <a:pt x="8197596" y="0"/>
                  </a:lnTo>
                  <a:lnTo>
                    <a:pt x="8197596" y="108191"/>
                  </a:lnTo>
                  <a:lnTo>
                    <a:pt x="8950452" y="108191"/>
                  </a:lnTo>
                  <a:lnTo>
                    <a:pt x="8950452" y="0"/>
                  </a:lnTo>
                  <a:close/>
                </a:path>
                <a:path w="12012295" h="410209">
                  <a:moveTo>
                    <a:pt x="9151620" y="236207"/>
                  </a:moveTo>
                  <a:lnTo>
                    <a:pt x="8639556" y="236207"/>
                  </a:lnTo>
                  <a:lnTo>
                    <a:pt x="8639556" y="344411"/>
                  </a:lnTo>
                  <a:lnTo>
                    <a:pt x="9151620" y="344411"/>
                  </a:lnTo>
                  <a:lnTo>
                    <a:pt x="9151620" y="236207"/>
                  </a:lnTo>
                  <a:close/>
                </a:path>
                <a:path w="12012295" h="410209">
                  <a:moveTo>
                    <a:pt x="9605772" y="301739"/>
                  </a:moveTo>
                  <a:lnTo>
                    <a:pt x="9220200" y="301739"/>
                  </a:lnTo>
                  <a:lnTo>
                    <a:pt x="9220200" y="409943"/>
                  </a:lnTo>
                  <a:lnTo>
                    <a:pt x="9605772" y="409943"/>
                  </a:lnTo>
                  <a:lnTo>
                    <a:pt x="9605772" y="301739"/>
                  </a:lnTo>
                  <a:close/>
                </a:path>
                <a:path w="12012295" h="410209">
                  <a:moveTo>
                    <a:pt x="9992855" y="286499"/>
                  </a:moveTo>
                  <a:lnTo>
                    <a:pt x="9668256" y="286499"/>
                  </a:lnTo>
                  <a:lnTo>
                    <a:pt x="9668256" y="393179"/>
                  </a:lnTo>
                  <a:lnTo>
                    <a:pt x="9992855" y="393179"/>
                  </a:lnTo>
                  <a:lnTo>
                    <a:pt x="9992855" y="286499"/>
                  </a:lnTo>
                  <a:close/>
                </a:path>
                <a:path w="12012295" h="410209">
                  <a:moveTo>
                    <a:pt x="10454627" y="0"/>
                  </a:moveTo>
                  <a:lnTo>
                    <a:pt x="9851136" y="0"/>
                  </a:lnTo>
                  <a:lnTo>
                    <a:pt x="9851136" y="108191"/>
                  </a:lnTo>
                  <a:lnTo>
                    <a:pt x="10454627" y="108191"/>
                  </a:lnTo>
                  <a:lnTo>
                    <a:pt x="10454627" y="0"/>
                  </a:lnTo>
                  <a:close/>
                </a:path>
                <a:path w="12012295" h="410209">
                  <a:moveTo>
                    <a:pt x="10637520" y="300215"/>
                  </a:moveTo>
                  <a:lnTo>
                    <a:pt x="10338816" y="300215"/>
                  </a:lnTo>
                  <a:lnTo>
                    <a:pt x="10338816" y="408419"/>
                  </a:lnTo>
                  <a:lnTo>
                    <a:pt x="10637520" y="408419"/>
                  </a:lnTo>
                  <a:lnTo>
                    <a:pt x="10637520" y="300215"/>
                  </a:lnTo>
                  <a:close/>
                </a:path>
                <a:path w="12012295" h="410209">
                  <a:moveTo>
                    <a:pt x="11212068" y="150863"/>
                  </a:moveTo>
                  <a:lnTo>
                    <a:pt x="10703052" y="150863"/>
                  </a:lnTo>
                  <a:lnTo>
                    <a:pt x="10703052" y="259067"/>
                  </a:lnTo>
                  <a:lnTo>
                    <a:pt x="11212068" y="259067"/>
                  </a:lnTo>
                  <a:lnTo>
                    <a:pt x="11212068" y="150863"/>
                  </a:lnTo>
                  <a:close/>
                </a:path>
                <a:path w="12012295" h="410209">
                  <a:moveTo>
                    <a:pt x="11521440" y="0"/>
                  </a:moveTo>
                  <a:lnTo>
                    <a:pt x="10892028" y="0"/>
                  </a:lnTo>
                  <a:lnTo>
                    <a:pt x="10892028" y="108191"/>
                  </a:lnTo>
                  <a:lnTo>
                    <a:pt x="11521440" y="108191"/>
                  </a:lnTo>
                  <a:lnTo>
                    <a:pt x="11521440" y="0"/>
                  </a:lnTo>
                  <a:close/>
                </a:path>
                <a:path w="12012295" h="410209">
                  <a:moveTo>
                    <a:pt x="12012168" y="6083"/>
                  </a:moveTo>
                  <a:lnTo>
                    <a:pt x="11626596" y="6083"/>
                  </a:lnTo>
                  <a:lnTo>
                    <a:pt x="11626596" y="260591"/>
                  </a:lnTo>
                  <a:lnTo>
                    <a:pt x="12012168" y="260591"/>
                  </a:lnTo>
                  <a:lnTo>
                    <a:pt x="12012168" y="6083"/>
                  </a:lnTo>
                  <a:close/>
                </a:path>
              </a:pathLst>
            </a:custGeom>
            <a:solidFill>
              <a:srgbClr val="FFFFFF"/>
            </a:solidFill>
          </p:spPr>
          <p:txBody>
            <a:bodyPr wrap="square" lIns="0" tIns="0" rIns="0" bIns="0" rtlCol="0"/>
            <a:lstStyle/>
            <a:p>
              <a:endParaRPr/>
            </a:p>
          </p:txBody>
        </p:sp>
      </p:grpSp>
      <p:sp>
        <p:nvSpPr>
          <p:cNvPr id="61" name="object 61"/>
          <p:cNvSpPr txBox="1">
            <a:spLocks noGrp="1"/>
          </p:cNvSpPr>
          <p:nvPr>
            <p:ph type="title"/>
          </p:nvPr>
        </p:nvSpPr>
        <p:spPr>
          <a:xfrm>
            <a:off x="307340" y="2829814"/>
            <a:ext cx="8781541"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6EA943"/>
                </a:solidFill>
              </a:rPr>
              <a:t>Continuous</a:t>
            </a:r>
            <a:r>
              <a:rPr sz="3600" spc="-170" dirty="0">
                <a:solidFill>
                  <a:srgbClr val="6EA943"/>
                </a:solidFill>
              </a:rPr>
              <a:t> </a:t>
            </a:r>
            <a:r>
              <a:rPr sz="3600" spc="-10" dirty="0">
                <a:solidFill>
                  <a:srgbClr val="6EA943"/>
                </a:solidFill>
              </a:rPr>
              <a:t>Storage</a:t>
            </a:r>
            <a:r>
              <a:rPr sz="3600" spc="-185" dirty="0">
                <a:solidFill>
                  <a:srgbClr val="6EA943"/>
                </a:solidFill>
              </a:rPr>
              <a:t> </a:t>
            </a:r>
            <a:r>
              <a:rPr sz="3600" dirty="0">
                <a:solidFill>
                  <a:srgbClr val="6EA943"/>
                </a:solidFill>
              </a:rPr>
              <a:t>Facility</a:t>
            </a:r>
            <a:r>
              <a:rPr lang="en-US" sz="3600" dirty="0">
                <a:solidFill>
                  <a:srgbClr val="6EA943"/>
                </a:solidFill>
              </a:rPr>
              <a:t> (CSF)</a:t>
            </a:r>
            <a:r>
              <a:rPr sz="3600" spc="-190" dirty="0">
                <a:solidFill>
                  <a:srgbClr val="6EA943"/>
                </a:solidFill>
              </a:rPr>
              <a:t> </a:t>
            </a:r>
            <a:r>
              <a:rPr sz="3600" spc="-10" dirty="0">
                <a:solidFill>
                  <a:srgbClr val="6EA943"/>
                </a:solidFill>
              </a:rPr>
              <a:t>Option</a:t>
            </a:r>
            <a:endParaRPr sz="3600" dirty="0"/>
          </a:p>
        </p:txBody>
      </p:sp>
      <p:sp>
        <p:nvSpPr>
          <p:cNvPr id="63" name="object 6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64" name="object 6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139700">
              <a:lnSpc>
                <a:spcPts val="1614"/>
              </a:lnSpc>
            </a:pPr>
            <a:fld id="{81D60167-4931-47E6-BA6A-407CBD079E47}" type="slidenum">
              <a:rPr spc="-50" dirty="0"/>
              <a:t>9</a:t>
            </a:fld>
            <a:endParaRPr spc="-50"/>
          </a:p>
        </p:txBody>
      </p:sp>
      <p:sp>
        <p:nvSpPr>
          <p:cNvPr id="62" name="object 62"/>
          <p:cNvSpPr txBox="1"/>
          <p:nvPr/>
        </p:nvSpPr>
        <p:spPr>
          <a:xfrm>
            <a:off x="305206" y="4366269"/>
            <a:ext cx="2646680" cy="664210"/>
          </a:xfrm>
          <a:prstGeom prst="rect">
            <a:avLst/>
          </a:prstGeom>
        </p:spPr>
        <p:txBody>
          <a:bodyPr vert="horz" wrap="square" lIns="0" tIns="43815" rIns="0" bIns="0" rtlCol="0">
            <a:spAutoFit/>
          </a:bodyPr>
          <a:lstStyle/>
          <a:p>
            <a:pPr marL="12700">
              <a:lnSpc>
                <a:spcPct val="100000"/>
              </a:lnSpc>
              <a:spcBef>
                <a:spcPts val="345"/>
              </a:spcBef>
            </a:pPr>
            <a:r>
              <a:rPr sz="2000" b="1">
                <a:latin typeface="Calibri"/>
                <a:cs typeface="Calibri"/>
              </a:rPr>
              <a:t>Tim</a:t>
            </a:r>
            <a:r>
              <a:rPr sz="2000" b="1" spc="-40">
                <a:latin typeface="Calibri"/>
                <a:cs typeface="Calibri"/>
              </a:rPr>
              <a:t> </a:t>
            </a:r>
            <a:r>
              <a:rPr sz="2000" b="1" spc="-20">
                <a:latin typeface="Calibri"/>
                <a:cs typeface="Calibri"/>
              </a:rPr>
              <a:t>Peet</a:t>
            </a:r>
            <a:endParaRPr sz="2000">
              <a:latin typeface="Calibri"/>
              <a:cs typeface="Calibri"/>
            </a:endParaRPr>
          </a:p>
          <a:p>
            <a:pPr marL="12700">
              <a:lnSpc>
                <a:spcPct val="100000"/>
              </a:lnSpc>
              <a:spcBef>
                <a:spcPts val="220"/>
              </a:spcBef>
            </a:pPr>
            <a:r>
              <a:rPr sz="1800" spc="-20">
                <a:latin typeface="Calibri"/>
                <a:cs typeface="Calibri"/>
              </a:rPr>
              <a:t>Manager,</a:t>
            </a:r>
            <a:r>
              <a:rPr sz="1800" spc="-45">
                <a:latin typeface="Calibri"/>
                <a:cs typeface="Calibri"/>
              </a:rPr>
              <a:t> </a:t>
            </a:r>
            <a:r>
              <a:rPr sz="1800" spc="-10">
                <a:latin typeface="Calibri"/>
                <a:cs typeface="Calibri"/>
              </a:rPr>
              <a:t>Customer</a:t>
            </a:r>
            <a:r>
              <a:rPr sz="1800" spc="-45">
                <a:latin typeface="Calibri"/>
                <a:cs typeface="Calibri"/>
              </a:rPr>
              <a:t> </a:t>
            </a:r>
            <a:r>
              <a:rPr sz="1800" spc="-10">
                <a:latin typeface="Calibri"/>
                <a:cs typeface="Calibri"/>
              </a:rPr>
              <a:t>Support</a:t>
            </a:r>
            <a:endParaRPr sz="1800">
              <a:latin typeface="Calibri"/>
              <a:cs typeface="Calibri"/>
            </a:endParaRP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666555"/>
            <a:ext cx="7093584" cy="1212215"/>
          </a:xfrm>
          <a:prstGeom prst="rect">
            <a:avLst/>
          </a:prstGeom>
        </p:spPr>
        <p:txBody>
          <a:bodyPr vert="horz" wrap="square" lIns="0" tIns="175895" rIns="0" bIns="0" rtlCol="0">
            <a:spAutoFit/>
          </a:bodyPr>
          <a:lstStyle/>
          <a:p>
            <a:pPr marL="12700">
              <a:lnSpc>
                <a:spcPct val="100000"/>
              </a:lnSpc>
              <a:spcBef>
                <a:spcPts val="1385"/>
              </a:spcBef>
            </a:pPr>
            <a:r>
              <a:rPr sz="3600" spc="-10">
                <a:solidFill>
                  <a:srgbClr val="6EA943"/>
                </a:solidFill>
              </a:rPr>
              <a:t>Example</a:t>
            </a:r>
            <a:endParaRPr sz="3600"/>
          </a:p>
          <a:p>
            <a:pPr marL="12700">
              <a:lnSpc>
                <a:spcPct val="100000"/>
              </a:lnSpc>
              <a:spcBef>
                <a:spcPts val="855"/>
              </a:spcBef>
            </a:pPr>
            <a:r>
              <a:rPr sz="2400" b="0" i="1">
                <a:latin typeface="Calibri"/>
                <a:cs typeface="Calibri"/>
              </a:rPr>
              <a:t>CSF</a:t>
            </a:r>
            <a:r>
              <a:rPr sz="2400" b="0" i="1" spc="-70">
                <a:latin typeface="Calibri"/>
                <a:cs typeface="Calibri"/>
              </a:rPr>
              <a:t> </a:t>
            </a:r>
            <a:r>
              <a:rPr sz="2400" b="0" i="1">
                <a:latin typeface="Calibri"/>
                <a:cs typeface="Calibri"/>
              </a:rPr>
              <a:t>Energy</a:t>
            </a:r>
            <a:r>
              <a:rPr sz="2400" b="0" i="1" spc="-60">
                <a:latin typeface="Calibri"/>
                <a:cs typeface="Calibri"/>
              </a:rPr>
              <a:t> </a:t>
            </a:r>
            <a:r>
              <a:rPr sz="2400" b="0" i="1">
                <a:latin typeface="Calibri"/>
                <a:cs typeface="Calibri"/>
              </a:rPr>
              <a:t>Quantity</a:t>
            </a:r>
            <a:r>
              <a:rPr sz="2400" b="0" i="1" spc="-60">
                <a:latin typeface="Calibri"/>
                <a:cs typeface="Calibri"/>
              </a:rPr>
              <a:t> </a:t>
            </a:r>
            <a:r>
              <a:rPr sz="2400" b="0" i="1" spc="-10">
                <a:latin typeface="Calibri"/>
                <a:cs typeface="Calibri"/>
              </a:rPr>
              <a:t>Determination</a:t>
            </a:r>
            <a:r>
              <a:rPr sz="2400" b="0" i="1" spc="-70">
                <a:latin typeface="Calibri"/>
                <a:cs typeface="Calibri"/>
              </a:rPr>
              <a:t> </a:t>
            </a:r>
            <a:r>
              <a:rPr sz="2400" b="0" i="1">
                <a:latin typeface="Calibri"/>
                <a:cs typeface="Calibri"/>
              </a:rPr>
              <a:t>in</a:t>
            </a:r>
            <a:r>
              <a:rPr sz="2400" b="0" i="1" spc="-70">
                <a:latin typeface="Calibri"/>
                <a:cs typeface="Calibri"/>
              </a:rPr>
              <a:t> </a:t>
            </a:r>
            <a:r>
              <a:rPr sz="2400" b="0" i="1">
                <a:latin typeface="Calibri"/>
                <a:cs typeface="Calibri"/>
              </a:rPr>
              <a:t>Hourly</a:t>
            </a:r>
            <a:r>
              <a:rPr sz="2400" b="0" i="1" spc="-55">
                <a:latin typeface="Calibri"/>
                <a:cs typeface="Calibri"/>
              </a:rPr>
              <a:t> </a:t>
            </a:r>
            <a:r>
              <a:rPr sz="2400" b="0" i="1" spc="-10">
                <a:latin typeface="Calibri"/>
                <a:cs typeface="Calibri"/>
              </a:rPr>
              <a:t>Settlements</a:t>
            </a:r>
            <a:endParaRPr sz="2400">
              <a:latin typeface="Calibri"/>
              <a:cs typeface="Calibri"/>
            </a:endParaRPr>
          </a:p>
        </p:txBody>
      </p:sp>
      <p:sp>
        <p:nvSpPr>
          <p:cNvPr id="3" name="object 3"/>
          <p:cNvSpPr txBox="1"/>
          <p:nvPr/>
        </p:nvSpPr>
        <p:spPr>
          <a:xfrm>
            <a:off x="5827521" y="6456426"/>
            <a:ext cx="537845" cy="88900"/>
          </a:xfrm>
          <a:prstGeom prst="rect">
            <a:avLst/>
          </a:prstGeom>
        </p:spPr>
        <p:txBody>
          <a:bodyPr vert="horz" wrap="square" lIns="0" tIns="0" rIns="0" bIns="0" rtlCol="0">
            <a:spAutoFit/>
          </a:bodyPr>
          <a:lstStyle/>
          <a:p>
            <a:pPr>
              <a:lnSpc>
                <a:spcPts val="660"/>
              </a:lnSpc>
            </a:pPr>
            <a:r>
              <a:rPr sz="700" b="1" spc="-10">
                <a:solidFill>
                  <a:srgbClr val="585858"/>
                </a:solidFill>
                <a:latin typeface="Calibri"/>
                <a:cs typeface="Calibri"/>
              </a:rPr>
              <a:t>ISO-</a:t>
            </a:r>
            <a:r>
              <a:rPr sz="700" b="1">
                <a:solidFill>
                  <a:srgbClr val="585858"/>
                </a:solidFill>
                <a:latin typeface="Calibri"/>
                <a:cs typeface="Calibri"/>
              </a:rPr>
              <a:t>NE</a:t>
            </a:r>
            <a:r>
              <a:rPr sz="700" b="1" spc="10">
                <a:solidFill>
                  <a:srgbClr val="585858"/>
                </a:solidFill>
                <a:latin typeface="Calibri"/>
                <a:cs typeface="Calibri"/>
              </a:rPr>
              <a:t> </a:t>
            </a:r>
            <a:r>
              <a:rPr sz="700" b="1" spc="-10">
                <a:solidFill>
                  <a:srgbClr val="585858"/>
                </a:solidFill>
                <a:latin typeface="Calibri"/>
                <a:cs typeface="Calibri"/>
              </a:rPr>
              <a:t>PUBLIC</a:t>
            </a:r>
            <a:endParaRPr sz="700">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89535">
              <a:lnSpc>
                <a:spcPts val="1614"/>
              </a:lnSpc>
            </a:pPr>
            <a:fld id="{81D60167-4931-47E6-BA6A-407CBD079E47}" type="slidenum">
              <a:rPr spc="-25" dirty="0"/>
              <a:t>90</a:t>
            </a:fld>
            <a:endParaRPr spc="-25"/>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1.</a:t>
            </a:r>
            <a:r>
              <a:rPr spc="-70"/>
              <a:t> </a:t>
            </a:r>
            <a:r>
              <a:t>Calculation</a:t>
            </a:r>
            <a:r>
              <a:rPr spc="-35"/>
              <a:t> </a:t>
            </a:r>
            <a:r>
              <a:t>of</a:t>
            </a:r>
            <a:r>
              <a:rPr spc="-65"/>
              <a:t> </a:t>
            </a:r>
            <a:r>
              <a:t>Hourly</a:t>
            </a:r>
            <a:r>
              <a:rPr spc="-70"/>
              <a:t> </a:t>
            </a:r>
            <a:r>
              <a:t>Scaling</a:t>
            </a:r>
            <a:r>
              <a:rPr spc="-65"/>
              <a:t> </a:t>
            </a:r>
            <a:r>
              <a:rPr spc="-10"/>
              <a:t>Factor</a:t>
            </a:r>
          </a:p>
        </p:txBody>
      </p:sp>
      <p:sp>
        <p:nvSpPr>
          <p:cNvPr id="3" name="object 3"/>
          <p:cNvSpPr txBox="1"/>
          <p:nvPr/>
        </p:nvSpPr>
        <p:spPr>
          <a:xfrm>
            <a:off x="652068" y="689960"/>
            <a:ext cx="4472940" cy="756920"/>
          </a:xfrm>
          <a:prstGeom prst="rect">
            <a:avLst/>
          </a:prstGeom>
        </p:spPr>
        <p:txBody>
          <a:bodyPr vert="horz" wrap="square" lIns="0" tIns="73025" rIns="0" bIns="0" rtlCol="0">
            <a:spAutoFit/>
          </a:bodyPr>
          <a:lstStyle/>
          <a:p>
            <a:pPr marL="12700">
              <a:lnSpc>
                <a:spcPct val="100000"/>
              </a:lnSpc>
              <a:spcBef>
                <a:spcPts val="575"/>
              </a:spcBef>
            </a:pPr>
            <a:r>
              <a:rPr sz="2000">
                <a:latin typeface="Calibri"/>
                <a:cs typeface="Calibri"/>
              </a:rPr>
              <a:t>(Net</a:t>
            </a:r>
            <a:r>
              <a:rPr sz="2000" spc="-40">
                <a:latin typeface="Calibri"/>
                <a:cs typeface="Calibri"/>
              </a:rPr>
              <a:t> </a:t>
            </a:r>
            <a:r>
              <a:rPr sz="2000">
                <a:latin typeface="Calibri"/>
                <a:cs typeface="Calibri"/>
              </a:rPr>
              <a:t>RQM</a:t>
            </a:r>
            <a:r>
              <a:rPr sz="2000" spc="-45">
                <a:latin typeface="Calibri"/>
                <a:cs typeface="Calibri"/>
              </a:rPr>
              <a:t> </a:t>
            </a:r>
            <a:r>
              <a:rPr sz="2000">
                <a:latin typeface="Calibri"/>
                <a:cs typeface="Calibri"/>
              </a:rPr>
              <a:t>–</a:t>
            </a:r>
            <a:r>
              <a:rPr sz="2000" spc="-40">
                <a:latin typeface="Calibri"/>
                <a:cs typeface="Calibri"/>
              </a:rPr>
              <a:t> </a:t>
            </a:r>
            <a:r>
              <a:rPr sz="2000">
                <a:latin typeface="Calibri"/>
                <a:cs typeface="Calibri"/>
              </a:rPr>
              <a:t>Net</a:t>
            </a:r>
            <a:r>
              <a:rPr sz="2000" spc="-40">
                <a:latin typeface="Calibri"/>
                <a:cs typeface="Calibri"/>
              </a:rPr>
              <a:t> </a:t>
            </a:r>
            <a:r>
              <a:rPr sz="2000">
                <a:latin typeface="Calibri"/>
                <a:cs typeface="Calibri"/>
              </a:rPr>
              <a:t>Hourly</a:t>
            </a:r>
            <a:r>
              <a:rPr sz="2000" spc="-50">
                <a:latin typeface="Calibri"/>
                <a:cs typeface="Calibri"/>
              </a:rPr>
              <a:t> </a:t>
            </a:r>
            <a:r>
              <a:rPr sz="2000" spc="-10">
                <a:latin typeface="Calibri"/>
                <a:cs typeface="Calibri"/>
              </a:rPr>
              <a:t>Average</a:t>
            </a:r>
            <a:r>
              <a:rPr sz="2000" spc="-45">
                <a:latin typeface="Calibri"/>
                <a:cs typeface="Calibri"/>
              </a:rPr>
              <a:t> </a:t>
            </a:r>
            <a:r>
              <a:rPr sz="2000" spc="-10">
                <a:latin typeface="Calibri"/>
                <a:cs typeface="Calibri"/>
              </a:rPr>
              <a:t>Telemetry)</a:t>
            </a:r>
            <a:endParaRPr sz="2000">
              <a:latin typeface="Calibri"/>
              <a:cs typeface="Calibri"/>
            </a:endParaRPr>
          </a:p>
          <a:p>
            <a:pPr marL="12700">
              <a:lnSpc>
                <a:spcPct val="100000"/>
              </a:lnSpc>
              <a:spcBef>
                <a:spcPts val="480"/>
              </a:spcBef>
            </a:pPr>
            <a:r>
              <a:rPr sz="2000">
                <a:latin typeface="Calibri"/>
                <a:cs typeface="Calibri"/>
              </a:rPr>
              <a:t>x</a:t>
            </a:r>
            <a:r>
              <a:rPr sz="2000" spc="-50">
                <a:latin typeface="Calibri"/>
                <a:cs typeface="Calibri"/>
              </a:rPr>
              <a:t> </a:t>
            </a:r>
            <a:r>
              <a:rPr sz="2000">
                <a:latin typeface="Calibri"/>
                <a:cs typeface="Calibri"/>
              </a:rPr>
              <a:t>(</a:t>
            </a:r>
            <a:r>
              <a:rPr sz="2000" b="1">
                <a:solidFill>
                  <a:srgbClr val="F6881F"/>
                </a:solidFill>
                <a:latin typeface="Calibri"/>
                <a:cs typeface="Calibri"/>
              </a:rPr>
              <a:t>12</a:t>
            </a:r>
            <a:r>
              <a:rPr sz="2000" b="1" spc="-45">
                <a:solidFill>
                  <a:srgbClr val="F6881F"/>
                </a:solidFill>
                <a:latin typeface="Calibri"/>
                <a:cs typeface="Calibri"/>
              </a:rPr>
              <a:t> </a:t>
            </a:r>
            <a:r>
              <a:rPr sz="2000">
                <a:latin typeface="Calibri"/>
                <a:cs typeface="Calibri"/>
              </a:rPr>
              <a:t>÷</a:t>
            </a:r>
            <a:r>
              <a:rPr sz="2000" spc="-50">
                <a:latin typeface="Calibri"/>
                <a:cs typeface="Calibri"/>
              </a:rPr>
              <a:t> </a:t>
            </a:r>
            <a:r>
              <a:rPr sz="2000" spc="-10">
                <a:latin typeface="Calibri"/>
                <a:cs typeface="Calibri"/>
              </a:rPr>
              <a:t>Non-</a:t>
            </a:r>
            <a:r>
              <a:rPr sz="2000">
                <a:latin typeface="Calibri"/>
                <a:cs typeface="Calibri"/>
              </a:rPr>
              <a:t>Zero</a:t>
            </a:r>
            <a:r>
              <a:rPr sz="2000" spc="-40">
                <a:latin typeface="Calibri"/>
                <a:cs typeface="Calibri"/>
              </a:rPr>
              <a:t> </a:t>
            </a:r>
            <a:r>
              <a:rPr sz="2000" spc="-20">
                <a:latin typeface="Calibri"/>
                <a:cs typeface="Calibri"/>
              </a:rPr>
              <a:t>Telemetry</a:t>
            </a:r>
            <a:r>
              <a:rPr sz="2000" spc="-10">
                <a:latin typeface="Calibri"/>
                <a:cs typeface="Calibri"/>
              </a:rPr>
              <a:t> Interval</a:t>
            </a:r>
            <a:r>
              <a:rPr sz="2000" spc="-35">
                <a:latin typeface="Calibri"/>
                <a:cs typeface="Calibri"/>
              </a:rPr>
              <a:t> </a:t>
            </a:r>
            <a:r>
              <a:rPr sz="2000" spc="-10">
                <a:latin typeface="Calibri"/>
                <a:cs typeface="Calibri"/>
              </a:rPr>
              <a:t>Count)</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5" name="object 5"/>
          <p:cNvGraphicFramePr>
            <a:graphicFrameLocks noGrp="1"/>
          </p:cNvGraphicFramePr>
          <p:nvPr/>
        </p:nvGraphicFramePr>
        <p:xfrm>
          <a:off x="6242050" y="1060450"/>
          <a:ext cx="3886200" cy="517715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34645">
                <a:tc rowSpan="2">
                  <a:txBody>
                    <a:bodyPr/>
                    <a:lstStyle/>
                    <a:p>
                      <a:pPr marL="162560" marR="155575" algn="ctr">
                        <a:lnSpc>
                          <a:spcPct val="100000"/>
                        </a:lnSpc>
                        <a:spcBef>
                          <a:spcPts val="260"/>
                        </a:spcBef>
                      </a:pPr>
                      <a:r>
                        <a:rPr sz="1600" b="1" spc="-10">
                          <a:solidFill>
                            <a:srgbClr val="FFFFFF"/>
                          </a:solidFill>
                          <a:latin typeface="Calibri"/>
                          <a:cs typeface="Calibri"/>
                        </a:rPr>
                        <a:t>Five- Minute </a:t>
                      </a:r>
                      <a:r>
                        <a:rPr sz="1600" b="1" spc="-20">
                          <a:solidFill>
                            <a:srgbClr val="FFFFFF"/>
                          </a:solidFill>
                          <a:latin typeface="Calibri"/>
                          <a:cs typeface="Calibri"/>
                        </a:rPr>
                        <a:t>Interval</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833119">
                        <a:lnSpc>
                          <a:spcPct val="100000"/>
                        </a:lnSpc>
                        <a:spcBef>
                          <a:spcPts val="260"/>
                        </a:spcBef>
                      </a:pPr>
                      <a:r>
                        <a:rPr sz="1600" b="1" spc="-20">
                          <a:solidFill>
                            <a:srgbClr val="FFFFFF"/>
                          </a:solidFill>
                          <a:latin typeface="Calibri"/>
                          <a:cs typeface="Calibri"/>
                        </a:rPr>
                        <a:t>Telemetry </a:t>
                      </a:r>
                      <a:r>
                        <a:rPr sz="1600" b="1" spc="-25">
                          <a:solidFill>
                            <a:srgbClr val="FFFFFF"/>
                          </a:solidFill>
                          <a:latin typeface="Calibri"/>
                          <a:cs typeface="Calibri"/>
                        </a:rPr>
                        <a:t>MW</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7680">
                <a:tc vMerge="1">
                  <a:txBody>
                    <a:bodyPr/>
                    <a:lstStyle/>
                    <a:p>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540" algn="ctr">
                        <a:lnSpc>
                          <a:spcPct val="100000"/>
                        </a:lnSpc>
                        <a:spcBef>
                          <a:spcPts val="860"/>
                        </a:spcBef>
                      </a:pPr>
                      <a:r>
                        <a:rPr sz="1600" b="1" spc="-25">
                          <a:solidFill>
                            <a:srgbClr val="FFFFFF"/>
                          </a:solidFill>
                          <a:latin typeface="Calibri"/>
                          <a:cs typeface="Calibri"/>
                        </a:rPr>
                        <a:t>Gen</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905" algn="ctr">
                        <a:lnSpc>
                          <a:spcPct val="100000"/>
                        </a:lnSpc>
                        <a:spcBef>
                          <a:spcPts val="860"/>
                        </a:spcBef>
                      </a:pPr>
                      <a:r>
                        <a:rPr sz="1600" b="1" spc="-20">
                          <a:solidFill>
                            <a:srgbClr val="FFFFFF"/>
                          </a:solidFill>
                          <a:latin typeface="Calibri"/>
                          <a:cs typeface="Calibri"/>
                        </a:rPr>
                        <a:t>DARD</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270" algn="ctr">
                        <a:lnSpc>
                          <a:spcPct val="100000"/>
                        </a:lnSpc>
                        <a:spcBef>
                          <a:spcPts val="860"/>
                        </a:spcBef>
                      </a:pPr>
                      <a:r>
                        <a:rPr sz="1600" b="1" spc="-25">
                          <a:solidFill>
                            <a:srgbClr val="FFFFFF"/>
                          </a:solidFill>
                          <a:latin typeface="Calibri"/>
                          <a:cs typeface="Calibri"/>
                        </a:rPr>
                        <a:t>Net</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34645">
                <a:tc>
                  <a:txBody>
                    <a:bodyPr/>
                    <a:lstStyle/>
                    <a:p>
                      <a:pPr marL="25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35280">
                <a:tc>
                  <a:txBody>
                    <a:bodyPr/>
                    <a:lstStyle/>
                    <a:p>
                      <a:pPr marL="25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34645">
                <a:tc>
                  <a:txBody>
                    <a:bodyPr/>
                    <a:lstStyle/>
                    <a:p>
                      <a:pPr marL="254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34645">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35280">
                <a:tc>
                  <a:txBody>
                    <a:bodyPr/>
                    <a:lstStyle/>
                    <a:p>
                      <a:pPr marL="2540" algn="ctr">
                        <a:lnSpc>
                          <a:spcPct val="100000"/>
                        </a:lnSpc>
                        <a:spcBef>
                          <a:spcPts val="265"/>
                        </a:spcBef>
                      </a:pPr>
                      <a:r>
                        <a:rPr sz="1600" spc="-50">
                          <a:latin typeface="Calibri"/>
                          <a:cs typeface="Calibri"/>
                        </a:rPr>
                        <a:t>5</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34645">
                <a:tc>
                  <a:txBody>
                    <a:bodyPr/>
                    <a:lstStyle/>
                    <a:p>
                      <a:pPr marL="254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35280">
                <a:tc>
                  <a:txBody>
                    <a:bodyPr/>
                    <a:lstStyle/>
                    <a:p>
                      <a:pPr marL="2540" algn="ctr">
                        <a:lnSpc>
                          <a:spcPct val="100000"/>
                        </a:lnSpc>
                        <a:spcBef>
                          <a:spcPts val="265"/>
                        </a:spcBef>
                      </a:pPr>
                      <a:r>
                        <a:rPr sz="1600" spc="-50">
                          <a:latin typeface="Calibri"/>
                          <a:cs typeface="Calibri"/>
                        </a:rPr>
                        <a:t>7</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35280">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35280">
                <a:tc>
                  <a:txBody>
                    <a:bodyPr/>
                    <a:lstStyle/>
                    <a:p>
                      <a:pPr marL="2540" algn="ctr">
                        <a:lnSpc>
                          <a:spcPct val="100000"/>
                        </a:lnSpc>
                        <a:spcBef>
                          <a:spcPts val="265"/>
                        </a:spcBef>
                      </a:pPr>
                      <a:r>
                        <a:rPr sz="1600" spc="-50">
                          <a:latin typeface="Calibri"/>
                          <a:cs typeface="Calibri"/>
                        </a:rPr>
                        <a:t>9</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34645">
                <a:tc>
                  <a:txBody>
                    <a:bodyPr/>
                    <a:lstStyle/>
                    <a:p>
                      <a:pPr marL="635" algn="ctr">
                        <a:lnSpc>
                          <a:spcPct val="100000"/>
                        </a:lnSpc>
                        <a:spcBef>
                          <a:spcPts val="270"/>
                        </a:spcBef>
                      </a:pPr>
                      <a:r>
                        <a:rPr sz="1600" spc="-25">
                          <a:latin typeface="Calibri"/>
                          <a:cs typeface="Calibri"/>
                        </a:rPr>
                        <a:t>10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8</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35280">
                <a:tc>
                  <a:txBody>
                    <a:bodyPr/>
                    <a:lstStyle/>
                    <a:p>
                      <a:pPr marL="635" algn="ctr">
                        <a:lnSpc>
                          <a:spcPct val="100000"/>
                        </a:lnSpc>
                        <a:spcBef>
                          <a:spcPts val="270"/>
                        </a:spcBef>
                      </a:pPr>
                      <a:r>
                        <a:rPr sz="1600" spc="-25">
                          <a:latin typeface="Calibri"/>
                          <a:cs typeface="Calibri"/>
                        </a:rPr>
                        <a:t>11</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34645">
                <a:tc>
                  <a:txBody>
                    <a:bodyPr/>
                    <a:lstStyle/>
                    <a:p>
                      <a:pPr marL="635" algn="ctr">
                        <a:lnSpc>
                          <a:spcPct val="100000"/>
                        </a:lnSpc>
                        <a:spcBef>
                          <a:spcPts val="270"/>
                        </a:spcBef>
                      </a:pPr>
                      <a:r>
                        <a:rPr sz="1600" spc="-25">
                          <a:latin typeface="Calibri"/>
                          <a:cs typeface="Calibri"/>
                        </a:rPr>
                        <a:t>12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35280">
                <a:tc gridSpan="3">
                  <a:txBody>
                    <a:bodyPr/>
                    <a:lstStyle/>
                    <a:p>
                      <a:pPr marL="347980">
                        <a:lnSpc>
                          <a:spcPct val="100000"/>
                        </a:lnSpc>
                        <a:spcBef>
                          <a:spcPts val="270"/>
                        </a:spcBef>
                      </a:pPr>
                      <a:r>
                        <a:rPr sz="1600">
                          <a:latin typeface="Calibri"/>
                          <a:cs typeface="Calibri"/>
                        </a:rPr>
                        <a:t>Net</a:t>
                      </a:r>
                      <a:r>
                        <a:rPr sz="1600" spc="-40">
                          <a:latin typeface="Calibri"/>
                          <a:cs typeface="Calibri"/>
                        </a:rPr>
                        <a:t> </a:t>
                      </a:r>
                      <a:r>
                        <a:rPr sz="1600">
                          <a:latin typeface="Calibri"/>
                          <a:cs typeface="Calibri"/>
                        </a:rPr>
                        <a:t>Hourly</a:t>
                      </a:r>
                      <a:r>
                        <a:rPr sz="1600" spc="-35">
                          <a:latin typeface="Calibri"/>
                          <a:cs typeface="Calibri"/>
                        </a:rPr>
                        <a:t> </a:t>
                      </a:r>
                      <a:r>
                        <a:rPr sz="1600" spc="-10">
                          <a:latin typeface="Calibri"/>
                          <a:cs typeface="Calibri"/>
                        </a:rPr>
                        <a:t>Average</a:t>
                      </a:r>
                      <a:r>
                        <a:rPr sz="1600" spc="-45">
                          <a:latin typeface="Calibri"/>
                          <a:cs typeface="Calibri"/>
                        </a:rPr>
                        <a:t> </a:t>
                      </a:r>
                      <a:r>
                        <a:rPr sz="1600" spc="-10">
                          <a:latin typeface="Calibri"/>
                          <a:cs typeface="Calibri"/>
                        </a:rPr>
                        <a:t>Telemetry</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91</a:t>
            </a:fld>
            <a:endParaRPr spc="-25"/>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1.</a:t>
            </a:r>
            <a:r>
              <a:rPr spc="-75"/>
              <a:t> </a:t>
            </a:r>
            <a:r>
              <a:t>Calculation</a:t>
            </a:r>
            <a:r>
              <a:rPr spc="-45"/>
              <a:t> </a:t>
            </a:r>
            <a:r>
              <a:t>of</a:t>
            </a:r>
            <a:r>
              <a:rPr spc="-75"/>
              <a:t> </a:t>
            </a:r>
            <a:r>
              <a:t>Hourly</a:t>
            </a:r>
            <a:r>
              <a:rPr spc="-80"/>
              <a:t> </a:t>
            </a:r>
            <a:r>
              <a:t>Scaling</a:t>
            </a:r>
            <a:r>
              <a:rPr spc="-75"/>
              <a:t> </a:t>
            </a:r>
            <a:r>
              <a:rPr spc="-35"/>
              <a:t>Factor,</a:t>
            </a:r>
            <a:r>
              <a:rPr spc="-55"/>
              <a:t> </a:t>
            </a:r>
            <a:r>
              <a:rPr sz="2400" b="0" i="1" spc="-10">
                <a:latin typeface="Calibri"/>
                <a:cs typeface="Calibri"/>
              </a:rPr>
              <a:t>continued</a:t>
            </a:r>
            <a:endParaRPr sz="2400">
              <a:latin typeface="Calibri"/>
              <a:cs typeface="Calibri"/>
            </a:endParaRPr>
          </a:p>
        </p:txBody>
      </p:sp>
      <p:sp>
        <p:nvSpPr>
          <p:cNvPr id="3" name="object 3"/>
          <p:cNvSpPr txBox="1"/>
          <p:nvPr/>
        </p:nvSpPr>
        <p:spPr>
          <a:xfrm>
            <a:off x="652068" y="689960"/>
            <a:ext cx="4493260" cy="756920"/>
          </a:xfrm>
          <a:prstGeom prst="rect">
            <a:avLst/>
          </a:prstGeom>
        </p:spPr>
        <p:txBody>
          <a:bodyPr vert="horz" wrap="square" lIns="0" tIns="73025" rIns="0" bIns="0" rtlCol="0">
            <a:spAutoFit/>
          </a:bodyPr>
          <a:lstStyle/>
          <a:p>
            <a:pPr marL="12700">
              <a:lnSpc>
                <a:spcPct val="100000"/>
              </a:lnSpc>
              <a:spcBef>
                <a:spcPts val="575"/>
              </a:spcBef>
            </a:pPr>
            <a:r>
              <a:rPr sz="2000">
                <a:latin typeface="Calibri"/>
                <a:cs typeface="Calibri"/>
              </a:rPr>
              <a:t>(</a:t>
            </a:r>
            <a:r>
              <a:rPr sz="2000" b="1">
                <a:solidFill>
                  <a:srgbClr val="F6881F"/>
                </a:solidFill>
                <a:latin typeface="Calibri"/>
                <a:cs typeface="Calibri"/>
              </a:rPr>
              <a:t>Net</a:t>
            </a:r>
            <a:r>
              <a:rPr sz="2000" b="1" spc="-65">
                <a:solidFill>
                  <a:srgbClr val="F6881F"/>
                </a:solidFill>
                <a:latin typeface="Calibri"/>
                <a:cs typeface="Calibri"/>
              </a:rPr>
              <a:t> </a:t>
            </a:r>
            <a:r>
              <a:rPr sz="2000" b="1">
                <a:solidFill>
                  <a:srgbClr val="F6881F"/>
                </a:solidFill>
                <a:latin typeface="Calibri"/>
                <a:cs typeface="Calibri"/>
              </a:rPr>
              <a:t>RQM</a:t>
            </a:r>
            <a:r>
              <a:rPr sz="2000" b="1" spc="-45">
                <a:solidFill>
                  <a:srgbClr val="F6881F"/>
                </a:solidFill>
                <a:latin typeface="Calibri"/>
                <a:cs typeface="Calibri"/>
              </a:rPr>
              <a:t> </a:t>
            </a:r>
            <a:r>
              <a:rPr sz="2000">
                <a:latin typeface="Calibri"/>
                <a:cs typeface="Calibri"/>
              </a:rPr>
              <a:t>–</a:t>
            </a:r>
            <a:r>
              <a:rPr sz="2000" spc="-30">
                <a:latin typeface="Calibri"/>
                <a:cs typeface="Calibri"/>
              </a:rPr>
              <a:t> </a:t>
            </a:r>
            <a:r>
              <a:rPr sz="2000">
                <a:latin typeface="Calibri"/>
                <a:cs typeface="Calibri"/>
              </a:rPr>
              <a:t>Net</a:t>
            </a:r>
            <a:r>
              <a:rPr sz="2000" spc="-35">
                <a:latin typeface="Calibri"/>
                <a:cs typeface="Calibri"/>
              </a:rPr>
              <a:t> </a:t>
            </a:r>
            <a:r>
              <a:rPr sz="2000">
                <a:latin typeface="Calibri"/>
                <a:cs typeface="Calibri"/>
              </a:rPr>
              <a:t>Hourly</a:t>
            </a:r>
            <a:r>
              <a:rPr sz="2000" spc="-50">
                <a:latin typeface="Calibri"/>
                <a:cs typeface="Calibri"/>
              </a:rPr>
              <a:t> </a:t>
            </a:r>
            <a:r>
              <a:rPr sz="2000" spc="-10">
                <a:latin typeface="Calibri"/>
                <a:cs typeface="Calibri"/>
              </a:rPr>
              <a:t>Average</a:t>
            </a:r>
            <a:r>
              <a:rPr sz="2000" spc="-30">
                <a:latin typeface="Calibri"/>
                <a:cs typeface="Calibri"/>
              </a:rPr>
              <a:t> </a:t>
            </a:r>
            <a:r>
              <a:rPr sz="2000" spc="-10">
                <a:latin typeface="Calibri"/>
                <a:cs typeface="Calibri"/>
              </a:rPr>
              <a:t>Telemetry)</a:t>
            </a:r>
            <a:endParaRPr sz="2000">
              <a:latin typeface="Calibri"/>
              <a:cs typeface="Calibri"/>
            </a:endParaRPr>
          </a:p>
          <a:p>
            <a:pPr marL="12700">
              <a:lnSpc>
                <a:spcPct val="100000"/>
              </a:lnSpc>
              <a:spcBef>
                <a:spcPts val="480"/>
              </a:spcBef>
            </a:pPr>
            <a:r>
              <a:rPr sz="2000">
                <a:latin typeface="Calibri"/>
                <a:cs typeface="Calibri"/>
              </a:rPr>
              <a:t>x</a:t>
            </a:r>
            <a:r>
              <a:rPr sz="2000" spc="-50">
                <a:latin typeface="Calibri"/>
                <a:cs typeface="Calibri"/>
              </a:rPr>
              <a:t> </a:t>
            </a:r>
            <a:r>
              <a:rPr sz="2000">
                <a:latin typeface="Calibri"/>
                <a:cs typeface="Calibri"/>
              </a:rPr>
              <a:t>(12</a:t>
            </a:r>
            <a:r>
              <a:rPr sz="2000" spc="-40">
                <a:latin typeface="Calibri"/>
                <a:cs typeface="Calibri"/>
              </a:rPr>
              <a:t> </a:t>
            </a:r>
            <a:r>
              <a:rPr sz="2000">
                <a:latin typeface="Calibri"/>
                <a:cs typeface="Calibri"/>
              </a:rPr>
              <a:t>÷</a:t>
            </a:r>
            <a:r>
              <a:rPr sz="2000" spc="-45">
                <a:latin typeface="Calibri"/>
                <a:cs typeface="Calibri"/>
              </a:rPr>
              <a:t> </a:t>
            </a:r>
            <a:r>
              <a:rPr sz="2000" spc="-10">
                <a:latin typeface="Calibri"/>
                <a:cs typeface="Calibri"/>
              </a:rPr>
              <a:t>Non-</a:t>
            </a:r>
            <a:r>
              <a:rPr sz="2000">
                <a:latin typeface="Calibri"/>
                <a:cs typeface="Calibri"/>
              </a:rPr>
              <a:t>Zero</a:t>
            </a:r>
            <a:r>
              <a:rPr sz="2000" spc="-45">
                <a:latin typeface="Calibri"/>
                <a:cs typeface="Calibri"/>
              </a:rPr>
              <a:t> </a:t>
            </a:r>
            <a:r>
              <a:rPr sz="2000" spc="-20">
                <a:latin typeface="Calibri"/>
                <a:cs typeface="Calibri"/>
              </a:rPr>
              <a:t>Telemetry</a:t>
            </a:r>
            <a:r>
              <a:rPr sz="2000" spc="-5">
                <a:latin typeface="Calibri"/>
                <a:cs typeface="Calibri"/>
              </a:rPr>
              <a:t> </a:t>
            </a:r>
            <a:r>
              <a:rPr sz="2000" spc="-10">
                <a:latin typeface="Calibri"/>
                <a:cs typeface="Calibri"/>
              </a:rPr>
              <a:t>Interval</a:t>
            </a:r>
            <a:r>
              <a:rPr sz="2000" spc="-40">
                <a:latin typeface="Calibri"/>
                <a:cs typeface="Calibri"/>
              </a:rPr>
              <a:t> </a:t>
            </a:r>
            <a:r>
              <a:rPr sz="2000" spc="-10">
                <a:latin typeface="Calibri"/>
                <a:cs typeface="Calibri"/>
              </a:rPr>
              <a:t>Count)</a:t>
            </a:r>
            <a:endParaRPr sz="2000">
              <a:latin typeface="Calibri"/>
              <a:cs typeface="Calibri"/>
            </a:endParaRPr>
          </a:p>
        </p:txBody>
      </p:sp>
      <p:sp>
        <p:nvSpPr>
          <p:cNvPr id="4" name="object 4"/>
          <p:cNvSpPr txBox="1"/>
          <p:nvPr/>
        </p:nvSpPr>
        <p:spPr>
          <a:xfrm>
            <a:off x="652068" y="2578684"/>
            <a:ext cx="1956435" cy="331470"/>
          </a:xfrm>
          <a:prstGeom prst="rect">
            <a:avLst/>
          </a:prstGeom>
        </p:spPr>
        <p:txBody>
          <a:bodyPr vert="horz" wrap="square" lIns="0" tIns="13335" rIns="0" bIns="0" rtlCol="0">
            <a:spAutoFit/>
          </a:bodyPr>
          <a:lstStyle/>
          <a:p>
            <a:pPr marL="12700">
              <a:lnSpc>
                <a:spcPct val="100000"/>
              </a:lnSpc>
              <a:spcBef>
                <a:spcPts val="105"/>
              </a:spcBef>
              <a:tabLst>
                <a:tab pos="815975" algn="l"/>
                <a:tab pos="1865630" algn="l"/>
              </a:tabLst>
            </a:pPr>
            <a:r>
              <a:rPr sz="2000">
                <a:latin typeface="Calibri"/>
                <a:cs typeface="Calibri"/>
              </a:rPr>
              <a:t>=</a:t>
            </a:r>
            <a:r>
              <a:rPr sz="2000" spc="-10">
                <a:latin typeface="Calibri"/>
                <a:cs typeface="Calibri"/>
              </a:rPr>
              <a:t> </a:t>
            </a:r>
            <a:r>
              <a:rPr sz="2000">
                <a:latin typeface="Calibri"/>
                <a:cs typeface="Calibri"/>
              </a:rPr>
              <a:t>(</a:t>
            </a:r>
            <a:r>
              <a:rPr sz="2000" b="1">
                <a:solidFill>
                  <a:srgbClr val="F6881F"/>
                </a:solidFill>
                <a:latin typeface="Calibri"/>
                <a:cs typeface="Calibri"/>
              </a:rPr>
              <a:t>4</a:t>
            </a:r>
            <a:r>
              <a:rPr sz="2000" b="1" spc="-20">
                <a:solidFill>
                  <a:srgbClr val="F6881F"/>
                </a:solidFill>
                <a:latin typeface="Calibri"/>
                <a:cs typeface="Calibri"/>
              </a:rPr>
              <a:t> </a:t>
            </a:r>
            <a:r>
              <a:rPr sz="2000" spc="-50">
                <a:latin typeface="Calibri"/>
                <a:cs typeface="Calibri"/>
              </a:rPr>
              <a:t>–</a:t>
            </a:r>
            <a:r>
              <a:rPr sz="2000">
                <a:latin typeface="Calibri"/>
                <a:cs typeface="Calibri"/>
              </a:rPr>
              <a:t>	) x</a:t>
            </a:r>
            <a:r>
              <a:rPr sz="2000" spc="-15">
                <a:latin typeface="Calibri"/>
                <a:cs typeface="Calibri"/>
              </a:rPr>
              <a:t> </a:t>
            </a:r>
            <a:r>
              <a:rPr sz="2000">
                <a:latin typeface="Calibri"/>
                <a:cs typeface="Calibri"/>
              </a:rPr>
              <a:t>(12</a:t>
            </a:r>
            <a:r>
              <a:rPr sz="2000" spc="-20">
                <a:latin typeface="Calibri"/>
                <a:cs typeface="Calibri"/>
              </a:rPr>
              <a:t> </a:t>
            </a:r>
            <a:r>
              <a:rPr sz="2000" spc="-50">
                <a:latin typeface="Calibri"/>
                <a:cs typeface="Calibri"/>
              </a:rPr>
              <a:t>÷</a:t>
            </a:r>
            <a:r>
              <a:rPr sz="2000">
                <a:latin typeface="Calibri"/>
                <a:cs typeface="Calibri"/>
              </a:rPr>
              <a:t>	</a:t>
            </a:r>
            <a:r>
              <a:rPr sz="2000" spc="-60">
                <a:latin typeface="Calibri"/>
                <a:cs typeface="Calibri"/>
              </a:rPr>
              <a:t>)</a:t>
            </a:r>
            <a:endParaRPr sz="20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6" name="object 6"/>
          <p:cNvGraphicFramePr>
            <a:graphicFrameLocks noGrp="1"/>
          </p:cNvGraphicFramePr>
          <p:nvPr/>
        </p:nvGraphicFramePr>
        <p:xfrm>
          <a:off x="6242050" y="1060450"/>
          <a:ext cx="3886200" cy="517715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34645">
                <a:tc rowSpan="2">
                  <a:txBody>
                    <a:bodyPr/>
                    <a:lstStyle/>
                    <a:p>
                      <a:pPr marL="162560" marR="155575" algn="ctr">
                        <a:lnSpc>
                          <a:spcPct val="100000"/>
                        </a:lnSpc>
                        <a:spcBef>
                          <a:spcPts val="260"/>
                        </a:spcBef>
                      </a:pPr>
                      <a:r>
                        <a:rPr sz="1600" b="1" spc="-10">
                          <a:solidFill>
                            <a:srgbClr val="FFFFFF"/>
                          </a:solidFill>
                          <a:latin typeface="Calibri"/>
                          <a:cs typeface="Calibri"/>
                        </a:rPr>
                        <a:t>Five- Minute </a:t>
                      </a:r>
                      <a:r>
                        <a:rPr sz="1600" b="1" spc="-20">
                          <a:solidFill>
                            <a:srgbClr val="FFFFFF"/>
                          </a:solidFill>
                          <a:latin typeface="Calibri"/>
                          <a:cs typeface="Calibri"/>
                        </a:rPr>
                        <a:t>Interval</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833119">
                        <a:lnSpc>
                          <a:spcPct val="100000"/>
                        </a:lnSpc>
                        <a:spcBef>
                          <a:spcPts val="260"/>
                        </a:spcBef>
                      </a:pPr>
                      <a:r>
                        <a:rPr sz="1600" b="1" spc="-20">
                          <a:solidFill>
                            <a:srgbClr val="FFFFFF"/>
                          </a:solidFill>
                          <a:latin typeface="Calibri"/>
                          <a:cs typeface="Calibri"/>
                        </a:rPr>
                        <a:t>Telemetry </a:t>
                      </a:r>
                      <a:r>
                        <a:rPr sz="1600" b="1" spc="-25">
                          <a:solidFill>
                            <a:srgbClr val="FFFFFF"/>
                          </a:solidFill>
                          <a:latin typeface="Calibri"/>
                          <a:cs typeface="Calibri"/>
                        </a:rPr>
                        <a:t>MW</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7680">
                <a:tc vMerge="1">
                  <a:txBody>
                    <a:bodyPr/>
                    <a:lstStyle/>
                    <a:p>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540" algn="ctr">
                        <a:lnSpc>
                          <a:spcPct val="100000"/>
                        </a:lnSpc>
                        <a:spcBef>
                          <a:spcPts val="860"/>
                        </a:spcBef>
                      </a:pPr>
                      <a:r>
                        <a:rPr sz="1600" b="1" spc="-25">
                          <a:solidFill>
                            <a:srgbClr val="FFFFFF"/>
                          </a:solidFill>
                          <a:latin typeface="Calibri"/>
                          <a:cs typeface="Calibri"/>
                        </a:rPr>
                        <a:t>Gen</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905" algn="ctr">
                        <a:lnSpc>
                          <a:spcPct val="100000"/>
                        </a:lnSpc>
                        <a:spcBef>
                          <a:spcPts val="860"/>
                        </a:spcBef>
                      </a:pPr>
                      <a:r>
                        <a:rPr sz="1600" b="1" spc="-20">
                          <a:solidFill>
                            <a:srgbClr val="FFFFFF"/>
                          </a:solidFill>
                          <a:latin typeface="Calibri"/>
                          <a:cs typeface="Calibri"/>
                        </a:rPr>
                        <a:t>DARD</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270" algn="ctr">
                        <a:lnSpc>
                          <a:spcPct val="100000"/>
                        </a:lnSpc>
                        <a:spcBef>
                          <a:spcPts val="860"/>
                        </a:spcBef>
                      </a:pPr>
                      <a:r>
                        <a:rPr sz="1600" b="1" spc="-25">
                          <a:solidFill>
                            <a:srgbClr val="FFFFFF"/>
                          </a:solidFill>
                          <a:latin typeface="Calibri"/>
                          <a:cs typeface="Calibri"/>
                        </a:rPr>
                        <a:t>Net</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34645">
                <a:tc>
                  <a:txBody>
                    <a:bodyPr/>
                    <a:lstStyle/>
                    <a:p>
                      <a:pPr marL="25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35280">
                <a:tc>
                  <a:txBody>
                    <a:bodyPr/>
                    <a:lstStyle/>
                    <a:p>
                      <a:pPr marL="25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34645">
                <a:tc>
                  <a:txBody>
                    <a:bodyPr/>
                    <a:lstStyle/>
                    <a:p>
                      <a:pPr marL="254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34645">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35280">
                <a:tc>
                  <a:txBody>
                    <a:bodyPr/>
                    <a:lstStyle/>
                    <a:p>
                      <a:pPr marL="2540" algn="ctr">
                        <a:lnSpc>
                          <a:spcPct val="100000"/>
                        </a:lnSpc>
                        <a:spcBef>
                          <a:spcPts val="265"/>
                        </a:spcBef>
                      </a:pPr>
                      <a:r>
                        <a:rPr sz="1600" spc="-50">
                          <a:latin typeface="Calibri"/>
                          <a:cs typeface="Calibri"/>
                        </a:rPr>
                        <a:t>5</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34645">
                <a:tc>
                  <a:txBody>
                    <a:bodyPr/>
                    <a:lstStyle/>
                    <a:p>
                      <a:pPr marL="254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35280">
                <a:tc>
                  <a:txBody>
                    <a:bodyPr/>
                    <a:lstStyle/>
                    <a:p>
                      <a:pPr marL="2540" algn="ctr">
                        <a:lnSpc>
                          <a:spcPct val="100000"/>
                        </a:lnSpc>
                        <a:spcBef>
                          <a:spcPts val="265"/>
                        </a:spcBef>
                      </a:pPr>
                      <a:r>
                        <a:rPr sz="1600" spc="-50">
                          <a:latin typeface="Calibri"/>
                          <a:cs typeface="Calibri"/>
                        </a:rPr>
                        <a:t>7</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35280">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35280">
                <a:tc>
                  <a:txBody>
                    <a:bodyPr/>
                    <a:lstStyle/>
                    <a:p>
                      <a:pPr marL="2540" algn="ctr">
                        <a:lnSpc>
                          <a:spcPct val="100000"/>
                        </a:lnSpc>
                        <a:spcBef>
                          <a:spcPts val="265"/>
                        </a:spcBef>
                      </a:pPr>
                      <a:r>
                        <a:rPr sz="1600" spc="-50">
                          <a:latin typeface="Calibri"/>
                          <a:cs typeface="Calibri"/>
                        </a:rPr>
                        <a:t>9</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34645">
                <a:tc>
                  <a:txBody>
                    <a:bodyPr/>
                    <a:lstStyle/>
                    <a:p>
                      <a:pPr marL="635" algn="ctr">
                        <a:lnSpc>
                          <a:spcPct val="100000"/>
                        </a:lnSpc>
                        <a:spcBef>
                          <a:spcPts val="270"/>
                        </a:spcBef>
                      </a:pPr>
                      <a:r>
                        <a:rPr sz="1600" spc="-25">
                          <a:latin typeface="Calibri"/>
                          <a:cs typeface="Calibri"/>
                        </a:rPr>
                        <a:t>10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8</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35280">
                <a:tc>
                  <a:txBody>
                    <a:bodyPr/>
                    <a:lstStyle/>
                    <a:p>
                      <a:pPr marL="635" algn="ctr">
                        <a:lnSpc>
                          <a:spcPct val="100000"/>
                        </a:lnSpc>
                        <a:spcBef>
                          <a:spcPts val="270"/>
                        </a:spcBef>
                      </a:pPr>
                      <a:r>
                        <a:rPr sz="1600" spc="-25">
                          <a:latin typeface="Calibri"/>
                          <a:cs typeface="Calibri"/>
                        </a:rPr>
                        <a:t>11</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34645">
                <a:tc>
                  <a:txBody>
                    <a:bodyPr/>
                    <a:lstStyle/>
                    <a:p>
                      <a:pPr marL="635" algn="ctr">
                        <a:lnSpc>
                          <a:spcPct val="100000"/>
                        </a:lnSpc>
                        <a:spcBef>
                          <a:spcPts val="270"/>
                        </a:spcBef>
                      </a:pPr>
                      <a:r>
                        <a:rPr sz="1600" spc="-25">
                          <a:latin typeface="Calibri"/>
                          <a:cs typeface="Calibri"/>
                        </a:rPr>
                        <a:t>12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35280">
                <a:tc gridSpan="3">
                  <a:txBody>
                    <a:bodyPr/>
                    <a:lstStyle/>
                    <a:p>
                      <a:pPr marL="347980">
                        <a:lnSpc>
                          <a:spcPct val="100000"/>
                        </a:lnSpc>
                        <a:spcBef>
                          <a:spcPts val="270"/>
                        </a:spcBef>
                      </a:pPr>
                      <a:r>
                        <a:rPr sz="1600">
                          <a:latin typeface="Calibri"/>
                          <a:cs typeface="Calibri"/>
                        </a:rPr>
                        <a:t>Net</a:t>
                      </a:r>
                      <a:r>
                        <a:rPr sz="1600" spc="-40">
                          <a:latin typeface="Calibri"/>
                          <a:cs typeface="Calibri"/>
                        </a:rPr>
                        <a:t> </a:t>
                      </a:r>
                      <a:r>
                        <a:rPr sz="1600">
                          <a:latin typeface="Calibri"/>
                          <a:cs typeface="Calibri"/>
                        </a:rPr>
                        <a:t>Hourly</a:t>
                      </a:r>
                      <a:r>
                        <a:rPr sz="1600" spc="-35">
                          <a:latin typeface="Calibri"/>
                          <a:cs typeface="Calibri"/>
                        </a:rPr>
                        <a:t> </a:t>
                      </a:r>
                      <a:r>
                        <a:rPr sz="1600" spc="-10">
                          <a:latin typeface="Calibri"/>
                          <a:cs typeface="Calibri"/>
                        </a:rPr>
                        <a:t>Average</a:t>
                      </a:r>
                      <a:r>
                        <a:rPr sz="1600" spc="-45">
                          <a:latin typeface="Calibri"/>
                          <a:cs typeface="Calibri"/>
                        </a:rPr>
                        <a:t> </a:t>
                      </a:r>
                      <a:r>
                        <a:rPr sz="1600" spc="-10">
                          <a:latin typeface="Calibri"/>
                          <a:cs typeface="Calibri"/>
                        </a:rPr>
                        <a:t>Telemetry</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92</a:t>
            </a:fld>
            <a:endParaRPr spc="-25"/>
          </a:p>
        </p:txBody>
      </p:sp>
      <p:graphicFrame>
        <p:nvGraphicFramePr>
          <p:cNvPr id="7" name="object 7"/>
          <p:cNvGraphicFramePr>
            <a:graphicFrameLocks noGrp="1"/>
          </p:cNvGraphicFramePr>
          <p:nvPr/>
        </p:nvGraphicFramePr>
        <p:xfrm>
          <a:off x="1282446" y="1670050"/>
          <a:ext cx="3733799" cy="588010"/>
        </p:xfrm>
        <a:graphic>
          <a:graphicData uri="http://schemas.openxmlformats.org/drawingml/2006/table">
            <a:tbl>
              <a:tblPr firstRow="1" bandRow="1">
                <a:tableStyleId>{2D5ABB26-0587-4C30-8999-92F81FD0307C}</a:tableStyleId>
              </a:tblPr>
              <a:tblGrid>
                <a:gridCol w="3115310">
                  <a:extLst>
                    <a:ext uri="{9D8B030D-6E8A-4147-A177-3AD203B41FA5}">
                      <a16:colId xmlns:a16="http://schemas.microsoft.com/office/drawing/2014/main" val="20000"/>
                    </a:ext>
                  </a:extLst>
                </a:gridCol>
                <a:gridCol w="618489">
                  <a:extLst>
                    <a:ext uri="{9D8B030D-6E8A-4147-A177-3AD203B41FA5}">
                      <a16:colId xmlns:a16="http://schemas.microsoft.com/office/drawing/2014/main" val="20001"/>
                    </a:ext>
                  </a:extLst>
                </a:gridCol>
              </a:tblGrid>
              <a:tr h="283210">
                <a:tc gridSpan="2">
                  <a:txBody>
                    <a:bodyPr/>
                    <a:lstStyle/>
                    <a:p>
                      <a:pPr marL="91440">
                        <a:lnSpc>
                          <a:spcPct val="100000"/>
                        </a:lnSpc>
                        <a:spcBef>
                          <a:spcPts val="290"/>
                        </a:spcBef>
                      </a:pPr>
                      <a:r>
                        <a:rPr sz="1200" b="1" i="1" spc="-10">
                          <a:latin typeface="Calibri"/>
                          <a:cs typeface="Calibri"/>
                        </a:rPr>
                        <a:t>Assumption:</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290195">
                        <a:lnSpc>
                          <a:spcPct val="100000"/>
                        </a:lnSpc>
                        <a:spcBef>
                          <a:spcPts val="270"/>
                        </a:spcBef>
                      </a:pPr>
                      <a:r>
                        <a:rPr sz="1400" b="1">
                          <a:latin typeface="Calibri"/>
                          <a:cs typeface="Calibri"/>
                        </a:rPr>
                        <a:t>Net</a:t>
                      </a:r>
                      <a:r>
                        <a:rPr sz="1400" b="1" spc="-30">
                          <a:latin typeface="Calibri"/>
                          <a:cs typeface="Calibri"/>
                        </a:rPr>
                        <a:t> </a:t>
                      </a:r>
                      <a:r>
                        <a:rPr sz="1400" b="1" spc="-10">
                          <a:latin typeface="Calibri"/>
                          <a:cs typeface="Calibri"/>
                        </a:rPr>
                        <a:t>Revenue</a:t>
                      </a:r>
                      <a:r>
                        <a:rPr sz="1400" b="1" spc="-45">
                          <a:latin typeface="Calibri"/>
                          <a:cs typeface="Calibri"/>
                        </a:rPr>
                        <a:t> </a:t>
                      </a:r>
                      <a:r>
                        <a:rPr sz="1400" b="1">
                          <a:latin typeface="Calibri"/>
                          <a:cs typeface="Calibri"/>
                        </a:rPr>
                        <a:t>Quality</a:t>
                      </a:r>
                      <a:r>
                        <a:rPr sz="1400" b="1" spc="-35">
                          <a:latin typeface="Calibri"/>
                          <a:cs typeface="Calibri"/>
                        </a:rPr>
                        <a:t> </a:t>
                      </a:r>
                      <a:r>
                        <a:rPr sz="1400" b="1">
                          <a:latin typeface="Calibri"/>
                          <a:cs typeface="Calibri"/>
                        </a:rPr>
                        <a:t>Meter</a:t>
                      </a:r>
                      <a:r>
                        <a:rPr sz="1400" b="1" spc="-40">
                          <a:latin typeface="Calibri"/>
                          <a:cs typeface="Calibri"/>
                        </a:rPr>
                        <a:t> </a:t>
                      </a:r>
                      <a:r>
                        <a:rPr sz="1400" b="1" spc="-20">
                          <a:latin typeface="Calibri"/>
                          <a:cs typeface="Calibri"/>
                        </a:rPr>
                        <a:t>(RQM)</a:t>
                      </a:r>
                      <a:endParaRPr sz="14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0160" algn="ctr">
                        <a:lnSpc>
                          <a:spcPct val="100000"/>
                        </a:lnSpc>
                        <a:spcBef>
                          <a:spcPts val="270"/>
                        </a:spcBef>
                      </a:pPr>
                      <a:r>
                        <a:rPr sz="1400" b="1" spc="-50">
                          <a:latin typeface="Calibri"/>
                          <a:cs typeface="Calibri"/>
                        </a:rPr>
                        <a:t>4</a:t>
                      </a:r>
                      <a:endParaRPr sz="1400">
                        <a:latin typeface="Calibri"/>
                        <a:cs typeface="Calibri"/>
                      </a:endParaRPr>
                    </a:p>
                  </a:txBody>
                  <a:tcPr marL="0" marR="0" marT="34290" marB="0">
                    <a:lnL w="38100">
                      <a:solidFill>
                        <a:srgbClr val="F6881F"/>
                      </a:solidFill>
                      <a:prstDash val="solid"/>
                    </a:lnL>
                    <a:lnR w="28575">
                      <a:solidFill>
                        <a:srgbClr val="F6881F"/>
                      </a:solidFill>
                      <a:prstDash val="solid"/>
                    </a:lnR>
                    <a:lnT w="12700">
                      <a:solidFill>
                        <a:srgbClr val="F6881F"/>
                      </a:solidFill>
                      <a:prstDash val="solid"/>
                    </a:lnT>
                    <a:lnB w="12700">
                      <a:solidFill>
                        <a:srgbClr val="F6881F"/>
                      </a:solidFill>
                      <a:prstDash val="solid"/>
                    </a:lnB>
                    <a:solidFill>
                      <a:srgbClr val="FCE2AC"/>
                    </a:solid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1.</a:t>
            </a:r>
            <a:r>
              <a:rPr spc="-75"/>
              <a:t> </a:t>
            </a:r>
            <a:r>
              <a:t>Calculation</a:t>
            </a:r>
            <a:r>
              <a:rPr spc="-45"/>
              <a:t> </a:t>
            </a:r>
            <a:r>
              <a:t>of</a:t>
            </a:r>
            <a:r>
              <a:rPr spc="-75"/>
              <a:t> </a:t>
            </a:r>
            <a:r>
              <a:t>Hourly</a:t>
            </a:r>
            <a:r>
              <a:rPr spc="-80"/>
              <a:t> </a:t>
            </a:r>
            <a:r>
              <a:t>Scaling</a:t>
            </a:r>
            <a:r>
              <a:rPr spc="-75"/>
              <a:t> </a:t>
            </a:r>
            <a:r>
              <a:rPr spc="-35"/>
              <a:t>Factor,</a:t>
            </a:r>
            <a:r>
              <a:rPr spc="-55"/>
              <a:t> </a:t>
            </a:r>
            <a:r>
              <a:rPr sz="2400" b="0" i="1" spc="-10">
                <a:latin typeface="Calibri"/>
                <a:cs typeface="Calibri"/>
              </a:rPr>
              <a:t>continued</a:t>
            </a:r>
            <a:endParaRPr sz="2400">
              <a:latin typeface="Calibri"/>
              <a:cs typeface="Calibri"/>
            </a:endParaRPr>
          </a:p>
        </p:txBody>
      </p:sp>
      <p:sp>
        <p:nvSpPr>
          <p:cNvPr id="3" name="object 3"/>
          <p:cNvSpPr txBox="1"/>
          <p:nvPr/>
        </p:nvSpPr>
        <p:spPr>
          <a:xfrm>
            <a:off x="652068" y="689960"/>
            <a:ext cx="4547235" cy="756920"/>
          </a:xfrm>
          <a:prstGeom prst="rect">
            <a:avLst/>
          </a:prstGeom>
        </p:spPr>
        <p:txBody>
          <a:bodyPr vert="horz" wrap="square" lIns="0" tIns="73025" rIns="0" bIns="0" rtlCol="0">
            <a:spAutoFit/>
          </a:bodyPr>
          <a:lstStyle/>
          <a:p>
            <a:pPr marL="12700">
              <a:lnSpc>
                <a:spcPct val="100000"/>
              </a:lnSpc>
              <a:spcBef>
                <a:spcPts val="575"/>
              </a:spcBef>
            </a:pPr>
            <a:r>
              <a:rPr sz="2000">
                <a:latin typeface="Calibri"/>
                <a:cs typeface="Calibri"/>
              </a:rPr>
              <a:t>(Net</a:t>
            </a:r>
            <a:r>
              <a:rPr sz="2000" spc="-30">
                <a:latin typeface="Calibri"/>
                <a:cs typeface="Calibri"/>
              </a:rPr>
              <a:t> </a:t>
            </a:r>
            <a:r>
              <a:rPr sz="2000">
                <a:latin typeface="Calibri"/>
                <a:cs typeface="Calibri"/>
              </a:rPr>
              <a:t>RQM</a:t>
            </a:r>
            <a:r>
              <a:rPr sz="2000" spc="-40">
                <a:latin typeface="Calibri"/>
                <a:cs typeface="Calibri"/>
              </a:rPr>
              <a:t> </a:t>
            </a:r>
            <a:r>
              <a:rPr sz="2000">
                <a:latin typeface="Calibri"/>
                <a:cs typeface="Calibri"/>
              </a:rPr>
              <a:t>–</a:t>
            </a:r>
            <a:r>
              <a:rPr sz="2000" spc="-30">
                <a:latin typeface="Calibri"/>
                <a:cs typeface="Calibri"/>
              </a:rPr>
              <a:t> </a:t>
            </a:r>
            <a:r>
              <a:rPr sz="2000" b="1">
                <a:solidFill>
                  <a:srgbClr val="F6881F"/>
                </a:solidFill>
                <a:latin typeface="Calibri"/>
                <a:cs typeface="Calibri"/>
              </a:rPr>
              <a:t>Net</a:t>
            </a:r>
            <a:r>
              <a:rPr sz="2000" b="1" spc="-35">
                <a:solidFill>
                  <a:srgbClr val="F6881F"/>
                </a:solidFill>
                <a:latin typeface="Calibri"/>
                <a:cs typeface="Calibri"/>
              </a:rPr>
              <a:t> </a:t>
            </a:r>
            <a:r>
              <a:rPr sz="2000" b="1">
                <a:solidFill>
                  <a:srgbClr val="F6881F"/>
                </a:solidFill>
                <a:latin typeface="Calibri"/>
                <a:cs typeface="Calibri"/>
              </a:rPr>
              <a:t>Hourly</a:t>
            </a:r>
            <a:r>
              <a:rPr sz="2000" b="1" spc="-45">
                <a:solidFill>
                  <a:srgbClr val="F6881F"/>
                </a:solidFill>
                <a:latin typeface="Calibri"/>
                <a:cs typeface="Calibri"/>
              </a:rPr>
              <a:t> </a:t>
            </a:r>
            <a:r>
              <a:rPr sz="2000" b="1" spc="-20">
                <a:solidFill>
                  <a:srgbClr val="F6881F"/>
                </a:solidFill>
                <a:latin typeface="Calibri"/>
                <a:cs typeface="Calibri"/>
              </a:rPr>
              <a:t>Average</a:t>
            </a:r>
            <a:r>
              <a:rPr sz="2000" b="1" spc="-5">
                <a:solidFill>
                  <a:srgbClr val="F6881F"/>
                </a:solidFill>
                <a:latin typeface="Calibri"/>
                <a:cs typeface="Calibri"/>
              </a:rPr>
              <a:t> </a:t>
            </a:r>
            <a:r>
              <a:rPr sz="2000" b="1" spc="-10">
                <a:solidFill>
                  <a:srgbClr val="F6881F"/>
                </a:solidFill>
                <a:latin typeface="Calibri"/>
                <a:cs typeface="Calibri"/>
              </a:rPr>
              <a:t>Telemetry</a:t>
            </a:r>
            <a:r>
              <a:rPr sz="2000" spc="-10">
                <a:latin typeface="Calibri"/>
                <a:cs typeface="Calibri"/>
              </a:rPr>
              <a:t>)</a:t>
            </a:r>
            <a:endParaRPr sz="2000">
              <a:latin typeface="Calibri"/>
              <a:cs typeface="Calibri"/>
            </a:endParaRPr>
          </a:p>
          <a:p>
            <a:pPr marL="12700">
              <a:lnSpc>
                <a:spcPct val="100000"/>
              </a:lnSpc>
              <a:spcBef>
                <a:spcPts val="480"/>
              </a:spcBef>
            </a:pPr>
            <a:r>
              <a:rPr sz="2000">
                <a:latin typeface="Calibri"/>
                <a:cs typeface="Calibri"/>
              </a:rPr>
              <a:t>x</a:t>
            </a:r>
            <a:r>
              <a:rPr sz="2000" spc="-50">
                <a:latin typeface="Calibri"/>
                <a:cs typeface="Calibri"/>
              </a:rPr>
              <a:t> </a:t>
            </a:r>
            <a:r>
              <a:rPr sz="2000">
                <a:latin typeface="Calibri"/>
                <a:cs typeface="Calibri"/>
              </a:rPr>
              <a:t>(12</a:t>
            </a:r>
            <a:r>
              <a:rPr sz="2000" spc="-40">
                <a:latin typeface="Calibri"/>
                <a:cs typeface="Calibri"/>
              </a:rPr>
              <a:t> </a:t>
            </a:r>
            <a:r>
              <a:rPr sz="2000">
                <a:latin typeface="Calibri"/>
                <a:cs typeface="Calibri"/>
              </a:rPr>
              <a:t>÷</a:t>
            </a:r>
            <a:r>
              <a:rPr sz="2000" spc="-45">
                <a:latin typeface="Calibri"/>
                <a:cs typeface="Calibri"/>
              </a:rPr>
              <a:t> </a:t>
            </a:r>
            <a:r>
              <a:rPr sz="2000" spc="-10">
                <a:latin typeface="Calibri"/>
                <a:cs typeface="Calibri"/>
              </a:rPr>
              <a:t>Non-</a:t>
            </a:r>
            <a:r>
              <a:rPr sz="2000">
                <a:latin typeface="Calibri"/>
                <a:cs typeface="Calibri"/>
              </a:rPr>
              <a:t>Zero</a:t>
            </a:r>
            <a:r>
              <a:rPr sz="2000" spc="-45">
                <a:latin typeface="Calibri"/>
                <a:cs typeface="Calibri"/>
              </a:rPr>
              <a:t> </a:t>
            </a:r>
            <a:r>
              <a:rPr sz="2000" spc="-20">
                <a:latin typeface="Calibri"/>
                <a:cs typeface="Calibri"/>
              </a:rPr>
              <a:t>Telemetry</a:t>
            </a:r>
            <a:r>
              <a:rPr sz="2000" spc="-5">
                <a:latin typeface="Calibri"/>
                <a:cs typeface="Calibri"/>
              </a:rPr>
              <a:t> </a:t>
            </a:r>
            <a:r>
              <a:rPr sz="2000" spc="-10">
                <a:latin typeface="Calibri"/>
                <a:cs typeface="Calibri"/>
              </a:rPr>
              <a:t>Interval</a:t>
            </a:r>
            <a:r>
              <a:rPr sz="2000" spc="-40">
                <a:latin typeface="Calibri"/>
                <a:cs typeface="Calibri"/>
              </a:rPr>
              <a:t> </a:t>
            </a:r>
            <a:r>
              <a:rPr sz="2000" spc="-10">
                <a:latin typeface="Calibri"/>
                <a:cs typeface="Calibri"/>
              </a:rPr>
              <a:t>Count)</a:t>
            </a:r>
            <a:endParaRPr sz="2000">
              <a:latin typeface="Calibri"/>
              <a:cs typeface="Calibri"/>
            </a:endParaRPr>
          </a:p>
        </p:txBody>
      </p:sp>
      <p:sp>
        <p:nvSpPr>
          <p:cNvPr id="4" name="object 4"/>
          <p:cNvSpPr txBox="1"/>
          <p:nvPr/>
        </p:nvSpPr>
        <p:spPr>
          <a:xfrm>
            <a:off x="652068" y="2578684"/>
            <a:ext cx="2110105" cy="331470"/>
          </a:xfrm>
          <a:prstGeom prst="rect">
            <a:avLst/>
          </a:prstGeom>
        </p:spPr>
        <p:txBody>
          <a:bodyPr vert="horz" wrap="square" lIns="0" tIns="13335" rIns="0" bIns="0" rtlCol="0">
            <a:spAutoFit/>
          </a:bodyPr>
          <a:lstStyle/>
          <a:p>
            <a:pPr marL="12700">
              <a:lnSpc>
                <a:spcPct val="100000"/>
              </a:lnSpc>
              <a:spcBef>
                <a:spcPts val="105"/>
              </a:spcBef>
              <a:tabLst>
                <a:tab pos="2019935" algn="l"/>
              </a:tabLst>
            </a:pPr>
            <a:r>
              <a:rPr sz="2000">
                <a:latin typeface="Calibri"/>
                <a:cs typeface="Calibri"/>
              </a:rPr>
              <a:t>=</a:t>
            </a:r>
            <a:r>
              <a:rPr sz="2000" spc="-5">
                <a:latin typeface="Calibri"/>
                <a:cs typeface="Calibri"/>
              </a:rPr>
              <a:t> </a:t>
            </a:r>
            <a:r>
              <a:rPr sz="2000">
                <a:latin typeface="Calibri"/>
                <a:cs typeface="Calibri"/>
              </a:rPr>
              <a:t>(4</a:t>
            </a:r>
            <a:r>
              <a:rPr sz="2000" spc="-5">
                <a:latin typeface="Calibri"/>
                <a:cs typeface="Calibri"/>
              </a:rPr>
              <a:t> </a:t>
            </a:r>
            <a:r>
              <a:rPr sz="2000">
                <a:latin typeface="Calibri"/>
                <a:cs typeface="Calibri"/>
              </a:rPr>
              <a:t>–</a:t>
            </a:r>
            <a:r>
              <a:rPr sz="2000" spc="-5">
                <a:latin typeface="Calibri"/>
                <a:cs typeface="Calibri"/>
              </a:rPr>
              <a:t> </a:t>
            </a:r>
            <a:r>
              <a:rPr sz="2000" b="1">
                <a:solidFill>
                  <a:srgbClr val="F6881F"/>
                </a:solidFill>
                <a:latin typeface="Calibri"/>
                <a:cs typeface="Calibri"/>
              </a:rPr>
              <a:t>3.5</a:t>
            </a:r>
            <a:r>
              <a:rPr sz="2000">
                <a:latin typeface="Calibri"/>
                <a:cs typeface="Calibri"/>
              </a:rPr>
              <a:t>)</a:t>
            </a:r>
            <a:r>
              <a:rPr sz="2000" spc="-25">
                <a:latin typeface="Calibri"/>
                <a:cs typeface="Calibri"/>
              </a:rPr>
              <a:t> </a:t>
            </a:r>
            <a:r>
              <a:rPr sz="2000">
                <a:latin typeface="Calibri"/>
                <a:cs typeface="Calibri"/>
              </a:rPr>
              <a:t>x</a:t>
            </a:r>
            <a:r>
              <a:rPr sz="2000" spc="-20">
                <a:latin typeface="Calibri"/>
                <a:cs typeface="Calibri"/>
              </a:rPr>
              <a:t> </a:t>
            </a:r>
            <a:r>
              <a:rPr sz="2000">
                <a:latin typeface="Calibri"/>
                <a:cs typeface="Calibri"/>
              </a:rPr>
              <a:t>(12</a:t>
            </a:r>
            <a:r>
              <a:rPr sz="2000" spc="-20">
                <a:latin typeface="Calibri"/>
                <a:cs typeface="Calibri"/>
              </a:rPr>
              <a:t> </a:t>
            </a:r>
            <a:r>
              <a:rPr sz="2000" spc="-50">
                <a:latin typeface="Calibri"/>
                <a:cs typeface="Calibri"/>
              </a:rPr>
              <a:t>÷</a:t>
            </a:r>
            <a:r>
              <a:rPr sz="2000">
                <a:latin typeface="Calibri"/>
                <a:cs typeface="Calibri"/>
              </a:rPr>
              <a:t>	</a:t>
            </a:r>
            <a:r>
              <a:rPr sz="2000" spc="-50">
                <a:latin typeface="Calibri"/>
                <a:cs typeface="Calibri"/>
              </a:rPr>
              <a:t>)</a:t>
            </a:r>
            <a:endParaRPr sz="20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6" name="object 6"/>
          <p:cNvGraphicFramePr>
            <a:graphicFrameLocks noGrp="1"/>
          </p:cNvGraphicFramePr>
          <p:nvPr/>
        </p:nvGraphicFramePr>
        <p:xfrm>
          <a:off x="6235446" y="1060450"/>
          <a:ext cx="3886200" cy="517715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84250">
                  <a:extLst>
                    <a:ext uri="{9D8B030D-6E8A-4147-A177-3AD203B41FA5}">
                      <a16:colId xmlns:a16="http://schemas.microsoft.com/office/drawing/2014/main" val="20003"/>
                    </a:ext>
                  </a:extLst>
                </a:gridCol>
              </a:tblGrid>
              <a:tr h="334645">
                <a:tc rowSpan="2">
                  <a:txBody>
                    <a:bodyPr/>
                    <a:lstStyle/>
                    <a:p>
                      <a:pPr marL="162560" marR="155575" algn="ctr">
                        <a:lnSpc>
                          <a:spcPct val="100000"/>
                        </a:lnSpc>
                        <a:spcBef>
                          <a:spcPts val="260"/>
                        </a:spcBef>
                      </a:pPr>
                      <a:r>
                        <a:rPr sz="1600" b="1" spc="-10">
                          <a:solidFill>
                            <a:srgbClr val="FFFFFF"/>
                          </a:solidFill>
                          <a:latin typeface="Calibri"/>
                          <a:cs typeface="Calibri"/>
                        </a:rPr>
                        <a:t>Five- Minute </a:t>
                      </a:r>
                      <a:r>
                        <a:rPr sz="1600" b="1" spc="-20">
                          <a:solidFill>
                            <a:srgbClr val="FFFFFF"/>
                          </a:solidFill>
                          <a:latin typeface="Calibri"/>
                          <a:cs typeface="Calibri"/>
                        </a:rPr>
                        <a:t>Interval</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833119">
                        <a:lnSpc>
                          <a:spcPct val="100000"/>
                        </a:lnSpc>
                        <a:spcBef>
                          <a:spcPts val="260"/>
                        </a:spcBef>
                      </a:pPr>
                      <a:r>
                        <a:rPr sz="1600" b="1" spc="-20">
                          <a:solidFill>
                            <a:srgbClr val="FFFFFF"/>
                          </a:solidFill>
                          <a:latin typeface="Calibri"/>
                          <a:cs typeface="Calibri"/>
                        </a:rPr>
                        <a:t>Telemetry </a:t>
                      </a:r>
                      <a:r>
                        <a:rPr sz="1600" b="1" spc="-25">
                          <a:solidFill>
                            <a:srgbClr val="FFFFFF"/>
                          </a:solidFill>
                          <a:latin typeface="Calibri"/>
                          <a:cs typeface="Calibri"/>
                        </a:rPr>
                        <a:t>MW</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7680">
                <a:tc vMerge="1">
                  <a:txBody>
                    <a:bodyPr/>
                    <a:lstStyle/>
                    <a:p>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540" algn="ctr">
                        <a:lnSpc>
                          <a:spcPct val="100000"/>
                        </a:lnSpc>
                        <a:spcBef>
                          <a:spcPts val="860"/>
                        </a:spcBef>
                      </a:pPr>
                      <a:r>
                        <a:rPr sz="1600" b="1" spc="-25">
                          <a:solidFill>
                            <a:srgbClr val="FFFFFF"/>
                          </a:solidFill>
                          <a:latin typeface="Calibri"/>
                          <a:cs typeface="Calibri"/>
                        </a:rPr>
                        <a:t>Gen</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3970" algn="ctr">
                        <a:lnSpc>
                          <a:spcPct val="100000"/>
                        </a:lnSpc>
                        <a:spcBef>
                          <a:spcPts val="860"/>
                        </a:spcBef>
                      </a:pPr>
                      <a:r>
                        <a:rPr sz="1600" b="1" spc="-20">
                          <a:solidFill>
                            <a:srgbClr val="FFFFFF"/>
                          </a:solidFill>
                          <a:latin typeface="Calibri"/>
                          <a:cs typeface="Calibri"/>
                        </a:rPr>
                        <a:t>DARD</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3335" algn="ctr">
                        <a:lnSpc>
                          <a:spcPct val="100000"/>
                        </a:lnSpc>
                        <a:spcBef>
                          <a:spcPts val="860"/>
                        </a:spcBef>
                      </a:pPr>
                      <a:r>
                        <a:rPr sz="1600" b="1" spc="-25">
                          <a:solidFill>
                            <a:srgbClr val="FFFFFF"/>
                          </a:solidFill>
                          <a:latin typeface="Calibri"/>
                          <a:cs typeface="Calibri"/>
                        </a:rPr>
                        <a:t>Net</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1794D2"/>
                    </a:solidFill>
                  </a:tcPr>
                </a:tc>
                <a:extLst>
                  <a:ext uri="{0D108BD9-81ED-4DB2-BD59-A6C34878D82A}">
                    <a16:rowId xmlns:a16="http://schemas.microsoft.com/office/drawing/2014/main" val="10001"/>
                  </a:ext>
                </a:extLst>
              </a:tr>
              <a:tr h="334645">
                <a:tc>
                  <a:txBody>
                    <a:bodyPr/>
                    <a:lstStyle/>
                    <a:p>
                      <a:pPr marL="25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b="1" spc="-50">
                          <a:latin typeface="Calibri"/>
                          <a:cs typeface="Calibri"/>
                        </a:rPr>
                        <a:t>4</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6881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2"/>
                  </a:ext>
                </a:extLst>
              </a:tr>
              <a:tr h="335280">
                <a:tc>
                  <a:txBody>
                    <a:bodyPr/>
                    <a:lstStyle/>
                    <a:p>
                      <a:pPr marL="25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b="1" spc="-50">
                          <a:latin typeface="Calibri"/>
                          <a:cs typeface="Calibri"/>
                        </a:rPr>
                        <a:t>4</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3"/>
                  </a:ext>
                </a:extLst>
              </a:tr>
              <a:tr h="334645">
                <a:tc>
                  <a:txBody>
                    <a:bodyPr/>
                    <a:lstStyle/>
                    <a:p>
                      <a:pPr marL="254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b="1" spc="-50">
                          <a:latin typeface="Calibri"/>
                          <a:cs typeface="Calibri"/>
                        </a:rPr>
                        <a:t>4</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4"/>
                  </a:ext>
                </a:extLst>
              </a:tr>
              <a:tr h="334645">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b="1" spc="-50">
                          <a:latin typeface="Calibri"/>
                          <a:cs typeface="Calibri"/>
                        </a:rPr>
                        <a:t>4</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5"/>
                  </a:ext>
                </a:extLst>
              </a:tr>
              <a:tr h="335280">
                <a:tc>
                  <a:txBody>
                    <a:bodyPr/>
                    <a:lstStyle/>
                    <a:p>
                      <a:pPr marL="2540" algn="ctr">
                        <a:lnSpc>
                          <a:spcPct val="100000"/>
                        </a:lnSpc>
                        <a:spcBef>
                          <a:spcPts val="265"/>
                        </a:spcBef>
                      </a:pPr>
                      <a:r>
                        <a:rPr sz="1600" spc="-50">
                          <a:latin typeface="Calibri"/>
                          <a:cs typeface="Calibri"/>
                        </a:rPr>
                        <a:t>5</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8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b="1" spc="-50">
                          <a:latin typeface="Calibri"/>
                          <a:cs typeface="Calibri"/>
                        </a:rPr>
                        <a:t>3</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6"/>
                  </a:ext>
                </a:extLst>
              </a:tr>
              <a:tr h="334645">
                <a:tc>
                  <a:txBody>
                    <a:bodyPr/>
                    <a:lstStyle/>
                    <a:p>
                      <a:pPr marL="254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b="1" spc="-50">
                          <a:latin typeface="Calibri"/>
                          <a:cs typeface="Calibri"/>
                        </a:rPr>
                        <a:t>3</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7"/>
                  </a:ext>
                </a:extLst>
              </a:tr>
              <a:tr h="335280">
                <a:tc>
                  <a:txBody>
                    <a:bodyPr/>
                    <a:lstStyle/>
                    <a:p>
                      <a:pPr marL="2540" algn="ctr">
                        <a:lnSpc>
                          <a:spcPct val="100000"/>
                        </a:lnSpc>
                        <a:spcBef>
                          <a:spcPts val="265"/>
                        </a:spcBef>
                      </a:pPr>
                      <a:r>
                        <a:rPr sz="1600" spc="-50">
                          <a:latin typeface="Calibri"/>
                          <a:cs typeface="Calibri"/>
                        </a:rPr>
                        <a:t>7</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b="1" spc="-50">
                          <a:latin typeface="Calibri"/>
                          <a:cs typeface="Calibri"/>
                        </a:rPr>
                        <a:t>6</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8"/>
                  </a:ext>
                </a:extLst>
              </a:tr>
              <a:tr h="335280">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b="1" spc="-50">
                          <a:latin typeface="Calibri"/>
                          <a:cs typeface="Calibri"/>
                        </a:rPr>
                        <a:t>6</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9"/>
                  </a:ext>
                </a:extLst>
              </a:tr>
              <a:tr h="335280">
                <a:tc>
                  <a:txBody>
                    <a:bodyPr/>
                    <a:lstStyle/>
                    <a:p>
                      <a:pPr marL="2540" algn="ctr">
                        <a:lnSpc>
                          <a:spcPct val="100000"/>
                        </a:lnSpc>
                        <a:spcBef>
                          <a:spcPts val="265"/>
                        </a:spcBef>
                      </a:pPr>
                      <a:r>
                        <a:rPr sz="1600" spc="-50">
                          <a:latin typeface="Calibri"/>
                          <a:cs typeface="Calibri"/>
                        </a:rPr>
                        <a:t>9</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b="1" spc="-50">
                          <a:latin typeface="Calibri"/>
                          <a:cs typeface="Calibri"/>
                        </a:rPr>
                        <a:t>6</a:t>
                      </a:r>
                      <a:endParaRPr sz="1600">
                        <a:latin typeface="Calibri"/>
                        <a:cs typeface="Calibri"/>
                      </a:endParaRPr>
                    </a:p>
                  </a:txBody>
                  <a:tcPr marL="0" marR="0" marT="33655"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0"/>
                  </a:ext>
                </a:extLst>
              </a:tr>
              <a:tr h="334645">
                <a:tc>
                  <a:txBody>
                    <a:bodyPr/>
                    <a:lstStyle/>
                    <a:p>
                      <a:pPr marL="635" algn="ctr">
                        <a:lnSpc>
                          <a:spcPct val="100000"/>
                        </a:lnSpc>
                        <a:spcBef>
                          <a:spcPts val="270"/>
                        </a:spcBef>
                      </a:pPr>
                      <a:r>
                        <a:rPr sz="1600" spc="-25">
                          <a:latin typeface="Calibri"/>
                          <a:cs typeface="Calibri"/>
                        </a:rPr>
                        <a:t>10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8</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b="1" spc="-50">
                          <a:latin typeface="Calibri"/>
                          <a:cs typeface="Calibri"/>
                        </a:rPr>
                        <a:t>6</a:t>
                      </a:r>
                      <a:endParaRPr sz="1600">
                        <a:latin typeface="Calibri"/>
                        <a:cs typeface="Calibri"/>
                      </a:endParaRPr>
                    </a:p>
                  </a:txBody>
                  <a:tcPr marL="0" marR="0" marT="34290"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1"/>
                  </a:ext>
                </a:extLst>
              </a:tr>
              <a:tr h="335280">
                <a:tc>
                  <a:txBody>
                    <a:bodyPr/>
                    <a:lstStyle/>
                    <a:p>
                      <a:pPr marL="635" algn="ctr">
                        <a:lnSpc>
                          <a:spcPct val="100000"/>
                        </a:lnSpc>
                        <a:spcBef>
                          <a:spcPts val="270"/>
                        </a:spcBef>
                      </a:pPr>
                      <a:r>
                        <a:rPr sz="1600" spc="-25">
                          <a:latin typeface="Calibri"/>
                          <a:cs typeface="Calibri"/>
                        </a:rPr>
                        <a:t>11</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70"/>
                        </a:spcBef>
                      </a:pPr>
                      <a:r>
                        <a:rPr sz="1600" b="1" spc="-25">
                          <a:latin typeface="Calibri"/>
                          <a:cs typeface="Calibri"/>
                        </a:rPr>
                        <a:t>−2</a:t>
                      </a:r>
                      <a:endParaRPr sz="1600">
                        <a:latin typeface="Calibri"/>
                        <a:cs typeface="Calibri"/>
                      </a:endParaRPr>
                    </a:p>
                  </a:txBody>
                  <a:tcPr marL="0" marR="0" marT="34290"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2"/>
                  </a:ext>
                </a:extLst>
              </a:tr>
              <a:tr h="334645">
                <a:tc>
                  <a:txBody>
                    <a:bodyPr/>
                    <a:lstStyle/>
                    <a:p>
                      <a:pPr marL="635" algn="ctr">
                        <a:lnSpc>
                          <a:spcPct val="100000"/>
                        </a:lnSpc>
                        <a:spcBef>
                          <a:spcPts val="270"/>
                        </a:spcBef>
                      </a:pPr>
                      <a:r>
                        <a:rPr sz="1600" spc="-25">
                          <a:latin typeface="Calibri"/>
                          <a:cs typeface="Calibri"/>
                        </a:rPr>
                        <a:t>12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b="1" spc="-25">
                          <a:latin typeface="Calibri"/>
                          <a:cs typeface="Calibri"/>
                        </a:rPr>
                        <a:t>−2</a:t>
                      </a:r>
                      <a:endParaRPr sz="1600">
                        <a:latin typeface="Calibri"/>
                        <a:cs typeface="Calibri"/>
                      </a:endParaRPr>
                    </a:p>
                  </a:txBody>
                  <a:tcPr marL="0" marR="0" marT="34290" marB="0">
                    <a:lnL w="38100">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3"/>
                  </a:ext>
                </a:extLst>
              </a:tr>
              <a:tr h="335280">
                <a:tc gridSpan="3">
                  <a:txBody>
                    <a:bodyPr/>
                    <a:lstStyle/>
                    <a:p>
                      <a:pPr marL="293370">
                        <a:lnSpc>
                          <a:spcPct val="100000"/>
                        </a:lnSpc>
                        <a:spcBef>
                          <a:spcPts val="270"/>
                        </a:spcBef>
                      </a:pPr>
                      <a:r>
                        <a:rPr sz="1600" b="1">
                          <a:latin typeface="Calibri"/>
                          <a:cs typeface="Calibri"/>
                        </a:rPr>
                        <a:t>Net</a:t>
                      </a:r>
                      <a:r>
                        <a:rPr sz="1600" b="1" spc="-65">
                          <a:latin typeface="Calibri"/>
                          <a:cs typeface="Calibri"/>
                        </a:rPr>
                        <a:t> </a:t>
                      </a:r>
                      <a:r>
                        <a:rPr sz="1600" b="1">
                          <a:latin typeface="Calibri"/>
                          <a:cs typeface="Calibri"/>
                        </a:rPr>
                        <a:t>Hourly</a:t>
                      </a:r>
                      <a:r>
                        <a:rPr sz="1600" b="1" spc="-30">
                          <a:latin typeface="Calibri"/>
                          <a:cs typeface="Calibri"/>
                        </a:rPr>
                        <a:t> </a:t>
                      </a:r>
                      <a:r>
                        <a:rPr sz="1600" b="1" spc="-10">
                          <a:latin typeface="Calibri"/>
                          <a:cs typeface="Calibri"/>
                        </a:rPr>
                        <a:t>Average</a:t>
                      </a:r>
                      <a:r>
                        <a:rPr sz="1600" b="1" spc="-35">
                          <a:latin typeface="Calibri"/>
                          <a:cs typeface="Calibri"/>
                        </a:rPr>
                        <a:t> </a:t>
                      </a:r>
                      <a:r>
                        <a:rPr sz="1600" b="1" spc="-10">
                          <a:latin typeface="Calibri"/>
                          <a:cs typeface="Calibri"/>
                        </a:rPr>
                        <a:t>Telemetry</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hMerge="1">
                  <a:txBody>
                    <a:bodyPr/>
                    <a:lstStyle/>
                    <a:p>
                      <a:endParaRPr/>
                    </a:p>
                  </a:txBody>
                  <a:tcPr marL="0" marR="0" marT="0" marB="0"/>
                </a:tc>
                <a:tc hMerge="1">
                  <a:txBody>
                    <a:bodyPr/>
                    <a:lstStyle/>
                    <a:p>
                      <a:endParaRPr/>
                    </a:p>
                  </a:txBody>
                  <a:tcPr marL="0" marR="0" marT="0" marB="0"/>
                </a:tc>
                <a:tc>
                  <a:txBody>
                    <a:bodyPr/>
                    <a:lstStyle/>
                    <a:p>
                      <a:pPr marL="13970" algn="ctr">
                        <a:lnSpc>
                          <a:spcPct val="100000"/>
                        </a:lnSpc>
                        <a:spcBef>
                          <a:spcPts val="270"/>
                        </a:spcBef>
                      </a:pPr>
                      <a:r>
                        <a:rPr sz="1600" b="1" spc="-25">
                          <a:latin typeface="Calibri"/>
                          <a:cs typeface="Calibri"/>
                        </a:rPr>
                        <a:t>3.5</a:t>
                      </a:r>
                      <a:endParaRPr sz="1600">
                        <a:latin typeface="Calibri"/>
                        <a:cs typeface="Calibri"/>
                      </a:endParaRPr>
                    </a:p>
                  </a:txBody>
                  <a:tcPr marL="0" marR="0" marT="34290" marB="0">
                    <a:lnL w="38100">
                      <a:solidFill>
                        <a:srgbClr val="F6881F"/>
                      </a:solidFill>
                      <a:prstDash val="solid"/>
                    </a:lnL>
                    <a:lnR w="28575">
                      <a:solidFill>
                        <a:srgbClr val="F6881F"/>
                      </a:solidFill>
                      <a:prstDash val="solid"/>
                    </a:lnR>
                    <a:lnT w="12700">
                      <a:solidFill>
                        <a:srgbClr val="FFFFFF"/>
                      </a:solidFill>
                      <a:prstDash val="solid"/>
                    </a:lnT>
                    <a:lnB w="12700">
                      <a:solidFill>
                        <a:srgbClr val="F6881F"/>
                      </a:solidFill>
                      <a:prstDash val="solid"/>
                    </a:lnB>
                    <a:solidFill>
                      <a:srgbClr val="FCE2AC"/>
                    </a:solidFill>
                  </a:tcPr>
                </a:tc>
                <a:extLst>
                  <a:ext uri="{0D108BD9-81ED-4DB2-BD59-A6C34878D82A}">
                    <a16:rowId xmlns:a16="http://schemas.microsoft.com/office/drawing/2014/main" val="10014"/>
                  </a:ext>
                </a:extLst>
              </a:tr>
            </a:tbl>
          </a:graphicData>
        </a:graphic>
      </p:graphicFrame>
      <p:graphicFrame>
        <p:nvGraphicFramePr>
          <p:cNvPr id="7" name="object 7"/>
          <p:cNvGraphicFramePr>
            <a:graphicFrameLocks noGrp="1"/>
          </p:cNvGraphicFramePr>
          <p:nvPr/>
        </p:nvGraphicFramePr>
        <p:xfrm>
          <a:off x="1289050" y="1670050"/>
          <a:ext cx="3733800" cy="58801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3210">
                <a:tc gridSpan="2">
                  <a:txBody>
                    <a:bodyPr/>
                    <a:lstStyle/>
                    <a:p>
                      <a:pPr marL="91440">
                        <a:lnSpc>
                          <a:spcPct val="100000"/>
                        </a:lnSpc>
                        <a:spcBef>
                          <a:spcPts val="290"/>
                        </a:spcBef>
                      </a:pPr>
                      <a:r>
                        <a:rPr sz="1200" b="1" i="1" spc="-10">
                          <a:latin typeface="Calibri"/>
                          <a:cs typeface="Calibri"/>
                        </a:rPr>
                        <a:t>Assumption:</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290195">
                        <a:lnSpc>
                          <a:spcPct val="100000"/>
                        </a:lnSpc>
                        <a:spcBef>
                          <a:spcPts val="270"/>
                        </a:spcBef>
                      </a:pPr>
                      <a:r>
                        <a:rPr sz="1400" b="1">
                          <a:latin typeface="Calibri"/>
                          <a:cs typeface="Calibri"/>
                        </a:rPr>
                        <a:t>Net</a:t>
                      </a:r>
                      <a:r>
                        <a:rPr sz="1400" b="1" spc="-30">
                          <a:latin typeface="Calibri"/>
                          <a:cs typeface="Calibri"/>
                        </a:rPr>
                        <a:t> </a:t>
                      </a:r>
                      <a:r>
                        <a:rPr sz="1400" b="1" spc="-10">
                          <a:latin typeface="Calibri"/>
                          <a:cs typeface="Calibri"/>
                        </a:rPr>
                        <a:t>Revenue</a:t>
                      </a:r>
                      <a:r>
                        <a:rPr sz="1400" b="1" spc="-45">
                          <a:latin typeface="Calibri"/>
                          <a:cs typeface="Calibri"/>
                        </a:rPr>
                        <a:t> </a:t>
                      </a:r>
                      <a:r>
                        <a:rPr sz="1400" b="1">
                          <a:latin typeface="Calibri"/>
                          <a:cs typeface="Calibri"/>
                        </a:rPr>
                        <a:t>Quality</a:t>
                      </a:r>
                      <a:r>
                        <a:rPr sz="1400" b="1" spc="-35">
                          <a:latin typeface="Calibri"/>
                          <a:cs typeface="Calibri"/>
                        </a:rPr>
                        <a:t> </a:t>
                      </a:r>
                      <a:r>
                        <a:rPr sz="1400" b="1">
                          <a:latin typeface="Calibri"/>
                          <a:cs typeface="Calibri"/>
                        </a:rPr>
                        <a:t>Meter</a:t>
                      </a:r>
                      <a:r>
                        <a:rPr sz="1400" b="1" spc="-40">
                          <a:latin typeface="Calibri"/>
                          <a:cs typeface="Calibri"/>
                        </a:rPr>
                        <a:t> </a:t>
                      </a:r>
                      <a:r>
                        <a:rPr sz="1400" b="1" spc="-20">
                          <a:latin typeface="Calibri"/>
                          <a:cs typeface="Calibri"/>
                        </a:rPr>
                        <a:t>(RQM)</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1"/>
                  </a:ext>
                </a:extLst>
              </a:tr>
            </a:tbl>
          </a:graphicData>
        </a:graphic>
      </p:graphicFrame>
      <p:sp>
        <p:nvSpPr>
          <p:cNvPr id="8" name="object 8"/>
          <p:cNvSpPr/>
          <p:nvPr/>
        </p:nvSpPr>
        <p:spPr>
          <a:xfrm>
            <a:off x="9841356" y="1098803"/>
            <a:ext cx="2171065" cy="647700"/>
          </a:xfrm>
          <a:custGeom>
            <a:avLst/>
            <a:gdLst/>
            <a:ahLst/>
            <a:cxnLst/>
            <a:rect l="l" t="t" r="r" b="b"/>
            <a:pathLst>
              <a:path w="2171065" h="647700">
                <a:moveTo>
                  <a:pt x="2062861" y="0"/>
                </a:moveTo>
                <a:lnTo>
                  <a:pt x="477393" y="0"/>
                </a:lnTo>
                <a:lnTo>
                  <a:pt x="435397" y="8491"/>
                </a:lnTo>
                <a:lnTo>
                  <a:pt x="401081" y="31638"/>
                </a:lnTo>
                <a:lnTo>
                  <a:pt x="377934" y="65954"/>
                </a:lnTo>
                <a:lnTo>
                  <a:pt x="369443" y="107950"/>
                </a:lnTo>
                <a:lnTo>
                  <a:pt x="369443" y="377825"/>
                </a:lnTo>
                <a:lnTo>
                  <a:pt x="0" y="508000"/>
                </a:lnTo>
                <a:lnTo>
                  <a:pt x="369443" y="539750"/>
                </a:lnTo>
                <a:lnTo>
                  <a:pt x="377934" y="581745"/>
                </a:lnTo>
                <a:lnTo>
                  <a:pt x="401081" y="616061"/>
                </a:lnTo>
                <a:lnTo>
                  <a:pt x="435397" y="639208"/>
                </a:lnTo>
                <a:lnTo>
                  <a:pt x="477393" y="647700"/>
                </a:lnTo>
                <a:lnTo>
                  <a:pt x="2062861" y="647700"/>
                </a:lnTo>
                <a:lnTo>
                  <a:pt x="2104856" y="639208"/>
                </a:lnTo>
                <a:lnTo>
                  <a:pt x="2139172" y="616061"/>
                </a:lnTo>
                <a:lnTo>
                  <a:pt x="2162319" y="581745"/>
                </a:lnTo>
                <a:lnTo>
                  <a:pt x="2170811" y="539750"/>
                </a:lnTo>
                <a:lnTo>
                  <a:pt x="2170811" y="107950"/>
                </a:lnTo>
                <a:lnTo>
                  <a:pt x="2162319" y="65954"/>
                </a:lnTo>
                <a:lnTo>
                  <a:pt x="2139172" y="31638"/>
                </a:lnTo>
                <a:lnTo>
                  <a:pt x="2104856" y="8491"/>
                </a:lnTo>
                <a:lnTo>
                  <a:pt x="2062861" y="0"/>
                </a:lnTo>
                <a:close/>
              </a:path>
            </a:pathLst>
          </a:custGeom>
          <a:solidFill>
            <a:srgbClr val="FCE2AC"/>
          </a:solidFill>
        </p:spPr>
        <p:txBody>
          <a:bodyPr wrap="square" lIns="0" tIns="0" rIns="0" bIns="0" rtlCol="0"/>
          <a:lstStyle/>
          <a:p>
            <a:endParaRPr/>
          </a:p>
        </p:txBody>
      </p:sp>
      <p:sp>
        <p:nvSpPr>
          <p:cNvPr id="9" name="object 9"/>
          <p:cNvSpPr txBox="1"/>
          <p:nvPr/>
        </p:nvSpPr>
        <p:spPr>
          <a:xfrm>
            <a:off x="10476992" y="1156461"/>
            <a:ext cx="1270000" cy="513080"/>
          </a:xfrm>
          <a:prstGeom prst="rect">
            <a:avLst/>
          </a:prstGeom>
        </p:spPr>
        <p:txBody>
          <a:bodyPr vert="horz" wrap="square" lIns="0" tIns="12065" rIns="0" bIns="0" rtlCol="0">
            <a:spAutoFit/>
          </a:bodyPr>
          <a:lstStyle/>
          <a:p>
            <a:pPr algn="ctr">
              <a:lnSpc>
                <a:spcPct val="100000"/>
              </a:lnSpc>
              <a:spcBef>
                <a:spcPts val="95"/>
              </a:spcBef>
            </a:pPr>
            <a:r>
              <a:rPr sz="1600">
                <a:latin typeface="Calibri"/>
                <a:cs typeface="Calibri"/>
              </a:rPr>
              <a:t>Calculate</a:t>
            </a:r>
            <a:r>
              <a:rPr sz="1600" spc="-65">
                <a:latin typeface="Calibri"/>
                <a:cs typeface="Calibri"/>
              </a:rPr>
              <a:t> </a:t>
            </a:r>
            <a:r>
              <a:rPr sz="1600">
                <a:latin typeface="Calibri"/>
                <a:cs typeface="Calibri"/>
              </a:rPr>
              <a:t>Net</a:t>
            </a:r>
            <a:r>
              <a:rPr sz="1600" spc="-15">
                <a:latin typeface="Calibri"/>
                <a:cs typeface="Calibri"/>
              </a:rPr>
              <a:t> </a:t>
            </a:r>
            <a:r>
              <a:rPr sz="1600" spc="-50">
                <a:latin typeface="Calibri"/>
                <a:cs typeface="Calibri"/>
              </a:rPr>
              <a:t>=</a:t>
            </a:r>
            <a:endParaRPr sz="1600">
              <a:latin typeface="Calibri"/>
              <a:cs typeface="Calibri"/>
            </a:endParaRPr>
          </a:p>
          <a:p>
            <a:pPr algn="ctr">
              <a:lnSpc>
                <a:spcPct val="100000"/>
              </a:lnSpc>
            </a:pPr>
            <a:r>
              <a:rPr sz="1600">
                <a:latin typeface="Calibri"/>
                <a:cs typeface="Calibri"/>
              </a:rPr>
              <a:t>Gen</a:t>
            </a:r>
            <a:r>
              <a:rPr sz="1600" spc="-25">
                <a:latin typeface="Calibri"/>
                <a:cs typeface="Calibri"/>
              </a:rPr>
              <a:t> </a:t>
            </a:r>
            <a:r>
              <a:rPr sz="1600">
                <a:latin typeface="Calibri"/>
                <a:cs typeface="Calibri"/>
              </a:rPr>
              <a:t>−</a:t>
            </a:r>
            <a:r>
              <a:rPr sz="1600" spc="-20">
                <a:latin typeface="Calibri"/>
                <a:cs typeface="Calibri"/>
              </a:rPr>
              <a:t> DARD</a:t>
            </a:r>
            <a:endParaRPr sz="16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93</a:t>
            </a:fld>
            <a:endParaRPr spc="-25"/>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1.</a:t>
            </a:r>
            <a:r>
              <a:rPr spc="-75"/>
              <a:t> </a:t>
            </a:r>
            <a:r>
              <a:t>Calculation</a:t>
            </a:r>
            <a:r>
              <a:rPr spc="-40"/>
              <a:t> </a:t>
            </a:r>
            <a:r>
              <a:t>of</a:t>
            </a:r>
            <a:r>
              <a:rPr spc="-85"/>
              <a:t> </a:t>
            </a:r>
            <a:r>
              <a:t>Hourly</a:t>
            </a:r>
            <a:r>
              <a:rPr spc="-70"/>
              <a:t> </a:t>
            </a:r>
            <a:r>
              <a:t>Scaling</a:t>
            </a:r>
            <a:r>
              <a:rPr spc="-75"/>
              <a:t> </a:t>
            </a:r>
            <a:r>
              <a:rPr spc="-35"/>
              <a:t>Factor,</a:t>
            </a:r>
            <a:r>
              <a:rPr spc="-55"/>
              <a:t> </a:t>
            </a:r>
            <a:r>
              <a:rPr sz="2400" b="0" i="1" spc="-10">
                <a:latin typeface="Calibri"/>
                <a:cs typeface="Calibri"/>
              </a:rPr>
              <a:t>continued</a:t>
            </a:r>
            <a:endParaRPr sz="2400">
              <a:latin typeface="Calibri"/>
              <a:cs typeface="Calibri"/>
            </a:endParaRPr>
          </a:p>
        </p:txBody>
      </p:sp>
      <p:sp>
        <p:nvSpPr>
          <p:cNvPr id="3" name="object 3"/>
          <p:cNvSpPr txBox="1"/>
          <p:nvPr/>
        </p:nvSpPr>
        <p:spPr>
          <a:xfrm>
            <a:off x="652068" y="689960"/>
            <a:ext cx="4503420" cy="756920"/>
          </a:xfrm>
          <a:prstGeom prst="rect">
            <a:avLst/>
          </a:prstGeom>
        </p:spPr>
        <p:txBody>
          <a:bodyPr vert="horz" wrap="square" lIns="0" tIns="73025" rIns="0" bIns="0" rtlCol="0">
            <a:spAutoFit/>
          </a:bodyPr>
          <a:lstStyle/>
          <a:p>
            <a:pPr marL="12700">
              <a:lnSpc>
                <a:spcPct val="100000"/>
              </a:lnSpc>
              <a:spcBef>
                <a:spcPts val="575"/>
              </a:spcBef>
            </a:pPr>
            <a:r>
              <a:rPr sz="2000">
                <a:latin typeface="Calibri"/>
                <a:cs typeface="Calibri"/>
              </a:rPr>
              <a:t>(Net</a:t>
            </a:r>
            <a:r>
              <a:rPr sz="2000" spc="-40">
                <a:latin typeface="Calibri"/>
                <a:cs typeface="Calibri"/>
              </a:rPr>
              <a:t> </a:t>
            </a:r>
            <a:r>
              <a:rPr sz="2000">
                <a:latin typeface="Calibri"/>
                <a:cs typeface="Calibri"/>
              </a:rPr>
              <a:t>RQM</a:t>
            </a:r>
            <a:r>
              <a:rPr sz="2000" spc="-45">
                <a:latin typeface="Calibri"/>
                <a:cs typeface="Calibri"/>
              </a:rPr>
              <a:t> </a:t>
            </a:r>
            <a:r>
              <a:rPr sz="2000">
                <a:latin typeface="Calibri"/>
                <a:cs typeface="Calibri"/>
              </a:rPr>
              <a:t>–</a:t>
            </a:r>
            <a:r>
              <a:rPr sz="2000" spc="-40">
                <a:latin typeface="Calibri"/>
                <a:cs typeface="Calibri"/>
              </a:rPr>
              <a:t> </a:t>
            </a:r>
            <a:r>
              <a:rPr sz="2000">
                <a:latin typeface="Calibri"/>
                <a:cs typeface="Calibri"/>
              </a:rPr>
              <a:t>Net</a:t>
            </a:r>
            <a:r>
              <a:rPr sz="2000" spc="-40">
                <a:latin typeface="Calibri"/>
                <a:cs typeface="Calibri"/>
              </a:rPr>
              <a:t> </a:t>
            </a:r>
            <a:r>
              <a:rPr sz="2000">
                <a:latin typeface="Calibri"/>
                <a:cs typeface="Calibri"/>
              </a:rPr>
              <a:t>Hourly</a:t>
            </a:r>
            <a:r>
              <a:rPr sz="2000" spc="-50">
                <a:latin typeface="Calibri"/>
                <a:cs typeface="Calibri"/>
              </a:rPr>
              <a:t> </a:t>
            </a:r>
            <a:r>
              <a:rPr sz="2000" spc="-10">
                <a:latin typeface="Calibri"/>
                <a:cs typeface="Calibri"/>
              </a:rPr>
              <a:t>Average</a:t>
            </a:r>
            <a:r>
              <a:rPr sz="2000" spc="-45">
                <a:latin typeface="Calibri"/>
                <a:cs typeface="Calibri"/>
              </a:rPr>
              <a:t> </a:t>
            </a:r>
            <a:r>
              <a:rPr sz="2000" spc="-10">
                <a:latin typeface="Calibri"/>
                <a:cs typeface="Calibri"/>
              </a:rPr>
              <a:t>Telemetry)</a:t>
            </a:r>
            <a:endParaRPr sz="2000">
              <a:latin typeface="Calibri"/>
              <a:cs typeface="Calibri"/>
            </a:endParaRPr>
          </a:p>
          <a:p>
            <a:pPr marL="12700">
              <a:lnSpc>
                <a:spcPct val="100000"/>
              </a:lnSpc>
              <a:spcBef>
                <a:spcPts val="480"/>
              </a:spcBef>
            </a:pPr>
            <a:r>
              <a:rPr sz="2000">
                <a:latin typeface="Calibri"/>
                <a:cs typeface="Calibri"/>
              </a:rPr>
              <a:t>x</a:t>
            </a:r>
            <a:r>
              <a:rPr sz="2000" spc="-40">
                <a:latin typeface="Calibri"/>
                <a:cs typeface="Calibri"/>
              </a:rPr>
              <a:t> </a:t>
            </a:r>
            <a:r>
              <a:rPr sz="2000">
                <a:latin typeface="Calibri"/>
                <a:cs typeface="Calibri"/>
              </a:rPr>
              <a:t>(12</a:t>
            </a:r>
            <a:r>
              <a:rPr sz="2000" spc="-30">
                <a:latin typeface="Calibri"/>
                <a:cs typeface="Calibri"/>
              </a:rPr>
              <a:t> </a:t>
            </a:r>
            <a:r>
              <a:rPr sz="2000">
                <a:latin typeface="Calibri"/>
                <a:cs typeface="Calibri"/>
              </a:rPr>
              <a:t>÷</a:t>
            </a:r>
            <a:r>
              <a:rPr sz="2000" spc="-35">
                <a:latin typeface="Calibri"/>
                <a:cs typeface="Calibri"/>
              </a:rPr>
              <a:t> </a:t>
            </a:r>
            <a:r>
              <a:rPr sz="2000" b="1" spc="-10">
                <a:solidFill>
                  <a:srgbClr val="F6881F"/>
                </a:solidFill>
                <a:latin typeface="Calibri"/>
                <a:cs typeface="Calibri"/>
              </a:rPr>
              <a:t>Non-</a:t>
            </a:r>
            <a:r>
              <a:rPr sz="2000" b="1">
                <a:solidFill>
                  <a:srgbClr val="F6881F"/>
                </a:solidFill>
                <a:latin typeface="Calibri"/>
                <a:cs typeface="Calibri"/>
              </a:rPr>
              <a:t>Zero</a:t>
            </a:r>
            <a:r>
              <a:rPr sz="2000" b="1" spc="-35">
                <a:solidFill>
                  <a:srgbClr val="F6881F"/>
                </a:solidFill>
                <a:latin typeface="Calibri"/>
                <a:cs typeface="Calibri"/>
              </a:rPr>
              <a:t> </a:t>
            </a:r>
            <a:r>
              <a:rPr sz="2000" b="1" spc="-20">
                <a:solidFill>
                  <a:srgbClr val="F6881F"/>
                </a:solidFill>
                <a:latin typeface="Calibri"/>
                <a:cs typeface="Calibri"/>
              </a:rPr>
              <a:t>Telemetry</a:t>
            </a:r>
            <a:r>
              <a:rPr sz="2000" b="1" spc="-50">
                <a:solidFill>
                  <a:srgbClr val="F6881F"/>
                </a:solidFill>
                <a:latin typeface="Calibri"/>
                <a:cs typeface="Calibri"/>
              </a:rPr>
              <a:t> </a:t>
            </a:r>
            <a:r>
              <a:rPr sz="2000" b="1" spc="-10">
                <a:solidFill>
                  <a:srgbClr val="F6881F"/>
                </a:solidFill>
                <a:latin typeface="Calibri"/>
                <a:cs typeface="Calibri"/>
              </a:rPr>
              <a:t>Interval</a:t>
            </a:r>
            <a:r>
              <a:rPr sz="2000" b="1" spc="-30">
                <a:solidFill>
                  <a:srgbClr val="F6881F"/>
                </a:solidFill>
                <a:latin typeface="Calibri"/>
                <a:cs typeface="Calibri"/>
              </a:rPr>
              <a:t> </a:t>
            </a:r>
            <a:r>
              <a:rPr sz="2000" b="1" spc="-10">
                <a:solidFill>
                  <a:srgbClr val="F6881F"/>
                </a:solidFill>
                <a:latin typeface="Calibri"/>
                <a:cs typeface="Calibri"/>
              </a:rPr>
              <a:t>Count</a:t>
            </a:r>
            <a:r>
              <a:rPr sz="2000" spc="-10">
                <a:latin typeface="Calibri"/>
                <a:cs typeface="Calibri"/>
              </a:rPr>
              <a:t>)</a:t>
            </a:r>
            <a:endParaRPr sz="2000">
              <a:latin typeface="Calibri"/>
              <a:cs typeface="Calibri"/>
            </a:endParaRPr>
          </a:p>
        </p:txBody>
      </p:sp>
      <p:sp>
        <p:nvSpPr>
          <p:cNvPr id="4" name="object 4"/>
          <p:cNvSpPr txBox="1"/>
          <p:nvPr/>
        </p:nvSpPr>
        <p:spPr>
          <a:xfrm>
            <a:off x="652068" y="2578684"/>
            <a:ext cx="2192655" cy="331470"/>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t>
            </a:r>
            <a:r>
              <a:rPr sz="2000" spc="-10">
                <a:latin typeface="Calibri"/>
                <a:cs typeface="Calibri"/>
              </a:rPr>
              <a:t> </a:t>
            </a:r>
            <a:r>
              <a:rPr sz="2000">
                <a:latin typeface="Calibri"/>
                <a:cs typeface="Calibri"/>
              </a:rPr>
              <a:t>(4</a:t>
            </a:r>
            <a:r>
              <a:rPr sz="2000" spc="-5">
                <a:latin typeface="Calibri"/>
                <a:cs typeface="Calibri"/>
              </a:rPr>
              <a:t> </a:t>
            </a:r>
            <a:r>
              <a:rPr sz="2000">
                <a:latin typeface="Calibri"/>
                <a:cs typeface="Calibri"/>
              </a:rPr>
              <a:t>–</a:t>
            </a:r>
            <a:r>
              <a:rPr sz="2000" spc="-5">
                <a:latin typeface="Calibri"/>
                <a:cs typeface="Calibri"/>
              </a:rPr>
              <a:t> </a:t>
            </a:r>
            <a:r>
              <a:rPr sz="2000">
                <a:latin typeface="Calibri"/>
                <a:cs typeface="Calibri"/>
              </a:rPr>
              <a:t>3.5)</a:t>
            </a:r>
            <a:r>
              <a:rPr sz="2000" spc="-25">
                <a:latin typeface="Calibri"/>
                <a:cs typeface="Calibri"/>
              </a:rPr>
              <a:t> </a:t>
            </a:r>
            <a:r>
              <a:rPr sz="2000">
                <a:latin typeface="Calibri"/>
                <a:cs typeface="Calibri"/>
              </a:rPr>
              <a:t>x</a:t>
            </a:r>
            <a:r>
              <a:rPr sz="2000" spc="-20">
                <a:latin typeface="Calibri"/>
                <a:cs typeface="Calibri"/>
              </a:rPr>
              <a:t> </a:t>
            </a:r>
            <a:r>
              <a:rPr sz="2000">
                <a:latin typeface="Calibri"/>
                <a:cs typeface="Calibri"/>
              </a:rPr>
              <a:t>(12</a:t>
            </a:r>
            <a:r>
              <a:rPr sz="2000" spc="-20">
                <a:latin typeface="Calibri"/>
                <a:cs typeface="Calibri"/>
              </a:rPr>
              <a:t> </a:t>
            </a:r>
            <a:r>
              <a:rPr sz="2000">
                <a:latin typeface="Calibri"/>
                <a:cs typeface="Calibri"/>
              </a:rPr>
              <a:t>÷</a:t>
            </a:r>
            <a:r>
              <a:rPr sz="2000" spc="-5">
                <a:latin typeface="Calibri"/>
                <a:cs typeface="Calibri"/>
              </a:rPr>
              <a:t> </a:t>
            </a:r>
            <a:r>
              <a:rPr sz="2000" b="1" spc="-25">
                <a:solidFill>
                  <a:srgbClr val="F6881F"/>
                </a:solidFill>
                <a:latin typeface="Calibri"/>
                <a:cs typeface="Calibri"/>
              </a:rPr>
              <a:t>12</a:t>
            </a:r>
            <a:r>
              <a:rPr sz="2000" spc="-25">
                <a:latin typeface="Calibri"/>
                <a:cs typeface="Calibri"/>
              </a:rPr>
              <a:t>)</a:t>
            </a:r>
            <a:endParaRPr sz="20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6" name="object 6"/>
          <p:cNvSpPr/>
          <p:nvPr/>
        </p:nvSpPr>
        <p:spPr>
          <a:xfrm>
            <a:off x="9163050" y="3230879"/>
            <a:ext cx="971550" cy="335280"/>
          </a:xfrm>
          <a:custGeom>
            <a:avLst/>
            <a:gdLst/>
            <a:ahLst/>
            <a:cxnLst/>
            <a:rect l="l" t="t" r="r" b="b"/>
            <a:pathLst>
              <a:path w="971550" h="335279">
                <a:moveTo>
                  <a:pt x="971550" y="0"/>
                </a:moveTo>
                <a:lnTo>
                  <a:pt x="0" y="0"/>
                </a:lnTo>
                <a:lnTo>
                  <a:pt x="0" y="335279"/>
                </a:lnTo>
                <a:lnTo>
                  <a:pt x="971550" y="335279"/>
                </a:lnTo>
                <a:lnTo>
                  <a:pt x="971550" y="0"/>
                </a:lnTo>
                <a:close/>
              </a:path>
            </a:pathLst>
          </a:custGeom>
          <a:solidFill>
            <a:srgbClr val="CCDDED"/>
          </a:solidFill>
        </p:spPr>
        <p:txBody>
          <a:bodyPr wrap="square" lIns="0" tIns="0" rIns="0" bIns="0" rtlCol="0"/>
          <a:lstStyle/>
          <a:p>
            <a:endParaRPr/>
          </a:p>
        </p:txBody>
      </p:sp>
      <p:graphicFrame>
        <p:nvGraphicFramePr>
          <p:cNvPr id="7" name="object 7"/>
          <p:cNvGraphicFramePr>
            <a:graphicFrameLocks noGrp="1"/>
          </p:cNvGraphicFramePr>
          <p:nvPr/>
        </p:nvGraphicFramePr>
        <p:xfrm>
          <a:off x="1289050" y="1670050"/>
          <a:ext cx="3733800" cy="58801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3210">
                <a:tc gridSpan="2">
                  <a:txBody>
                    <a:bodyPr/>
                    <a:lstStyle/>
                    <a:p>
                      <a:pPr marL="91440">
                        <a:lnSpc>
                          <a:spcPct val="100000"/>
                        </a:lnSpc>
                        <a:spcBef>
                          <a:spcPts val="290"/>
                        </a:spcBef>
                      </a:pPr>
                      <a:r>
                        <a:rPr sz="1200" b="1" i="1" spc="-10">
                          <a:latin typeface="Calibri"/>
                          <a:cs typeface="Calibri"/>
                        </a:rPr>
                        <a:t>Assumption:</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290195">
                        <a:lnSpc>
                          <a:spcPct val="100000"/>
                        </a:lnSpc>
                        <a:spcBef>
                          <a:spcPts val="270"/>
                        </a:spcBef>
                      </a:pPr>
                      <a:r>
                        <a:rPr sz="1400" b="1">
                          <a:latin typeface="Calibri"/>
                          <a:cs typeface="Calibri"/>
                        </a:rPr>
                        <a:t>Net</a:t>
                      </a:r>
                      <a:r>
                        <a:rPr sz="1400" b="1" spc="-30">
                          <a:latin typeface="Calibri"/>
                          <a:cs typeface="Calibri"/>
                        </a:rPr>
                        <a:t> </a:t>
                      </a:r>
                      <a:r>
                        <a:rPr sz="1400" b="1" spc="-10">
                          <a:latin typeface="Calibri"/>
                          <a:cs typeface="Calibri"/>
                        </a:rPr>
                        <a:t>Revenue</a:t>
                      </a:r>
                      <a:r>
                        <a:rPr sz="1400" b="1" spc="-45">
                          <a:latin typeface="Calibri"/>
                          <a:cs typeface="Calibri"/>
                        </a:rPr>
                        <a:t> </a:t>
                      </a:r>
                      <a:r>
                        <a:rPr sz="1400" b="1">
                          <a:latin typeface="Calibri"/>
                          <a:cs typeface="Calibri"/>
                        </a:rPr>
                        <a:t>Quality</a:t>
                      </a:r>
                      <a:r>
                        <a:rPr sz="1400" b="1" spc="-35">
                          <a:latin typeface="Calibri"/>
                          <a:cs typeface="Calibri"/>
                        </a:rPr>
                        <a:t> </a:t>
                      </a:r>
                      <a:r>
                        <a:rPr sz="1400" b="1">
                          <a:latin typeface="Calibri"/>
                          <a:cs typeface="Calibri"/>
                        </a:rPr>
                        <a:t>Meter</a:t>
                      </a:r>
                      <a:r>
                        <a:rPr sz="1400" b="1" spc="-40">
                          <a:latin typeface="Calibri"/>
                          <a:cs typeface="Calibri"/>
                        </a:rPr>
                        <a:t> </a:t>
                      </a:r>
                      <a:r>
                        <a:rPr sz="1400" b="1" spc="-20">
                          <a:latin typeface="Calibri"/>
                          <a:cs typeface="Calibri"/>
                        </a:rPr>
                        <a:t>(RQM)</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1"/>
                  </a:ext>
                </a:extLst>
              </a:tr>
            </a:tbl>
          </a:graphicData>
        </a:graphic>
      </p:graphicFrame>
      <p:sp>
        <p:nvSpPr>
          <p:cNvPr id="8" name="object 8"/>
          <p:cNvSpPr/>
          <p:nvPr/>
        </p:nvSpPr>
        <p:spPr>
          <a:xfrm>
            <a:off x="9841356" y="1098803"/>
            <a:ext cx="2171065" cy="647700"/>
          </a:xfrm>
          <a:custGeom>
            <a:avLst/>
            <a:gdLst/>
            <a:ahLst/>
            <a:cxnLst/>
            <a:rect l="l" t="t" r="r" b="b"/>
            <a:pathLst>
              <a:path w="2171065" h="647700">
                <a:moveTo>
                  <a:pt x="2062861" y="0"/>
                </a:moveTo>
                <a:lnTo>
                  <a:pt x="477393" y="0"/>
                </a:lnTo>
                <a:lnTo>
                  <a:pt x="435397" y="8491"/>
                </a:lnTo>
                <a:lnTo>
                  <a:pt x="401081" y="31638"/>
                </a:lnTo>
                <a:lnTo>
                  <a:pt x="377934" y="65954"/>
                </a:lnTo>
                <a:lnTo>
                  <a:pt x="369443" y="107950"/>
                </a:lnTo>
                <a:lnTo>
                  <a:pt x="369443" y="377825"/>
                </a:lnTo>
                <a:lnTo>
                  <a:pt x="0" y="508000"/>
                </a:lnTo>
                <a:lnTo>
                  <a:pt x="369443" y="539750"/>
                </a:lnTo>
                <a:lnTo>
                  <a:pt x="377934" y="581745"/>
                </a:lnTo>
                <a:lnTo>
                  <a:pt x="401081" y="616061"/>
                </a:lnTo>
                <a:lnTo>
                  <a:pt x="435397" y="639208"/>
                </a:lnTo>
                <a:lnTo>
                  <a:pt x="477393" y="647700"/>
                </a:lnTo>
                <a:lnTo>
                  <a:pt x="2062861" y="647700"/>
                </a:lnTo>
                <a:lnTo>
                  <a:pt x="2104856" y="639208"/>
                </a:lnTo>
                <a:lnTo>
                  <a:pt x="2139172" y="616061"/>
                </a:lnTo>
                <a:lnTo>
                  <a:pt x="2162319" y="581745"/>
                </a:lnTo>
                <a:lnTo>
                  <a:pt x="2170811" y="539750"/>
                </a:lnTo>
                <a:lnTo>
                  <a:pt x="2170811" y="107950"/>
                </a:lnTo>
                <a:lnTo>
                  <a:pt x="2162319" y="65954"/>
                </a:lnTo>
                <a:lnTo>
                  <a:pt x="2139172" y="31638"/>
                </a:lnTo>
                <a:lnTo>
                  <a:pt x="2104856" y="8491"/>
                </a:lnTo>
                <a:lnTo>
                  <a:pt x="2062861" y="0"/>
                </a:lnTo>
                <a:close/>
              </a:path>
            </a:pathLst>
          </a:custGeom>
          <a:solidFill>
            <a:srgbClr val="DCDCDC"/>
          </a:solidFill>
        </p:spPr>
        <p:txBody>
          <a:bodyPr wrap="square" lIns="0" tIns="0" rIns="0" bIns="0" rtlCol="0"/>
          <a:lstStyle/>
          <a:p>
            <a:endParaRPr/>
          </a:p>
        </p:txBody>
      </p:sp>
      <p:sp>
        <p:nvSpPr>
          <p:cNvPr id="9" name="object 9"/>
          <p:cNvSpPr/>
          <p:nvPr/>
        </p:nvSpPr>
        <p:spPr>
          <a:xfrm>
            <a:off x="9131172" y="3048000"/>
            <a:ext cx="2880995" cy="1191895"/>
          </a:xfrm>
          <a:custGeom>
            <a:avLst/>
            <a:gdLst/>
            <a:ahLst/>
            <a:cxnLst/>
            <a:rect l="l" t="t" r="r" b="b"/>
            <a:pathLst>
              <a:path w="2880995" h="1191895">
                <a:moveTo>
                  <a:pt x="2880995" y="496570"/>
                </a:moveTo>
                <a:lnTo>
                  <a:pt x="1414906" y="496570"/>
                </a:lnTo>
                <a:lnTo>
                  <a:pt x="1414906" y="993139"/>
                </a:lnTo>
                <a:lnTo>
                  <a:pt x="1420151" y="1038692"/>
                </a:lnTo>
                <a:lnTo>
                  <a:pt x="1435090" y="1080504"/>
                </a:lnTo>
                <a:lnTo>
                  <a:pt x="1458534" y="1117383"/>
                </a:lnTo>
                <a:lnTo>
                  <a:pt x="1489291" y="1148140"/>
                </a:lnTo>
                <a:lnTo>
                  <a:pt x="1526170" y="1171584"/>
                </a:lnTo>
                <a:lnTo>
                  <a:pt x="1567982" y="1186523"/>
                </a:lnTo>
                <a:lnTo>
                  <a:pt x="1613534" y="1191768"/>
                </a:lnTo>
                <a:lnTo>
                  <a:pt x="2682367" y="1191768"/>
                </a:lnTo>
                <a:lnTo>
                  <a:pt x="2727919" y="1186523"/>
                </a:lnTo>
                <a:lnTo>
                  <a:pt x="2769731" y="1171584"/>
                </a:lnTo>
                <a:lnTo>
                  <a:pt x="2806610" y="1148140"/>
                </a:lnTo>
                <a:lnTo>
                  <a:pt x="2837367" y="1117383"/>
                </a:lnTo>
                <a:lnTo>
                  <a:pt x="2860811" y="1080504"/>
                </a:lnTo>
                <a:lnTo>
                  <a:pt x="2875750" y="1038692"/>
                </a:lnTo>
                <a:lnTo>
                  <a:pt x="2880995" y="993139"/>
                </a:lnTo>
                <a:lnTo>
                  <a:pt x="2880995" y="496570"/>
                </a:lnTo>
                <a:close/>
              </a:path>
              <a:path w="2880995" h="1191895">
                <a:moveTo>
                  <a:pt x="2682367" y="0"/>
                </a:moveTo>
                <a:lnTo>
                  <a:pt x="1613534" y="0"/>
                </a:lnTo>
                <a:lnTo>
                  <a:pt x="1567982" y="5244"/>
                </a:lnTo>
                <a:lnTo>
                  <a:pt x="1526170" y="20183"/>
                </a:lnTo>
                <a:lnTo>
                  <a:pt x="1489291" y="43627"/>
                </a:lnTo>
                <a:lnTo>
                  <a:pt x="1458534" y="74384"/>
                </a:lnTo>
                <a:lnTo>
                  <a:pt x="1435090" y="111263"/>
                </a:lnTo>
                <a:lnTo>
                  <a:pt x="1420151" y="153075"/>
                </a:lnTo>
                <a:lnTo>
                  <a:pt x="1414906" y="198627"/>
                </a:lnTo>
                <a:lnTo>
                  <a:pt x="0" y="564007"/>
                </a:lnTo>
                <a:lnTo>
                  <a:pt x="1414906" y="496570"/>
                </a:lnTo>
                <a:lnTo>
                  <a:pt x="2880995" y="496570"/>
                </a:lnTo>
                <a:lnTo>
                  <a:pt x="2880995" y="198627"/>
                </a:lnTo>
                <a:lnTo>
                  <a:pt x="2875750" y="153075"/>
                </a:lnTo>
                <a:lnTo>
                  <a:pt x="2860811" y="111263"/>
                </a:lnTo>
                <a:lnTo>
                  <a:pt x="2837367" y="74384"/>
                </a:lnTo>
                <a:lnTo>
                  <a:pt x="2806610" y="43627"/>
                </a:lnTo>
                <a:lnTo>
                  <a:pt x="2769731" y="20183"/>
                </a:lnTo>
                <a:lnTo>
                  <a:pt x="2727919" y="5244"/>
                </a:lnTo>
                <a:lnTo>
                  <a:pt x="2682367" y="0"/>
                </a:lnTo>
                <a:close/>
              </a:path>
            </a:pathLst>
          </a:custGeom>
          <a:solidFill>
            <a:srgbClr val="FCE2AC"/>
          </a:solidFill>
        </p:spPr>
        <p:txBody>
          <a:bodyPr wrap="square" lIns="0" tIns="0" rIns="0" bIns="0" rtlCol="0"/>
          <a:lstStyle/>
          <a:p>
            <a:endParaRPr/>
          </a:p>
        </p:txBody>
      </p:sp>
      <p:graphicFrame>
        <p:nvGraphicFramePr>
          <p:cNvPr id="10" name="object 10"/>
          <p:cNvGraphicFramePr>
            <a:graphicFrameLocks noGrp="1"/>
          </p:cNvGraphicFramePr>
          <p:nvPr/>
        </p:nvGraphicFramePr>
        <p:xfrm>
          <a:off x="6242050" y="1060450"/>
          <a:ext cx="3884928" cy="5177155"/>
        </p:xfrm>
        <a:graphic>
          <a:graphicData uri="http://schemas.openxmlformats.org/drawingml/2006/table">
            <a:tbl>
              <a:tblPr firstRow="1" bandRow="1">
                <a:tableStyleId>{2D5ABB26-0587-4C30-8999-92F81FD0307C}</a:tableStyleId>
              </a:tblPr>
              <a:tblGrid>
                <a:gridCol w="958850">
                  <a:extLst>
                    <a:ext uri="{9D8B030D-6E8A-4147-A177-3AD203B41FA5}">
                      <a16:colId xmlns:a16="http://schemas.microsoft.com/office/drawing/2014/main" val="20000"/>
                    </a:ext>
                  </a:extLst>
                </a:gridCol>
                <a:gridCol w="983614">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83614">
                  <a:extLst>
                    <a:ext uri="{9D8B030D-6E8A-4147-A177-3AD203B41FA5}">
                      <a16:colId xmlns:a16="http://schemas.microsoft.com/office/drawing/2014/main" val="20003"/>
                    </a:ext>
                  </a:extLst>
                </a:gridCol>
              </a:tblGrid>
              <a:tr h="334645">
                <a:tc rowSpan="2">
                  <a:txBody>
                    <a:bodyPr/>
                    <a:lstStyle/>
                    <a:p>
                      <a:pPr marL="162560" marR="142875" algn="ctr">
                        <a:lnSpc>
                          <a:spcPct val="100000"/>
                        </a:lnSpc>
                        <a:spcBef>
                          <a:spcPts val="260"/>
                        </a:spcBef>
                      </a:pPr>
                      <a:r>
                        <a:rPr sz="1600" b="1" spc="-10">
                          <a:solidFill>
                            <a:srgbClr val="FFFFFF"/>
                          </a:solidFill>
                          <a:latin typeface="Calibri"/>
                          <a:cs typeface="Calibri"/>
                        </a:rPr>
                        <a:t>Five- Minute </a:t>
                      </a:r>
                      <a:r>
                        <a:rPr sz="1600" b="1" spc="-20">
                          <a:solidFill>
                            <a:srgbClr val="FFFFFF"/>
                          </a:solidFill>
                          <a:latin typeface="Calibri"/>
                          <a:cs typeface="Calibri"/>
                        </a:rPr>
                        <a:t>Interval</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845819">
                        <a:lnSpc>
                          <a:spcPct val="100000"/>
                        </a:lnSpc>
                        <a:spcBef>
                          <a:spcPts val="260"/>
                        </a:spcBef>
                      </a:pPr>
                      <a:r>
                        <a:rPr sz="1600" b="1" spc="-20">
                          <a:solidFill>
                            <a:srgbClr val="FFFFFF"/>
                          </a:solidFill>
                          <a:latin typeface="Calibri"/>
                          <a:cs typeface="Calibri"/>
                        </a:rPr>
                        <a:t>Telemetry </a:t>
                      </a:r>
                      <a:r>
                        <a:rPr sz="1600" b="1" spc="-25">
                          <a:solidFill>
                            <a:srgbClr val="FFFFFF"/>
                          </a:solidFill>
                          <a:latin typeface="Calibri"/>
                          <a:cs typeface="Calibri"/>
                        </a:rPr>
                        <a:t>MW</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7680">
                <a:tc vMerge="1">
                  <a:txBody>
                    <a:bodyPr/>
                    <a:lstStyle/>
                    <a:p>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5240" algn="ctr">
                        <a:lnSpc>
                          <a:spcPct val="100000"/>
                        </a:lnSpc>
                        <a:spcBef>
                          <a:spcPts val="860"/>
                        </a:spcBef>
                      </a:pPr>
                      <a:r>
                        <a:rPr sz="1600" b="1" spc="-25">
                          <a:solidFill>
                            <a:srgbClr val="FFFFFF"/>
                          </a:solidFill>
                          <a:latin typeface="Calibri"/>
                          <a:cs typeface="Calibri"/>
                        </a:rPr>
                        <a:t>Gen</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1794D2"/>
                    </a:solidFill>
                  </a:tcPr>
                </a:tc>
                <a:tc>
                  <a:txBody>
                    <a:bodyPr/>
                    <a:lstStyle/>
                    <a:p>
                      <a:pPr marL="13970" algn="ctr">
                        <a:lnSpc>
                          <a:spcPct val="100000"/>
                        </a:lnSpc>
                        <a:spcBef>
                          <a:spcPts val="860"/>
                        </a:spcBef>
                      </a:pPr>
                      <a:r>
                        <a:rPr sz="1600" b="1" spc="-20">
                          <a:solidFill>
                            <a:srgbClr val="FFFFFF"/>
                          </a:solidFill>
                          <a:latin typeface="Calibri"/>
                          <a:cs typeface="Calibri"/>
                        </a:rPr>
                        <a:t>DARD</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1794D2"/>
                    </a:solidFill>
                  </a:tcPr>
                </a:tc>
                <a:tc>
                  <a:txBody>
                    <a:bodyPr/>
                    <a:lstStyle/>
                    <a:p>
                      <a:pPr marL="13970" algn="ctr">
                        <a:lnSpc>
                          <a:spcPct val="100000"/>
                        </a:lnSpc>
                        <a:spcBef>
                          <a:spcPts val="860"/>
                        </a:spcBef>
                      </a:pPr>
                      <a:r>
                        <a:rPr sz="1600" b="1" spc="-25">
                          <a:solidFill>
                            <a:srgbClr val="FFFFFF"/>
                          </a:solidFill>
                          <a:latin typeface="Calibri"/>
                          <a:cs typeface="Calibri"/>
                        </a:rPr>
                        <a:t>Net</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34645">
                <a:tc>
                  <a:txBody>
                    <a:bodyPr/>
                    <a:lstStyle/>
                    <a:p>
                      <a:pPr marL="152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6881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35280">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34645">
                <a:tc>
                  <a:txBody>
                    <a:bodyPr/>
                    <a:lstStyle/>
                    <a:p>
                      <a:pPr marL="1524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34645">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35280">
                <a:tc>
                  <a:txBody>
                    <a:bodyPr/>
                    <a:lstStyle/>
                    <a:p>
                      <a:pPr marL="15240" algn="ctr">
                        <a:lnSpc>
                          <a:spcPct val="100000"/>
                        </a:lnSpc>
                        <a:spcBef>
                          <a:spcPts val="265"/>
                        </a:spcBef>
                      </a:pPr>
                      <a:r>
                        <a:rPr sz="1600" spc="-50">
                          <a:latin typeface="Calibri"/>
                          <a:cs typeface="Calibri"/>
                        </a:rPr>
                        <a:t>5</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651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334645">
                <a:tc>
                  <a:txBody>
                    <a:bodyPr/>
                    <a:lstStyle/>
                    <a:p>
                      <a:pPr marL="1524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35280">
                <a:tc>
                  <a:txBody>
                    <a:bodyPr/>
                    <a:lstStyle/>
                    <a:p>
                      <a:pPr marL="15240" algn="ctr">
                        <a:lnSpc>
                          <a:spcPct val="100000"/>
                        </a:lnSpc>
                        <a:spcBef>
                          <a:spcPts val="265"/>
                        </a:spcBef>
                      </a:pPr>
                      <a:r>
                        <a:rPr sz="1600" spc="-50">
                          <a:latin typeface="Calibri"/>
                          <a:cs typeface="Calibri"/>
                        </a:rPr>
                        <a:t>7</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35280">
                <a:tc>
                  <a:txBody>
                    <a:bodyPr/>
                    <a:lstStyle/>
                    <a:p>
                      <a:pPr marL="152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35280">
                <a:tc>
                  <a:txBody>
                    <a:bodyPr/>
                    <a:lstStyle/>
                    <a:p>
                      <a:pPr marL="15240" algn="ctr">
                        <a:lnSpc>
                          <a:spcPct val="100000"/>
                        </a:lnSpc>
                        <a:spcBef>
                          <a:spcPts val="265"/>
                        </a:spcBef>
                      </a:pPr>
                      <a:r>
                        <a:rPr sz="1600" spc="-50">
                          <a:latin typeface="Calibri"/>
                          <a:cs typeface="Calibri"/>
                        </a:rPr>
                        <a:t>9</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34645">
                <a:tc>
                  <a:txBody>
                    <a:bodyPr/>
                    <a:lstStyle/>
                    <a:p>
                      <a:pPr marL="12700" algn="ctr">
                        <a:lnSpc>
                          <a:spcPct val="100000"/>
                        </a:lnSpc>
                        <a:spcBef>
                          <a:spcPts val="270"/>
                        </a:spcBef>
                      </a:pPr>
                      <a:r>
                        <a:rPr sz="1600" spc="-25">
                          <a:latin typeface="Calibri"/>
                          <a:cs typeface="Calibri"/>
                        </a:rPr>
                        <a:t>10</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spc="-50">
                          <a:latin typeface="Calibri"/>
                          <a:cs typeface="Calibri"/>
                        </a:rPr>
                        <a:t>8</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70"/>
                        </a:spcBef>
                      </a:pPr>
                      <a:r>
                        <a:rPr sz="1600" spc="-50">
                          <a:latin typeface="Calibri"/>
                          <a:cs typeface="Calibri"/>
                        </a:rPr>
                        <a:t>6</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35280">
                <a:tc>
                  <a:txBody>
                    <a:bodyPr/>
                    <a:lstStyle/>
                    <a:p>
                      <a:pPr marL="12700" algn="ctr">
                        <a:lnSpc>
                          <a:spcPct val="100000"/>
                        </a:lnSpc>
                        <a:spcBef>
                          <a:spcPts val="270"/>
                        </a:spcBef>
                      </a:pPr>
                      <a:r>
                        <a:rPr sz="1600" spc="-25">
                          <a:latin typeface="Calibri"/>
                          <a:cs typeface="Calibri"/>
                        </a:rPr>
                        <a:t>11</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52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5875" algn="ctr">
                        <a:lnSpc>
                          <a:spcPct val="100000"/>
                        </a:lnSpc>
                        <a:spcBef>
                          <a:spcPts val="270"/>
                        </a:spcBef>
                      </a:pPr>
                      <a:r>
                        <a:rPr sz="1600" spc="-25">
                          <a:latin typeface="Calibri"/>
                          <a:cs typeface="Calibri"/>
                        </a:rPr>
                        <a:t>−2</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34645">
                <a:tc>
                  <a:txBody>
                    <a:bodyPr/>
                    <a:lstStyle/>
                    <a:p>
                      <a:pPr marL="12700" algn="ctr">
                        <a:lnSpc>
                          <a:spcPct val="100000"/>
                        </a:lnSpc>
                        <a:spcBef>
                          <a:spcPts val="270"/>
                        </a:spcBef>
                      </a:pPr>
                      <a:r>
                        <a:rPr sz="1600" spc="-25">
                          <a:latin typeface="Calibri"/>
                          <a:cs typeface="Calibri"/>
                        </a:rPr>
                        <a:t>12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52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marL="15240"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38100">
                      <a:solidFill>
                        <a:srgbClr val="F6881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marL="15875" algn="ctr">
                        <a:lnSpc>
                          <a:spcPct val="100000"/>
                        </a:lnSpc>
                        <a:spcBef>
                          <a:spcPts val="270"/>
                        </a:spcBef>
                      </a:pPr>
                      <a:r>
                        <a:rPr sz="1600" spc="-25">
                          <a:latin typeface="Calibri"/>
                          <a:cs typeface="Calibri"/>
                        </a:rPr>
                        <a:t>−2</a:t>
                      </a:r>
                      <a:endParaRPr sz="1600">
                        <a:latin typeface="Calibri"/>
                        <a:cs typeface="Calibri"/>
                      </a:endParaRPr>
                    </a:p>
                  </a:txBody>
                  <a:tcPr marL="0" marR="0" marT="34290" marB="0">
                    <a:lnL w="381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35280">
                <a:tc gridSpan="3">
                  <a:txBody>
                    <a:bodyPr/>
                    <a:lstStyle/>
                    <a:p>
                      <a:pPr marL="347980">
                        <a:lnSpc>
                          <a:spcPct val="100000"/>
                        </a:lnSpc>
                        <a:spcBef>
                          <a:spcPts val="270"/>
                        </a:spcBef>
                      </a:pPr>
                      <a:r>
                        <a:rPr sz="1600">
                          <a:latin typeface="Calibri"/>
                          <a:cs typeface="Calibri"/>
                        </a:rPr>
                        <a:t>Net</a:t>
                      </a:r>
                      <a:r>
                        <a:rPr sz="1600" spc="-40">
                          <a:latin typeface="Calibri"/>
                          <a:cs typeface="Calibri"/>
                        </a:rPr>
                        <a:t> </a:t>
                      </a:r>
                      <a:r>
                        <a:rPr sz="1600">
                          <a:latin typeface="Calibri"/>
                          <a:cs typeface="Calibri"/>
                        </a:rPr>
                        <a:t>Hourly</a:t>
                      </a:r>
                      <a:r>
                        <a:rPr sz="1600" spc="-35">
                          <a:latin typeface="Calibri"/>
                          <a:cs typeface="Calibri"/>
                        </a:rPr>
                        <a:t> </a:t>
                      </a:r>
                      <a:r>
                        <a:rPr sz="1600" spc="-10">
                          <a:latin typeface="Calibri"/>
                          <a:cs typeface="Calibri"/>
                        </a:rPr>
                        <a:t>Average</a:t>
                      </a:r>
                      <a:r>
                        <a:rPr sz="1600" spc="-45">
                          <a:latin typeface="Calibri"/>
                          <a:cs typeface="Calibri"/>
                        </a:rPr>
                        <a:t> </a:t>
                      </a:r>
                      <a:r>
                        <a:rPr sz="1600" spc="-10">
                          <a:latin typeface="Calibri"/>
                          <a:cs typeface="Calibri"/>
                        </a:rPr>
                        <a:t>Telemetry</a:t>
                      </a:r>
                      <a:endParaRPr sz="1600">
                        <a:latin typeface="Calibri"/>
                        <a:cs typeface="Calibri"/>
                      </a:endParaRPr>
                    </a:p>
                  </a:txBody>
                  <a:tcPr marL="0" marR="0" marT="34290" marB="0">
                    <a:lnL w="12700">
                      <a:solidFill>
                        <a:srgbClr val="FFFFFF"/>
                      </a:solidFill>
                      <a:prstDash val="solid"/>
                    </a:lnL>
                    <a:lnR w="381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marL="14604" algn="ctr">
                        <a:lnSpc>
                          <a:spcPct val="100000"/>
                        </a:lnSpc>
                        <a:spcBef>
                          <a:spcPts val="270"/>
                        </a:spcBef>
                      </a:pPr>
                      <a:r>
                        <a:rPr sz="1600" spc="-25">
                          <a:latin typeface="Calibri"/>
                          <a:cs typeface="Calibri"/>
                        </a:rPr>
                        <a:t>3.5</a:t>
                      </a:r>
                      <a:endParaRPr sz="1600">
                        <a:latin typeface="Calibri"/>
                        <a:cs typeface="Calibri"/>
                      </a:endParaRPr>
                    </a:p>
                  </a:txBody>
                  <a:tcPr marL="0" marR="0" marT="34290"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94</a:t>
            </a:fld>
            <a:endParaRPr spc="-25"/>
          </a:p>
        </p:txBody>
      </p:sp>
      <p:sp>
        <p:nvSpPr>
          <p:cNvPr id="11" name="object 11"/>
          <p:cNvSpPr txBox="1"/>
          <p:nvPr/>
        </p:nvSpPr>
        <p:spPr>
          <a:xfrm>
            <a:off x="10476992" y="1156461"/>
            <a:ext cx="1270000" cy="513080"/>
          </a:xfrm>
          <a:prstGeom prst="rect">
            <a:avLst/>
          </a:prstGeom>
        </p:spPr>
        <p:txBody>
          <a:bodyPr vert="horz" wrap="square" lIns="0" tIns="12065" rIns="0" bIns="0" rtlCol="0">
            <a:spAutoFit/>
          </a:bodyPr>
          <a:lstStyle/>
          <a:p>
            <a:pPr algn="ctr">
              <a:lnSpc>
                <a:spcPct val="100000"/>
              </a:lnSpc>
              <a:spcBef>
                <a:spcPts val="95"/>
              </a:spcBef>
            </a:pPr>
            <a:r>
              <a:rPr sz="1600">
                <a:solidFill>
                  <a:srgbClr val="585858"/>
                </a:solidFill>
                <a:latin typeface="Calibri"/>
                <a:cs typeface="Calibri"/>
              </a:rPr>
              <a:t>Calculate</a:t>
            </a:r>
            <a:r>
              <a:rPr sz="1600" spc="-65">
                <a:solidFill>
                  <a:srgbClr val="585858"/>
                </a:solidFill>
                <a:latin typeface="Calibri"/>
                <a:cs typeface="Calibri"/>
              </a:rPr>
              <a:t> </a:t>
            </a:r>
            <a:r>
              <a:rPr sz="1600">
                <a:solidFill>
                  <a:srgbClr val="585858"/>
                </a:solidFill>
                <a:latin typeface="Calibri"/>
                <a:cs typeface="Calibri"/>
              </a:rPr>
              <a:t>Net</a:t>
            </a:r>
            <a:r>
              <a:rPr sz="1600" spc="-15">
                <a:solidFill>
                  <a:srgbClr val="585858"/>
                </a:solidFill>
                <a:latin typeface="Calibri"/>
                <a:cs typeface="Calibri"/>
              </a:rPr>
              <a:t> </a:t>
            </a:r>
            <a:r>
              <a:rPr sz="1600" spc="-50">
                <a:solidFill>
                  <a:srgbClr val="585858"/>
                </a:solidFill>
                <a:latin typeface="Calibri"/>
                <a:cs typeface="Calibri"/>
              </a:rPr>
              <a:t>=</a:t>
            </a:r>
            <a:endParaRPr sz="1600">
              <a:latin typeface="Calibri"/>
              <a:cs typeface="Calibri"/>
            </a:endParaRPr>
          </a:p>
          <a:p>
            <a:pPr algn="ctr">
              <a:lnSpc>
                <a:spcPct val="100000"/>
              </a:lnSpc>
            </a:pP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t>
            </a:r>
            <a:r>
              <a:rPr sz="1600" spc="-20">
                <a:solidFill>
                  <a:srgbClr val="585858"/>
                </a:solidFill>
                <a:latin typeface="Calibri"/>
                <a:cs typeface="Calibri"/>
              </a:rPr>
              <a:t> DARD</a:t>
            </a:r>
            <a:endParaRPr sz="1600">
              <a:latin typeface="Calibri"/>
              <a:cs typeface="Calibri"/>
            </a:endParaRPr>
          </a:p>
        </p:txBody>
      </p:sp>
      <p:sp>
        <p:nvSpPr>
          <p:cNvPr id="12" name="object 12"/>
          <p:cNvSpPr txBox="1"/>
          <p:nvPr/>
        </p:nvSpPr>
        <p:spPr>
          <a:xfrm>
            <a:off x="10717530" y="3136518"/>
            <a:ext cx="1125855" cy="1000760"/>
          </a:xfrm>
          <a:prstGeom prst="rect">
            <a:avLst/>
          </a:prstGeom>
        </p:spPr>
        <p:txBody>
          <a:bodyPr vert="horz" wrap="square" lIns="0" tIns="12065" rIns="0" bIns="0" rtlCol="0">
            <a:spAutoFit/>
          </a:bodyPr>
          <a:lstStyle/>
          <a:p>
            <a:pPr marL="12700" marR="5080" indent="1270" algn="ctr">
              <a:lnSpc>
                <a:spcPct val="100000"/>
              </a:lnSpc>
              <a:spcBef>
                <a:spcPts val="95"/>
              </a:spcBef>
            </a:pPr>
            <a:r>
              <a:rPr sz="1600" spc="-10">
                <a:latin typeface="Calibri"/>
                <a:cs typeface="Calibri"/>
              </a:rPr>
              <a:t>Calculate non-</a:t>
            </a:r>
            <a:r>
              <a:rPr sz="1600" spc="-20">
                <a:latin typeface="Calibri"/>
                <a:cs typeface="Calibri"/>
              </a:rPr>
              <a:t>zero </a:t>
            </a:r>
            <a:r>
              <a:rPr sz="1600" spc="-10">
                <a:latin typeface="Calibri"/>
                <a:cs typeface="Calibri"/>
              </a:rPr>
              <a:t>telemetry </a:t>
            </a:r>
            <a:r>
              <a:rPr sz="1600">
                <a:latin typeface="Calibri"/>
                <a:cs typeface="Calibri"/>
              </a:rPr>
              <a:t>intervals</a:t>
            </a:r>
            <a:r>
              <a:rPr sz="1600" spc="-55">
                <a:latin typeface="Calibri"/>
                <a:cs typeface="Calibri"/>
              </a:rPr>
              <a:t> </a:t>
            </a:r>
            <a:r>
              <a:rPr sz="1600">
                <a:latin typeface="Calibri"/>
                <a:cs typeface="Calibri"/>
              </a:rPr>
              <a:t>=</a:t>
            </a:r>
            <a:r>
              <a:rPr sz="1600" spc="-40">
                <a:latin typeface="Calibri"/>
                <a:cs typeface="Calibri"/>
              </a:rPr>
              <a:t> </a:t>
            </a:r>
            <a:r>
              <a:rPr sz="1600" b="1" spc="-25">
                <a:latin typeface="Calibri"/>
                <a:cs typeface="Calibri"/>
              </a:rPr>
              <a:t>12</a:t>
            </a:r>
            <a:endParaRPr sz="1600">
              <a:latin typeface="Calibri"/>
              <a:cs typeface="Calibri"/>
            </a:endParaRP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1.</a:t>
            </a:r>
            <a:r>
              <a:rPr spc="-75"/>
              <a:t> </a:t>
            </a:r>
            <a:r>
              <a:t>Calculation</a:t>
            </a:r>
            <a:r>
              <a:rPr spc="-40"/>
              <a:t> </a:t>
            </a:r>
            <a:r>
              <a:t>of</a:t>
            </a:r>
            <a:r>
              <a:rPr spc="-85"/>
              <a:t> </a:t>
            </a:r>
            <a:r>
              <a:t>Hourly</a:t>
            </a:r>
            <a:r>
              <a:rPr spc="-70"/>
              <a:t> </a:t>
            </a:r>
            <a:r>
              <a:t>Scaling</a:t>
            </a:r>
            <a:r>
              <a:rPr spc="-75"/>
              <a:t> </a:t>
            </a:r>
            <a:r>
              <a:rPr spc="-35"/>
              <a:t>Factor,</a:t>
            </a:r>
            <a:r>
              <a:rPr spc="-55"/>
              <a:t> </a:t>
            </a:r>
            <a:r>
              <a:rPr sz="2400" b="0" i="1" spc="-10">
                <a:latin typeface="Calibri"/>
                <a:cs typeface="Calibri"/>
              </a:rPr>
              <a:t>continued</a:t>
            </a:r>
            <a:endParaRPr sz="2400">
              <a:latin typeface="Calibri"/>
              <a:cs typeface="Calibri"/>
            </a:endParaRPr>
          </a:p>
        </p:txBody>
      </p:sp>
      <p:sp>
        <p:nvSpPr>
          <p:cNvPr id="3" name="object 3"/>
          <p:cNvSpPr txBox="1"/>
          <p:nvPr/>
        </p:nvSpPr>
        <p:spPr>
          <a:xfrm>
            <a:off x="652068" y="689960"/>
            <a:ext cx="4472940" cy="756920"/>
          </a:xfrm>
          <a:prstGeom prst="rect">
            <a:avLst/>
          </a:prstGeom>
        </p:spPr>
        <p:txBody>
          <a:bodyPr vert="horz" wrap="square" lIns="0" tIns="73025" rIns="0" bIns="0" rtlCol="0">
            <a:spAutoFit/>
          </a:bodyPr>
          <a:lstStyle/>
          <a:p>
            <a:pPr marL="12700">
              <a:lnSpc>
                <a:spcPct val="100000"/>
              </a:lnSpc>
              <a:spcBef>
                <a:spcPts val="575"/>
              </a:spcBef>
            </a:pPr>
            <a:r>
              <a:rPr sz="2000">
                <a:latin typeface="Calibri"/>
                <a:cs typeface="Calibri"/>
              </a:rPr>
              <a:t>(Net</a:t>
            </a:r>
            <a:r>
              <a:rPr sz="2000" spc="-40">
                <a:latin typeface="Calibri"/>
                <a:cs typeface="Calibri"/>
              </a:rPr>
              <a:t> </a:t>
            </a:r>
            <a:r>
              <a:rPr sz="2000">
                <a:latin typeface="Calibri"/>
                <a:cs typeface="Calibri"/>
              </a:rPr>
              <a:t>RQM</a:t>
            </a:r>
            <a:r>
              <a:rPr sz="2000" spc="-45">
                <a:latin typeface="Calibri"/>
                <a:cs typeface="Calibri"/>
              </a:rPr>
              <a:t> </a:t>
            </a:r>
            <a:r>
              <a:rPr sz="2000">
                <a:latin typeface="Calibri"/>
                <a:cs typeface="Calibri"/>
              </a:rPr>
              <a:t>–</a:t>
            </a:r>
            <a:r>
              <a:rPr sz="2000" spc="-40">
                <a:latin typeface="Calibri"/>
                <a:cs typeface="Calibri"/>
              </a:rPr>
              <a:t> </a:t>
            </a:r>
            <a:r>
              <a:rPr sz="2000">
                <a:latin typeface="Calibri"/>
                <a:cs typeface="Calibri"/>
              </a:rPr>
              <a:t>Net</a:t>
            </a:r>
            <a:r>
              <a:rPr sz="2000" spc="-40">
                <a:latin typeface="Calibri"/>
                <a:cs typeface="Calibri"/>
              </a:rPr>
              <a:t> </a:t>
            </a:r>
            <a:r>
              <a:rPr sz="2000">
                <a:latin typeface="Calibri"/>
                <a:cs typeface="Calibri"/>
              </a:rPr>
              <a:t>Hourly</a:t>
            </a:r>
            <a:r>
              <a:rPr sz="2000" spc="-50">
                <a:latin typeface="Calibri"/>
                <a:cs typeface="Calibri"/>
              </a:rPr>
              <a:t> </a:t>
            </a:r>
            <a:r>
              <a:rPr sz="2000" spc="-10">
                <a:latin typeface="Calibri"/>
                <a:cs typeface="Calibri"/>
              </a:rPr>
              <a:t>Average</a:t>
            </a:r>
            <a:r>
              <a:rPr sz="2000" spc="-45">
                <a:latin typeface="Calibri"/>
                <a:cs typeface="Calibri"/>
              </a:rPr>
              <a:t> </a:t>
            </a:r>
            <a:r>
              <a:rPr sz="2000" spc="-10">
                <a:latin typeface="Calibri"/>
                <a:cs typeface="Calibri"/>
              </a:rPr>
              <a:t>Telemetry)</a:t>
            </a:r>
            <a:endParaRPr sz="2000">
              <a:latin typeface="Calibri"/>
              <a:cs typeface="Calibri"/>
            </a:endParaRPr>
          </a:p>
          <a:p>
            <a:pPr marL="12700">
              <a:lnSpc>
                <a:spcPct val="100000"/>
              </a:lnSpc>
              <a:spcBef>
                <a:spcPts val="480"/>
              </a:spcBef>
            </a:pPr>
            <a:r>
              <a:rPr sz="2000">
                <a:latin typeface="Calibri"/>
                <a:cs typeface="Calibri"/>
              </a:rPr>
              <a:t>x</a:t>
            </a:r>
            <a:r>
              <a:rPr sz="2000" spc="-50">
                <a:latin typeface="Calibri"/>
                <a:cs typeface="Calibri"/>
              </a:rPr>
              <a:t> </a:t>
            </a:r>
            <a:r>
              <a:rPr sz="2000">
                <a:latin typeface="Calibri"/>
                <a:cs typeface="Calibri"/>
              </a:rPr>
              <a:t>(12</a:t>
            </a:r>
            <a:r>
              <a:rPr sz="2000" spc="-40">
                <a:latin typeface="Calibri"/>
                <a:cs typeface="Calibri"/>
              </a:rPr>
              <a:t> </a:t>
            </a:r>
            <a:r>
              <a:rPr sz="2000">
                <a:latin typeface="Calibri"/>
                <a:cs typeface="Calibri"/>
              </a:rPr>
              <a:t>÷</a:t>
            </a:r>
            <a:r>
              <a:rPr sz="2000" spc="-45">
                <a:latin typeface="Calibri"/>
                <a:cs typeface="Calibri"/>
              </a:rPr>
              <a:t> </a:t>
            </a:r>
            <a:r>
              <a:rPr sz="2000" spc="-10">
                <a:latin typeface="Calibri"/>
                <a:cs typeface="Calibri"/>
              </a:rPr>
              <a:t>Non-</a:t>
            </a:r>
            <a:r>
              <a:rPr sz="2000">
                <a:latin typeface="Calibri"/>
                <a:cs typeface="Calibri"/>
              </a:rPr>
              <a:t>Zero</a:t>
            </a:r>
            <a:r>
              <a:rPr sz="2000" spc="-45">
                <a:latin typeface="Calibri"/>
                <a:cs typeface="Calibri"/>
              </a:rPr>
              <a:t> </a:t>
            </a:r>
            <a:r>
              <a:rPr sz="2000" spc="-20">
                <a:latin typeface="Calibri"/>
                <a:cs typeface="Calibri"/>
              </a:rPr>
              <a:t>Telemetry</a:t>
            </a:r>
            <a:r>
              <a:rPr sz="2000" spc="-5">
                <a:latin typeface="Calibri"/>
                <a:cs typeface="Calibri"/>
              </a:rPr>
              <a:t> </a:t>
            </a:r>
            <a:r>
              <a:rPr sz="2000" spc="-10">
                <a:latin typeface="Calibri"/>
                <a:cs typeface="Calibri"/>
              </a:rPr>
              <a:t>Interval</a:t>
            </a:r>
            <a:r>
              <a:rPr sz="2000" spc="-40">
                <a:latin typeface="Calibri"/>
                <a:cs typeface="Calibri"/>
              </a:rPr>
              <a:t> </a:t>
            </a:r>
            <a:r>
              <a:rPr sz="2000" spc="-10">
                <a:latin typeface="Calibri"/>
                <a:cs typeface="Calibri"/>
              </a:rPr>
              <a:t>Count)</a:t>
            </a:r>
            <a:endParaRPr sz="2000">
              <a:latin typeface="Calibri"/>
              <a:cs typeface="Calibri"/>
            </a:endParaRPr>
          </a:p>
        </p:txBody>
      </p:sp>
      <p:sp>
        <p:nvSpPr>
          <p:cNvPr id="4" name="object 4"/>
          <p:cNvSpPr txBox="1"/>
          <p:nvPr/>
        </p:nvSpPr>
        <p:spPr>
          <a:xfrm>
            <a:off x="652068" y="2578684"/>
            <a:ext cx="2192020" cy="331470"/>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t>
            </a:r>
            <a:r>
              <a:rPr sz="2000" spc="-20">
                <a:latin typeface="Calibri"/>
                <a:cs typeface="Calibri"/>
              </a:rPr>
              <a:t> </a:t>
            </a:r>
            <a:r>
              <a:rPr sz="2000">
                <a:latin typeface="Calibri"/>
                <a:cs typeface="Calibri"/>
              </a:rPr>
              <a:t>(4</a:t>
            </a:r>
            <a:r>
              <a:rPr sz="2000" spc="-5">
                <a:latin typeface="Calibri"/>
                <a:cs typeface="Calibri"/>
              </a:rPr>
              <a:t> </a:t>
            </a:r>
            <a:r>
              <a:rPr sz="2000">
                <a:latin typeface="Calibri"/>
                <a:cs typeface="Calibri"/>
              </a:rPr>
              <a:t>–</a:t>
            </a:r>
            <a:r>
              <a:rPr sz="2000" spc="-5">
                <a:latin typeface="Calibri"/>
                <a:cs typeface="Calibri"/>
              </a:rPr>
              <a:t> </a:t>
            </a:r>
            <a:r>
              <a:rPr sz="2000">
                <a:latin typeface="Calibri"/>
                <a:cs typeface="Calibri"/>
              </a:rPr>
              <a:t>3.5)</a:t>
            </a:r>
            <a:r>
              <a:rPr sz="2000" spc="-30">
                <a:latin typeface="Calibri"/>
                <a:cs typeface="Calibri"/>
              </a:rPr>
              <a:t> </a:t>
            </a:r>
            <a:r>
              <a:rPr sz="2000">
                <a:latin typeface="Calibri"/>
                <a:cs typeface="Calibri"/>
              </a:rPr>
              <a:t>x</a:t>
            </a:r>
            <a:r>
              <a:rPr sz="2000" spc="-20">
                <a:latin typeface="Calibri"/>
                <a:cs typeface="Calibri"/>
              </a:rPr>
              <a:t> </a:t>
            </a:r>
            <a:r>
              <a:rPr sz="2000">
                <a:latin typeface="Calibri"/>
                <a:cs typeface="Calibri"/>
              </a:rPr>
              <a:t>(12</a:t>
            </a:r>
            <a:r>
              <a:rPr sz="2000" spc="-20">
                <a:latin typeface="Calibri"/>
                <a:cs typeface="Calibri"/>
              </a:rPr>
              <a:t> </a:t>
            </a:r>
            <a:r>
              <a:rPr sz="2000">
                <a:latin typeface="Calibri"/>
                <a:cs typeface="Calibri"/>
              </a:rPr>
              <a:t>÷</a:t>
            </a:r>
            <a:r>
              <a:rPr sz="2000" spc="-5">
                <a:latin typeface="Calibri"/>
                <a:cs typeface="Calibri"/>
              </a:rPr>
              <a:t> </a:t>
            </a:r>
            <a:r>
              <a:rPr sz="2000" spc="-25">
                <a:latin typeface="Calibri"/>
                <a:cs typeface="Calibri"/>
              </a:rPr>
              <a:t>12)</a:t>
            </a:r>
            <a:endParaRPr sz="2000">
              <a:latin typeface="Calibri"/>
              <a:cs typeface="Calibri"/>
            </a:endParaRPr>
          </a:p>
        </p:txBody>
      </p:sp>
      <p:sp>
        <p:nvSpPr>
          <p:cNvPr id="5" name="object 5"/>
          <p:cNvSpPr txBox="1"/>
          <p:nvPr/>
        </p:nvSpPr>
        <p:spPr>
          <a:xfrm>
            <a:off x="652068" y="2945130"/>
            <a:ext cx="323215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a:t>
            </a:r>
            <a:r>
              <a:rPr sz="2000" spc="-10">
                <a:latin typeface="Calibri"/>
                <a:cs typeface="Calibri"/>
              </a:rPr>
              <a:t> </a:t>
            </a:r>
            <a:r>
              <a:rPr sz="2000" b="1">
                <a:solidFill>
                  <a:srgbClr val="F6881F"/>
                </a:solidFill>
                <a:latin typeface="Calibri"/>
                <a:cs typeface="Calibri"/>
              </a:rPr>
              <a:t>0.5</a:t>
            </a:r>
            <a:r>
              <a:rPr sz="2000" b="1" spc="-25">
                <a:solidFill>
                  <a:srgbClr val="F6881F"/>
                </a:solidFill>
                <a:latin typeface="Calibri"/>
                <a:cs typeface="Calibri"/>
              </a:rPr>
              <a:t> </a:t>
            </a:r>
            <a:r>
              <a:rPr sz="2000" b="1">
                <a:solidFill>
                  <a:srgbClr val="F6881F"/>
                </a:solidFill>
                <a:latin typeface="Calibri"/>
                <a:cs typeface="Calibri"/>
              </a:rPr>
              <a:t>MW</a:t>
            </a:r>
            <a:r>
              <a:rPr sz="2000" b="1" spc="-20">
                <a:solidFill>
                  <a:srgbClr val="F6881F"/>
                </a:solidFill>
                <a:latin typeface="Calibri"/>
                <a:cs typeface="Calibri"/>
              </a:rPr>
              <a:t> </a:t>
            </a:r>
            <a:r>
              <a:rPr sz="2000" b="1">
                <a:solidFill>
                  <a:srgbClr val="F6881F"/>
                </a:solidFill>
                <a:latin typeface="Calibri"/>
                <a:cs typeface="Calibri"/>
              </a:rPr>
              <a:t>hourly</a:t>
            </a:r>
            <a:r>
              <a:rPr sz="2000" b="1" spc="-25">
                <a:solidFill>
                  <a:srgbClr val="F6881F"/>
                </a:solidFill>
                <a:latin typeface="Calibri"/>
                <a:cs typeface="Calibri"/>
              </a:rPr>
              <a:t> </a:t>
            </a:r>
            <a:r>
              <a:rPr sz="2000" b="1">
                <a:solidFill>
                  <a:srgbClr val="F6881F"/>
                </a:solidFill>
                <a:latin typeface="Calibri"/>
                <a:cs typeface="Calibri"/>
              </a:rPr>
              <a:t>scaling</a:t>
            </a:r>
            <a:r>
              <a:rPr sz="2000" b="1" spc="-25">
                <a:solidFill>
                  <a:srgbClr val="F6881F"/>
                </a:solidFill>
                <a:latin typeface="Calibri"/>
                <a:cs typeface="Calibri"/>
              </a:rPr>
              <a:t> </a:t>
            </a:r>
            <a:r>
              <a:rPr sz="2000" b="1" spc="-10">
                <a:solidFill>
                  <a:srgbClr val="F6881F"/>
                </a:solidFill>
                <a:latin typeface="Calibri"/>
                <a:cs typeface="Calibri"/>
              </a:rPr>
              <a:t>factor</a:t>
            </a:r>
            <a:endParaRPr sz="2000">
              <a:latin typeface="Calibri"/>
              <a:cs typeface="Calibri"/>
            </a:endParaRPr>
          </a:p>
        </p:txBody>
      </p:sp>
      <p:sp>
        <p:nvSpPr>
          <p:cNvPr id="6" name="object 6"/>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sp>
        <p:nvSpPr>
          <p:cNvPr id="7" name="object 7"/>
          <p:cNvSpPr/>
          <p:nvPr/>
        </p:nvSpPr>
        <p:spPr>
          <a:xfrm>
            <a:off x="9163050" y="3230879"/>
            <a:ext cx="971550" cy="335280"/>
          </a:xfrm>
          <a:custGeom>
            <a:avLst/>
            <a:gdLst/>
            <a:ahLst/>
            <a:cxnLst/>
            <a:rect l="l" t="t" r="r" b="b"/>
            <a:pathLst>
              <a:path w="971550" h="335279">
                <a:moveTo>
                  <a:pt x="971550" y="0"/>
                </a:moveTo>
                <a:lnTo>
                  <a:pt x="0" y="0"/>
                </a:lnTo>
                <a:lnTo>
                  <a:pt x="0" y="335279"/>
                </a:lnTo>
                <a:lnTo>
                  <a:pt x="971550" y="335279"/>
                </a:lnTo>
                <a:lnTo>
                  <a:pt x="971550" y="0"/>
                </a:lnTo>
                <a:close/>
              </a:path>
            </a:pathLst>
          </a:custGeom>
          <a:solidFill>
            <a:srgbClr val="CCDDED"/>
          </a:solidFill>
        </p:spPr>
        <p:txBody>
          <a:bodyPr wrap="square" lIns="0" tIns="0" rIns="0" bIns="0" rtlCol="0"/>
          <a:lstStyle/>
          <a:p>
            <a:endParaRPr/>
          </a:p>
        </p:txBody>
      </p:sp>
      <p:graphicFrame>
        <p:nvGraphicFramePr>
          <p:cNvPr id="8" name="object 8"/>
          <p:cNvGraphicFramePr>
            <a:graphicFrameLocks noGrp="1"/>
          </p:cNvGraphicFramePr>
          <p:nvPr/>
        </p:nvGraphicFramePr>
        <p:xfrm>
          <a:off x="6242050" y="1060450"/>
          <a:ext cx="3886200" cy="517715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34645">
                <a:tc rowSpan="2">
                  <a:txBody>
                    <a:bodyPr/>
                    <a:lstStyle/>
                    <a:p>
                      <a:pPr marL="162560" marR="155575" algn="ctr">
                        <a:lnSpc>
                          <a:spcPct val="100000"/>
                        </a:lnSpc>
                        <a:spcBef>
                          <a:spcPts val="260"/>
                        </a:spcBef>
                      </a:pPr>
                      <a:r>
                        <a:rPr sz="1600" b="1" spc="-10">
                          <a:solidFill>
                            <a:srgbClr val="FFFFFF"/>
                          </a:solidFill>
                          <a:latin typeface="Calibri"/>
                          <a:cs typeface="Calibri"/>
                        </a:rPr>
                        <a:t>Five- Minute </a:t>
                      </a:r>
                      <a:r>
                        <a:rPr sz="1600" b="1" spc="-20">
                          <a:solidFill>
                            <a:srgbClr val="FFFFFF"/>
                          </a:solidFill>
                          <a:latin typeface="Calibri"/>
                          <a:cs typeface="Calibri"/>
                        </a:rPr>
                        <a:t>Interval</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833119">
                        <a:lnSpc>
                          <a:spcPct val="100000"/>
                        </a:lnSpc>
                        <a:spcBef>
                          <a:spcPts val="260"/>
                        </a:spcBef>
                      </a:pPr>
                      <a:r>
                        <a:rPr sz="1600" b="1" spc="-20">
                          <a:solidFill>
                            <a:srgbClr val="FFFFFF"/>
                          </a:solidFill>
                          <a:latin typeface="Calibri"/>
                          <a:cs typeface="Calibri"/>
                        </a:rPr>
                        <a:t>Telemetry </a:t>
                      </a:r>
                      <a:r>
                        <a:rPr sz="1600" b="1" spc="-25">
                          <a:solidFill>
                            <a:srgbClr val="FFFFFF"/>
                          </a:solidFill>
                          <a:latin typeface="Calibri"/>
                          <a:cs typeface="Calibri"/>
                        </a:rPr>
                        <a:t>MW</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7680">
                <a:tc vMerge="1">
                  <a:txBody>
                    <a:bodyPr/>
                    <a:lstStyle/>
                    <a:p>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540" algn="ctr">
                        <a:lnSpc>
                          <a:spcPct val="100000"/>
                        </a:lnSpc>
                        <a:spcBef>
                          <a:spcPts val="860"/>
                        </a:spcBef>
                      </a:pPr>
                      <a:r>
                        <a:rPr sz="1600" b="1" spc="-25">
                          <a:solidFill>
                            <a:srgbClr val="FFFFFF"/>
                          </a:solidFill>
                          <a:latin typeface="Calibri"/>
                          <a:cs typeface="Calibri"/>
                        </a:rPr>
                        <a:t>Gen</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905" algn="ctr">
                        <a:lnSpc>
                          <a:spcPct val="100000"/>
                        </a:lnSpc>
                        <a:spcBef>
                          <a:spcPts val="860"/>
                        </a:spcBef>
                      </a:pPr>
                      <a:r>
                        <a:rPr sz="1600" b="1" spc="-20">
                          <a:solidFill>
                            <a:srgbClr val="FFFFFF"/>
                          </a:solidFill>
                          <a:latin typeface="Calibri"/>
                          <a:cs typeface="Calibri"/>
                        </a:rPr>
                        <a:t>DARD</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270" algn="ctr">
                        <a:lnSpc>
                          <a:spcPct val="100000"/>
                        </a:lnSpc>
                        <a:spcBef>
                          <a:spcPts val="860"/>
                        </a:spcBef>
                      </a:pPr>
                      <a:r>
                        <a:rPr sz="1600" b="1" spc="-25">
                          <a:solidFill>
                            <a:srgbClr val="FFFFFF"/>
                          </a:solidFill>
                          <a:latin typeface="Calibri"/>
                          <a:cs typeface="Calibri"/>
                        </a:rPr>
                        <a:t>Net</a:t>
                      </a:r>
                      <a:endParaRPr sz="1600">
                        <a:latin typeface="Calibri"/>
                        <a:cs typeface="Calibri"/>
                      </a:endParaRPr>
                    </a:p>
                  </a:txBody>
                  <a:tcPr marL="0" marR="0" marT="1092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34645">
                <a:tc>
                  <a:txBody>
                    <a:bodyPr/>
                    <a:lstStyle/>
                    <a:p>
                      <a:pPr marL="2540"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81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35280">
                <a:tc>
                  <a:txBody>
                    <a:bodyPr/>
                    <a:lstStyle/>
                    <a:p>
                      <a:pPr marL="2540"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81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34645">
                <a:tc>
                  <a:txBody>
                    <a:bodyPr/>
                    <a:lstStyle/>
                    <a:p>
                      <a:pPr marL="254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81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34645">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0</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81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35280">
                <a:tc>
                  <a:txBody>
                    <a:bodyPr/>
                    <a:lstStyle/>
                    <a:p>
                      <a:pPr marL="2540" algn="ctr">
                        <a:lnSpc>
                          <a:spcPct val="100000"/>
                        </a:lnSpc>
                        <a:spcBef>
                          <a:spcPts val="265"/>
                        </a:spcBef>
                      </a:pPr>
                      <a:r>
                        <a:rPr sz="1600" spc="-50">
                          <a:latin typeface="Calibri"/>
                          <a:cs typeface="Calibri"/>
                        </a:rPr>
                        <a:t>5</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81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334645">
                <a:tc>
                  <a:txBody>
                    <a:bodyPr/>
                    <a:lstStyle/>
                    <a:p>
                      <a:pPr marL="254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4</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1</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810" algn="ctr">
                        <a:lnSpc>
                          <a:spcPct val="100000"/>
                        </a:lnSpc>
                        <a:spcBef>
                          <a:spcPts val="265"/>
                        </a:spcBef>
                      </a:pPr>
                      <a:r>
                        <a:rPr sz="1600" spc="-50">
                          <a:latin typeface="Calibri"/>
                          <a:cs typeface="Calibri"/>
                        </a:rPr>
                        <a:t>3</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35280">
                <a:tc>
                  <a:txBody>
                    <a:bodyPr/>
                    <a:lstStyle/>
                    <a:p>
                      <a:pPr marL="2540" algn="ctr">
                        <a:lnSpc>
                          <a:spcPct val="100000"/>
                        </a:lnSpc>
                        <a:spcBef>
                          <a:spcPts val="265"/>
                        </a:spcBef>
                      </a:pPr>
                      <a:r>
                        <a:rPr sz="1600" spc="-50">
                          <a:latin typeface="Calibri"/>
                          <a:cs typeface="Calibri"/>
                        </a:rPr>
                        <a:t>7</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81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35280">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81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35280">
                <a:tc>
                  <a:txBody>
                    <a:bodyPr/>
                    <a:lstStyle/>
                    <a:p>
                      <a:pPr marL="2540" algn="ctr">
                        <a:lnSpc>
                          <a:spcPct val="100000"/>
                        </a:lnSpc>
                        <a:spcBef>
                          <a:spcPts val="265"/>
                        </a:spcBef>
                      </a:pPr>
                      <a:r>
                        <a:rPr sz="1600" spc="-50">
                          <a:latin typeface="Calibri"/>
                          <a:cs typeface="Calibri"/>
                        </a:rPr>
                        <a:t>9</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65"/>
                        </a:spcBef>
                      </a:pPr>
                      <a:r>
                        <a:rPr sz="1600" spc="-50">
                          <a:latin typeface="Calibri"/>
                          <a:cs typeface="Calibri"/>
                        </a:rPr>
                        <a:t>8</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65"/>
                        </a:spcBef>
                      </a:pPr>
                      <a:r>
                        <a:rPr sz="1600" spc="-50">
                          <a:latin typeface="Calibri"/>
                          <a:cs typeface="Calibri"/>
                        </a:rPr>
                        <a:t>2</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810" algn="ctr">
                        <a:lnSpc>
                          <a:spcPct val="100000"/>
                        </a:lnSpc>
                        <a:spcBef>
                          <a:spcPts val="265"/>
                        </a:spcBef>
                      </a:pPr>
                      <a:r>
                        <a:rPr sz="1600" spc="-50">
                          <a:latin typeface="Calibri"/>
                          <a:cs typeface="Calibri"/>
                        </a:rPr>
                        <a:t>6</a:t>
                      </a:r>
                      <a:endParaRPr sz="16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34645">
                <a:tc>
                  <a:txBody>
                    <a:bodyPr/>
                    <a:lstStyle/>
                    <a:p>
                      <a:pPr marL="635" algn="ctr">
                        <a:lnSpc>
                          <a:spcPct val="100000"/>
                        </a:lnSpc>
                        <a:spcBef>
                          <a:spcPts val="270"/>
                        </a:spcBef>
                      </a:pPr>
                      <a:r>
                        <a:rPr sz="1600" spc="-25">
                          <a:latin typeface="Calibri"/>
                          <a:cs typeface="Calibri"/>
                        </a:rPr>
                        <a:t>10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8</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810" algn="ctr">
                        <a:lnSpc>
                          <a:spcPct val="100000"/>
                        </a:lnSpc>
                        <a:spcBef>
                          <a:spcPts val="270"/>
                        </a:spcBef>
                      </a:pPr>
                      <a:r>
                        <a:rPr sz="1600" spc="-50">
                          <a:latin typeface="Calibri"/>
                          <a:cs typeface="Calibri"/>
                        </a:rPr>
                        <a:t>6</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35280">
                <a:tc>
                  <a:txBody>
                    <a:bodyPr/>
                    <a:lstStyle/>
                    <a:p>
                      <a:pPr marL="635" algn="ctr">
                        <a:lnSpc>
                          <a:spcPct val="100000"/>
                        </a:lnSpc>
                        <a:spcBef>
                          <a:spcPts val="270"/>
                        </a:spcBef>
                      </a:pPr>
                      <a:r>
                        <a:rPr sz="1600" spc="-25">
                          <a:latin typeface="Calibri"/>
                          <a:cs typeface="Calibri"/>
                        </a:rPr>
                        <a:t>11</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600" spc="-25">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34645">
                <a:tc>
                  <a:txBody>
                    <a:bodyPr/>
                    <a:lstStyle/>
                    <a:p>
                      <a:pPr marL="635" algn="ctr">
                        <a:lnSpc>
                          <a:spcPct val="100000"/>
                        </a:lnSpc>
                        <a:spcBef>
                          <a:spcPts val="270"/>
                        </a:spcBef>
                      </a:pPr>
                      <a:r>
                        <a:rPr sz="1600" spc="-25">
                          <a:latin typeface="Calibri"/>
                          <a:cs typeface="Calibri"/>
                        </a:rPr>
                        <a:t>12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2540" algn="ctr">
                        <a:lnSpc>
                          <a:spcPct val="100000"/>
                        </a:lnSpc>
                        <a:spcBef>
                          <a:spcPts val="270"/>
                        </a:spcBef>
                      </a:pPr>
                      <a:r>
                        <a:rPr sz="1600" spc="-50">
                          <a:latin typeface="Calibri"/>
                          <a:cs typeface="Calibri"/>
                        </a:rPr>
                        <a:t>0</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50">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600" spc="-25">
                          <a:latin typeface="Calibri"/>
                          <a:cs typeface="Calibri"/>
                        </a:rPr>
                        <a:t>−2</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35280">
                <a:tc gridSpan="3">
                  <a:txBody>
                    <a:bodyPr/>
                    <a:lstStyle/>
                    <a:p>
                      <a:pPr marL="347980">
                        <a:lnSpc>
                          <a:spcPct val="100000"/>
                        </a:lnSpc>
                        <a:spcBef>
                          <a:spcPts val="270"/>
                        </a:spcBef>
                      </a:pPr>
                      <a:r>
                        <a:rPr sz="1600">
                          <a:latin typeface="Calibri"/>
                          <a:cs typeface="Calibri"/>
                        </a:rPr>
                        <a:t>Net</a:t>
                      </a:r>
                      <a:r>
                        <a:rPr sz="1600" spc="-40">
                          <a:latin typeface="Calibri"/>
                          <a:cs typeface="Calibri"/>
                        </a:rPr>
                        <a:t> </a:t>
                      </a:r>
                      <a:r>
                        <a:rPr sz="1600">
                          <a:latin typeface="Calibri"/>
                          <a:cs typeface="Calibri"/>
                        </a:rPr>
                        <a:t>Hourly</a:t>
                      </a:r>
                      <a:r>
                        <a:rPr sz="1600" spc="-35">
                          <a:latin typeface="Calibri"/>
                          <a:cs typeface="Calibri"/>
                        </a:rPr>
                        <a:t> </a:t>
                      </a:r>
                      <a:r>
                        <a:rPr sz="1600" spc="-10">
                          <a:latin typeface="Calibri"/>
                          <a:cs typeface="Calibri"/>
                        </a:rPr>
                        <a:t>Average</a:t>
                      </a:r>
                      <a:r>
                        <a:rPr sz="1600" spc="-45">
                          <a:latin typeface="Calibri"/>
                          <a:cs typeface="Calibri"/>
                        </a:rPr>
                        <a:t> </a:t>
                      </a:r>
                      <a:r>
                        <a:rPr sz="1600" spc="-10">
                          <a:latin typeface="Calibri"/>
                          <a:cs typeface="Calibri"/>
                        </a:rPr>
                        <a:t>Telemetry</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marL="1905" algn="ctr">
                        <a:lnSpc>
                          <a:spcPct val="100000"/>
                        </a:lnSpc>
                        <a:spcBef>
                          <a:spcPts val="270"/>
                        </a:spcBef>
                      </a:pPr>
                      <a:r>
                        <a:rPr sz="1600" spc="-25">
                          <a:latin typeface="Calibri"/>
                          <a:cs typeface="Calibri"/>
                        </a:rPr>
                        <a:t>3.5</a:t>
                      </a:r>
                      <a:endParaRPr sz="16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aphicFrame>
        <p:nvGraphicFramePr>
          <p:cNvPr id="9" name="object 9"/>
          <p:cNvGraphicFramePr>
            <a:graphicFrameLocks noGrp="1"/>
          </p:cNvGraphicFramePr>
          <p:nvPr/>
        </p:nvGraphicFramePr>
        <p:xfrm>
          <a:off x="1289050" y="1670050"/>
          <a:ext cx="3733800" cy="58801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3210">
                <a:tc gridSpan="2">
                  <a:txBody>
                    <a:bodyPr/>
                    <a:lstStyle/>
                    <a:p>
                      <a:pPr marL="91440">
                        <a:lnSpc>
                          <a:spcPct val="100000"/>
                        </a:lnSpc>
                        <a:spcBef>
                          <a:spcPts val="290"/>
                        </a:spcBef>
                      </a:pPr>
                      <a:r>
                        <a:rPr sz="1200" b="1" i="1" spc="-10">
                          <a:latin typeface="Calibri"/>
                          <a:cs typeface="Calibri"/>
                        </a:rPr>
                        <a:t>Assumption:</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290195">
                        <a:lnSpc>
                          <a:spcPct val="100000"/>
                        </a:lnSpc>
                        <a:spcBef>
                          <a:spcPts val="270"/>
                        </a:spcBef>
                      </a:pPr>
                      <a:r>
                        <a:rPr sz="1400" b="1">
                          <a:latin typeface="Calibri"/>
                          <a:cs typeface="Calibri"/>
                        </a:rPr>
                        <a:t>Net</a:t>
                      </a:r>
                      <a:r>
                        <a:rPr sz="1400" b="1" spc="-30">
                          <a:latin typeface="Calibri"/>
                          <a:cs typeface="Calibri"/>
                        </a:rPr>
                        <a:t> </a:t>
                      </a:r>
                      <a:r>
                        <a:rPr sz="1400" b="1" spc="-10">
                          <a:latin typeface="Calibri"/>
                          <a:cs typeface="Calibri"/>
                        </a:rPr>
                        <a:t>Revenue</a:t>
                      </a:r>
                      <a:r>
                        <a:rPr sz="1400" b="1" spc="-45">
                          <a:latin typeface="Calibri"/>
                          <a:cs typeface="Calibri"/>
                        </a:rPr>
                        <a:t> </a:t>
                      </a:r>
                      <a:r>
                        <a:rPr sz="1400" b="1">
                          <a:latin typeface="Calibri"/>
                          <a:cs typeface="Calibri"/>
                        </a:rPr>
                        <a:t>Quality</a:t>
                      </a:r>
                      <a:r>
                        <a:rPr sz="1400" b="1" spc="-35">
                          <a:latin typeface="Calibri"/>
                          <a:cs typeface="Calibri"/>
                        </a:rPr>
                        <a:t> </a:t>
                      </a:r>
                      <a:r>
                        <a:rPr sz="1400" b="1">
                          <a:latin typeface="Calibri"/>
                          <a:cs typeface="Calibri"/>
                        </a:rPr>
                        <a:t>Meter</a:t>
                      </a:r>
                      <a:r>
                        <a:rPr sz="1400" b="1" spc="-40">
                          <a:latin typeface="Calibri"/>
                          <a:cs typeface="Calibri"/>
                        </a:rPr>
                        <a:t> </a:t>
                      </a:r>
                      <a:r>
                        <a:rPr sz="1400" b="1" spc="-20">
                          <a:latin typeface="Calibri"/>
                          <a:cs typeface="Calibri"/>
                        </a:rPr>
                        <a:t>(RQM)</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1"/>
                  </a:ext>
                </a:extLst>
              </a:tr>
            </a:tbl>
          </a:graphicData>
        </a:graphic>
      </p:graphicFrame>
      <p:sp>
        <p:nvSpPr>
          <p:cNvPr id="10" name="object 10"/>
          <p:cNvSpPr/>
          <p:nvPr/>
        </p:nvSpPr>
        <p:spPr>
          <a:xfrm>
            <a:off x="9841356" y="1098803"/>
            <a:ext cx="2171065" cy="647700"/>
          </a:xfrm>
          <a:custGeom>
            <a:avLst/>
            <a:gdLst/>
            <a:ahLst/>
            <a:cxnLst/>
            <a:rect l="l" t="t" r="r" b="b"/>
            <a:pathLst>
              <a:path w="2171065" h="647700">
                <a:moveTo>
                  <a:pt x="2062861" y="0"/>
                </a:moveTo>
                <a:lnTo>
                  <a:pt x="477393" y="0"/>
                </a:lnTo>
                <a:lnTo>
                  <a:pt x="435397" y="8491"/>
                </a:lnTo>
                <a:lnTo>
                  <a:pt x="401081" y="31638"/>
                </a:lnTo>
                <a:lnTo>
                  <a:pt x="377934" y="65954"/>
                </a:lnTo>
                <a:lnTo>
                  <a:pt x="369443" y="107950"/>
                </a:lnTo>
                <a:lnTo>
                  <a:pt x="369443" y="377825"/>
                </a:lnTo>
                <a:lnTo>
                  <a:pt x="0" y="508000"/>
                </a:lnTo>
                <a:lnTo>
                  <a:pt x="369443" y="539750"/>
                </a:lnTo>
                <a:lnTo>
                  <a:pt x="377934" y="581745"/>
                </a:lnTo>
                <a:lnTo>
                  <a:pt x="401081" y="616061"/>
                </a:lnTo>
                <a:lnTo>
                  <a:pt x="435397" y="639208"/>
                </a:lnTo>
                <a:lnTo>
                  <a:pt x="477393" y="647700"/>
                </a:lnTo>
                <a:lnTo>
                  <a:pt x="2062861" y="647700"/>
                </a:lnTo>
                <a:lnTo>
                  <a:pt x="2104856" y="639208"/>
                </a:lnTo>
                <a:lnTo>
                  <a:pt x="2139172" y="616061"/>
                </a:lnTo>
                <a:lnTo>
                  <a:pt x="2162319" y="581745"/>
                </a:lnTo>
                <a:lnTo>
                  <a:pt x="2170811" y="539750"/>
                </a:lnTo>
                <a:lnTo>
                  <a:pt x="2170811" y="107950"/>
                </a:lnTo>
                <a:lnTo>
                  <a:pt x="2162319" y="65954"/>
                </a:lnTo>
                <a:lnTo>
                  <a:pt x="2139172" y="31638"/>
                </a:lnTo>
                <a:lnTo>
                  <a:pt x="2104856" y="8491"/>
                </a:lnTo>
                <a:lnTo>
                  <a:pt x="2062861" y="0"/>
                </a:lnTo>
                <a:close/>
              </a:path>
            </a:pathLst>
          </a:custGeom>
          <a:solidFill>
            <a:srgbClr val="DCDCDC"/>
          </a:solidFill>
        </p:spPr>
        <p:txBody>
          <a:bodyPr wrap="square" lIns="0" tIns="0" rIns="0" bIns="0" rtlCol="0"/>
          <a:lstStyle/>
          <a:p>
            <a:endParaRPr/>
          </a:p>
        </p:txBody>
      </p:sp>
      <p:sp>
        <p:nvSpPr>
          <p:cNvPr id="11" name="object 11"/>
          <p:cNvSpPr txBox="1"/>
          <p:nvPr/>
        </p:nvSpPr>
        <p:spPr>
          <a:xfrm>
            <a:off x="10476992" y="1156461"/>
            <a:ext cx="1270000" cy="513080"/>
          </a:xfrm>
          <a:prstGeom prst="rect">
            <a:avLst/>
          </a:prstGeom>
        </p:spPr>
        <p:txBody>
          <a:bodyPr vert="horz" wrap="square" lIns="0" tIns="12065" rIns="0" bIns="0" rtlCol="0">
            <a:spAutoFit/>
          </a:bodyPr>
          <a:lstStyle/>
          <a:p>
            <a:pPr algn="ctr">
              <a:lnSpc>
                <a:spcPct val="100000"/>
              </a:lnSpc>
              <a:spcBef>
                <a:spcPts val="95"/>
              </a:spcBef>
            </a:pPr>
            <a:r>
              <a:rPr sz="1600">
                <a:solidFill>
                  <a:srgbClr val="585858"/>
                </a:solidFill>
                <a:latin typeface="Calibri"/>
                <a:cs typeface="Calibri"/>
              </a:rPr>
              <a:t>Calculate</a:t>
            </a:r>
            <a:r>
              <a:rPr sz="1600" spc="-65">
                <a:solidFill>
                  <a:srgbClr val="585858"/>
                </a:solidFill>
                <a:latin typeface="Calibri"/>
                <a:cs typeface="Calibri"/>
              </a:rPr>
              <a:t> </a:t>
            </a:r>
            <a:r>
              <a:rPr sz="1600">
                <a:solidFill>
                  <a:srgbClr val="585858"/>
                </a:solidFill>
                <a:latin typeface="Calibri"/>
                <a:cs typeface="Calibri"/>
              </a:rPr>
              <a:t>Net</a:t>
            </a:r>
            <a:r>
              <a:rPr sz="1600" spc="-15">
                <a:solidFill>
                  <a:srgbClr val="585858"/>
                </a:solidFill>
                <a:latin typeface="Calibri"/>
                <a:cs typeface="Calibri"/>
              </a:rPr>
              <a:t> </a:t>
            </a:r>
            <a:r>
              <a:rPr sz="1600" spc="-50">
                <a:solidFill>
                  <a:srgbClr val="585858"/>
                </a:solidFill>
                <a:latin typeface="Calibri"/>
                <a:cs typeface="Calibri"/>
              </a:rPr>
              <a:t>=</a:t>
            </a:r>
            <a:endParaRPr sz="1600">
              <a:latin typeface="Calibri"/>
              <a:cs typeface="Calibri"/>
            </a:endParaRPr>
          </a:p>
          <a:p>
            <a:pPr algn="ctr">
              <a:lnSpc>
                <a:spcPct val="100000"/>
              </a:lnSpc>
            </a:pPr>
            <a:r>
              <a:rPr sz="1600">
                <a:solidFill>
                  <a:srgbClr val="585858"/>
                </a:solidFill>
                <a:latin typeface="Calibri"/>
                <a:cs typeface="Calibri"/>
              </a:rPr>
              <a:t>Gen</a:t>
            </a:r>
            <a:r>
              <a:rPr sz="1600" spc="-25">
                <a:solidFill>
                  <a:srgbClr val="585858"/>
                </a:solidFill>
                <a:latin typeface="Calibri"/>
                <a:cs typeface="Calibri"/>
              </a:rPr>
              <a:t> </a:t>
            </a:r>
            <a:r>
              <a:rPr sz="1600">
                <a:solidFill>
                  <a:srgbClr val="585858"/>
                </a:solidFill>
                <a:latin typeface="Calibri"/>
                <a:cs typeface="Calibri"/>
              </a:rPr>
              <a:t>−</a:t>
            </a:r>
            <a:r>
              <a:rPr sz="1600" spc="-20">
                <a:solidFill>
                  <a:srgbClr val="585858"/>
                </a:solidFill>
                <a:latin typeface="Calibri"/>
                <a:cs typeface="Calibri"/>
              </a:rPr>
              <a:t> DARD</a:t>
            </a:r>
            <a:endParaRPr sz="1600">
              <a:latin typeface="Calibri"/>
              <a:cs typeface="Calibri"/>
            </a:endParaRPr>
          </a:p>
        </p:txBody>
      </p:sp>
      <p:sp>
        <p:nvSpPr>
          <p:cNvPr id="12" name="object 12"/>
          <p:cNvSpPr/>
          <p:nvPr/>
        </p:nvSpPr>
        <p:spPr>
          <a:xfrm>
            <a:off x="9131172" y="3048000"/>
            <a:ext cx="2880995" cy="1191895"/>
          </a:xfrm>
          <a:custGeom>
            <a:avLst/>
            <a:gdLst/>
            <a:ahLst/>
            <a:cxnLst/>
            <a:rect l="l" t="t" r="r" b="b"/>
            <a:pathLst>
              <a:path w="2880995" h="1191895">
                <a:moveTo>
                  <a:pt x="2880995" y="496570"/>
                </a:moveTo>
                <a:lnTo>
                  <a:pt x="1414906" y="496570"/>
                </a:lnTo>
                <a:lnTo>
                  <a:pt x="1414906" y="993139"/>
                </a:lnTo>
                <a:lnTo>
                  <a:pt x="1420151" y="1038692"/>
                </a:lnTo>
                <a:lnTo>
                  <a:pt x="1435090" y="1080504"/>
                </a:lnTo>
                <a:lnTo>
                  <a:pt x="1458534" y="1117383"/>
                </a:lnTo>
                <a:lnTo>
                  <a:pt x="1489291" y="1148140"/>
                </a:lnTo>
                <a:lnTo>
                  <a:pt x="1526170" y="1171584"/>
                </a:lnTo>
                <a:lnTo>
                  <a:pt x="1567982" y="1186523"/>
                </a:lnTo>
                <a:lnTo>
                  <a:pt x="1613534" y="1191768"/>
                </a:lnTo>
                <a:lnTo>
                  <a:pt x="2682367" y="1191768"/>
                </a:lnTo>
                <a:lnTo>
                  <a:pt x="2727919" y="1186523"/>
                </a:lnTo>
                <a:lnTo>
                  <a:pt x="2769731" y="1171584"/>
                </a:lnTo>
                <a:lnTo>
                  <a:pt x="2806610" y="1148140"/>
                </a:lnTo>
                <a:lnTo>
                  <a:pt x="2837367" y="1117383"/>
                </a:lnTo>
                <a:lnTo>
                  <a:pt x="2860811" y="1080504"/>
                </a:lnTo>
                <a:lnTo>
                  <a:pt x="2875750" y="1038692"/>
                </a:lnTo>
                <a:lnTo>
                  <a:pt x="2880995" y="993139"/>
                </a:lnTo>
                <a:lnTo>
                  <a:pt x="2880995" y="496570"/>
                </a:lnTo>
                <a:close/>
              </a:path>
              <a:path w="2880995" h="1191895">
                <a:moveTo>
                  <a:pt x="2682367" y="0"/>
                </a:moveTo>
                <a:lnTo>
                  <a:pt x="1613534" y="0"/>
                </a:lnTo>
                <a:lnTo>
                  <a:pt x="1567982" y="5244"/>
                </a:lnTo>
                <a:lnTo>
                  <a:pt x="1526170" y="20183"/>
                </a:lnTo>
                <a:lnTo>
                  <a:pt x="1489291" y="43627"/>
                </a:lnTo>
                <a:lnTo>
                  <a:pt x="1458534" y="74384"/>
                </a:lnTo>
                <a:lnTo>
                  <a:pt x="1435090" y="111263"/>
                </a:lnTo>
                <a:lnTo>
                  <a:pt x="1420151" y="153075"/>
                </a:lnTo>
                <a:lnTo>
                  <a:pt x="1414906" y="198627"/>
                </a:lnTo>
                <a:lnTo>
                  <a:pt x="0" y="564007"/>
                </a:lnTo>
                <a:lnTo>
                  <a:pt x="1414906" y="496570"/>
                </a:lnTo>
                <a:lnTo>
                  <a:pt x="2880995" y="496570"/>
                </a:lnTo>
                <a:lnTo>
                  <a:pt x="2880995" y="198627"/>
                </a:lnTo>
                <a:lnTo>
                  <a:pt x="2875750" y="153075"/>
                </a:lnTo>
                <a:lnTo>
                  <a:pt x="2860811" y="111263"/>
                </a:lnTo>
                <a:lnTo>
                  <a:pt x="2837367" y="74384"/>
                </a:lnTo>
                <a:lnTo>
                  <a:pt x="2806610" y="43627"/>
                </a:lnTo>
                <a:lnTo>
                  <a:pt x="2769731" y="20183"/>
                </a:lnTo>
                <a:lnTo>
                  <a:pt x="2727919" y="5244"/>
                </a:lnTo>
                <a:lnTo>
                  <a:pt x="2682367" y="0"/>
                </a:lnTo>
                <a:close/>
              </a:path>
            </a:pathLst>
          </a:custGeom>
          <a:solidFill>
            <a:srgbClr val="DCDCDC"/>
          </a:solidFill>
        </p:spPr>
        <p:txBody>
          <a:bodyPr wrap="square" lIns="0" tIns="0" rIns="0" bIns="0" rtlCol="0"/>
          <a:lstStyle/>
          <a:p>
            <a:endParaRPr/>
          </a:p>
        </p:txBody>
      </p:sp>
      <p:sp>
        <p:nvSpPr>
          <p:cNvPr id="13" name="object 13"/>
          <p:cNvSpPr txBox="1"/>
          <p:nvPr/>
        </p:nvSpPr>
        <p:spPr>
          <a:xfrm>
            <a:off x="10717530" y="3136518"/>
            <a:ext cx="1125855" cy="1000760"/>
          </a:xfrm>
          <a:prstGeom prst="rect">
            <a:avLst/>
          </a:prstGeom>
        </p:spPr>
        <p:txBody>
          <a:bodyPr vert="horz" wrap="square" lIns="0" tIns="12065" rIns="0" bIns="0" rtlCol="0">
            <a:spAutoFit/>
          </a:bodyPr>
          <a:lstStyle/>
          <a:p>
            <a:pPr marL="12700" marR="5080" indent="1270" algn="ctr">
              <a:lnSpc>
                <a:spcPct val="100000"/>
              </a:lnSpc>
              <a:spcBef>
                <a:spcPts val="95"/>
              </a:spcBef>
            </a:pPr>
            <a:r>
              <a:rPr sz="1600" spc="-10">
                <a:solidFill>
                  <a:srgbClr val="585858"/>
                </a:solidFill>
                <a:latin typeface="Calibri"/>
                <a:cs typeface="Calibri"/>
              </a:rPr>
              <a:t>Calculate non-</a:t>
            </a:r>
            <a:r>
              <a:rPr sz="1600" spc="-20">
                <a:solidFill>
                  <a:srgbClr val="585858"/>
                </a:solidFill>
                <a:latin typeface="Calibri"/>
                <a:cs typeface="Calibri"/>
              </a:rPr>
              <a:t>zero </a:t>
            </a:r>
            <a:r>
              <a:rPr sz="1600" spc="-10">
                <a:solidFill>
                  <a:srgbClr val="585858"/>
                </a:solidFill>
                <a:latin typeface="Calibri"/>
                <a:cs typeface="Calibri"/>
              </a:rPr>
              <a:t>telemetry </a:t>
            </a:r>
            <a:r>
              <a:rPr sz="1600">
                <a:solidFill>
                  <a:srgbClr val="585858"/>
                </a:solidFill>
                <a:latin typeface="Calibri"/>
                <a:cs typeface="Calibri"/>
              </a:rPr>
              <a:t>intervals</a:t>
            </a:r>
            <a:r>
              <a:rPr sz="1600" spc="-55">
                <a:solidFill>
                  <a:srgbClr val="585858"/>
                </a:solidFill>
                <a:latin typeface="Calibri"/>
                <a:cs typeface="Calibri"/>
              </a:rPr>
              <a:t> </a:t>
            </a:r>
            <a:r>
              <a:rPr sz="1600">
                <a:solidFill>
                  <a:srgbClr val="585858"/>
                </a:solidFill>
                <a:latin typeface="Calibri"/>
                <a:cs typeface="Calibri"/>
              </a:rPr>
              <a:t>=</a:t>
            </a:r>
            <a:r>
              <a:rPr sz="1600" spc="-40">
                <a:solidFill>
                  <a:srgbClr val="585858"/>
                </a:solidFill>
                <a:latin typeface="Calibri"/>
                <a:cs typeface="Calibri"/>
              </a:rPr>
              <a:t> </a:t>
            </a:r>
            <a:r>
              <a:rPr sz="1600" b="1" spc="-25">
                <a:solidFill>
                  <a:srgbClr val="585858"/>
                </a:solidFill>
                <a:latin typeface="Calibri"/>
                <a:cs typeface="Calibri"/>
              </a:rPr>
              <a:t>12</a:t>
            </a:r>
            <a:endParaRPr sz="1600">
              <a:latin typeface="Calibri"/>
              <a:cs typeface="Calibri"/>
            </a:endParaRPr>
          </a:p>
        </p:txBody>
      </p:sp>
      <p:grpSp>
        <p:nvGrpSpPr>
          <p:cNvPr id="14" name="object 14"/>
          <p:cNvGrpSpPr/>
          <p:nvPr/>
        </p:nvGrpSpPr>
        <p:grpSpPr>
          <a:xfrm>
            <a:off x="787908" y="2959607"/>
            <a:ext cx="4241800" cy="1264920"/>
            <a:chOff x="787908" y="2959607"/>
            <a:chExt cx="4241800" cy="1264920"/>
          </a:xfrm>
        </p:grpSpPr>
        <p:sp>
          <p:nvSpPr>
            <p:cNvPr id="15" name="object 15"/>
            <p:cNvSpPr/>
            <p:nvPr/>
          </p:nvSpPr>
          <p:spPr>
            <a:xfrm>
              <a:off x="800862" y="2972561"/>
              <a:ext cx="3162300" cy="338455"/>
            </a:xfrm>
            <a:custGeom>
              <a:avLst/>
              <a:gdLst/>
              <a:ahLst/>
              <a:cxnLst/>
              <a:rect l="l" t="t" r="r" b="b"/>
              <a:pathLst>
                <a:path w="3162300" h="338454">
                  <a:moveTo>
                    <a:pt x="0" y="338327"/>
                  </a:moveTo>
                  <a:lnTo>
                    <a:pt x="3162300" y="338327"/>
                  </a:lnTo>
                  <a:lnTo>
                    <a:pt x="3162300" y="0"/>
                  </a:lnTo>
                  <a:lnTo>
                    <a:pt x="0" y="0"/>
                  </a:lnTo>
                  <a:lnTo>
                    <a:pt x="0" y="338327"/>
                  </a:lnTo>
                  <a:close/>
                </a:path>
              </a:pathLst>
            </a:custGeom>
            <a:ln w="25908">
              <a:solidFill>
                <a:srgbClr val="F6881F"/>
              </a:solidFill>
            </a:ln>
          </p:spPr>
          <p:txBody>
            <a:bodyPr wrap="square" lIns="0" tIns="0" rIns="0" bIns="0" rtlCol="0"/>
            <a:lstStyle/>
            <a:p>
              <a:endParaRPr/>
            </a:p>
          </p:txBody>
        </p:sp>
        <p:sp>
          <p:nvSpPr>
            <p:cNvPr id="16" name="object 16"/>
            <p:cNvSpPr/>
            <p:nvPr/>
          </p:nvSpPr>
          <p:spPr>
            <a:xfrm>
              <a:off x="3352800" y="3258692"/>
              <a:ext cx="1676400" cy="965835"/>
            </a:xfrm>
            <a:custGeom>
              <a:avLst/>
              <a:gdLst/>
              <a:ahLst/>
              <a:cxnLst/>
              <a:rect l="l" t="t" r="r" b="b"/>
              <a:pathLst>
                <a:path w="1676400" h="965835">
                  <a:moveTo>
                    <a:pt x="1568450" y="318135"/>
                  </a:moveTo>
                  <a:lnTo>
                    <a:pt x="107950" y="318135"/>
                  </a:lnTo>
                  <a:lnTo>
                    <a:pt x="65954" y="326626"/>
                  </a:lnTo>
                  <a:lnTo>
                    <a:pt x="31638" y="349773"/>
                  </a:lnTo>
                  <a:lnTo>
                    <a:pt x="8491" y="384089"/>
                  </a:lnTo>
                  <a:lnTo>
                    <a:pt x="0" y="426085"/>
                  </a:lnTo>
                  <a:lnTo>
                    <a:pt x="0" y="857885"/>
                  </a:lnTo>
                  <a:lnTo>
                    <a:pt x="8491" y="899880"/>
                  </a:lnTo>
                  <a:lnTo>
                    <a:pt x="31638" y="934196"/>
                  </a:lnTo>
                  <a:lnTo>
                    <a:pt x="65954" y="957343"/>
                  </a:lnTo>
                  <a:lnTo>
                    <a:pt x="107950" y="965835"/>
                  </a:lnTo>
                  <a:lnTo>
                    <a:pt x="1568450" y="965835"/>
                  </a:lnTo>
                  <a:lnTo>
                    <a:pt x="1610445" y="957343"/>
                  </a:lnTo>
                  <a:lnTo>
                    <a:pt x="1644761" y="934196"/>
                  </a:lnTo>
                  <a:lnTo>
                    <a:pt x="1667908" y="899880"/>
                  </a:lnTo>
                  <a:lnTo>
                    <a:pt x="1676400" y="857885"/>
                  </a:lnTo>
                  <a:lnTo>
                    <a:pt x="1676400" y="426085"/>
                  </a:lnTo>
                  <a:lnTo>
                    <a:pt x="1667908" y="384089"/>
                  </a:lnTo>
                  <a:lnTo>
                    <a:pt x="1644761" y="349773"/>
                  </a:lnTo>
                  <a:lnTo>
                    <a:pt x="1610445" y="326626"/>
                  </a:lnTo>
                  <a:lnTo>
                    <a:pt x="1568450" y="318135"/>
                  </a:lnTo>
                  <a:close/>
                </a:path>
                <a:path w="1676400" h="965835">
                  <a:moveTo>
                    <a:pt x="519557" y="0"/>
                  </a:moveTo>
                  <a:lnTo>
                    <a:pt x="279400" y="318135"/>
                  </a:lnTo>
                  <a:lnTo>
                    <a:pt x="698500" y="318135"/>
                  </a:lnTo>
                  <a:lnTo>
                    <a:pt x="519557" y="0"/>
                  </a:lnTo>
                  <a:close/>
                </a:path>
              </a:pathLst>
            </a:custGeom>
            <a:solidFill>
              <a:srgbClr val="FCE2AC"/>
            </a:solidFill>
          </p:spPr>
          <p:txBody>
            <a:bodyPr wrap="square" lIns="0" tIns="0" rIns="0" bIns="0" rtlCol="0"/>
            <a:lstStyle/>
            <a:p>
              <a:endParaRPr/>
            </a:p>
          </p:txBody>
        </p:sp>
      </p:grpSp>
      <p:sp>
        <p:nvSpPr>
          <p:cNvPr id="17" name="object 17"/>
          <p:cNvSpPr txBox="1"/>
          <p:nvPr/>
        </p:nvSpPr>
        <p:spPr>
          <a:xfrm>
            <a:off x="3542791" y="3635502"/>
            <a:ext cx="1296035" cy="513080"/>
          </a:xfrm>
          <a:prstGeom prst="rect">
            <a:avLst/>
          </a:prstGeom>
        </p:spPr>
        <p:txBody>
          <a:bodyPr vert="horz" wrap="square" lIns="0" tIns="12065" rIns="0" bIns="0" rtlCol="0">
            <a:spAutoFit/>
          </a:bodyPr>
          <a:lstStyle/>
          <a:p>
            <a:pPr marL="163195" marR="5080" indent="-151130">
              <a:lnSpc>
                <a:spcPct val="100000"/>
              </a:lnSpc>
              <a:spcBef>
                <a:spcPts val="95"/>
              </a:spcBef>
            </a:pPr>
            <a:r>
              <a:rPr sz="1600">
                <a:latin typeface="Calibri"/>
                <a:cs typeface="Calibri"/>
              </a:rPr>
              <a:t>Carries</a:t>
            </a:r>
            <a:r>
              <a:rPr sz="1600" spc="-45">
                <a:latin typeface="Calibri"/>
                <a:cs typeface="Calibri"/>
              </a:rPr>
              <a:t> </a:t>
            </a:r>
            <a:r>
              <a:rPr sz="1600" spc="-20">
                <a:latin typeface="Calibri"/>
                <a:cs typeface="Calibri"/>
              </a:rPr>
              <a:t>forward </a:t>
            </a:r>
            <a:r>
              <a:rPr sz="1600">
                <a:latin typeface="Calibri"/>
                <a:cs typeface="Calibri"/>
              </a:rPr>
              <a:t>into</a:t>
            </a:r>
            <a:r>
              <a:rPr sz="1600" spc="-70">
                <a:latin typeface="Calibri"/>
                <a:cs typeface="Calibri"/>
              </a:rPr>
              <a:t> </a:t>
            </a:r>
            <a:r>
              <a:rPr sz="1600">
                <a:latin typeface="Calibri"/>
                <a:cs typeface="Calibri"/>
              </a:rPr>
              <a:t>step</a:t>
            </a:r>
            <a:r>
              <a:rPr sz="1600" spc="-50">
                <a:latin typeface="Calibri"/>
                <a:cs typeface="Calibri"/>
              </a:rPr>
              <a:t> </a:t>
            </a:r>
            <a:r>
              <a:rPr sz="1600" spc="-25">
                <a:latin typeface="Calibri"/>
                <a:cs typeface="Calibri"/>
              </a:rPr>
              <a:t>#2</a:t>
            </a:r>
            <a:endParaRPr sz="1600">
              <a:latin typeface="Calibri"/>
              <a:cs typeface="Calibri"/>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95</a:t>
            </a:fld>
            <a:endParaRPr spc="-25"/>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5821" y="2757043"/>
            <a:ext cx="1266190" cy="1093470"/>
          </a:xfrm>
          <a:prstGeom prst="rect">
            <a:avLst/>
          </a:prstGeom>
        </p:spPr>
        <p:txBody>
          <a:bodyPr vert="horz" wrap="square" lIns="0" tIns="13335" rIns="0" bIns="0" rtlCol="0">
            <a:spAutoFit/>
          </a:bodyPr>
          <a:lstStyle/>
          <a:p>
            <a:pPr marL="123825" marR="151130" algn="ctr">
              <a:lnSpc>
                <a:spcPct val="100000"/>
              </a:lnSpc>
              <a:spcBef>
                <a:spcPts val="105"/>
              </a:spcBef>
            </a:pPr>
            <a:r>
              <a:rPr sz="1400" i="1">
                <a:latin typeface="Calibri"/>
                <a:cs typeface="Calibri"/>
              </a:rPr>
              <a:t>Scaling</a:t>
            </a:r>
            <a:r>
              <a:rPr sz="1400" i="1" spc="-65">
                <a:latin typeface="Calibri"/>
                <a:cs typeface="Calibri"/>
              </a:rPr>
              <a:t> </a:t>
            </a:r>
            <a:r>
              <a:rPr sz="1400" i="1" spc="-10">
                <a:latin typeface="Calibri"/>
                <a:cs typeface="Calibri"/>
              </a:rPr>
              <a:t>factor </a:t>
            </a:r>
            <a:r>
              <a:rPr sz="1400" i="1">
                <a:latin typeface="Calibri"/>
                <a:cs typeface="Calibri"/>
              </a:rPr>
              <a:t>(+0.5</a:t>
            </a:r>
            <a:r>
              <a:rPr sz="1400" i="1" spc="-40">
                <a:latin typeface="Calibri"/>
                <a:cs typeface="Calibri"/>
              </a:rPr>
              <a:t> </a:t>
            </a:r>
            <a:r>
              <a:rPr sz="1400" i="1" spc="-25">
                <a:latin typeface="Calibri"/>
                <a:cs typeface="Calibri"/>
              </a:rPr>
              <a:t>MW)</a:t>
            </a:r>
            <a:endParaRPr sz="1400">
              <a:latin typeface="Calibri"/>
              <a:cs typeface="Calibri"/>
            </a:endParaRPr>
          </a:p>
          <a:p>
            <a:pPr marL="173990" marR="164465" indent="-40640" algn="ctr">
              <a:lnSpc>
                <a:spcPct val="100000"/>
              </a:lnSpc>
            </a:pPr>
            <a:r>
              <a:rPr sz="1400" i="1">
                <a:latin typeface="Calibri"/>
                <a:cs typeface="Calibri"/>
              </a:rPr>
              <a:t>applied</a:t>
            </a:r>
            <a:r>
              <a:rPr sz="1400" i="1" spc="-75">
                <a:latin typeface="Calibri"/>
                <a:cs typeface="Calibri"/>
              </a:rPr>
              <a:t> </a:t>
            </a:r>
            <a:r>
              <a:rPr sz="1400" i="1" spc="-25">
                <a:latin typeface="Calibri"/>
                <a:cs typeface="Calibri"/>
              </a:rPr>
              <a:t>to </a:t>
            </a:r>
            <a:r>
              <a:rPr sz="1400" i="1">
                <a:latin typeface="Calibri"/>
                <a:cs typeface="Calibri"/>
              </a:rPr>
              <a:t>first</a:t>
            </a:r>
            <a:r>
              <a:rPr sz="1400" i="1" spc="-40">
                <a:latin typeface="Calibri"/>
                <a:cs typeface="Calibri"/>
              </a:rPr>
              <a:t> </a:t>
            </a:r>
            <a:r>
              <a:rPr sz="1400" i="1" spc="-10">
                <a:latin typeface="Calibri"/>
                <a:cs typeface="Calibri"/>
              </a:rPr>
              <a:t>interval:</a:t>
            </a:r>
            <a:endParaRPr sz="1400">
              <a:latin typeface="Calibri"/>
              <a:cs typeface="Calibri"/>
            </a:endParaRPr>
          </a:p>
          <a:p>
            <a:pPr algn="ctr">
              <a:lnSpc>
                <a:spcPct val="100000"/>
              </a:lnSpc>
            </a:pPr>
            <a:r>
              <a:rPr sz="1400" b="1" i="1">
                <a:latin typeface="Calibri"/>
                <a:cs typeface="Calibri"/>
              </a:rPr>
              <a:t>4</a:t>
            </a:r>
            <a:r>
              <a:rPr sz="1400" b="1" i="1" spc="-25">
                <a:latin typeface="Calibri"/>
                <a:cs typeface="Calibri"/>
              </a:rPr>
              <a:t> </a:t>
            </a:r>
            <a:r>
              <a:rPr sz="1400" b="1" i="1">
                <a:latin typeface="Calibri"/>
                <a:cs typeface="Calibri"/>
              </a:rPr>
              <a:t>+</a:t>
            </a:r>
            <a:r>
              <a:rPr sz="1400" b="1" i="1" spc="-15">
                <a:latin typeface="Calibri"/>
                <a:cs typeface="Calibri"/>
              </a:rPr>
              <a:t> </a:t>
            </a:r>
            <a:r>
              <a:rPr sz="1400" b="1" i="1">
                <a:latin typeface="Calibri"/>
                <a:cs typeface="Calibri"/>
              </a:rPr>
              <a:t>0.5</a:t>
            </a:r>
            <a:r>
              <a:rPr sz="1400" b="1" i="1" spc="-20">
                <a:latin typeface="Calibri"/>
                <a:cs typeface="Calibri"/>
              </a:rPr>
              <a:t> </a:t>
            </a:r>
            <a:r>
              <a:rPr sz="1400" b="1" i="1">
                <a:latin typeface="Calibri"/>
                <a:cs typeface="Calibri"/>
              </a:rPr>
              <a:t>=</a:t>
            </a:r>
            <a:r>
              <a:rPr sz="1400" b="1" i="1" spc="-25">
                <a:latin typeface="Calibri"/>
                <a:cs typeface="Calibri"/>
              </a:rPr>
              <a:t> </a:t>
            </a:r>
            <a:r>
              <a:rPr sz="1400" b="1" i="1">
                <a:latin typeface="Calibri"/>
                <a:cs typeface="Calibri"/>
              </a:rPr>
              <a:t>4.5</a:t>
            </a:r>
            <a:r>
              <a:rPr sz="1400" b="1" i="1" spc="-15">
                <a:latin typeface="Calibri"/>
                <a:cs typeface="Calibri"/>
              </a:rPr>
              <a:t> </a:t>
            </a:r>
            <a:r>
              <a:rPr sz="1400" b="1" i="1" spc="-25">
                <a:latin typeface="Calibri"/>
                <a:cs typeface="Calibri"/>
              </a:rPr>
              <a:t>MW</a:t>
            </a:r>
            <a:endParaRPr sz="14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2.</a:t>
            </a:r>
            <a:r>
              <a:rPr spc="-80"/>
              <a:t> </a:t>
            </a:r>
            <a:r>
              <a:t>Calculation</a:t>
            </a:r>
            <a:r>
              <a:rPr spc="-45"/>
              <a:t> </a:t>
            </a:r>
            <a:r>
              <a:t>of</a:t>
            </a:r>
            <a:r>
              <a:rPr spc="-90"/>
              <a:t> </a:t>
            </a:r>
            <a:r>
              <a:t>Net</a:t>
            </a:r>
            <a:r>
              <a:rPr spc="-60"/>
              <a:t> </a:t>
            </a:r>
            <a:r>
              <a:t>Adjusted</a:t>
            </a:r>
            <a:r>
              <a:rPr spc="-65"/>
              <a:t> </a:t>
            </a:r>
            <a:r>
              <a:t>Energy</a:t>
            </a:r>
            <a:r>
              <a:rPr spc="-80"/>
              <a:t> </a:t>
            </a:r>
            <a:r>
              <a:rPr spc="-10"/>
              <a:t>Quantity</a:t>
            </a:r>
          </a:p>
        </p:txBody>
      </p:sp>
      <p:sp>
        <p:nvSpPr>
          <p:cNvPr id="4" name="object 4"/>
          <p:cNvSpPr txBox="1"/>
          <p:nvPr/>
        </p:nvSpPr>
        <p:spPr>
          <a:xfrm>
            <a:off x="303072" y="749934"/>
            <a:ext cx="6182360" cy="330835"/>
          </a:xfrm>
          <a:prstGeom prst="rect">
            <a:avLst/>
          </a:prstGeom>
        </p:spPr>
        <p:txBody>
          <a:bodyPr vert="horz" wrap="square" lIns="0" tIns="13335" rIns="0" bIns="0" rtlCol="0">
            <a:spAutoFit/>
          </a:bodyPr>
          <a:lstStyle/>
          <a:p>
            <a:pPr marL="12700">
              <a:lnSpc>
                <a:spcPct val="100000"/>
              </a:lnSpc>
              <a:spcBef>
                <a:spcPts val="105"/>
              </a:spcBef>
            </a:pPr>
            <a:r>
              <a:rPr sz="2000" b="1">
                <a:latin typeface="Calibri"/>
                <a:cs typeface="Calibri"/>
              </a:rPr>
              <a:t>Scaling</a:t>
            </a:r>
            <a:r>
              <a:rPr sz="2000" b="1" spc="-45">
                <a:latin typeface="Calibri"/>
                <a:cs typeface="Calibri"/>
              </a:rPr>
              <a:t> </a:t>
            </a:r>
            <a:r>
              <a:rPr sz="2000" b="1">
                <a:latin typeface="Calibri"/>
                <a:cs typeface="Calibri"/>
              </a:rPr>
              <a:t>factor</a:t>
            </a:r>
            <a:r>
              <a:rPr sz="2000" b="1" spc="-50">
                <a:latin typeface="Calibri"/>
                <a:cs typeface="Calibri"/>
              </a:rPr>
              <a:t> </a:t>
            </a:r>
            <a:r>
              <a:rPr sz="2000" b="1">
                <a:latin typeface="Calibri"/>
                <a:cs typeface="Calibri"/>
              </a:rPr>
              <a:t>(0.5</a:t>
            </a:r>
            <a:r>
              <a:rPr sz="2000" b="1" spc="-30">
                <a:latin typeface="Calibri"/>
                <a:cs typeface="Calibri"/>
              </a:rPr>
              <a:t> </a:t>
            </a:r>
            <a:r>
              <a:rPr sz="2000" b="1">
                <a:latin typeface="Calibri"/>
                <a:cs typeface="Calibri"/>
              </a:rPr>
              <a:t>MW)</a:t>
            </a:r>
            <a:r>
              <a:rPr sz="2000" b="1" spc="-45">
                <a:latin typeface="Calibri"/>
                <a:cs typeface="Calibri"/>
              </a:rPr>
              <a:t> </a:t>
            </a:r>
            <a:r>
              <a:rPr sz="2000" b="1">
                <a:latin typeface="Calibri"/>
                <a:cs typeface="Calibri"/>
              </a:rPr>
              <a:t>added</a:t>
            </a:r>
            <a:r>
              <a:rPr sz="2000" b="1" spc="-35">
                <a:latin typeface="Calibri"/>
                <a:cs typeface="Calibri"/>
              </a:rPr>
              <a:t> </a:t>
            </a:r>
            <a:r>
              <a:rPr sz="2000" b="1">
                <a:latin typeface="Calibri"/>
                <a:cs typeface="Calibri"/>
              </a:rPr>
              <a:t>to</a:t>
            </a:r>
            <a:r>
              <a:rPr sz="2000" b="1" spc="-40">
                <a:latin typeface="Calibri"/>
                <a:cs typeface="Calibri"/>
              </a:rPr>
              <a:t> </a:t>
            </a:r>
            <a:r>
              <a:rPr sz="2000" b="1">
                <a:latin typeface="Calibri"/>
                <a:cs typeface="Calibri"/>
              </a:rPr>
              <a:t>each</a:t>
            </a:r>
            <a:r>
              <a:rPr sz="2000" b="1" spc="-45">
                <a:latin typeface="Calibri"/>
                <a:cs typeface="Calibri"/>
              </a:rPr>
              <a:t> </a:t>
            </a:r>
            <a:r>
              <a:rPr sz="2000" b="1" spc="-20">
                <a:latin typeface="Calibri"/>
                <a:cs typeface="Calibri"/>
              </a:rPr>
              <a:t>five-</a:t>
            </a:r>
            <a:r>
              <a:rPr sz="2000" b="1">
                <a:latin typeface="Calibri"/>
                <a:cs typeface="Calibri"/>
              </a:rPr>
              <a:t>minute</a:t>
            </a:r>
            <a:r>
              <a:rPr sz="2000" b="1" spc="-50">
                <a:latin typeface="Calibri"/>
                <a:cs typeface="Calibri"/>
              </a:rPr>
              <a:t> </a:t>
            </a:r>
            <a:r>
              <a:rPr sz="2000" b="1" spc="-10">
                <a:latin typeface="Calibri"/>
                <a:cs typeface="Calibri"/>
              </a:rPr>
              <a:t>interval</a:t>
            </a:r>
            <a:endParaRPr sz="2000">
              <a:latin typeface="Calibri"/>
              <a:cs typeface="Calibri"/>
            </a:endParaRPr>
          </a:p>
        </p:txBody>
      </p:sp>
      <p:sp>
        <p:nvSpPr>
          <p:cNvPr id="5" name="object 5"/>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6" name="object 6"/>
          <p:cNvGraphicFramePr>
            <a:graphicFrameLocks noGrp="1"/>
          </p:cNvGraphicFramePr>
          <p:nvPr/>
        </p:nvGraphicFramePr>
        <p:xfrm>
          <a:off x="1974595" y="1670050"/>
          <a:ext cx="3886200" cy="458660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660" marR="192405" indent="-1270" algn="ctr">
                        <a:lnSpc>
                          <a:spcPct val="83300"/>
                        </a:lnSpc>
                        <a:spcBef>
                          <a:spcPts val="295"/>
                        </a:spcBef>
                      </a:pPr>
                      <a:r>
                        <a:rPr sz="1400" b="1" spc="-10">
                          <a:solidFill>
                            <a:srgbClr val="FFFFFF"/>
                          </a:solidFill>
                          <a:latin typeface="Calibri"/>
                          <a:cs typeface="Calibri"/>
                        </a:rPr>
                        <a:t>Five- Minute Interval</a:t>
                      </a:r>
                      <a:endParaRPr sz="14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9245">
                <a:tc vMerge="1">
                  <a:txBody>
                    <a:bodyPr/>
                    <a:lstStyle/>
                    <a:p>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330"/>
                        </a:spcBef>
                      </a:pPr>
                      <a:r>
                        <a:rPr sz="1400" b="1" spc="-25">
                          <a:solidFill>
                            <a:srgbClr val="FFFFFF"/>
                          </a:solidFill>
                          <a:latin typeface="Calibri"/>
                          <a:cs typeface="Calibri"/>
                        </a:rPr>
                        <a:t>Gen</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330"/>
                        </a:spcBef>
                      </a:pPr>
                      <a:r>
                        <a:rPr sz="1400" b="1" spc="-20">
                          <a:solidFill>
                            <a:srgbClr val="FFFFFF"/>
                          </a:solidFill>
                          <a:latin typeface="Calibri"/>
                          <a:cs typeface="Calibri"/>
                        </a:rPr>
                        <a:t>DARD</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R="344170" algn="r">
                        <a:lnSpc>
                          <a:spcPct val="100000"/>
                        </a:lnSpc>
                        <a:spcBef>
                          <a:spcPts val="330"/>
                        </a:spcBef>
                      </a:pPr>
                      <a:r>
                        <a:rPr sz="1400" b="1" spc="-25">
                          <a:solidFill>
                            <a:srgbClr val="FFFFFF"/>
                          </a:solidFill>
                          <a:latin typeface="Calibri"/>
                          <a:cs typeface="Calibri"/>
                        </a:rPr>
                        <a:t>Net</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1794D2"/>
                    </a:solidFill>
                  </a:tcPr>
                </a:tc>
                <a:extLst>
                  <a:ext uri="{0D108BD9-81ED-4DB2-BD59-A6C34878D82A}">
                    <a16:rowId xmlns:a16="http://schemas.microsoft.com/office/drawing/2014/main" val="10001"/>
                  </a:ext>
                </a:extLst>
              </a:tr>
              <a:tr h="314960">
                <a:tc>
                  <a:txBody>
                    <a:bodyPr/>
                    <a:lstStyle/>
                    <a:p>
                      <a:pPr marL="1270" algn="ctr">
                        <a:lnSpc>
                          <a:spcPct val="100000"/>
                        </a:lnSpc>
                        <a:spcBef>
                          <a:spcPts val="355"/>
                        </a:spcBef>
                      </a:pPr>
                      <a:r>
                        <a:rPr sz="1400" spc="-50">
                          <a:latin typeface="Calibri"/>
                          <a:cs typeface="Calibri"/>
                        </a:rPr>
                        <a:t>1</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spc="-50">
                          <a:latin typeface="Calibri"/>
                          <a:cs typeface="Calibri"/>
                        </a:rPr>
                        <a:t>4</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spc="-50">
                          <a:latin typeface="Calibri"/>
                          <a:cs typeface="Calibri"/>
                        </a:rPr>
                        <a:t>0</a:t>
                      </a:r>
                      <a:endParaRPr sz="1400">
                        <a:latin typeface="Calibri"/>
                        <a:cs typeface="Calibri"/>
                      </a:endParaRPr>
                    </a:p>
                  </a:txBody>
                  <a:tcPr marL="0" marR="0" marT="4508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b="1" spc="-50">
                          <a:latin typeface="Calibri"/>
                          <a:cs typeface="Calibri"/>
                        </a:rPr>
                        <a:t>4</a:t>
                      </a:r>
                      <a:endParaRPr sz="1400">
                        <a:latin typeface="Calibri"/>
                        <a:cs typeface="Calibri"/>
                      </a:endParaRPr>
                    </a:p>
                  </a:txBody>
                  <a:tcPr marL="0" marR="0" marT="45085" marB="0">
                    <a:lnL w="28575">
                      <a:solidFill>
                        <a:srgbClr val="F6881F"/>
                      </a:solidFill>
                      <a:prstDash val="solid"/>
                    </a:lnL>
                    <a:lnR w="28575">
                      <a:solidFill>
                        <a:srgbClr val="F6881F"/>
                      </a:solidFill>
                      <a:prstDash val="solid"/>
                    </a:lnR>
                    <a:lnT w="38100">
                      <a:solidFill>
                        <a:srgbClr val="F6881F"/>
                      </a:solidFill>
                      <a:prstDash val="solid"/>
                    </a:lnT>
                    <a:lnB w="12700">
                      <a:solidFill>
                        <a:srgbClr val="F6881F"/>
                      </a:solidFill>
                      <a:prstDash val="solid"/>
                    </a:lnB>
                    <a:solidFill>
                      <a:srgbClr val="FCE2AC"/>
                    </a:solidFill>
                  </a:tcPr>
                </a:tc>
                <a:extLst>
                  <a:ext uri="{0D108BD9-81ED-4DB2-BD59-A6C34878D82A}">
                    <a16:rowId xmlns:a16="http://schemas.microsoft.com/office/drawing/2014/main" val="10002"/>
                  </a:ext>
                </a:extLst>
              </a:tr>
              <a:tr h="304800">
                <a:tc>
                  <a:txBody>
                    <a:bodyPr/>
                    <a:lstStyle/>
                    <a:p>
                      <a:pPr marL="1270" algn="ctr">
                        <a:lnSpc>
                          <a:spcPct val="100000"/>
                        </a:lnSpc>
                        <a:spcBef>
                          <a:spcPts val="270"/>
                        </a:spcBef>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0"/>
                        </a:spcBef>
                      </a:pPr>
                      <a:r>
                        <a:rPr sz="1400" spc="-50">
                          <a:latin typeface="Calibri"/>
                          <a:cs typeface="Calibri"/>
                        </a:rPr>
                        <a:t>3</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254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387350" algn="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800">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387350" algn="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652145">
                        <a:lnSpc>
                          <a:spcPct val="100000"/>
                        </a:lnSpc>
                        <a:spcBef>
                          <a:spcPts val="275"/>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marR="364490" algn="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aphicFrame>
        <p:nvGraphicFramePr>
          <p:cNvPr id="7" name="object 7"/>
          <p:cNvGraphicFramePr>
            <a:graphicFrameLocks noGrp="1"/>
          </p:cNvGraphicFramePr>
          <p:nvPr/>
        </p:nvGraphicFramePr>
        <p:xfrm>
          <a:off x="7747761" y="1670050"/>
          <a:ext cx="2914650" cy="458660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4800">
                <a:tc gridSpan="3">
                  <a:txBody>
                    <a:bodyPr/>
                    <a:lstStyle/>
                    <a:p>
                      <a:pPr marL="684530">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a:txBody>
                    <a:bodyPr/>
                    <a:lstStyle/>
                    <a:p>
                      <a:pPr marL="1270"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1794D2"/>
                    </a:solidFill>
                  </a:tcPr>
                </a:tc>
                <a:tc>
                  <a:txBody>
                    <a:bodyPr/>
                    <a:lstStyle/>
                    <a:p>
                      <a:pPr marL="254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71780">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2540"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12700">
                      <a:solidFill>
                        <a:srgbClr val="F6881F"/>
                      </a:solidFill>
                      <a:prstDash val="solid"/>
                    </a:lnL>
                    <a:lnR w="12700">
                      <a:solidFill>
                        <a:srgbClr val="F6881F"/>
                      </a:solidFill>
                      <a:prstDash val="solid"/>
                    </a:lnR>
                    <a:lnT w="12700">
                      <a:solidFill>
                        <a:srgbClr val="F6881F"/>
                      </a:solidFill>
                      <a:prstDash val="solid"/>
                    </a:lnT>
                    <a:lnB w="12700">
                      <a:solidFill>
                        <a:srgbClr val="F6881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8" name="object 8"/>
          <p:cNvSpPr/>
          <p:nvPr/>
        </p:nvSpPr>
        <p:spPr>
          <a:xfrm>
            <a:off x="6443471" y="2287523"/>
            <a:ext cx="609600" cy="381000"/>
          </a:xfrm>
          <a:custGeom>
            <a:avLst/>
            <a:gdLst/>
            <a:ahLst/>
            <a:cxnLst/>
            <a:rect l="l" t="t" r="r" b="b"/>
            <a:pathLst>
              <a:path w="609600" h="381000">
                <a:moveTo>
                  <a:pt x="419100" y="0"/>
                </a:moveTo>
                <a:lnTo>
                  <a:pt x="419100" y="95250"/>
                </a:lnTo>
                <a:lnTo>
                  <a:pt x="0" y="95250"/>
                </a:lnTo>
                <a:lnTo>
                  <a:pt x="0" y="285750"/>
                </a:lnTo>
                <a:lnTo>
                  <a:pt x="419100" y="285750"/>
                </a:lnTo>
                <a:lnTo>
                  <a:pt x="419100" y="381000"/>
                </a:lnTo>
                <a:lnTo>
                  <a:pt x="609600" y="190500"/>
                </a:lnTo>
                <a:lnTo>
                  <a:pt x="419100" y="0"/>
                </a:lnTo>
                <a:close/>
              </a:path>
            </a:pathLst>
          </a:custGeom>
          <a:solidFill>
            <a:srgbClr val="F6881F"/>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96</a:t>
            </a:fld>
            <a:endParaRPr spc="-25"/>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6220">
              <a:lnSpc>
                <a:spcPct val="100000"/>
              </a:lnSpc>
              <a:spcBef>
                <a:spcPts val="95"/>
              </a:spcBef>
            </a:pPr>
            <a:r>
              <a:t>2.</a:t>
            </a:r>
            <a:r>
              <a:rPr spc="-90"/>
              <a:t> </a:t>
            </a:r>
            <a:r>
              <a:t>Calculation</a:t>
            </a:r>
            <a:r>
              <a:rPr spc="-55"/>
              <a:t> </a:t>
            </a:r>
            <a:r>
              <a:t>of</a:t>
            </a:r>
            <a:r>
              <a:rPr spc="-90"/>
              <a:t> </a:t>
            </a:r>
            <a:r>
              <a:t>Net</a:t>
            </a:r>
            <a:r>
              <a:rPr spc="-55"/>
              <a:t> </a:t>
            </a:r>
            <a:r>
              <a:t>Adjusted</a:t>
            </a:r>
            <a:r>
              <a:rPr spc="-75"/>
              <a:t> </a:t>
            </a:r>
            <a:r>
              <a:t>Energy</a:t>
            </a:r>
            <a:r>
              <a:rPr spc="-80"/>
              <a:t> </a:t>
            </a:r>
            <a:r>
              <a:rPr spc="-20"/>
              <a:t>Quantity,</a:t>
            </a:r>
            <a:r>
              <a:rPr spc="-70"/>
              <a:t> </a:t>
            </a:r>
            <a:r>
              <a:rPr sz="2400" b="0" i="1" spc="-10">
                <a:latin typeface="Calibri"/>
                <a:cs typeface="Calibri"/>
              </a:rPr>
              <a:t>continued</a:t>
            </a:r>
            <a:endParaRPr sz="2400">
              <a:latin typeface="Calibri"/>
              <a:cs typeface="Calibri"/>
            </a:endParaRPr>
          </a:p>
        </p:txBody>
      </p:sp>
      <p:sp>
        <p:nvSpPr>
          <p:cNvPr id="3" name="object 3"/>
          <p:cNvSpPr txBox="1"/>
          <p:nvPr/>
        </p:nvSpPr>
        <p:spPr>
          <a:xfrm>
            <a:off x="303072" y="749934"/>
            <a:ext cx="605536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Scaling</a:t>
            </a:r>
            <a:r>
              <a:rPr sz="2000" spc="-45">
                <a:latin typeface="Calibri"/>
                <a:cs typeface="Calibri"/>
              </a:rPr>
              <a:t> </a:t>
            </a:r>
            <a:r>
              <a:rPr sz="2000">
                <a:latin typeface="Calibri"/>
                <a:cs typeface="Calibri"/>
              </a:rPr>
              <a:t>factor</a:t>
            </a:r>
            <a:r>
              <a:rPr sz="2000" spc="-40">
                <a:latin typeface="Calibri"/>
                <a:cs typeface="Calibri"/>
              </a:rPr>
              <a:t> </a:t>
            </a:r>
            <a:r>
              <a:rPr sz="2000">
                <a:latin typeface="Calibri"/>
                <a:cs typeface="Calibri"/>
              </a:rPr>
              <a:t>(0.5</a:t>
            </a:r>
            <a:r>
              <a:rPr sz="2000" spc="-55">
                <a:latin typeface="Calibri"/>
                <a:cs typeface="Calibri"/>
              </a:rPr>
              <a:t> </a:t>
            </a:r>
            <a:r>
              <a:rPr sz="2000">
                <a:latin typeface="Calibri"/>
                <a:cs typeface="Calibri"/>
              </a:rPr>
              <a:t>MW)</a:t>
            </a:r>
            <a:r>
              <a:rPr sz="2000" spc="-60">
                <a:latin typeface="Calibri"/>
                <a:cs typeface="Calibri"/>
              </a:rPr>
              <a:t> </a:t>
            </a:r>
            <a:r>
              <a:rPr sz="2000">
                <a:latin typeface="Calibri"/>
                <a:cs typeface="Calibri"/>
              </a:rPr>
              <a:t>added</a:t>
            </a:r>
            <a:r>
              <a:rPr sz="2000" spc="-60">
                <a:latin typeface="Calibri"/>
                <a:cs typeface="Calibri"/>
              </a:rPr>
              <a:t> </a:t>
            </a:r>
            <a:r>
              <a:rPr sz="2000">
                <a:latin typeface="Calibri"/>
                <a:cs typeface="Calibri"/>
              </a:rPr>
              <a:t>to</a:t>
            </a:r>
            <a:r>
              <a:rPr sz="2000" spc="-40">
                <a:latin typeface="Calibri"/>
                <a:cs typeface="Calibri"/>
              </a:rPr>
              <a:t> </a:t>
            </a:r>
            <a:r>
              <a:rPr sz="2000">
                <a:latin typeface="Calibri"/>
                <a:cs typeface="Calibri"/>
              </a:rPr>
              <a:t>each</a:t>
            </a:r>
            <a:r>
              <a:rPr sz="2000" spc="-40">
                <a:latin typeface="Calibri"/>
                <a:cs typeface="Calibri"/>
              </a:rPr>
              <a:t> </a:t>
            </a:r>
            <a:r>
              <a:rPr sz="2000" spc="-10">
                <a:latin typeface="Calibri"/>
                <a:cs typeface="Calibri"/>
              </a:rPr>
              <a:t>five-</a:t>
            </a:r>
            <a:r>
              <a:rPr sz="2000">
                <a:latin typeface="Calibri"/>
                <a:cs typeface="Calibri"/>
              </a:rPr>
              <a:t>minute</a:t>
            </a:r>
            <a:r>
              <a:rPr sz="2000" spc="-15">
                <a:latin typeface="Calibri"/>
                <a:cs typeface="Calibri"/>
              </a:rPr>
              <a:t> </a:t>
            </a:r>
            <a:r>
              <a:rPr sz="2000" spc="-10">
                <a:latin typeface="Calibri"/>
                <a:cs typeface="Calibri"/>
              </a:rPr>
              <a:t>interval</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5" name="object 5"/>
          <p:cNvGraphicFramePr>
            <a:graphicFrameLocks noGrp="1"/>
          </p:cNvGraphicFramePr>
          <p:nvPr/>
        </p:nvGraphicFramePr>
        <p:xfrm>
          <a:off x="1974595" y="1670050"/>
          <a:ext cx="3886834" cy="458597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2819">
                  <a:extLst>
                    <a:ext uri="{9D8B030D-6E8A-4147-A177-3AD203B41FA5}">
                      <a16:colId xmlns:a16="http://schemas.microsoft.com/office/drawing/2014/main" val="20002"/>
                    </a:ext>
                  </a:extLst>
                </a:gridCol>
                <a:gridCol w="970915">
                  <a:extLst>
                    <a:ext uri="{9D8B030D-6E8A-4147-A177-3AD203B41FA5}">
                      <a16:colId xmlns:a16="http://schemas.microsoft.com/office/drawing/2014/main" val="20003"/>
                    </a:ext>
                  </a:extLst>
                </a:gridCol>
              </a:tblGrid>
              <a:tr h="304800">
                <a:tc rowSpan="2">
                  <a:txBody>
                    <a:bodyPr/>
                    <a:lstStyle/>
                    <a:p>
                      <a:pPr marL="200660" marR="192405" indent="-1270" algn="ctr">
                        <a:lnSpc>
                          <a:spcPct val="83300"/>
                        </a:lnSpc>
                        <a:spcBef>
                          <a:spcPts val="295"/>
                        </a:spcBef>
                      </a:pPr>
                      <a:r>
                        <a:rPr sz="1400" b="1" spc="-10">
                          <a:solidFill>
                            <a:srgbClr val="FFFFFF"/>
                          </a:solidFill>
                          <a:latin typeface="Calibri"/>
                          <a:cs typeface="Calibri"/>
                        </a:rPr>
                        <a:t>Five- Minute Interval</a:t>
                      </a:r>
                      <a:endParaRPr sz="14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9245">
                <a:tc vMerge="1">
                  <a:txBody>
                    <a:bodyPr/>
                    <a:lstStyle/>
                    <a:p>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330"/>
                        </a:spcBef>
                      </a:pPr>
                      <a:r>
                        <a:rPr sz="1400" b="1" spc="-25">
                          <a:solidFill>
                            <a:srgbClr val="FFFFFF"/>
                          </a:solidFill>
                          <a:latin typeface="Calibri"/>
                          <a:cs typeface="Calibri"/>
                        </a:rPr>
                        <a:t>Gen</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330"/>
                        </a:spcBef>
                      </a:pPr>
                      <a:r>
                        <a:rPr sz="1400" b="1" spc="-20">
                          <a:solidFill>
                            <a:srgbClr val="FFFFFF"/>
                          </a:solidFill>
                          <a:latin typeface="Calibri"/>
                          <a:cs typeface="Calibri"/>
                        </a:rPr>
                        <a:t>DARD</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R="344805" algn="r">
                        <a:lnSpc>
                          <a:spcPct val="100000"/>
                        </a:lnSpc>
                        <a:spcBef>
                          <a:spcPts val="330"/>
                        </a:spcBef>
                      </a:pPr>
                      <a:r>
                        <a:rPr sz="1400" b="1" spc="-25">
                          <a:solidFill>
                            <a:srgbClr val="FFFFFF"/>
                          </a:solidFill>
                          <a:latin typeface="Calibri"/>
                          <a:cs typeface="Calibri"/>
                        </a:rPr>
                        <a:t>Net</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1794D2"/>
                    </a:solidFill>
                  </a:tcPr>
                </a:tc>
                <a:extLst>
                  <a:ext uri="{0D108BD9-81ED-4DB2-BD59-A6C34878D82A}">
                    <a16:rowId xmlns:a16="http://schemas.microsoft.com/office/drawing/2014/main" val="10001"/>
                  </a:ext>
                </a:extLst>
              </a:tr>
              <a:tr h="314960">
                <a:tc>
                  <a:txBody>
                    <a:bodyPr/>
                    <a:lstStyle/>
                    <a:p>
                      <a:pPr marL="1270" algn="ctr">
                        <a:lnSpc>
                          <a:spcPct val="100000"/>
                        </a:lnSpc>
                        <a:spcBef>
                          <a:spcPts val="355"/>
                        </a:spcBef>
                      </a:pPr>
                      <a:r>
                        <a:rPr sz="1400" spc="-50">
                          <a:latin typeface="Calibri"/>
                          <a:cs typeface="Calibri"/>
                        </a:rPr>
                        <a:t>1</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spc="-50">
                          <a:latin typeface="Calibri"/>
                          <a:cs typeface="Calibri"/>
                        </a:rPr>
                        <a:t>4</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355"/>
                        </a:spcBef>
                      </a:pPr>
                      <a:r>
                        <a:rPr sz="1400" spc="-50">
                          <a:latin typeface="Calibri"/>
                          <a:cs typeface="Calibri"/>
                        </a:rPr>
                        <a:t>0</a:t>
                      </a:r>
                      <a:endParaRPr sz="1400">
                        <a:latin typeface="Calibri"/>
                        <a:cs typeface="Calibri"/>
                      </a:endParaRPr>
                    </a:p>
                  </a:txBody>
                  <a:tcPr marL="0" marR="0" marT="4508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355"/>
                        </a:spcBef>
                      </a:pPr>
                      <a:r>
                        <a:rPr sz="1400" b="1" spc="-50">
                          <a:latin typeface="Calibri"/>
                          <a:cs typeface="Calibri"/>
                        </a:rPr>
                        <a:t>4</a:t>
                      </a:r>
                      <a:endParaRPr sz="1400">
                        <a:latin typeface="Calibri"/>
                        <a:cs typeface="Calibri"/>
                      </a:endParaRPr>
                    </a:p>
                  </a:txBody>
                  <a:tcPr marL="0" marR="0" marT="45085" marB="0">
                    <a:lnL w="28575">
                      <a:solidFill>
                        <a:srgbClr val="F6881F"/>
                      </a:solidFill>
                      <a:prstDash val="solid"/>
                    </a:lnL>
                    <a:lnR w="28575">
                      <a:solidFill>
                        <a:srgbClr val="F6881F"/>
                      </a:solidFill>
                      <a:prstDash val="solid"/>
                    </a:lnR>
                    <a:lnT w="38100">
                      <a:solidFill>
                        <a:srgbClr val="F6881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2"/>
                  </a:ext>
                </a:extLst>
              </a:tr>
              <a:tr h="304800">
                <a:tc>
                  <a:txBody>
                    <a:bodyPr/>
                    <a:lstStyle/>
                    <a:p>
                      <a:pPr marL="1270" algn="ctr">
                        <a:lnSpc>
                          <a:spcPct val="100000"/>
                        </a:lnSpc>
                        <a:spcBef>
                          <a:spcPts val="270"/>
                        </a:spcBef>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b="1" spc="-50">
                          <a:latin typeface="Calibri"/>
                          <a:cs typeface="Calibri"/>
                        </a:rPr>
                        <a:t>4</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3"/>
                  </a:ext>
                </a:extLst>
              </a:tr>
              <a:tr h="304800">
                <a:tc>
                  <a:txBody>
                    <a:bodyPr/>
                    <a:lstStyle/>
                    <a:p>
                      <a:pPr marL="1270" algn="ctr">
                        <a:lnSpc>
                          <a:spcPct val="100000"/>
                        </a:lnSpc>
                        <a:spcBef>
                          <a:spcPts val="270"/>
                        </a:spcBef>
                      </a:pPr>
                      <a:r>
                        <a:rPr sz="1400" spc="-50">
                          <a:latin typeface="Calibri"/>
                          <a:cs typeface="Calibri"/>
                        </a:rPr>
                        <a:t>3</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0"/>
                        </a:spcBef>
                      </a:pPr>
                      <a:r>
                        <a:rPr sz="1400" b="1" spc="-50">
                          <a:latin typeface="Calibri"/>
                          <a:cs typeface="Calibri"/>
                        </a:rPr>
                        <a:t>4</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4"/>
                  </a:ext>
                </a:extLst>
              </a:tr>
              <a:tr h="304800">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0"/>
                        </a:spcBef>
                      </a:pPr>
                      <a:r>
                        <a:rPr sz="1400" b="1" spc="-50">
                          <a:latin typeface="Calibri"/>
                          <a:cs typeface="Calibri"/>
                        </a:rPr>
                        <a:t>4</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b="1" spc="-50">
                          <a:latin typeface="Calibri"/>
                          <a:cs typeface="Calibri"/>
                        </a:rPr>
                        <a:t>3</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b="1" spc="-50">
                          <a:latin typeface="Calibri"/>
                          <a:cs typeface="Calibri"/>
                        </a:rPr>
                        <a:t>3</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b="1" spc="-50">
                          <a:latin typeface="Calibri"/>
                          <a:cs typeface="Calibri"/>
                        </a:rPr>
                        <a:t>6</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b="1" spc="-50">
                          <a:latin typeface="Calibri"/>
                          <a:cs typeface="Calibri"/>
                        </a:rPr>
                        <a:t>6</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b="1" spc="-50">
                          <a:latin typeface="Calibri"/>
                          <a:cs typeface="Calibri"/>
                        </a:rPr>
                        <a:t>6</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0"/>
                  </a:ext>
                </a:extLst>
              </a:tr>
              <a:tr h="304800">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b="1" spc="-50">
                          <a:latin typeface="Calibri"/>
                          <a:cs typeface="Calibri"/>
                        </a:rPr>
                        <a:t>6</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387985" algn="r">
                        <a:lnSpc>
                          <a:spcPct val="100000"/>
                        </a:lnSpc>
                        <a:spcBef>
                          <a:spcPts val="275"/>
                        </a:spcBef>
                      </a:pPr>
                      <a:r>
                        <a:rPr sz="1400" b="1" spc="-25">
                          <a:latin typeface="Calibri"/>
                          <a:cs typeface="Calibri"/>
                        </a:rPr>
                        <a:t>−2</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2"/>
                  </a:ext>
                </a:extLst>
              </a:tr>
              <a:tr h="294005">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63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387985" algn="r">
                        <a:lnSpc>
                          <a:spcPct val="100000"/>
                        </a:lnSpc>
                        <a:spcBef>
                          <a:spcPts val="275"/>
                        </a:spcBef>
                      </a:pPr>
                      <a:r>
                        <a:rPr sz="1400" b="1" spc="-25">
                          <a:latin typeface="Calibri"/>
                          <a:cs typeface="Calibri"/>
                        </a:rPr>
                        <a:t>−2</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38100">
                      <a:solidFill>
                        <a:srgbClr val="F6881F"/>
                      </a:solidFill>
                      <a:prstDash val="solid"/>
                    </a:lnB>
                    <a:solidFill>
                      <a:srgbClr val="FCE2AC"/>
                    </a:solidFill>
                  </a:tcPr>
                </a:tc>
                <a:extLst>
                  <a:ext uri="{0D108BD9-81ED-4DB2-BD59-A6C34878D82A}">
                    <a16:rowId xmlns:a16="http://schemas.microsoft.com/office/drawing/2014/main" val="10013"/>
                  </a:ext>
                </a:extLst>
              </a:tr>
              <a:tr h="314960">
                <a:tc gridSpan="3">
                  <a:txBody>
                    <a:bodyPr/>
                    <a:lstStyle/>
                    <a:p>
                      <a:pPr marL="652145">
                        <a:lnSpc>
                          <a:spcPct val="100000"/>
                        </a:lnSpc>
                        <a:spcBef>
                          <a:spcPts val="360"/>
                        </a:spcBef>
                      </a:pPr>
                      <a:r>
                        <a:rPr sz="1400">
                          <a:latin typeface="Calibri"/>
                          <a:cs typeface="Calibri"/>
                        </a:rPr>
                        <a:t>Net</a:t>
                      </a:r>
                      <a:r>
                        <a:rPr sz="1400" spc="-45">
                          <a:latin typeface="Calibri"/>
                          <a:cs typeface="Calibri"/>
                        </a:rPr>
                        <a:t> </a:t>
                      </a:r>
                      <a:r>
                        <a:rPr sz="1400">
                          <a:latin typeface="Calibri"/>
                          <a:cs typeface="Calibri"/>
                        </a:rPr>
                        <a:t>Hourly</a:t>
                      </a:r>
                      <a:r>
                        <a:rPr sz="1400" spc="-35">
                          <a:latin typeface="Calibri"/>
                          <a:cs typeface="Calibri"/>
                        </a:rPr>
                        <a:t> </a:t>
                      </a:r>
                      <a:r>
                        <a:rPr sz="1400" spc="-10">
                          <a:latin typeface="Calibri"/>
                          <a:cs typeface="Calibri"/>
                        </a:rPr>
                        <a:t>Average</a:t>
                      </a:r>
                      <a:r>
                        <a:rPr sz="1400" spc="-40">
                          <a:latin typeface="Calibri"/>
                          <a:cs typeface="Calibri"/>
                        </a:rPr>
                        <a:t> </a:t>
                      </a:r>
                      <a:r>
                        <a:rPr sz="1400" spc="-10">
                          <a:latin typeface="Calibri"/>
                          <a:cs typeface="Calibri"/>
                        </a:rPr>
                        <a:t>Telemetry</a:t>
                      </a:r>
                      <a:endParaRPr sz="14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marR="365125" algn="r">
                        <a:lnSpc>
                          <a:spcPct val="100000"/>
                        </a:lnSpc>
                        <a:spcBef>
                          <a:spcPts val="360"/>
                        </a:spcBef>
                      </a:pPr>
                      <a:r>
                        <a:rPr sz="1400" spc="-25">
                          <a:latin typeface="Calibri"/>
                          <a:cs typeface="Calibri"/>
                        </a:rPr>
                        <a:t>3.5</a:t>
                      </a:r>
                      <a:endParaRPr sz="1400">
                        <a:latin typeface="Calibri"/>
                        <a:cs typeface="Calibri"/>
                      </a:endParaRPr>
                    </a:p>
                  </a:txBody>
                  <a:tcPr marL="0" marR="0"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pSp>
        <p:nvGrpSpPr>
          <p:cNvPr id="6" name="object 6"/>
          <p:cNvGrpSpPr/>
          <p:nvPr/>
        </p:nvGrpSpPr>
        <p:grpSpPr>
          <a:xfrm>
            <a:off x="8318118" y="5334000"/>
            <a:ext cx="3728085" cy="1021080"/>
            <a:chOff x="8318118" y="5334000"/>
            <a:chExt cx="3728085" cy="1021080"/>
          </a:xfrm>
        </p:grpSpPr>
        <p:sp>
          <p:nvSpPr>
            <p:cNvPr id="7" name="object 7"/>
            <p:cNvSpPr/>
            <p:nvPr/>
          </p:nvSpPr>
          <p:spPr>
            <a:xfrm>
              <a:off x="8724900" y="534923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8" name="object 8"/>
            <p:cNvSpPr/>
            <p:nvPr/>
          </p:nvSpPr>
          <p:spPr>
            <a:xfrm>
              <a:off x="8724900" y="565403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E7EEF7"/>
            </a:solidFill>
          </p:spPr>
          <p:txBody>
            <a:bodyPr wrap="square" lIns="0" tIns="0" rIns="0" bIns="0" rtlCol="0"/>
            <a:lstStyle/>
            <a:p>
              <a:endParaRPr/>
            </a:p>
          </p:txBody>
        </p:sp>
        <p:sp>
          <p:nvSpPr>
            <p:cNvPr id="9" name="object 9"/>
            <p:cNvSpPr/>
            <p:nvPr/>
          </p:nvSpPr>
          <p:spPr>
            <a:xfrm>
              <a:off x="8724900" y="5958839"/>
              <a:ext cx="1943100" cy="304800"/>
            </a:xfrm>
            <a:custGeom>
              <a:avLst/>
              <a:gdLst/>
              <a:ahLst/>
              <a:cxnLst/>
              <a:rect l="l" t="t" r="r" b="b"/>
              <a:pathLst>
                <a:path w="1943100" h="304800">
                  <a:moveTo>
                    <a:pt x="1943100" y="0"/>
                  </a:moveTo>
                  <a:lnTo>
                    <a:pt x="971550" y="0"/>
                  </a:lnTo>
                  <a:lnTo>
                    <a:pt x="0" y="0"/>
                  </a:lnTo>
                  <a:lnTo>
                    <a:pt x="0" y="304800"/>
                  </a:lnTo>
                  <a:lnTo>
                    <a:pt x="971550" y="304800"/>
                  </a:lnTo>
                  <a:lnTo>
                    <a:pt x="1943100" y="304800"/>
                  </a:lnTo>
                  <a:lnTo>
                    <a:pt x="1943100" y="0"/>
                  </a:lnTo>
                  <a:close/>
                </a:path>
              </a:pathLst>
            </a:custGeom>
            <a:solidFill>
              <a:srgbClr val="CCDDED"/>
            </a:solidFill>
          </p:spPr>
          <p:txBody>
            <a:bodyPr wrap="square" lIns="0" tIns="0" rIns="0" bIns="0" rtlCol="0"/>
            <a:lstStyle/>
            <a:p>
              <a:endParaRPr/>
            </a:p>
          </p:txBody>
        </p:sp>
        <p:sp>
          <p:nvSpPr>
            <p:cNvPr id="10" name="object 10"/>
            <p:cNvSpPr/>
            <p:nvPr/>
          </p:nvSpPr>
          <p:spPr>
            <a:xfrm>
              <a:off x="8318118" y="5334000"/>
              <a:ext cx="3728085" cy="1021080"/>
            </a:xfrm>
            <a:custGeom>
              <a:avLst/>
              <a:gdLst/>
              <a:ahLst/>
              <a:cxnLst/>
              <a:rect l="l" t="t" r="r" b="b"/>
              <a:pathLst>
                <a:path w="3728084" h="1021079">
                  <a:moveTo>
                    <a:pt x="3557397" y="0"/>
                  </a:moveTo>
                  <a:lnTo>
                    <a:pt x="1535556" y="0"/>
                  </a:lnTo>
                  <a:lnTo>
                    <a:pt x="1490319" y="6079"/>
                  </a:lnTo>
                  <a:lnTo>
                    <a:pt x="1449667" y="23236"/>
                  </a:lnTo>
                  <a:lnTo>
                    <a:pt x="1415224" y="49847"/>
                  </a:lnTo>
                  <a:lnTo>
                    <a:pt x="1388613" y="84290"/>
                  </a:lnTo>
                  <a:lnTo>
                    <a:pt x="1371456" y="124942"/>
                  </a:lnTo>
                  <a:lnTo>
                    <a:pt x="1365377" y="170180"/>
                  </a:lnTo>
                  <a:lnTo>
                    <a:pt x="1365377" y="595630"/>
                  </a:lnTo>
                  <a:lnTo>
                    <a:pt x="0" y="781977"/>
                  </a:lnTo>
                  <a:lnTo>
                    <a:pt x="1365377" y="850900"/>
                  </a:lnTo>
                  <a:lnTo>
                    <a:pt x="1371456" y="896137"/>
                  </a:lnTo>
                  <a:lnTo>
                    <a:pt x="1388613" y="936789"/>
                  </a:lnTo>
                  <a:lnTo>
                    <a:pt x="1415224" y="971232"/>
                  </a:lnTo>
                  <a:lnTo>
                    <a:pt x="1449667" y="997843"/>
                  </a:lnTo>
                  <a:lnTo>
                    <a:pt x="1490319" y="1015000"/>
                  </a:lnTo>
                  <a:lnTo>
                    <a:pt x="1535556" y="1021080"/>
                  </a:lnTo>
                  <a:lnTo>
                    <a:pt x="3557397" y="1021080"/>
                  </a:lnTo>
                  <a:lnTo>
                    <a:pt x="3602634" y="1015000"/>
                  </a:lnTo>
                  <a:lnTo>
                    <a:pt x="3643286" y="997843"/>
                  </a:lnTo>
                  <a:lnTo>
                    <a:pt x="3677729" y="971232"/>
                  </a:lnTo>
                  <a:lnTo>
                    <a:pt x="3704340" y="936789"/>
                  </a:lnTo>
                  <a:lnTo>
                    <a:pt x="3721497" y="896137"/>
                  </a:lnTo>
                  <a:lnTo>
                    <a:pt x="3727577" y="850900"/>
                  </a:lnTo>
                  <a:lnTo>
                    <a:pt x="3727577" y="170180"/>
                  </a:lnTo>
                  <a:lnTo>
                    <a:pt x="3721497" y="124942"/>
                  </a:lnTo>
                  <a:lnTo>
                    <a:pt x="3704340" y="84290"/>
                  </a:lnTo>
                  <a:lnTo>
                    <a:pt x="3677729" y="49847"/>
                  </a:lnTo>
                  <a:lnTo>
                    <a:pt x="3643286" y="23236"/>
                  </a:lnTo>
                  <a:lnTo>
                    <a:pt x="3602634" y="6079"/>
                  </a:lnTo>
                  <a:lnTo>
                    <a:pt x="3557397" y="0"/>
                  </a:lnTo>
                  <a:close/>
                </a:path>
              </a:pathLst>
            </a:custGeom>
            <a:solidFill>
              <a:srgbClr val="FCE2AC"/>
            </a:solidFill>
          </p:spPr>
          <p:txBody>
            <a:bodyPr wrap="square" lIns="0" tIns="0" rIns="0" bIns="0" rtlCol="0"/>
            <a:lstStyle/>
            <a:p>
              <a:endParaRPr/>
            </a:p>
          </p:txBody>
        </p:sp>
      </p:grpSp>
      <p:graphicFrame>
        <p:nvGraphicFramePr>
          <p:cNvPr id="11" name="object 11"/>
          <p:cNvGraphicFramePr>
            <a:graphicFrameLocks noGrp="1"/>
          </p:cNvGraphicFramePr>
          <p:nvPr/>
        </p:nvGraphicFramePr>
        <p:xfrm>
          <a:off x="7747000" y="1670050"/>
          <a:ext cx="3118484" cy="4586605"/>
        </p:xfrm>
        <a:graphic>
          <a:graphicData uri="http://schemas.openxmlformats.org/drawingml/2006/table">
            <a:tbl>
              <a:tblPr firstRow="1" bandRow="1">
                <a:tableStyleId>{2D5ABB26-0587-4C30-8999-92F81FD0307C}</a:tableStyleId>
              </a:tblPr>
              <a:tblGrid>
                <a:gridCol w="948690">
                  <a:extLst>
                    <a:ext uri="{9D8B030D-6E8A-4147-A177-3AD203B41FA5}">
                      <a16:colId xmlns:a16="http://schemas.microsoft.com/office/drawing/2014/main" val="20000"/>
                    </a:ext>
                  </a:extLst>
                </a:gridCol>
                <a:gridCol w="987424">
                  <a:extLst>
                    <a:ext uri="{9D8B030D-6E8A-4147-A177-3AD203B41FA5}">
                      <a16:colId xmlns:a16="http://schemas.microsoft.com/office/drawing/2014/main" val="20001"/>
                    </a:ext>
                  </a:extLst>
                </a:gridCol>
                <a:gridCol w="1182370">
                  <a:extLst>
                    <a:ext uri="{9D8B030D-6E8A-4147-A177-3AD203B41FA5}">
                      <a16:colId xmlns:a16="http://schemas.microsoft.com/office/drawing/2014/main" val="20002"/>
                    </a:ext>
                  </a:extLst>
                </a:gridCol>
              </a:tblGrid>
              <a:tr h="304800">
                <a:tc gridSpan="3">
                  <a:txBody>
                    <a:bodyPr/>
                    <a:lstStyle/>
                    <a:p>
                      <a:pPr marL="676910" marR="204470">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a:txBody>
                    <a:bodyPr/>
                    <a:lstStyle/>
                    <a:p>
                      <a:pPr marL="9525" algn="ctr">
                        <a:lnSpc>
                          <a:spcPct val="100000"/>
                        </a:lnSpc>
                        <a:spcBef>
                          <a:spcPts val="270"/>
                        </a:spcBef>
                      </a:pPr>
                      <a:r>
                        <a:rPr sz="1400" b="1">
                          <a:solidFill>
                            <a:srgbClr val="FFFFFF"/>
                          </a:solidFill>
                          <a:latin typeface="Calibri"/>
                          <a:cs typeface="Calibri"/>
                        </a:rPr>
                        <a:t>Net</a:t>
                      </a:r>
                      <a:r>
                        <a:rPr sz="1400" b="1" spc="-40">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1794D2"/>
                    </a:solidFill>
                  </a:tcPr>
                </a:tc>
                <a:tc>
                  <a:txBody>
                    <a:bodyPr/>
                    <a:lstStyle/>
                    <a:p>
                      <a:pPr marL="17780"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271145" marR="204470">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079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6881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079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079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marL="1079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marL="10795" algn="ctr">
                        <a:lnSpc>
                          <a:spcPct val="100000"/>
                        </a:lnSpc>
                        <a:spcBef>
                          <a:spcPts val="275"/>
                        </a:spcBef>
                      </a:pPr>
                      <a:r>
                        <a:rPr sz="1400" b="1" spc="-25">
                          <a:latin typeface="Calibri"/>
                          <a:cs typeface="Calibri"/>
                        </a:rPr>
                        <a:t>3.5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0795" algn="ctr">
                        <a:lnSpc>
                          <a:spcPct val="100000"/>
                        </a:lnSpc>
                        <a:spcBef>
                          <a:spcPts val="275"/>
                        </a:spcBef>
                      </a:pPr>
                      <a:r>
                        <a:rPr sz="1400" b="1" spc="-25">
                          <a:latin typeface="Calibri"/>
                          <a:cs typeface="Calibri"/>
                        </a:rPr>
                        <a:t>3.5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0795" algn="ctr">
                        <a:lnSpc>
                          <a:spcPct val="100000"/>
                        </a:lnSpc>
                        <a:spcBef>
                          <a:spcPts val="275"/>
                        </a:spcBef>
                      </a:pPr>
                      <a:r>
                        <a:rPr sz="1400" b="1" spc="-25">
                          <a:latin typeface="Calibri"/>
                          <a:cs typeface="Calibri"/>
                        </a:rPr>
                        <a:t>6.5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0795" algn="ctr">
                        <a:lnSpc>
                          <a:spcPct val="100000"/>
                        </a:lnSpc>
                        <a:spcBef>
                          <a:spcPts val="275"/>
                        </a:spcBef>
                      </a:pPr>
                      <a:r>
                        <a:rPr sz="1400" b="1" spc="-25">
                          <a:latin typeface="Calibri"/>
                          <a:cs typeface="Calibri"/>
                        </a:rPr>
                        <a:t>6.5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065" algn="ctr">
                        <a:lnSpc>
                          <a:spcPct val="100000"/>
                        </a:lnSpc>
                        <a:spcBef>
                          <a:spcPts val="275"/>
                        </a:spcBef>
                      </a:pPr>
                      <a:r>
                        <a:rPr sz="1400" b="1" spc="-25">
                          <a:latin typeface="Calibri"/>
                          <a:cs typeface="Calibri"/>
                        </a:rPr>
                        <a:t>6.5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marL="10795" algn="ctr">
                        <a:lnSpc>
                          <a:spcPct val="100000"/>
                        </a:lnSpc>
                        <a:spcBef>
                          <a:spcPts val="275"/>
                        </a:spcBef>
                      </a:pPr>
                      <a:r>
                        <a:rPr sz="1400" b="1" spc="-25">
                          <a:latin typeface="Calibri"/>
                          <a:cs typeface="Calibri"/>
                        </a:rPr>
                        <a:t>6.5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04470">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marL="11430" algn="ctr">
                        <a:lnSpc>
                          <a:spcPct val="100000"/>
                        </a:lnSpc>
                        <a:spcBef>
                          <a:spcPts val="275"/>
                        </a:spcBef>
                      </a:pPr>
                      <a:r>
                        <a:rPr sz="1400" b="1" spc="-20">
                          <a:latin typeface="Calibri"/>
                          <a:cs typeface="Calibri"/>
                        </a:rPr>
                        <a:t>−1.5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87960" marR="204470">
                        <a:lnSpc>
                          <a:spcPts val="1775"/>
                        </a:lnSpc>
                        <a:spcBef>
                          <a:spcPts val="520"/>
                        </a:spcBef>
                      </a:pPr>
                      <a:r>
                        <a:rPr sz="1800" spc="-10">
                          <a:latin typeface="Calibri"/>
                          <a:cs typeface="Calibri"/>
                        </a:rPr>
                        <a:t>Average</a:t>
                      </a:r>
                      <a:endParaRPr sz="1800">
                        <a:latin typeface="Calibri"/>
                        <a:cs typeface="Calibri"/>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2"/>
                  </a:ext>
                </a:extLst>
              </a:tr>
              <a:tr h="304800">
                <a:tc>
                  <a:txBody>
                    <a:bodyPr/>
                    <a:lstStyle/>
                    <a:p>
                      <a:pPr marL="11430" algn="ctr">
                        <a:lnSpc>
                          <a:spcPct val="100000"/>
                        </a:lnSpc>
                        <a:spcBef>
                          <a:spcPts val="275"/>
                        </a:spcBef>
                      </a:pPr>
                      <a:r>
                        <a:rPr sz="1400" b="1" spc="-20">
                          <a:latin typeface="Calibri"/>
                          <a:cs typeface="Calibri"/>
                        </a:rPr>
                        <a:t>−1.5</a:t>
                      </a:r>
                      <a:endParaRPr sz="1400">
                        <a:latin typeface="Calibri"/>
                        <a:cs typeface="Calibri"/>
                      </a:endParaRPr>
                    </a:p>
                  </a:txBody>
                  <a:tcPr marL="0" marR="0" marT="34925" marB="0">
                    <a:lnL w="28575">
                      <a:solidFill>
                        <a:srgbClr val="F6881F"/>
                      </a:solidFill>
                      <a:prstDash val="solid"/>
                    </a:lnL>
                    <a:lnR w="28575">
                      <a:solidFill>
                        <a:srgbClr val="F6881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a:lnSpc>
                          <a:spcPct val="100000"/>
                        </a:lnSpc>
                      </a:pPr>
                      <a:endParaRPr sz="1600">
                        <a:latin typeface="Times New Roman"/>
                        <a:cs typeface="Times New Roman"/>
                      </a:endParaRPr>
                    </a:p>
                  </a:txBody>
                  <a:tcPr marL="0" marR="0" marT="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50825">
                        <a:lnSpc>
                          <a:spcPts val="2014"/>
                        </a:lnSpc>
                        <a:spcBef>
                          <a:spcPts val="280"/>
                        </a:spcBef>
                      </a:pPr>
                      <a:r>
                        <a:rPr sz="1800">
                          <a:latin typeface="Calibri"/>
                          <a:cs typeface="Calibri"/>
                        </a:rPr>
                        <a:t>energy</a:t>
                      </a:r>
                      <a:r>
                        <a:rPr sz="1800" spc="-85">
                          <a:latin typeface="Calibri"/>
                          <a:cs typeface="Calibri"/>
                        </a:rPr>
                        <a:t> </a:t>
                      </a:r>
                      <a:r>
                        <a:rPr sz="1800" spc="-25">
                          <a:latin typeface="Calibri"/>
                          <a:cs typeface="Calibri"/>
                        </a:rPr>
                        <a:t>qu</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3"/>
                  </a:ext>
                </a:extLst>
              </a:tr>
              <a:tr h="304800">
                <a:tc>
                  <a:txBody>
                    <a:bodyPr/>
                    <a:lstStyle/>
                    <a:p>
                      <a:pPr marL="1143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6881F"/>
                      </a:solidFill>
                      <a:prstDash val="solid"/>
                    </a:lnT>
                    <a:lnB w="12700">
                      <a:solidFill>
                        <a:srgbClr val="FFFFFF"/>
                      </a:solidFill>
                      <a:prstDash val="solid"/>
                    </a:lnB>
                    <a:solidFill>
                      <a:srgbClr val="CCDDE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66725" marR="186055">
                        <a:lnSpc>
                          <a:spcPct val="100000"/>
                        </a:lnSpc>
                        <a:spcBef>
                          <a:spcPts val="40"/>
                        </a:spcBef>
                      </a:pPr>
                      <a:r>
                        <a:rPr sz="1800" spc="-10">
                          <a:latin typeface="Calibri"/>
                          <a:cs typeface="Calibri"/>
                        </a:rPr>
                        <a:t>equal</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4"/>
                  </a:ext>
                </a:extLst>
              </a:tr>
            </a:tbl>
          </a:graphicData>
        </a:graphic>
      </p:graphicFrame>
      <p:sp>
        <p:nvSpPr>
          <p:cNvPr id="12" name="object 12"/>
          <p:cNvSpPr txBox="1"/>
          <p:nvPr/>
        </p:nvSpPr>
        <p:spPr>
          <a:xfrm>
            <a:off x="6307073" y="2863723"/>
            <a:ext cx="1008380" cy="880110"/>
          </a:xfrm>
          <a:prstGeom prst="rect">
            <a:avLst/>
          </a:prstGeom>
        </p:spPr>
        <p:txBody>
          <a:bodyPr vert="horz" wrap="square" lIns="0" tIns="13335" rIns="0" bIns="0" rtlCol="0">
            <a:spAutoFit/>
          </a:bodyPr>
          <a:lstStyle/>
          <a:p>
            <a:pPr marL="12700" marR="5080" algn="ctr">
              <a:lnSpc>
                <a:spcPct val="100000"/>
              </a:lnSpc>
              <a:spcBef>
                <a:spcPts val="105"/>
              </a:spcBef>
            </a:pPr>
            <a:r>
              <a:rPr sz="1400" i="1">
                <a:latin typeface="Calibri"/>
                <a:cs typeface="Calibri"/>
              </a:rPr>
              <a:t>Scaling</a:t>
            </a:r>
            <a:r>
              <a:rPr sz="1400" i="1" spc="-65">
                <a:latin typeface="Calibri"/>
                <a:cs typeface="Calibri"/>
              </a:rPr>
              <a:t> </a:t>
            </a:r>
            <a:r>
              <a:rPr sz="1400" i="1" spc="-10">
                <a:latin typeface="Calibri"/>
                <a:cs typeface="Calibri"/>
              </a:rPr>
              <a:t>factor </a:t>
            </a:r>
            <a:r>
              <a:rPr sz="1400" i="1">
                <a:latin typeface="Calibri"/>
                <a:cs typeface="Calibri"/>
              </a:rPr>
              <a:t>(+0.5</a:t>
            </a:r>
            <a:r>
              <a:rPr sz="1400" i="1" spc="-40">
                <a:latin typeface="Calibri"/>
                <a:cs typeface="Calibri"/>
              </a:rPr>
              <a:t> </a:t>
            </a:r>
            <a:r>
              <a:rPr sz="1400" i="1" spc="-25">
                <a:latin typeface="Calibri"/>
                <a:cs typeface="Calibri"/>
              </a:rPr>
              <a:t>MW)</a:t>
            </a:r>
            <a:endParaRPr sz="1400">
              <a:latin typeface="Calibri"/>
              <a:cs typeface="Calibri"/>
            </a:endParaRPr>
          </a:p>
          <a:p>
            <a:pPr algn="ctr">
              <a:lnSpc>
                <a:spcPct val="100000"/>
              </a:lnSpc>
            </a:pPr>
            <a:r>
              <a:rPr sz="1400" i="1">
                <a:latin typeface="Calibri"/>
                <a:cs typeface="Calibri"/>
              </a:rPr>
              <a:t>applied</a:t>
            </a:r>
            <a:r>
              <a:rPr sz="1400" i="1" spc="-55">
                <a:latin typeface="Calibri"/>
                <a:cs typeface="Calibri"/>
              </a:rPr>
              <a:t> </a:t>
            </a:r>
            <a:r>
              <a:rPr sz="1400" i="1" spc="-25">
                <a:latin typeface="Calibri"/>
                <a:cs typeface="Calibri"/>
              </a:rPr>
              <a:t>to</a:t>
            </a:r>
            <a:endParaRPr sz="1400">
              <a:latin typeface="Calibri"/>
              <a:cs typeface="Calibri"/>
            </a:endParaRPr>
          </a:p>
          <a:p>
            <a:pPr marL="35560" algn="ctr">
              <a:lnSpc>
                <a:spcPct val="100000"/>
              </a:lnSpc>
            </a:pPr>
            <a:r>
              <a:rPr sz="1400" i="1">
                <a:latin typeface="Calibri"/>
                <a:cs typeface="Calibri"/>
              </a:rPr>
              <a:t>all</a:t>
            </a:r>
            <a:r>
              <a:rPr sz="1400" i="1" spc="-10">
                <a:latin typeface="Calibri"/>
                <a:cs typeface="Calibri"/>
              </a:rPr>
              <a:t> intervals</a:t>
            </a:r>
            <a:endParaRPr sz="1400">
              <a:latin typeface="Calibri"/>
              <a:cs typeface="Calibri"/>
            </a:endParaRPr>
          </a:p>
        </p:txBody>
      </p:sp>
      <p:sp>
        <p:nvSpPr>
          <p:cNvPr id="13" name="object 13"/>
          <p:cNvSpPr/>
          <p:nvPr/>
        </p:nvSpPr>
        <p:spPr>
          <a:xfrm>
            <a:off x="6443471" y="2287523"/>
            <a:ext cx="609600" cy="381000"/>
          </a:xfrm>
          <a:custGeom>
            <a:avLst/>
            <a:gdLst/>
            <a:ahLst/>
            <a:cxnLst/>
            <a:rect l="l" t="t" r="r" b="b"/>
            <a:pathLst>
              <a:path w="609600" h="381000">
                <a:moveTo>
                  <a:pt x="419100" y="0"/>
                </a:moveTo>
                <a:lnTo>
                  <a:pt x="419100" y="95250"/>
                </a:lnTo>
                <a:lnTo>
                  <a:pt x="0" y="95250"/>
                </a:lnTo>
                <a:lnTo>
                  <a:pt x="0" y="285750"/>
                </a:lnTo>
                <a:lnTo>
                  <a:pt x="419100" y="285750"/>
                </a:lnTo>
                <a:lnTo>
                  <a:pt x="419100" y="381000"/>
                </a:lnTo>
                <a:lnTo>
                  <a:pt x="609600" y="190500"/>
                </a:lnTo>
                <a:lnTo>
                  <a:pt x="419100" y="0"/>
                </a:lnTo>
                <a:close/>
              </a:path>
            </a:pathLst>
          </a:custGeom>
          <a:solidFill>
            <a:srgbClr val="F6881F"/>
          </a:solidFill>
        </p:spPr>
        <p:txBody>
          <a:bodyPr wrap="square" lIns="0" tIns="0" rIns="0" bIns="0" rtlCol="0"/>
          <a:lstStyle/>
          <a:p>
            <a:endParaRPr/>
          </a:p>
        </p:txBody>
      </p:sp>
      <p:sp>
        <p:nvSpPr>
          <p:cNvPr id="14" name="object 14"/>
          <p:cNvSpPr txBox="1"/>
          <p:nvPr/>
        </p:nvSpPr>
        <p:spPr>
          <a:xfrm>
            <a:off x="10672598" y="5402986"/>
            <a:ext cx="1185545" cy="848360"/>
          </a:xfrm>
          <a:prstGeom prst="rect">
            <a:avLst/>
          </a:prstGeom>
        </p:spPr>
        <p:txBody>
          <a:bodyPr vert="horz" wrap="square" lIns="0" tIns="12700" rIns="0" bIns="0" rtlCol="0">
            <a:spAutoFit/>
          </a:bodyPr>
          <a:lstStyle/>
          <a:p>
            <a:pPr marL="203200" marR="5080" indent="-191135">
              <a:lnSpc>
                <a:spcPct val="100000"/>
              </a:lnSpc>
              <a:spcBef>
                <a:spcPts val="100"/>
              </a:spcBef>
            </a:pPr>
            <a:r>
              <a:rPr sz="1800">
                <a:latin typeface="Calibri"/>
                <a:cs typeface="Calibri"/>
              </a:rPr>
              <a:t>net</a:t>
            </a:r>
            <a:r>
              <a:rPr sz="1800" spc="-30">
                <a:latin typeface="Calibri"/>
                <a:cs typeface="Calibri"/>
              </a:rPr>
              <a:t> </a:t>
            </a:r>
            <a:r>
              <a:rPr sz="1800" spc="-10">
                <a:latin typeface="Calibri"/>
                <a:cs typeface="Calibri"/>
              </a:rPr>
              <a:t>adjusted </a:t>
            </a:r>
            <a:r>
              <a:rPr sz="1800">
                <a:latin typeface="Calibri"/>
                <a:cs typeface="Calibri"/>
              </a:rPr>
              <a:t>antity</a:t>
            </a:r>
            <a:r>
              <a:rPr sz="1800" spc="-40">
                <a:latin typeface="Calibri"/>
                <a:cs typeface="Calibri"/>
              </a:rPr>
              <a:t> </a:t>
            </a:r>
            <a:r>
              <a:rPr sz="1800" spc="-20">
                <a:latin typeface="Calibri"/>
                <a:cs typeface="Calibri"/>
              </a:rPr>
              <a:t>will</a:t>
            </a:r>
            <a:endParaRPr sz="1800">
              <a:latin typeface="Calibri"/>
              <a:cs typeface="Calibri"/>
            </a:endParaRPr>
          </a:p>
          <a:p>
            <a:pPr marL="60960">
              <a:lnSpc>
                <a:spcPct val="100000"/>
              </a:lnSpc>
            </a:pPr>
            <a:r>
              <a:rPr sz="1800">
                <a:latin typeface="Calibri"/>
                <a:cs typeface="Calibri"/>
              </a:rPr>
              <a:t>net</a:t>
            </a:r>
            <a:r>
              <a:rPr sz="1800" spc="-20">
                <a:latin typeface="Calibri"/>
                <a:cs typeface="Calibri"/>
              </a:rPr>
              <a:t> </a:t>
            </a:r>
            <a:r>
              <a:rPr sz="1800" spc="-25">
                <a:latin typeface="Calibri"/>
                <a:cs typeface="Calibri"/>
              </a:rPr>
              <a:t>RQM</a:t>
            </a:r>
            <a:endParaRPr sz="1800">
              <a:latin typeface="Calibri"/>
              <a:cs typeface="Calibri"/>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97</a:t>
            </a:fld>
            <a:endParaRPr spc="-25"/>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9869805" cy="878840"/>
          </a:xfrm>
          <a:prstGeom prst="rect">
            <a:avLst/>
          </a:prstGeom>
        </p:spPr>
        <p:txBody>
          <a:bodyPr vert="horz" wrap="square" lIns="0" tIns="12065" rIns="0" bIns="0" rtlCol="0">
            <a:spAutoFit/>
          </a:bodyPr>
          <a:lstStyle/>
          <a:p>
            <a:pPr marL="12700" marR="5080">
              <a:lnSpc>
                <a:spcPct val="100000"/>
              </a:lnSpc>
              <a:spcBef>
                <a:spcPts val="95"/>
              </a:spcBef>
            </a:pPr>
            <a:r>
              <a:t>3.</a:t>
            </a:r>
            <a:r>
              <a:rPr spc="-80"/>
              <a:t> </a:t>
            </a:r>
            <a:r>
              <a:t>Calculation</a:t>
            </a:r>
            <a:r>
              <a:rPr spc="-50"/>
              <a:t> </a:t>
            </a:r>
            <a:r>
              <a:t>Of</a:t>
            </a:r>
            <a:r>
              <a:rPr spc="-80"/>
              <a:t> </a:t>
            </a:r>
            <a:r>
              <a:rPr spc="-20"/>
              <a:t>Prorated</a:t>
            </a:r>
            <a:r>
              <a:rPr spc="-65"/>
              <a:t> </a:t>
            </a:r>
            <a:r>
              <a:rPr spc="-25"/>
              <a:t>Five-</a:t>
            </a:r>
            <a:r>
              <a:t>Minute</a:t>
            </a:r>
            <a:r>
              <a:rPr spc="-45"/>
              <a:t> </a:t>
            </a:r>
            <a:r>
              <a:t>Energy</a:t>
            </a:r>
            <a:r>
              <a:rPr spc="-85"/>
              <a:t> </a:t>
            </a:r>
            <a:r>
              <a:t>Quantity</a:t>
            </a:r>
            <a:r>
              <a:rPr spc="-70"/>
              <a:t> </a:t>
            </a:r>
            <a:r>
              <a:t>in</a:t>
            </a:r>
            <a:r>
              <a:rPr spc="-80"/>
              <a:t> </a:t>
            </a:r>
            <a:r>
              <a:rPr spc="-10"/>
              <a:t>Intervals </a:t>
            </a:r>
            <a:r>
              <a:t>Where</a:t>
            </a:r>
            <a:r>
              <a:rPr spc="-90"/>
              <a:t> </a:t>
            </a:r>
            <a:r>
              <a:t>One</a:t>
            </a:r>
            <a:r>
              <a:rPr spc="-110"/>
              <a:t> </a:t>
            </a:r>
            <a:r>
              <a:t>Asset</a:t>
            </a:r>
            <a:r>
              <a:rPr spc="-105"/>
              <a:t> </a:t>
            </a:r>
            <a:r>
              <a:t>Reports</a:t>
            </a:r>
            <a:r>
              <a:rPr spc="-100"/>
              <a:t> </a:t>
            </a:r>
            <a:r>
              <a:t>Zero</a:t>
            </a:r>
            <a:r>
              <a:rPr spc="-85"/>
              <a:t> </a:t>
            </a:r>
            <a:r>
              <a:rPr spc="-10"/>
              <a:t>Value</a:t>
            </a:r>
          </a:p>
        </p:txBody>
      </p:sp>
      <p:sp>
        <p:nvSpPr>
          <p:cNvPr id="3" name="object 3"/>
          <p:cNvSpPr txBox="1"/>
          <p:nvPr/>
        </p:nvSpPr>
        <p:spPr>
          <a:xfrm>
            <a:off x="303072" y="1093724"/>
            <a:ext cx="5017770" cy="330835"/>
          </a:xfrm>
          <a:prstGeom prst="rect">
            <a:avLst/>
          </a:prstGeom>
        </p:spPr>
        <p:txBody>
          <a:bodyPr vert="horz" wrap="square" lIns="0" tIns="13335" rIns="0" bIns="0" rtlCol="0">
            <a:spAutoFit/>
          </a:bodyPr>
          <a:lstStyle/>
          <a:p>
            <a:pPr marL="12700">
              <a:lnSpc>
                <a:spcPct val="100000"/>
              </a:lnSpc>
              <a:spcBef>
                <a:spcPts val="105"/>
              </a:spcBef>
            </a:pPr>
            <a:r>
              <a:rPr sz="2000" b="1">
                <a:latin typeface="Calibri"/>
                <a:cs typeface="Calibri"/>
              </a:rPr>
              <a:t>Net</a:t>
            </a:r>
            <a:r>
              <a:rPr sz="2000" b="1" spc="-75">
                <a:latin typeface="Calibri"/>
                <a:cs typeface="Calibri"/>
              </a:rPr>
              <a:t> </a:t>
            </a:r>
            <a:r>
              <a:rPr sz="2000" b="1">
                <a:latin typeface="Calibri"/>
                <a:cs typeface="Calibri"/>
              </a:rPr>
              <a:t>adjusted</a:t>
            </a:r>
            <a:r>
              <a:rPr sz="2000" b="1" spc="-70">
                <a:latin typeface="Calibri"/>
                <a:cs typeface="Calibri"/>
              </a:rPr>
              <a:t> </a:t>
            </a:r>
            <a:r>
              <a:rPr sz="2000" b="1">
                <a:latin typeface="Calibri"/>
                <a:cs typeface="Calibri"/>
              </a:rPr>
              <a:t>energy</a:t>
            </a:r>
            <a:r>
              <a:rPr sz="2000" b="1" spc="-40">
                <a:latin typeface="Calibri"/>
                <a:cs typeface="Calibri"/>
              </a:rPr>
              <a:t> </a:t>
            </a:r>
            <a:r>
              <a:rPr sz="2000" b="1">
                <a:latin typeface="Calibri"/>
                <a:cs typeface="Calibri"/>
              </a:rPr>
              <a:t>quantity</a:t>
            </a:r>
            <a:r>
              <a:rPr sz="2000" b="1" spc="-85">
                <a:latin typeface="Calibri"/>
                <a:cs typeface="Calibri"/>
              </a:rPr>
              <a:t> </a:t>
            </a:r>
            <a:r>
              <a:rPr sz="2000" b="1">
                <a:latin typeface="Calibri"/>
                <a:cs typeface="Calibri"/>
              </a:rPr>
              <a:t>value</a:t>
            </a:r>
            <a:r>
              <a:rPr sz="2000" b="1" spc="-55">
                <a:latin typeface="Calibri"/>
                <a:cs typeface="Calibri"/>
              </a:rPr>
              <a:t> </a:t>
            </a:r>
            <a:r>
              <a:rPr sz="2000" b="1">
                <a:latin typeface="Calibri"/>
                <a:cs typeface="Calibri"/>
              </a:rPr>
              <a:t>carries</a:t>
            </a:r>
            <a:r>
              <a:rPr sz="2000" b="1" spc="-55">
                <a:latin typeface="Calibri"/>
                <a:cs typeface="Calibri"/>
              </a:rPr>
              <a:t> </a:t>
            </a:r>
            <a:r>
              <a:rPr sz="2000" b="1" spc="-20">
                <a:latin typeface="Calibri"/>
                <a:cs typeface="Calibri"/>
              </a:rPr>
              <a:t>over</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5" name="object 5"/>
          <p:cNvGraphicFramePr>
            <a:graphicFrameLocks noGrp="1"/>
          </p:cNvGraphicFramePr>
          <p:nvPr/>
        </p:nvGraphicFramePr>
        <p:xfrm>
          <a:off x="1060450" y="1593850"/>
          <a:ext cx="3886200" cy="458597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295"/>
                        </a:spcBef>
                      </a:pPr>
                      <a:r>
                        <a:rPr sz="1400" b="1" spc="-10">
                          <a:solidFill>
                            <a:srgbClr val="FFFFFF"/>
                          </a:solidFill>
                          <a:latin typeface="Calibri"/>
                          <a:cs typeface="Calibri"/>
                        </a:rPr>
                        <a:t>Five- Minute Interval</a:t>
                      </a:r>
                      <a:endParaRPr sz="14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9245">
                <a:tc vMerge="1">
                  <a:txBody>
                    <a:bodyPr/>
                    <a:lstStyle/>
                    <a:p>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14960">
                <a:tc>
                  <a:txBody>
                    <a:bodyPr/>
                    <a:lstStyle/>
                    <a:p>
                      <a:pPr marL="1270" algn="ctr">
                        <a:lnSpc>
                          <a:spcPct val="100000"/>
                        </a:lnSpc>
                        <a:spcBef>
                          <a:spcPts val="355"/>
                        </a:spcBef>
                      </a:pPr>
                      <a:r>
                        <a:rPr sz="1400" spc="-50">
                          <a:latin typeface="Calibri"/>
                          <a:cs typeface="Calibri"/>
                        </a:rPr>
                        <a:t>1</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355"/>
                        </a:spcBef>
                      </a:pPr>
                      <a:r>
                        <a:rPr sz="1400" spc="-50">
                          <a:latin typeface="Calibri"/>
                          <a:cs typeface="Calibri"/>
                        </a:rPr>
                        <a:t>4</a:t>
                      </a:r>
                      <a:endParaRPr sz="1400">
                        <a:latin typeface="Calibri"/>
                        <a:cs typeface="Calibri"/>
                      </a:endParaRPr>
                    </a:p>
                  </a:txBody>
                  <a:tcPr marL="0" marR="0" marT="4508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b="1" spc="-50">
                          <a:latin typeface="Calibri"/>
                          <a:cs typeface="Calibri"/>
                        </a:rPr>
                        <a:t>0</a:t>
                      </a:r>
                      <a:endParaRPr sz="1400">
                        <a:latin typeface="Calibri"/>
                        <a:cs typeface="Calibri"/>
                      </a:endParaRPr>
                    </a:p>
                  </a:txBody>
                  <a:tcPr marL="0" marR="0" marT="45085" marB="0">
                    <a:lnL w="12700">
                      <a:solidFill>
                        <a:srgbClr val="F6881F"/>
                      </a:solidFill>
                      <a:prstDash val="solid"/>
                    </a:lnL>
                    <a:lnR w="12700">
                      <a:solidFill>
                        <a:srgbClr val="F6881F"/>
                      </a:solidFill>
                      <a:prstDash val="solid"/>
                    </a:lnR>
                    <a:lnT w="38100">
                      <a:solidFill>
                        <a:srgbClr val="F6881F"/>
                      </a:solidFill>
                      <a:prstDash val="solid"/>
                    </a:lnT>
                    <a:lnB w="12700">
                      <a:solidFill>
                        <a:srgbClr val="FFFFFF"/>
                      </a:solidFill>
                      <a:prstDash val="solid"/>
                    </a:lnB>
                    <a:solidFill>
                      <a:srgbClr val="FCE2AC"/>
                    </a:solidFill>
                  </a:tcPr>
                </a:tc>
                <a:tc>
                  <a:txBody>
                    <a:bodyPr/>
                    <a:lstStyle/>
                    <a:p>
                      <a:pPr marL="1905" algn="ctr">
                        <a:lnSpc>
                          <a:spcPct val="100000"/>
                        </a:lnSpc>
                        <a:spcBef>
                          <a:spcPts val="355"/>
                        </a:spcBef>
                      </a:pPr>
                      <a:r>
                        <a:rPr sz="1400" spc="-50">
                          <a:latin typeface="Calibri"/>
                          <a:cs typeface="Calibri"/>
                        </a:rPr>
                        <a:t>4</a:t>
                      </a:r>
                      <a:endParaRPr sz="1400">
                        <a:latin typeface="Calibri"/>
                        <a:cs typeface="Calibri"/>
                      </a:endParaRPr>
                    </a:p>
                  </a:txBody>
                  <a:tcPr marL="0" marR="0" marT="4508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0"/>
                        </a:spcBef>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6881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0"/>
                        </a:spcBef>
                      </a:pPr>
                      <a:r>
                        <a:rPr sz="1400" spc="-50">
                          <a:latin typeface="Calibri"/>
                          <a:cs typeface="Calibri"/>
                        </a:rPr>
                        <a:t>3</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6881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294005">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6881F"/>
                      </a:solidFill>
                      <a:prstDash val="solid"/>
                    </a:lnL>
                    <a:lnR w="12700">
                      <a:solidFill>
                        <a:srgbClr val="F6881F"/>
                      </a:solidFill>
                      <a:prstDash val="solid"/>
                    </a:lnR>
                    <a:lnT w="12700">
                      <a:solidFill>
                        <a:srgbClr val="FFFFFF"/>
                      </a:solidFill>
                      <a:prstDash val="solid"/>
                    </a:lnT>
                    <a:lnB w="38100">
                      <a:solidFill>
                        <a:srgbClr val="F6881F"/>
                      </a:solidFill>
                      <a:prstDash val="solid"/>
                    </a:lnB>
                    <a:solidFill>
                      <a:srgbClr val="FCE2AC"/>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14960">
                <a:tc>
                  <a:txBody>
                    <a:bodyPr/>
                    <a:lstStyle/>
                    <a:p>
                      <a:pPr marL="1270" algn="ctr">
                        <a:lnSpc>
                          <a:spcPct val="100000"/>
                        </a:lnSpc>
                        <a:spcBef>
                          <a:spcPts val="355"/>
                        </a:spcBef>
                      </a:pPr>
                      <a:r>
                        <a:rPr sz="1400" spc="-50">
                          <a:latin typeface="Calibri"/>
                          <a:cs typeface="Calibri"/>
                        </a:rPr>
                        <a:t>5</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355"/>
                        </a:spcBef>
                      </a:pPr>
                      <a:r>
                        <a:rPr sz="1400" spc="-50">
                          <a:latin typeface="Calibri"/>
                          <a:cs typeface="Calibri"/>
                        </a:rPr>
                        <a:t>4</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spc="-50">
                          <a:latin typeface="Calibri"/>
                          <a:cs typeface="Calibri"/>
                        </a:rPr>
                        <a:t>1</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tc>
                  <a:txBody>
                    <a:bodyPr/>
                    <a:lstStyle/>
                    <a:p>
                      <a:pPr marL="1905" algn="ctr">
                        <a:lnSpc>
                          <a:spcPct val="100000"/>
                        </a:lnSpc>
                        <a:spcBef>
                          <a:spcPts val="355"/>
                        </a:spcBef>
                      </a:pPr>
                      <a:r>
                        <a:rPr sz="1400" spc="-50">
                          <a:latin typeface="Calibri"/>
                          <a:cs typeface="Calibri"/>
                        </a:rPr>
                        <a:t>3</a:t>
                      </a:r>
                      <a:endParaRPr sz="14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800">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608330">
                        <a:lnSpc>
                          <a:spcPct val="100000"/>
                        </a:lnSpc>
                        <a:spcBef>
                          <a:spcPts val="275"/>
                        </a:spcBef>
                      </a:pPr>
                      <a:r>
                        <a:rPr sz="1400" b="1">
                          <a:latin typeface="Calibri"/>
                          <a:cs typeface="Calibri"/>
                        </a:rPr>
                        <a:t>Net</a:t>
                      </a:r>
                      <a:r>
                        <a:rPr sz="1400" b="1" spc="-25">
                          <a:latin typeface="Calibri"/>
                          <a:cs typeface="Calibri"/>
                        </a:rPr>
                        <a:t> </a:t>
                      </a:r>
                      <a:r>
                        <a:rPr sz="1400" b="1">
                          <a:latin typeface="Calibri"/>
                          <a:cs typeface="Calibri"/>
                        </a:rPr>
                        <a:t>Hourly</a:t>
                      </a:r>
                      <a:r>
                        <a:rPr sz="1400" b="1" spc="-25">
                          <a:latin typeface="Calibri"/>
                          <a:cs typeface="Calibri"/>
                        </a:rPr>
                        <a:t> </a:t>
                      </a:r>
                      <a:r>
                        <a:rPr sz="1400" b="1" spc="-20">
                          <a:latin typeface="Calibri"/>
                          <a:cs typeface="Calibri"/>
                        </a:rPr>
                        <a:t>Average</a:t>
                      </a:r>
                      <a:r>
                        <a:rPr sz="1400" b="1" spc="-25">
                          <a:latin typeface="Calibri"/>
                          <a:cs typeface="Calibri"/>
                        </a:rPr>
                        <a:t> </a:t>
                      </a:r>
                      <a:r>
                        <a:rPr sz="1400" b="1"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aphicFrame>
        <p:nvGraphicFramePr>
          <p:cNvPr id="6" name="object 6"/>
          <p:cNvGraphicFramePr>
            <a:graphicFrameLocks noGrp="1"/>
          </p:cNvGraphicFramePr>
          <p:nvPr/>
        </p:nvGraphicFramePr>
        <p:xfrm>
          <a:off x="6210046" y="1593850"/>
          <a:ext cx="2914650"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4800">
                <a:tc gridSpan="3">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5435">
                <a:tc>
                  <a:txBody>
                    <a:bodyPr/>
                    <a:lstStyle/>
                    <a:p>
                      <a:pPr marL="1905" algn="ctr">
                        <a:lnSpc>
                          <a:spcPct val="100000"/>
                        </a:lnSpc>
                        <a:spcBef>
                          <a:spcPts val="270"/>
                        </a:spcBef>
                      </a:pPr>
                      <a:r>
                        <a:rPr sz="1400" b="1">
                          <a:solidFill>
                            <a:srgbClr val="FFFFFF"/>
                          </a:solidFill>
                          <a:latin typeface="Calibri"/>
                          <a:cs typeface="Calibri"/>
                        </a:rPr>
                        <a:t>Net</a:t>
                      </a:r>
                      <a:r>
                        <a:rPr sz="1400" b="1" spc="-35">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28575">
                      <a:solidFill>
                        <a:srgbClr val="F6881F"/>
                      </a:solidFill>
                      <a:prstDash val="solid"/>
                    </a:lnB>
                    <a:solidFill>
                      <a:srgbClr val="1794D2"/>
                    </a:solidFill>
                  </a:tcPr>
                </a:tc>
                <a:tc>
                  <a:txBody>
                    <a:bodyPr/>
                    <a:lstStyle/>
                    <a:p>
                      <a:pPr marL="190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28575">
                      <a:solidFill>
                        <a:srgbClr val="F6881F"/>
                      </a:solidFill>
                      <a:prstDash val="solid"/>
                    </a:lnB>
                    <a:solidFill>
                      <a:srgbClr val="1794D2"/>
                    </a:solidFill>
                  </a:tcPr>
                </a:tc>
                <a:tc>
                  <a:txBody>
                    <a:bodyPr/>
                    <a:lstStyle/>
                    <a:p>
                      <a:pPr marL="635"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28575">
                      <a:solidFill>
                        <a:srgbClr val="F6881F"/>
                      </a:solidFill>
                      <a:prstDash val="solid"/>
                    </a:lnB>
                    <a:solidFill>
                      <a:srgbClr val="1794D2"/>
                    </a:solidFill>
                  </a:tcPr>
                </a:tc>
                <a:extLst>
                  <a:ext uri="{0D108BD9-81ED-4DB2-BD59-A6C34878D82A}">
                    <a16:rowId xmlns:a16="http://schemas.microsoft.com/office/drawing/2014/main" val="10001"/>
                  </a:ext>
                </a:extLst>
              </a:tr>
              <a:tr h="303530">
                <a:tc>
                  <a:txBody>
                    <a:bodyPr/>
                    <a:lstStyle/>
                    <a:p>
                      <a:pPr marL="1905" algn="ctr">
                        <a:lnSpc>
                          <a:spcPct val="100000"/>
                        </a:lnSpc>
                        <a:spcBef>
                          <a:spcPts val="265"/>
                        </a:spcBef>
                      </a:pPr>
                      <a:r>
                        <a:rPr sz="1400" b="1" spc="-25">
                          <a:latin typeface="Calibri"/>
                          <a:cs typeface="Calibri"/>
                        </a:rPr>
                        <a:t>4.5</a:t>
                      </a:r>
                      <a:endParaRPr sz="1400">
                        <a:latin typeface="Calibri"/>
                        <a:cs typeface="Calibri"/>
                      </a:endParaRPr>
                    </a:p>
                  </a:txBody>
                  <a:tcPr marL="0" marR="0" marT="33655" marB="0">
                    <a:lnL w="28575">
                      <a:solidFill>
                        <a:srgbClr val="F6881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FCE2AC"/>
                    </a:solidFill>
                  </a:tcPr>
                </a:tc>
                <a:tc>
                  <a:txBody>
                    <a:bodyPr/>
                    <a:lstStyle/>
                    <a:p>
                      <a:pPr marL="2540" algn="ctr">
                        <a:lnSpc>
                          <a:spcPct val="100000"/>
                        </a:lnSpc>
                        <a:spcBef>
                          <a:spcPts val="265"/>
                        </a:spcBef>
                      </a:pPr>
                      <a:r>
                        <a:rPr sz="1400" b="1" spc="-25">
                          <a:latin typeface="Calibri"/>
                          <a:cs typeface="Calibri"/>
                        </a:rPr>
                        <a:t>4.5</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FCE2AC"/>
                    </a:solidFill>
                  </a:tcPr>
                </a:tc>
                <a:tc>
                  <a:txBody>
                    <a:bodyPr/>
                    <a:lstStyle/>
                    <a:p>
                      <a:pPr marL="3175" algn="ctr">
                        <a:lnSpc>
                          <a:spcPct val="100000"/>
                        </a:lnSpc>
                        <a:spcBef>
                          <a:spcPts val="265"/>
                        </a:spcBef>
                      </a:pPr>
                      <a:r>
                        <a:rPr sz="1400" b="1" spc="-50">
                          <a:latin typeface="Calibri"/>
                          <a:cs typeface="Calibri"/>
                        </a:rPr>
                        <a:t>0</a:t>
                      </a:r>
                      <a:endParaRPr sz="1400">
                        <a:latin typeface="Calibri"/>
                        <a:cs typeface="Calibri"/>
                      </a:endParaRPr>
                    </a:p>
                  </a:txBody>
                  <a:tcPr marL="0" marR="0" marT="33655" marB="0">
                    <a:lnL w="12700">
                      <a:solidFill>
                        <a:srgbClr val="FFFFFF"/>
                      </a:solidFill>
                      <a:prstDash val="solid"/>
                    </a:lnL>
                    <a:lnR w="28575">
                      <a:solidFill>
                        <a:srgbClr val="F6881F"/>
                      </a:solidFill>
                      <a:prstDash val="solid"/>
                    </a:lnR>
                    <a:lnT w="28575">
                      <a:solidFill>
                        <a:srgbClr val="F6881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2"/>
                  </a:ext>
                </a:extLst>
              </a:tr>
              <a:tr h="304800">
                <a:tc>
                  <a:txBody>
                    <a:bodyPr/>
                    <a:lstStyle/>
                    <a:p>
                      <a:pPr marL="190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2540"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317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3"/>
                  </a:ext>
                </a:extLst>
              </a:tr>
              <a:tr h="304800">
                <a:tc>
                  <a:txBody>
                    <a:bodyPr/>
                    <a:lstStyle/>
                    <a:p>
                      <a:pPr marL="190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2540"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2AC"/>
                    </a:solidFill>
                  </a:tcPr>
                </a:tc>
                <a:tc>
                  <a:txBody>
                    <a:bodyPr/>
                    <a:lstStyle/>
                    <a:p>
                      <a:pPr marL="317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04"/>
                  </a:ext>
                </a:extLst>
              </a:tr>
              <a:tr h="305435">
                <a:tc>
                  <a:txBody>
                    <a:bodyPr/>
                    <a:lstStyle/>
                    <a:p>
                      <a:pPr marL="1905"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28575">
                      <a:solidFill>
                        <a:srgbClr val="F6881F"/>
                      </a:solidFill>
                      <a:prstDash val="solid"/>
                    </a:lnL>
                    <a:lnR w="12700">
                      <a:solidFill>
                        <a:srgbClr val="FFFFFF"/>
                      </a:solidFill>
                      <a:prstDash val="solid"/>
                    </a:lnR>
                    <a:lnT w="12700">
                      <a:solidFill>
                        <a:srgbClr val="FFFFFF"/>
                      </a:solidFill>
                      <a:prstDash val="solid"/>
                    </a:lnT>
                    <a:lnB w="28575">
                      <a:solidFill>
                        <a:srgbClr val="F6881F"/>
                      </a:solidFill>
                      <a:prstDash val="solid"/>
                    </a:lnB>
                    <a:solidFill>
                      <a:srgbClr val="FCE2AC"/>
                    </a:solidFill>
                  </a:tcPr>
                </a:tc>
                <a:tc>
                  <a:txBody>
                    <a:bodyPr/>
                    <a:lstStyle/>
                    <a:p>
                      <a:pPr marL="2540" algn="ctr">
                        <a:lnSpc>
                          <a:spcPct val="100000"/>
                        </a:lnSpc>
                        <a:spcBef>
                          <a:spcPts val="270"/>
                        </a:spcBef>
                      </a:pPr>
                      <a:r>
                        <a:rPr sz="1400" b="1"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28575">
                      <a:solidFill>
                        <a:srgbClr val="F6881F"/>
                      </a:solidFill>
                      <a:prstDash val="solid"/>
                    </a:lnB>
                    <a:solidFill>
                      <a:srgbClr val="FCE2AC"/>
                    </a:solidFill>
                  </a:tcPr>
                </a:tc>
                <a:tc>
                  <a:txBody>
                    <a:bodyPr/>
                    <a:lstStyle/>
                    <a:p>
                      <a:pPr marL="3175" algn="ctr">
                        <a:lnSpc>
                          <a:spcPct val="100000"/>
                        </a:lnSpc>
                        <a:spcBef>
                          <a:spcPts val="270"/>
                        </a:spcBef>
                      </a:pPr>
                      <a:r>
                        <a:rPr sz="1400" b="1" spc="-50">
                          <a:latin typeface="Calibri"/>
                          <a:cs typeface="Calibri"/>
                        </a:rPr>
                        <a:t>0</a:t>
                      </a:r>
                      <a:endParaRPr sz="1400">
                        <a:latin typeface="Calibri"/>
                        <a:cs typeface="Calibri"/>
                      </a:endParaRPr>
                    </a:p>
                  </a:txBody>
                  <a:tcPr marL="0" marR="0" marT="34290" marB="0">
                    <a:lnL w="12700">
                      <a:solidFill>
                        <a:srgbClr val="FFFFFF"/>
                      </a:solidFill>
                      <a:prstDash val="solid"/>
                    </a:lnL>
                    <a:lnR w="28575">
                      <a:solidFill>
                        <a:srgbClr val="F6881F"/>
                      </a:solidFill>
                      <a:prstDash val="solid"/>
                    </a:lnR>
                    <a:lnT w="12700">
                      <a:solidFill>
                        <a:srgbClr val="FFFFFF"/>
                      </a:solidFill>
                      <a:prstDash val="solid"/>
                    </a:lnT>
                    <a:lnB w="28575">
                      <a:solidFill>
                        <a:srgbClr val="F6881F"/>
                      </a:solidFill>
                      <a:prstDash val="solid"/>
                    </a:lnB>
                    <a:solidFill>
                      <a:srgbClr val="FCE2AC"/>
                    </a:solidFill>
                  </a:tcPr>
                </a:tc>
                <a:extLst>
                  <a:ext uri="{0D108BD9-81ED-4DB2-BD59-A6C34878D82A}">
                    <a16:rowId xmlns:a16="http://schemas.microsoft.com/office/drawing/2014/main" val="10005"/>
                  </a:ext>
                </a:extLst>
              </a:tr>
              <a:tr h="303530">
                <a:tc>
                  <a:txBody>
                    <a:bodyPr/>
                    <a:lstStyle/>
                    <a:p>
                      <a:pPr marL="1270" algn="ctr">
                        <a:lnSpc>
                          <a:spcPct val="100000"/>
                        </a:lnSpc>
                        <a:spcBef>
                          <a:spcPts val="265"/>
                        </a:spcBef>
                      </a:pPr>
                      <a:r>
                        <a:rPr sz="1400" spc="-25">
                          <a:latin typeface="Calibri"/>
                          <a:cs typeface="Calibri"/>
                        </a:rPr>
                        <a:t>3.5</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6881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marL="1270"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800">
                <a:tc>
                  <a:txBody>
                    <a:bodyPr/>
                    <a:lstStyle/>
                    <a:p>
                      <a:pPr marL="1270" algn="ctr">
                        <a:lnSpc>
                          <a:spcPct val="100000"/>
                        </a:lnSpc>
                        <a:spcBef>
                          <a:spcPts val="275"/>
                        </a:spcBef>
                      </a:pPr>
                      <a:r>
                        <a:rPr sz="1400" spc="-20">
                          <a:latin typeface="Calibri"/>
                          <a:cs typeface="Calibri"/>
                        </a:rPr>
                        <a:t>−1.5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a:txBody>
                    <a:bodyPr/>
                    <a:lstStyle/>
                    <a:p>
                      <a:pPr marL="254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7" name="object 7"/>
          <p:cNvSpPr/>
          <p:nvPr/>
        </p:nvSpPr>
        <p:spPr>
          <a:xfrm>
            <a:off x="5292852" y="2667000"/>
            <a:ext cx="609600" cy="381000"/>
          </a:xfrm>
          <a:custGeom>
            <a:avLst/>
            <a:gdLst/>
            <a:ahLst/>
            <a:cxnLst/>
            <a:rect l="l" t="t" r="r" b="b"/>
            <a:pathLst>
              <a:path w="609600" h="381000">
                <a:moveTo>
                  <a:pt x="419100" y="0"/>
                </a:moveTo>
                <a:lnTo>
                  <a:pt x="419100" y="95250"/>
                </a:lnTo>
                <a:lnTo>
                  <a:pt x="0" y="95250"/>
                </a:lnTo>
                <a:lnTo>
                  <a:pt x="0" y="285750"/>
                </a:lnTo>
                <a:lnTo>
                  <a:pt x="419100" y="285750"/>
                </a:lnTo>
                <a:lnTo>
                  <a:pt x="419100" y="381000"/>
                </a:lnTo>
                <a:lnTo>
                  <a:pt x="609600" y="190500"/>
                </a:lnTo>
                <a:lnTo>
                  <a:pt x="419100" y="0"/>
                </a:lnTo>
                <a:close/>
              </a:path>
            </a:pathLst>
          </a:custGeom>
          <a:solidFill>
            <a:srgbClr val="F6881F"/>
          </a:solidFill>
        </p:spPr>
        <p:txBody>
          <a:bodyPr wrap="square" lIns="0" tIns="0" rIns="0" bIns="0" rtlCol="0"/>
          <a:lstStyle/>
          <a:p>
            <a:endParaRPr/>
          </a:p>
        </p:txBody>
      </p:sp>
      <p:sp>
        <p:nvSpPr>
          <p:cNvPr id="8" name="object 8"/>
          <p:cNvSpPr/>
          <p:nvPr/>
        </p:nvSpPr>
        <p:spPr>
          <a:xfrm>
            <a:off x="9105645" y="2103120"/>
            <a:ext cx="2940050" cy="1021080"/>
          </a:xfrm>
          <a:custGeom>
            <a:avLst/>
            <a:gdLst/>
            <a:ahLst/>
            <a:cxnLst/>
            <a:rect l="l" t="t" r="r" b="b"/>
            <a:pathLst>
              <a:path w="2940050" h="1021080">
                <a:moveTo>
                  <a:pt x="2769870" y="0"/>
                </a:moveTo>
                <a:lnTo>
                  <a:pt x="748029" y="0"/>
                </a:lnTo>
                <a:lnTo>
                  <a:pt x="702792" y="6079"/>
                </a:lnTo>
                <a:lnTo>
                  <a:pt x="662140" y="23236"/>
                </a:lnTo>
                <a:lnTo>
                  <a:pt x="627697" y="49847"/>
                </a:lnTo>
                <a:lnTo>
                  <a:pt x="601086" y="84290"/>
                </a:lnTo>
                <a:lnTo>
                  <a:pt x="583929" y="124942"/>
                </a:lnTo>
                <a:lnTo>
                  <a:pt x="577850" y="170179"/>
                </a:lnTo>
                <a:lnTo>
                  <a:pt x="577850" y="595629"/>
                </a:lnTo>
                <a:lnTo>
                  <a:pt x="0" y="705865"/>
                </a:lnTo>
                <a:lnTo>
                  <a:pt x="577850" y="850900"/>
                </a:lnTo>
                <a:lnTo>
                  <a:pt x="583929" y="896137"/>
                </a:lnTo>
                <a:lnTo>
                  <a:pt x="601086" y="936789"/>
                </a:lnTo>
                <a:lnTo>
                  <a:pt x="627697" y="971232"/>
                </a:lnTo>
                <a:lnTo>
                  <a:pt x="662140" y="997843"/>
                </a:lnTo>
                <a:lnTo>
                  <a:pt x="702792" y="1015000"/>
                </a:lnTo>
                <a:lnTo>
                  <a:pt x="748029" y="1021079"/>
                </a:lnTo>
                <a:lnTo>
                  <a:pt x="2769870" y="1021079"/>
                </a:lnTo>
                <a:lnTo>
                  <a:pt x="2815107" y="1015000"/>
                </a:lnTo>
                <a:lnTo>
                  <a:pt x="2855759" y="997843"/>
                </a:lnTo>
                <a:lnTo>
                  <a:pt x="2890202" y="971232"/>
                </a:lnTo>
                <a:lnTo>
                  <a:pt x="2916813" y="936789"/>
                </a:lnTo>
                <a:lnTo>
                  <a:pt x="2933970" y="896137"/>
                </a:lnTo>
                <a:lnTo>
                  <a:pt x="2940050" y="850900"/>
                </a:lnTo>
                <a:lnTo>
                  <a:pt x="2940050" y="170179"/>
                </a:lnTo>
                <a:lnTo>
                  <a:pt x="2933970" y="124942"/>
                </a:lnTo>
                <a:lnTo>
                  <a:pt x="2916813" y="84290"/>
                </a:lnTo>
                <a:lnTo>
                  <a:pt x="2890202" y="49847"/>
                </a:lnTo>
                <a:lnTo>
                  <a:pt x="2855759" y="23236"/>
                </a:lnTo>
                <a:lnTo>
                  <a:pt x="2815107" y="6079"/>
                </a:lnTo>
                <a:lnTo>
                  <a:pt x="2769870" y="0"/>
                </a:lnTo>
                <a:close/>
              </a:path>
            </a:pathLst>
          </a:custGeom>
          <a:solidFill>
            <a:srgbClr val="FCE2AC"/>
          </a:solidFill>
        </p:spPr>
        <p:txBody>
          <a:bodyPr wrap="square" lIns="0" tIns="0" rIns="0" bIns="0" rtlCol="0"/>
          <a:lstStyle/>
          <a:p>
            <a:endParaRPr/>
          </a:p>
        </p:txBody>
      </p:sp>
      <p:sp>
        <p:nvSpPr>
          <p:cNvPr id="9" name="object 9"/>
          <p:cNvSpPr txBox="1"/>
          <p:nvPr/>
        </p:nvSpPr>
        <p:spPr>
          <a:xfrm>
            <a:off x="10113009" y="2170938"/>
            <a:ext cx="150749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Generator</a:t>
            </a:r>
            <a:r>
              <a:rPr sz="1800" spc="-25">
                <a:latin typeface="Calibri"/>
                <a:cs typeface="Calibri"/>
              </a:rPr>
              <a:t> </a:t>
            </a:r>
            <a:r>
              <a:rPr sz="1800" spc="-20">
                <a:latin typeface="Calibri"/>
                <a:cs typeface="Calibri"/>
              </a:rPr>
              <a:t>asset</a:t>
            </a:r>
            <a:endParaRPr sz="1800">
              <a:latin typeface="Calibri"/>
              <a:cs typeface="Calibri"/>
            </a:endParaRPr>
          </a:p>
        </p:txBody>
      </p:sp>
      <p:sp>
        <p:nvSpPr>
          <p:cNvPr id="10" name="object 10"/>
          <p:cNvSpPr txBox="1"/>
          <p:nvPr/>
        </p:nvSpPr>
        <p:spPr>
          <a:xfrm>
            <a:off x="9833864" y="2445258"/>
            <a:ext cx="2063750" cy="574040"/>
          </a:xfrm>
          <a:prstGeom prst="rect">
            <a:avLst/>
          </a:prstGeom>
        </p:spPr>
        <p:txBody>
          <a:bodyPr vert="horz" wrap="square" lIns="0" tIns="12700" rIns="0" bIns="0" rtlCol="0">
            <a:spAutoFit/>
          </a:bodyPr>
          <a:lstStyle/>
          <a:p>
            <a:pPr marL="381635" marR="5080" indent="-369570">
              <a:lnSpc>
                <a:spcPct val="100000"/>
              </a:lnSpc>
              <a:spcBef>
                <a:spcPts val="100"/>
              </a:spcBef>
            </a:pPr>
            <a:r>
              <a:rPr sz="1800">
                <a:latin typeface="Calibri"/>
                <a:cs typeface="Calibri"/>
              </a:rPr>
              <a:t>reflects</a:t>
            </a:r>
            <a:r>
              <a:rPr sz="1800" spc="-65">
                <a:latin typeface="Calibri"/>
                <a:cs typeface="Calibri"/>
              </a:rPr>
              <a:t> </a:t>
            </a:r>
            <a:r>
              <a:rPr sz="1800" b="1">
                <a:latin typeface="Calibri"/>
                <a:cs typeface="Calibri"/>
              </a:rPr>
              <a:t>positive</a:t>
            </a:r>
            <a:r>
              <a:rPr sz="1800" b="1" spc="-65">
                <a:latin typeface="Calibri"/>
                <a:cs typeface="Calibri"/>
              </a:rPr>
              <a:t> </a:t>
            </a:r>
            <a:r>
              <a:rPr sz="1800" spc="-10">
                <a:latin typeface="Calibri"/>
                <a:cs typeface="Calibri"/>
              </a:rPr>
              <a:t>value </a:t>
            </a:r>
            <a:r>
              <a:rPr sz="1800">
                <a:latin typeface="Calibri"/>
                <a:cs typeface="Calibri"/>
              </a:rPr>
              <a:t>and</a:t>
            </a:r>
            <a:r>
              <a:rPr sz="1800" spc="-20">
                <a:latin typeface="Calibri"/>
                <a:cs typeface="Calibri"/>
              </a:rPr>
              <a:t> </a:t>
            </a:r>
            <a:r>
              <a:rPr sz="1800">
                <a:latin typeface="Calibri"/>
                <a:cs typeface="Calibri"/>
              </a:rPr>
              <a:t>DARD</a:t>
            </a:r>
            <a:r>
              <a:rPr sz="1800" spc="-20">
                <a:latin typeface="Calibri"/>
                <a:cs typeface="Calibri"/>
              </a:rPr>
              <a:t> </a:t>
            </a:r>
            <a:r>
              <a:rPr sz="1800">
                <a:latin typeface="Calibri"/>
                <a:cs typeface="Calibri"/>
              </a:rPr>
              <a:t>is</a:t>
            </a:r>
            <a:r>
              <a:rPr sz="1800" spc="-30">
                <a:latin typeface="Calibri"/>
                <a:cs typeface="Calibri"/>
              </a:rPr>
              <a:t> </a:t>
            </a:r>
            <a:r>
              <a:rPr sz="1800" b="1" spc="-50">
                <a:latin typeface="Calibri"/>
                <a:cs typeface="Calibri"/>
              </a:rPr>
              <a:t>0</a:t>
            </a:r>
            <a:endParaRPr sz="1800">
              <a:latin typeface="Calibri"/>
              <a:cs typeface="Calibri"/>
            </a:endParaRPr>
          </a:p>
        </p:txBody>
      </p:sp>
      <p:grpSp>
        <p:nvGrpSpPr>
          <p:cNvPr id="11" name="object 11"/>
          <p:cNvGrpSpPr/>
          <p:nvPr/>
        </p:nvGrpSpPr>
        <p:grpSpPr>
          <a:xfrm>
            <a:off x="9735311" y="2115311"/>
            <a:ext cx="312420" cy="312420"/>
            <a:chOff x="9735311" y="2115311"/>
            <a:chExt cx="312420" cy="312420"/>
          </a:xfrm>
        </p:grpSpPr>
        <p:sp>
          <p:nvSpPr>
            <p:cNvPr id="12" name="object 12"/>
            <p:cNvSpPr/>
            <p:nvPr/>
          </p:nvSpPr>
          <p:spPr>
            <a:xfrm>
              <a:off x="9754361" y="2134361"/>
              <a:ext cx="274320" cy="274320"/>
            </a:xfrm>
            <a:custGeom>
              <a:avLst/>
              <a:gdLst/>
              <a:ahLst/>
              <a:cxnLst/>
              <a:rect l="l" t="t" r="r" b="b"/>
              <a:pathLst>
                <a:path w="274320" h="274319">
                  <a:moveTo>
                    <a:pt x="137160"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60"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60" y="0"/>
                  </a:lnTo>
                  <a:close/>
                </a:path>
              </a:pathLst>
            </a:custGeom>
            <a:solidFill>
              <a:srgbClr val="FFFFFF"/>
            </a:solidFill>
          </p:spPr>
          <p:txBody>
            <a:bodyPr wrap="square" lIns="0" tIns="0" rIns="0" bIns="0" rtlCol="0"/>
            <a:lstStyle/>
            <a:p>
              <a:endParaRPr/>
            </a:p>
          </p:txBody>
        </p:sp>
        <p:sp>
          <p:nvSpPr>
            <p:cNvPr id="13" name="object 13"/>
            <p:cNvSpPr/>
            <p:nvPr/>
          </p:nvSpPr>
          <p:spPr>
            <a:xfrm>
              <a:off x="9754361" y="2134361"/>
              <a:ext cx="274320" cy="274320"/>
            </a:xfrm>
            <a:custGeom>
              <a:avLst/>
              <a:gdLst/>
              <a:ahLst/>
              <a:cxnLst/>
              <a:rect l="l" t="t" r="r" b="b"/>
              <a:pathLst>
                <a:path w="274320" h="274319">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14" name="object 14"/>
          <p:cNvSpPr txBox="1"/>
          <p:nvPr/>
        </p:nvSpPr>
        <p:spPr>
          <a:xfrm>
            <a:off x="9810115" y="2106295"/>
            <a:ext cx="164465" cy="299720"/>
          </a:xfrm>
          <a:prstGeom prst="rect">
            <a:avLst/>
          </a:prstGeom>
        </p:spPr>
        <p:txBody>
          <a:bodyPr vert="horz" wrap="square" lIns="0" tIns="12700" rIns="0" bIns="0" rtlCol="0">
            <a:spAutoFit/>
          </a:bodyPr>
          <a:lstStyle/>
          <a:p>
            <a:pPr marL="12700">
              <a:lnSpc>
                <a:spcPct val="100000"/>
              </a:lnSpc>
              <a:spcBef>
                <a:spcPts val="100"/>
              </a:spcBef>
            </a:pPr>
            <a:r>
              <a:rPr sz="1800" b="1" spc="-50">
                <a:solidFill>
                  <a:srgbClr val="FAB82E"/>
                </a:solidFill>
                <a:latin typeface="Calibri"/>
                <a:cs typeface="Calibri"/>
              </a:rPr>
              <a:t>A</a:t>
            </a:r>
            <a:endParaRPr sz="1800">
              <a:latin typeface="Calibri"/>
              <a:cs typeface="Calibri"/>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98</a:t>
            </a:fld>
            <a:endParaRPr spc="-25"/>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68" y="53467"/>
            <a:ext cx="9869805" cy="878840"/>
          </a:xfrm>
          <a:prstGeom prst="rect">
            <a:avLst/>
          </a:prstGeom>
        </p:spPr>
        <p:txBody>
          <a:bodyPr vert="horz" wrap="square" lIns="0" tIns="12065" rIns="0" bIns="0" rtlCol="0">
            <a:spAutoFit/>
          </a:bodyPr>
          <a:lstStyle/>
          <a:p>
            <a:pPr marL="12700" marR="5080">
              <a:lnSpc>
                <a:spcPct val="100000"/>
              </a:lnSpc>
              <a:spcBef>
                <a:spcPts val="95"/>
              </a:spcBef>
            </a:pPr>
            <a:r>
              <a:t>3.</a:t>
            </a:r>
            <a:r>
              <a:rPr spc="-80"/>
              <a:t> </a:t>
            </a:r>
            <a:r>
              <a:t>Calculation</a:t>
            </a:r>
            <a:r>
              <a:rPr spc="-50"/>
              <a:t> </a:t>
            </a:r>
            <a:r>
              <a:t>Of</a:t>
            </a:r>
            <a:r>
              <a:rPr spc="-80"/>
              <a:t> </a:t>
            </a:r>
            <a:r>
              <a:rPr spc="-20"/>
              <a:t>Prorated</a:t>
            </a:r>
            <a:r>
              <a:rPr spc="-65"/>
              <a:t> </a:t>
            </a:r>
            <a:r>
              <a:rPr spc="-25"/>
              <a:t>Five-</a:t>
            </a:r>
            <a:r>
              <a:t>Minute</a:t>
            </a:r>
            <a:r>
              <a:rPr spc="-45"/>
              <a:t> </a:t>
            </a:r>
            <a:r>
              <a:t>Energy</a:t>
            </a:r>
            <a:r>
              <a:rPr spc="-85"/>
              <a:t> </a:t>
            </a:r>
            <a:r>
              <a:t>Quantity</a:t>
            </a:r>
            <a:r>
              <a:rPr spc="-70"/>
              <a:t> </a:t>
            </a:r>
            <a:r>
              <a:t>in</a:t>
            </a:r>
            <a:r>
              <a:rPr spc="-80"/>
              <a:t> </a:t>
            </a:r>
            <a:r>
              <a:rPr spc="-10"/>
              <a:t>Intervals </a:t>
            </a:r>
            <a:r>
              <a:t>Where</a:t>
            </a:r>
            <a:r>
              <a:rPr spc="-100"/>
              <a:t> </a:t>
            </a:r>
            <a:r>
              <a:t>One</a:t>
            </a:r>
            <a:r>
              <a:rPr spc="-120"/>
              <a:t> </a:t>
            </a:r>
            <a:r>
              <a:t>Asset</a:t>
            </a:r>
            <a:r>
              <a:rPr spc="-110"/>
              <a:t> </a:t>
            </a:r>
            <a:r>
              <a:t>Reports</a:t>
            </a:r>
            <a:r>
              <a:rPr spc="-114"/>
              <a:t> </a:t>
            </a:r>
            <a:r>
              <a:t>Zero</a:t>
            </a:r>
            <a:r>
              <a:rPr spc="-95"/>
              <a:t> </a:t>
            </a:r>
            <a:r>
              <a:rPr spc="-10"/>
              <a:t>Value,</a:t>
            </a:r>
            <a:r>
              <a:rPr spc="-80"/>
              <a:t> </a:t>
            </a:r>
            <a:r>
              <a:rPr sz="2400" b="0" i="1" spc="-10">
                <a:latin typeface="Calibri"/>
                <a:cs typeface="Calibri"/>
              </a:rPr>
              <a:t>continued</a:t>
            </a:r>
            <a:endParaRPr sz="2400">
              <a:latin typeface="Calibri"/>
              <a:cs typeface="Calibri"/>
            </a:endParaRPr>
          </a:p>
        </p:txBody>
      </p:sp>
      <p:sp>
        <p:nvSpPr>
          <p:cNvPr id="3" name="object 3"/>
          <p:cNvSpPr txBox="1"/>
          <p:nvPr/>
        </p:nvSpPr>
        <p:spPr>
          <a:xfrm>
            <a:off x="303072" y="1093724"/>
            <a:ext cx="4904740" cy="330835"/>
          </a:xfrm>
          <a:prstGeom prst="rect">
            <a:avLst/>
          </a:prstGeom>
        </p:spPr>
        <p:txBody>
          <a:bodyPr vert="horz" wrap="square" lIns="0" tIns="13335" rIns="0" bIns="0" rtlCol="0">
            <a:spAutoFit/>
          </a:bodyPr>
          <a:lstStyle/>
          <a:p>
            <a:pPr marL="12700">
              <a:lnSpc>
                <a:spcPct val="100000"/>
              </a:lnSpc>
              <a:spcBef>
                <a:spcPts val="105"/>
              </a:spcBef>
            </a:pPr>
            <a:r>
              <a:rPr sz="2000">
                <a:latin typeface="Calibri"/>
                <a:cs typeface="Calibri"/>
              </a:rPr>
              <a:t>Net</a:t>
            </a:r>
            <a:r>
              <a:rPr sz="2000" spc="-75">
                <a:latin typeface="Calibri"/>
                <a:cs typeface="Calibri"/>
              </a:rPr>
              <a:t> </a:t>
            </a:r>
            <a:r>
              <a:rPr sz="2000">
                <a:latin typeface="Calibri"/>
                <a:cs typeface="Calibri"/>
              </a:rPr>
              <a:t>adjusted</a:t>
            </a:r>
            <a:r>
              <a:rPr sz="2000" spc="-60">
                <a:latin typeface="Calibri"/>
                <a:cs typeface="Calibri"/>
              </a:rPr>
              <a:t> </a:t>
            </a:r>
            <a:r>
              <a:rPr sz="2000">
                <a:latin typeface="Calibri"/>
                <a:cs typeface="Calibri"/>
              </a:rPr>
              <a:t>energy</a:t>
            </a:r>
            <a:r>
              <a:rPr sz="2000" spc="-75">
                <a:latin typeface="Calibri"/>
                <a:cs typeface="Calibri"/>
              </a:rPr>
              <a:t> </a:t>
            </a:r>
            <a:r>
              <a:rPr sz="2000">
                <a:latin typeface="Calibri"/>
                <a:cs typeface="Calibri"/>
              </a:rPr>
              <a:t>quantity</a:t>
            </a:r>
            <a:r>
              <a:rPr sz="2000" spc="-80">
                <a:latin typeface="Calibri"/>
                <a:cs typeface="Calibri"/>
              </a:rPr>
              <a:t> </a:t>
            </a:r>
            <a:r>
              <a:rPr sz="2000">
                <a:latin typeface="Calibri"/>
                <a:cs typeface="Calibri"/>
              </a:rPr>
              <a:t>value</a:t>
            </a:r>
            <a:r>
              <a:rPr sz="2000" spc="-60">
                <a:latin typeface="Calibri"/>
                <a:cs typeface="Calibri"/>
              </a:rPr>
              <a:t> </a:t>
            </a:r>
            <a:r>
              <a:rPr sz="2000">
                <a:latin typeface="Calibri"/>
                <a:cs typeface="Calibri"/>
              </a:rPr>
              <a:t>carries</a:t>
            </a:r>
            <a:r>
              <a:rPr sz="2000" spc="-50">
                <a:latin typeface="Calibri"/>
                <a:cs typeface="Calibri"/>
              </a:rPr>
              <a:t> </a:t>
            </a:r>
            <a:r>
              <a:rPr sz="2000" spc="-20">
                <a:latin typeface="Calibri"/>
                <a:cs typeface="Calibri"/>
              </a:rPr>
              <a:t>over</a:t>
            </a:r>
            <a:endParaRPr sz="2000">
              <a:latin typeface="Calibri"/>
              <a:cs typeface="Calibri"/>
            </a:endParaRPr>
          </a:p>
        </p:txBody>
      </p:sp>
      <p:sp>
        <p:nvSpPr>
          <p:cNvPr id="4" name="object 4"/>
          <p:cNvSpPr/>
          <p:nvPr/>
        </p:nvSpPr>
        <p:spPr>
          <a:xfrm>
            <a:off x="11626595" y="6446520"/>
            <a:ext cx="386080" cy="254635"/>
          </a:xfrm>
          <a:custGeom>
            <a:avLst/>
            <a:gdLst/>
            <a:ahLst/>
            <a:cxnLst/>
            <a:rect l="l" t="t" r="r" b="b"/>
            <a:pathLst>
              <a:path w="386079" h="254634">
                <a:moveTo>
                  <a:pt x="385572" y="0"/>
                </a:moveTo>
                <a:lnTo>
                  <a:pt x="0" y="0"/>
                </a:lnTo>
                <a:lnTo>
                  <a:pt x="0" y="254507"/>
                </a:lnTo>
                <a:lnTo>
                  <a:pt x="385572" y="254507"/>
                </a:lnTo>
                <a:lnTo>
                  <a:pt x="385572" y="0"/>
                </a:lnTo>
                <a:close/>
              </a:path>
            </a:pathLst>
          </a:custGeom>
          <a:solidFill>
            <a:srgbClr val="D9D9D9"/>
          </a:solidFill>
        </p:spPr>
        <p:txBody>
          <a:bodyPr wrap="square" lIns="0" tIns="0" rIns="0" bIns="0" rtlCol="0"/>
          <a:lstStyle/>
          <a:p>
            <a:endParaRPr/>
          </a:p>
        </p:txBody>
      </p:sp>
      <p:graphicFrame>
        <p:nvGraphicFramePr>
          <p:cNvPr id="5" name="object 5"/>
          <p:cNvGraphicFramePr>
            <a:graphicFrameLocks noGrp="1"/>
          </p:cNvGraphicFramePr>
          <p:nvPr/>
        </p:nvGraphicFramePr>
        <p:xfrm>
          <a:off x="1060450" y="1593850"/>
          <a:ext cx="3886200" cy="4586605"/>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4800">
                <a:tc rowSpan="2">
                  <a:txBody>
                    <a:bodyPr/>
                    <a:lstStyle/>
                    <a:p>
                      <a:pPr marL="200025" marR="192405" indent="-1270" algn="ctr">
                        <a:lnSpc>
                          <a:spcPct val="83300"/>
                        </a:lnSpc>
                        <a:spcBef>
                          <a:spcPts val="295"/>
                        </a:spcBef>
                      </a:pPr>
                      <a:r>
                        <a:rPr sz="1400" b="1" spc="-10">
                          <a:solidFill>
                            <a:srgbClr val="FFFFFF"/>
                          </a:solidFill>
                          <a:latin typeface="Calibri"/>
                          <a:cs typeface="Calibri"/>
                        </a:rPr>
                        <a:t>Five- Minute Interval</a:t>
                      </a:r>
                      <a:endParaRPr sz="14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gridSpan="3">
                  <a:txBody>
                    <a:bodyPr/>
                    <a:lstStyle/>
                    <a:p>
                      <a:pPr marL="910590">
                        <a:lnSpc>
                          <a:spcPct val="100000"/>
                        </a:lnSpc>
                        <a:spcBef>
                          <a:spcPts val="270"/>
                        </a:spcBef>
                      </a:pPr>
                      <a:r>
                        <a:rPr sz="1400" b="1" spc="-20">
                          <a:solidFill>
                            <a:srgbClr val="FFFFFF"/>
                          </a:solidFill>
                          <a:latin typeface="Calibri"/>
                          <a:cs typeface="Calibri"/>
                        </a:rPr>
                        <a:t>Telemetry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9405">
                <a:tc vMerge="1">
                  <a:txBody>
                    <a:bodyPr/>
                    <a:lstStyle/>
                    <a:p>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algn="ctr">
                        <a:lnSpc>
                          <a:spcPct val="100000"/>
                        </a:lnSpc>
                        <a:spcBef>
                          <a:spcPts val="270"/>
                        </a:spcBef>
                      </a:pPr>
                      <a:r>
                        <a:rPr sz="1400" b="1" spc="-25">
                          <a:solidFill>
                            <a:srgbClr val="FFFFFF"/>
                          </a:solidFill>
                          <a:latin typeface="Calibri"/>
                          <a:cs typeface="Calibri"/>
                        </a:rPr>
                        <a:t>Net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0"/>
                        </a:spcBef>
                      </a:pPr>
                      <a:r>
                        <a:rPr sz="1400" spc="-50">
                          <a:latin typeface="Calibri"/>
                          <a:cs typeface="Calibri"/>
                        </a:rPr>
                        <a:t>1</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0"/>
                        </a:spcBef>
                      </a:pPr>
                      <a:r>
                        <a:rPr sz="1400" spc="-50">
                          <a:latin typeface="Calibri"/>
                          <a:cs typeface="Calibri"/>
                        </a:rPr>
                        <a:t>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0"/>
                        </a:spcBef>
                      </a:pPr>
                      <a:r>
                        <a:rPr sz="1400" spc="-50">
                          <a:latin typeface="Calibri"/>
                          <a:cs typeface="Calibri"/>
                        </a:rPr>
                        <a:t>3</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0"/>
                        </a:spcBef>
                      </a:pPr>
                      <a:r>
                        <a:rPr sz="1400" spc="-50">
                          <a:latin typeface="Calibri"/>
                          <a:cs typeface="Calibri"/>
                        </a:rPr>
                        <a:t>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50">
                          <a:latin typeface="Calibri"/>
                          <a:cs typeface="Calibri"/>
                        </a:rPr>
                        <a:t>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50">
                          <a:latin typeface="Calibri"/>
                          <a:cs typeface="Calibri"/>
                        </a:rPr>
                        <a:t>7</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50">
                          <a:latin typeface="Calibri"/>
                          <a:cs typeface="Calibri"/>
                        </a:rPr>
                        <a:t>9</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04800">
                <a:tc>
                  <a:txBody>
                    <a:bodyPr/>
                    <a:lstStyle/>
                    <a:p>
                      <a:pPr algn="ctr">
                        <a:lnSpc>
                          <a:spcPct val="100000"/>
                        </a:lnSpc>
                        <a:spcBef>
                          <a:spcPts val="275"/>
                        </a:spcBef>
                      </a:pPr>
                      <a:r>
                        <a:rPr sz="1400" spc="-25">
                          <a:latin typeface="Calibri"/>
                          <a:cs typeface="Calibri"/>
                        </a:rPr>
                        <a:t>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spc="-50">
                          <a:latin typeface="Calibri"/>
                          <a:cs typeface="Calibri"/>
                        </a:rPr>
                        <a:t>8</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6881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50">
                          <a:latin typeface="Calibri"/>
                          <a:cs typeface="Calibri"/>
                        </a:rPr>
                        <a:t>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1"/>
                  </a:ext>
                </a:extLst>
              </a:tr>
              <a:tr h="304800">
                <a:tc>
                  <a:txBody>
                    <a:bodyPr/>
                    <a:lstStyle/>
                    <a:p>
                      <a:pPr algn="ctr">
                        <a:lnSpc>
                          <a:spcPct val="100000"/>
                        </a:lnSpc>
                        <a:spcBef>
                          <a:spcPts val="275"/>
                        </a:spcBef>
                      </a:pPr>
                      <a:r>
                        <a:rPr sz="1400" spc="-25">
                          <a:latin typeface="Calibri"/>
                          <a:cs typeface="Calibri"/>
                        </a:rPr>
                        <a:t>11</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5"/>
                        </a:spcBef>
                      </a:pPr>
                      <a:r>
                        <a:rPr sz="1400" b="1" spc="-50">
                          <a:latin typeface="Calibri"/>
                          <a:cs typeface="Calibri"/>
                        </a:rPr>
                        <a:t>0</a:t>
                      </a:r>
                      <a:endParaRPr sz="1400">
                        <a:latin typeface="Calibri"/>
                        <a:cs typeface="Calibri"/>
                      </a:endParaRPr>
                    </a:p>
                  </a:txBody>
                  <a:tcPr marL="0" marR="0" marT="34925" marB="0">
                    <a:lnL w="12700">
                      <a:solidFill>
                        <a:srgbClr val="F6881F"/>
                      </a:solidFill>
                      <a:prstDash val="solid"/>
                    </a:lnL>
                    <a:lnR w="12700">
                      <a:solidFill>
                        <a:srgbClr val="F6881F"/>
                      </a:solidFill>
                      <a:prstDash val="solid"/>
                    </a:lnR>
                    <a:lnT w="12700">
                      <a:solidFill>
                        <a:srgbClr val="F6881F"/>
                      </a:solidFill>
                      <a:prstDash val="solid"/>
                    </a:lnT>
                    <a:lnB w="12700">
                      <a:solidFill>
                        <a:srgbClr val="FFFFFF"/>
                      </a:solidFill>
                      <a:prstDash val="solid"/>
                    </a:lnB>
                    <a:solidFill>
                      <a:srgbClr val="FCE2AC"/>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905" algn="ct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2"/>
                  </a:ext>
                </a:extLst>
              </a:tr>
              <a:tr h="304800">
                <a:tc>
                  <a:txBody>
                    <a:bodyPr/>
                    <a:lstStyle/>
                    <a:p>
                      <a:pPr algn="ctr">
                        <a:lnSpc>
                          <a:spcPct val="100000"/>
                        </a:lnSpc>
                        <a:spcBef>
                          <a:spcPts val="275"/>
                        </a:spcBef>
                      </a:pPr>
                      <a:r>
                        <a:rPr sz="1400" spc="-25">
                          <a:latin typeface="Calibri"/>
                          <a:cs typeface="Calibri"/>
                        </a:rPr>
                        <a:t>12</a:t>
                      </a:r>
                      <a:endParaRPr sz="1400">
                        <a:latin typeface="Calibri"/>
                        <a:cs typeface="Calibri"/>
                      </a:endParaRPr>
                    </a:p>
                  </a:txBody>
                  <a:tcPr marL="0" marR="0" marT="34925" marB="0">
                    <a:lnL w="12700">
                      <a:solidFill>
                        <a:srgbClr val="FFFFFF"/>
                      </a:solidFill>
                      <a:prstDash val="solid"/>
                    </a:lnL>
                    <a:lnR w="12700">
                      <a:solidFill>
                        <a:srgbClr val="F6881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5"/>
                        </a:spcBef>
                      </a:pPr>
                      <a:r>
                        <a:rPr sz="1400" b="1" spc="-50">
                          <a:latin typeface="Calibri"/>
                          <a:cs typeface="Calibri"/>
                        </a:rPr>
                        <a:t>0</a:t>
                      </a:r>
                      <a:endParaRPr sz="1400">
                        <a:latin typeface="Calibri"/>
                        <a:cs typeface="Calibri"/>
                      </a:endParaRPr>
                    </a:p>
                  </a:txBody>
                  <a:tcPr marL="0" marR="0" marT="34925" marB="0">
                    <a:lnL w="12700">
                      <a:solidFill>
                        <a:srgbClr val="F6881F"/>
                      </a:solidFill>
                      <a:prstDash val="solid"/>
                    </a:lnL>
                    <a:lnR w="12700">
                      <a:solidFill>
                        <a:srgbClr val="F6881F"/>
                      </a:solidFill>
                      <a:prstDash val="solid"/>
                    </a:lnR>
                    <a:lnT w="12700">
                      <a:solidFill>
                        <a:srgbClr val="FFFFFF"/>
                      </a:solidFill>
                      <a:prstDash val="solid"/>
                    </a:lnT>
                    <a:lnB w="12700">
                      <a:solidFill>
                        <a:srgbClr val="F6881F"/>
                      </a:solidFill>
                      <a:prstDash val="solid"/>
                    </a:lnB>
                    <a:solidFill>
                      <a:srgbClr val="FCE2AC"/>
                    </a:solidFill>
                  </a:tcPr>
                </a:tc>
                <a:tc>
                  <a:txBody>
                    <a:bodyPr/>
                    <a:lstStyle/>
                    <a:p>
                      <a:pPr marL="1905" algn="ctr">
                        <a:lnSpc>
                          <a:spcPct val="100000"/>
                        </a:lnSpc>
                        <a:spcBef>
                          <a:spcPts val="275"/>
                        </a:spcBef>
                      </a:pPr>
                      <a:r>
                        <a:rPr sz="1400" spc="-50">
                          <a:latin typeface="Calibri"/>
                          <a:cs typeface="Calibri"/>
                        </a:rPr>
                        <a:t>2</a:t>
                      </a:r>
                      <a:endParaRPr sz="1400">
                        <a:latin typeface="Calibri"/>
                        <a:cs typeface="Calibri"/>
                      </a:endParaRPr>
                    </a:p>
                  </a:txBody>
                  <a:tcPr marL="0" marR="0" marT="34925" marB="0">
                    <a:lnL w="12700">
                      <a:solidFill>
                        <a:srgbClr val="F6881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905" algn="ctr">
                        <a:lnSpc>
                          <a:spcPct val="100000"/>
                        </a:lnSpc>
                        <a:spcBef>
                          <a:spcPts val="275"/>
                        </a:spcBef>
                      </a:pPr>
                      <a:r>
                        <a:rPr sz="1400" spc="-25">
                          <a:latin typeface="Calibri"/>
                          <a:cs typeface="Calibri"/>
                        </a:rPr>
                        <a:t>−2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3"/>
                  </a:ext>
                </a:extLst>
              </a:tr>
              <a:tr h="304800">
                <a:tc gridSpan="3">
                  <a:txBody>
                    <a:bodyPr/>
                    <a:lstStyle/>
                    <a:p>
                      <a:pPr marL="608330">
                        <a:lnSpc>
                          <a:spcPct val="100000"/>
                        </a:lnSpc>
                        <a:spcBef>
                          <a:spcPts val="275"/>
                        </a:spcBef>
                      </a:pPr>
                      <a:r>
                        <a:rPr sz="1400" b="1">
                          <a:latin typeface="Calibri"/>
                          <a:cs typeface="Calibri"/>
                        </a:rPr>
                        <a:t>Net</a:t>
                      </a:r>
                      <a:r>
                        <a:rPr sz="1400" b="1" spc="-25">
                          <a:latin typeface="Calibri"/>
                          <a:cs typeface="Calibri"/>
                        </a:rPr>
                        <a:t> </a:t>
                      </a:r>
                      <a:r>
                        <a:rPr sz="1400" b="1">
                          <a:latin typeface="Calibri"/>
                          <a:cs typeface="Calibri"/>
                        </a:rPr>
                        <a:t>Hourly</a:t>
                      </a:r>
                      <a:r>
                        <a:rPr sz="1400" b="1" spc="-25">
                          <a:latin typeface="Calibri"/>
                          <a:cs typeface="Calibri"/>
                        </a:rPr>
                        <a:t> </a:t>
                      </a:r>
                      <a:r>
                        <a:rPr sz="1400" b="1" spc="-20">
                          <a:latin typeface="Calibri"/>
                          <a:cs typeface="Calibri"/>
                        </a:rPr>
                        <a:t>Average</a:t>
                      </a:r>
                      <a:r>
                        <a:rPr sz="1400" b="1" spc="-25">
                          <a:latin typeface="Calibri"/>
                          <a:cs typeface="Calibri"/>
                        </a:rPr>
                        <a:t> </a:t>
                      </a:r>
                      <a:r>
                        <a:rPr sz="1400" b="1" spc="-10">
                          <a:latin typeface="Calibri"/>
                          <a:cs typeface="Calibri"/>
                        </a:rPr>
                        <a:t>Telemetry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graphicFrame>
        <p:nvGraphicFramePr>
          <p:cNvPr id="6" name="object 6"/>
          <p:cNvGraphicFramePr>
            <a:graphicFrameLocks noGrp="1"/>
          </p:cNvGraphicFramePr>
          <p:nvPr/>
        </p:nvGraphicFramePr>
        <p:xfrm>
          <a:off x="6210046" y="1593850"/>
          <a:ext cx="2914650" cy="457073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4800">
                <a:tc gridSpan="3">
                  <a:txBody>
                    <a:bodyPr/>
                    <a:lstStyle/>
                    <a:p>
                      <a:pPr marL="683895">
                        <a:lnSpc>
                          <a:spcPct val="100000"/>
                        </a:lnSpc>
                        <a:spcBef>
                          <a:spcPts val="270"/>
                        </a:spcBef>
                      </a:pPr>
                      <a:r>
                        <a:rPr sz="1400" b="1">
                          <a:solidFill>
                            <a:srgbClr val="FFFFFF"/>
                          </a:solidFill>
                          <a:latin typeface="Calibri"/>
                          <a:cs typeface="Calibri"/>
                        </a:rPr>
                        <a:t>Energy</a:t>
                      </a:r>
                      <a:r>
                        <a:rPr sz="1400" b="1" spc="-50">
                          <a:solidFill>
                            <a:srgbClr val="FFFFFF"/>
                          </a:solidFill>
                          <a:latin typeface="Calibri"/>
                          <a:cs typeface="Calibri"/>
                        </a:rPr>
                        <a:t> </a:t>
                      </a:r>
                      <a:r>
                        <a:rPr sz="1400" b="1">
                          <a:solidFill>
                            <a:srgbClr val="FFFFFF"/>
                          </a:solidFill>
                          <a:latin typeface="Calibri"/>
                          <a:cs typeface="Calibri"/>
                        </a:rPr>
                        <a:t>Quantity</a:t>
                      </a:r>
                      <a:r>
                        <a:rPr sz="1400" b="1" spc="-60">
                          <a:solidFill>
                            <a:srgbClr val="FFFFFF"/>
                          </a:solidFill>
                          <a:latin typeface="Calibri"/>
                          <a:cs typeface="Calibri"/>
                        </a:rPr>
                        <a:t> </a:t>
                      </a:r>
                      <a:r>
                        <a:rPr sz="1400" b="1" spc="-25">
                          <a:solidFill>
                            <a:srgbClr val="FFFFFF"/>
                          </a:solidFill>
                          <a:latin typeface="Calibri"/>
                          <a:cs typeface="Calibri"/>
                        </a:rPr>
                        <a:t>MW</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800">
                <a:tc>
                  <a:txBody>
                    <a:bodyPr/>
                    <a:lstStyle/>
                    <a:p>
                      <a:pPr marL="1905" algn="ctr">
                        <a:lnSpc>
                          <a:spcPct val="100000"/>
                        </a:lnSpc>
                        <a:spcBef>
                          <a:spcPts val="270"/>
                        </a:spcBef>
                      </a:pPr>
                      <a:r>
                        <a:rPr sz="1400" b="1">
                          <a:solidFill>
                            <a:srgbClr val="FFFFFF"/>
                          </a:solidFill>
                          <a:latin typeface="Calibri"/>
                          <a:cs typeface="Calibri"/>
                        </a:rPr>
                        <a:t>Net</a:t>
                      </a:r>
                      <a:r>
                        <a:rPr sz="1400" b="1" spc="-35">
                          <a:solidFill>
                            <a:srgbClr val="FFFFFF"/>
                          </a:solidFill>
                          <a:latin typeface="Calibri"/>
                          <a:cs typeface="Calibri"/>
                        </a:rPr>
                        <a:t> </a:t>
                      </a:r>
                      <a:r>
                        <a:rPr sz="1400" b="1" spc="-25">
                          <a:solidFill>
                            <a:srgbClr val="FFFFFF"/>
                          </a:solidFill>
                          <a:latin typeface="Calibri"/>
                          <a:cs typeface="Calibri"/>
                        </a:rPr>
                        <a:t>Adj</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1905" algn="ctr">
                        <a:lnSpc>
                          <a:spcPct val="100000"/>
                        </a:lnSpc>
                        <a:spcBef>
                          <a:spcPts val="270"/>
                        </a:spcBef>
                      </a:pPr>
                      <a:r>
                        <a:rPr sz="1400" b="1" spc="-25">
                          <a:solidFill>
                            <a:srgbClr val="FFFFFF"/>
                          </a:solidFill>
                          <a:latin typeface="Calibri"/>
                          <a:cs typeface="Calibri"/>
                        </a:rPr>
                        <a:t>Gen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tc>
                  <a:txBody>
                    <a:bodyPr/>
                    <a:lstStyle/>
                    <a:p>
                      <a:pPr marL="635" algn="ctr">
                        <a:lnSpc>
                          <a:spcPct val="100000"/>
                        </a:lnSpc>
                        <a:spcBef>
                          <a:spcPts val="270"/>
                        </a:spcBef>
                      </a:pPr>
                      <a:r>
                        <a:rPr sz="1400" b="1" spc="-20">
                          <a:solidFill>
                            <a:srgbClr val="FFFFFF"/>
                          </a:solidFill>
                          <a:latin typeface="Calibri"/>
                          <a:cs typeface="Calibri"/>
                        </a:rPr>
                        <a:t>DARD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94D2"/>
                    </a:solidFill>
                  </a:tcPr>
                </a:tc>
                <a:extLst>
                  <a:ext uri="{0D108BD9-81ED-4DB2-BD59-A6C34878D82A}">
                    <a16:rowId xmlns:a16="http://schemas.microsoft.com/office/drawing/2014/main" val="10001"/>
                  </a:ext>
                </a:extLst>
              </a:tr>
              <a:tr h="304800">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2"/>
                  </a:ext>
                </a:extLst>
              </a:tr>
              <a:tr h="304800">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04800">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marL="317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4"/>
                  </a:ext>
                </a:extLst>
              </a:tr>
              <a:tr h="304800">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1270" algn="ctr">
                        <a:lnSpc>
                          <a:spcPct val="100000"/>
                        </a:lnSpc>
                        <a:spcBef>
                          <a:spcPts val="270"/>
                        </a:spcBef>
                      </a:pPr>
                      <a:r>
                        <a:rPr sz="1400" spc="-25">
                          <a:latin typeface="Calibri"/>
                          <a:cs typeface="Calibri"/>
                        </a:rPr>
                        <a:t>4.5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L="3175" algn="ctr">
                        <a:lnSpc>
                          <a:spcPct val="100000"/>
                        </a:lnSpc>
                        <a:spcBef>
                          <a:spcPts val="270"/>
                        </a:spcBef>
                      </a:pPr>
                      <a:r>
                        <a:rPr sz="1400" spc="-50">
                          <a:latin typeface="Calibri"/>
                          <a:cs typeface="Calibri"/>
                        </a:rPr>
                        <a:t>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04800">
                <a:tc>
                  <a:txBody>
                    <a:bodyPr/>
                    <a:lstStyle/>
                    <a:p>
                      <a:pPr marL="1270"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6"/>
                  </a:ext>
                </a:extLst>
              </a:tr>
              <a:tr h="304800">
                <a:tc>
                  <a:txBody>
                    <a:bodyPr/>
                    <a:lstStyle/>
                    <a:p>
                      <a:pPr marL="1270" algn="ctr">
                        <a:lnSpc>
                          <a:spcPct val="100000"/>
                        </a:lnSpc>
                        <a:spcBef>
                          <a:spcPts val="275"/>
                        </a:spcBef>
                      </a:pPr>
                      <a:r>
                        <a:rPr sz="1400" spc="-25">
                          <a:latin typeface="Calibri"/>
                          <a:cs typeface="Calibri"/>
                        </a:rPr>
                        <a:t>3.5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08"/>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9"/>
                  </a:ext>
                </a:extLst>
              </a:tr>
              <a:tr h="30480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0"/>
                  </a:ext>
                </a:extLst>
              </a:tr>
              <a:tr h="314960">
                <a:tc>
                  <a:txBody>
                    <a:bodyPr/>
                    <a:lstStyle/>
                    <a:p>
                      <a:pPr marL="1270" algn="ctr">
                        <a:lnSpc>
                          <a:spcPct val="100000"/>
                        </a:lnSpc>
                        <a:spcBef>
                          <a:spcPts val="275"/>
                        </a:spcBef>
                      </a:pPr>
                      <a:r>
                        <a:rPr sz="1400" spc="-25">
                          <a:latin typeface="Calibri"/>
                          <a:cs typeface="Calibri"/>
                        </a:rPr>
                        <a:t>6.5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E7EEF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E7EEF7"/>
                    </a:solidFill>
                  </a:tcPr>
                </a:tc>
                <a:extLst>
                  <a:ext uri="{0D108BD9-81ED-4DB2-BD59-A6C34878D82A}">
                    <a16:rowId xmlns:a16="http://schemas.microsoft.com/office/drawing/2014/main" val="10011"/>
                  </a:ext>
                </a:extLst>
              </a:tr>
              <a:tr h="294005">
                <a:tc>
                  <a:txBody>
                    <a:bodyPr/>
                    <a:lstStyle/>
                    <a:p>
                      <a:pPr marL="2540" algn="ctr">
                        <a:lnSpc>
                          <a:spcPct val="100000"/>
                        </a:lnSpc>
                        <a:spcBef>
                          <a:spcPts val="195"/>
                        </a:spcBef>
                      </a:pPr>
                      <a:r>
                        <a:rPr sz="1400" b="1" spc="-20">
                          <a:latin typeface="Calibri"/>
                          <a:cs typeface="Calibri"/>
                        </a:rPr>
                        <a:t>−1.5</a:t>
                      </a:r>
                      <a:endParaRPr sz="1400">
                        <a:latin typeface="Calibri"/>
                        <a:cs typeface="Calibri"/>
                      </a:endParaRPr>
                    </a:p>
                  </a:txBody>
                  <a:tcPr marL="0" marR="0" marT="24765" marB="0">
                    <a:lnL w="28575">
                      <a:solidFill>
                        <a:srgbClr val="F6881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FCE2AC"/>
                    </a:solidFill>
                  </a:tcPr>
                </a:tc>
                <a:tc>
                  <a:txBody>
                    <a:bodyPr/>
                    <a:lstStyle/>
                    <a:p>
                      <a:pPr marL="3175" algn="ctr">
                        <a:lnSpc>
                          <a:spcPct val="100000"/>
                        </a:lnSpc>
                        <a:spcBef>
                          <a:spcPts val="195"/>
                        </a:spcBef>
                      </a:pPr>
                      <a:r>
                        <a:rPr sz="1400" b="1" spc="-50">
                          <a:latin typeface="Calibri"/>
                          <a:cs typeface="Calibri"/>
                        </a:rPr>
                        <a:t>0</a:t>
                      </a:r>
                      <a:endParaRPr sz="14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FCE2AC"/>
                    </a:solidFill>
                  </a:tcPr>
                </a:tc>
                <a:tc>
                  <a:txBody>
                    <a:bodyPr/>
                    <a:lstStyle/>
                    <a:p>
                      <a:pPr marL="2540" algn="ctr">
                        <a:lnSpc>
                          <a:spcPct val="100000"/>
                        </a:lnSpc>
                        <a:spcBef>
                          <a:spcPts val="195"/>
                        </a:spcBef>
                      </a:pPr>
                      <a:r>
                        <a:rPr sz="1400" b="1" spc="-20">
                          <a:latin typeface="Calibri"/>
                          <a:cs typeface="Calibri"/>
                        </a:rPr>
                        <a:t>−1.5</a:t>
                      </a:r>
                      <a:endParaRPr sz="1400">
                        <a:latin typeface="Calibri"/>
                        <a:cs typeface="Calibri"/>
                      </a:endParaRPr>
                    </a:p>
                  </a:txBody>
                  <a:tcPr marL="0" marR="0" marT="24765" marB="0">
                    <a:lnL w="12700">
                      <a:solidFill>
                        <a:srgbClr val="FFFFFF"/>
                      </a:solidFill>
                      <a:prstDash val="solid"/>
                    </a:lnL>
                    <a:lnR w="28575">
                      <a:solidFill>
                        <a:srgbClr val="F6881F"/>
                      </a:solidFill>
                      <a:prstDash val="solid"/>
                    </a:lnR>
                    <a:lnT w="38100">
                      <a:solidFill>
                        <a:srgbClr val="F6881F"/>
                      </a:solidFill>
                      <a:prstDash val="solid"/>
                    </a:lnT>
                    <a:lnB w="12700">
                      <a:solidFill>
                        <a:srgbClr val="FFFFFF"/>
                      </a:solidFill>
                      <a:prstDash val="solid"/>
                    </a:lnB>
                    <a:solidFill>
                      <a:srgbClr val="FCE2AC"/>
                    </a:solidFill>
                  </a:tcPr>
                </a:tc>
                <a:extLst>
                  <a:ext uri="{0D108BD9-81ED-4DB2-BD59-A6C34878D82A}">
                    <a16:rowId xmlns:a16="http://schemas.microsoft.com/office/drawing/2014/main" val="10012"/>
                  </a:ext>
                </a:extLst>
              </a:tr>
              <a:tr h="314960">
                <a:tc>
                  <a:txBody>
                    <a:bodyPr/>
                    <a:lstStyle/>
                    <a:p>
                      <a:pPr marL="2540" algn="ctr">
                        <a:lnSpc>
                          <a:spcPct val="100000"/>
                        </a:lnSpc>
                        <a:spcBef>
                          <a:spcPts val="275"/>
                        </a:spcBef>
                      </a:pPr>
                      <a:r>
                        <a:rPr sz="1400" b="1" spc="-20">
                          <a:latin typeface="Calibri"/>
                          <a:cs typeface="Calibri"/>
                        </a:rPr>
                        <a:t>−1.5</a:t>
                      </a:r>
                      <a:endParaRPr sz="1400">
                        <a:latin typeface="Calibri"/>
                        <a:cs typeface="Calibri"/>
                      </a:endParaRPr>
                    </a:p>
                  </a:txBody>
                  <a:tcPr marL="0" marR="0" marT="34925" marB="0">
                    <a:lnL w="28575">
                      <a:solidFill>
                        <a:srgbClr val="F6881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FCE2AC"/>
                    </a:solidFill>
                  </a:tcPr>
                </a:tc>
                <a:tc>
                  <a:txBody>
                    <a:bodyPr/>
                    <a:lstStyle/>
                    <a:p>
                      <a:pPr marL="3175" algn="ctr">
                        <a:lnSpc>
                          <a:spcPct val="100000"/>
                        </a:lnSpc>
                        <a:spcBef>
                          <a:spcPts val="275"/>
                        </a:spcBef>
                      </a:pPr>
                      <a:r>
                        <a:rPr sz="1400" b="1" spc="-50">
                          <a:latin typeface="Calibri"/>
                          <a:cs typeface="Calibri"/>
                        </a:rPr>
                        <a:t>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6881F"/>
                      </a:solidFill>
                      <a:prstDash val="solid"/>
                    </a:lnB>
                    <a:solidFill>
                      <a:srgbClr val="FCE2AC"/>
                    </a:solidFill>
                  </a:tcPr>
                </a:tc>
                <a:tc>
                  <a:txBody>
                    <a:bodyPr/>
                    <a:lstStyle/>
                    <a:p>
                      <a:pPr marL="2540" algn="ctr">
                        <a:lnSpc>
                          <a:spcPct val="100000"/>
                        </a:lnSpc>
                        <a:spcBef>
                          <a:spcPts val="275"/>
                        </a:spcBef>
                      </a:pPr>
                      <a:r>
                        <a:rPr sz="1400" b="1" spc="-20">
                          <a:latin typeface="Calibri"/>
                          <a:cs typeface="Calibri"/>
                        </a:rPr>
                        <a:t>−1.5</a:t>
                      </a:r>
                      <a:endParaRPr sz="1400">
                        <a:latin typeface="Calibri"/>
                        <a:cs typeface="Calibri"/>
                      </a:endParaRPr>
                    </a:p>
                  </a:txBody>
                  <a:tcPr marL="0" marR="0" marT="34925" marB="0">
                    <a:lnL w="12700">
                      <a:solidFill>
                        <a:srgbClr val="FFFFFF"/>
                      </a:solidFill>
                      <a:prstDash val="solid"/>
                    </a:lnL>
                    <a:lnR w="28575">
                      <a:solidFill>
                        <a:srgbClr val="F6881F"/>
                      </a:solidFill>
                      <a:prstDash val="solid"/>
                    </a:lnR>
                    <a:lnT w="12700">
                      <a:solidFill>
                        <a:srgbClr val="FFFFFF"/>
                      </a:solidFill>
                      <a:prstDash val="solid"/>
                    </a:lnT>
                    <a:lnB w="38100">
                      <a:solidFill>
                        <a:srgbClr val="F6881F"/>
                      </a:solidFill>
                      <a:prstDash val="solid"/>
                    </a:lnB>
                    <a:solidFill>
                      <a:srgbClr val="FCE2AC"/>
                    </a:solidFill>
                  </a:tcPr>
                </a:tc>
                <a:extLst>
                  <a:ext uri="{0D108BD9-81ED-4DB2-BD59-A6C34878D82A}">
                    <a16:rowId xmlns:a16="http://schemas.microsoft.com/office/drawing/2014/main" val="10013"/>
                  </a:ext>
                </a:extLst>
              </a:tr>
              <a:tr h="294005">
                <a:tc>
                  <a:txBody>
                    <a:bodyPr/>
                    <a:lstStyle/>
                    <a:p>
                      <a:pPr marL="2540" algn="ctr">
                        <a:lnSpc>
                          <a:spcPct val="100000"/>
                        </a:lnSpc>
                        <a:spcBef>
                          <a:spcPts val="195"/>
                        </a:spcBef>
                      </a:pPr>
                      <a:r>
                        <a:rPr sz="1400" spc="-50">
                          <a:latin typeface="Calibri"/>
                          <a:cs typeface="Calibri"/>
                        </a:rPr>
                        <a:t>4</a:t>
                      </a:r>
                      <a:endParaRPr sz="14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6881F"/>
                      </a:solidFill>
                      <a:prstDash val="solid"/>
                    </a:lnT>
                    <a:lnB w="12700">
                      <a:solidFill>
                        <a:srgbClr val="FFFFFF"/>
                      </a:solidFill>
                      <a:prstDash val="solid"/>
                    </a:lnB>
                    <a:solidFill>
                      <a:srgbClr val="CCDDED"/>
                    </a:solidFill>
                  </a:tcPr>
                </a:tc>
                <a:extLst>
                  <a:ext uri="{0D108BD9-81ED-4DB2-BD59-A6C34878D82A}">
                    <a16:rowId xmlns:a16="http://schemas.microsoft.com/office/drawing/2014/main" val="10014"/>
                  </a:ext>
                </a:extLst>
              </a:tr>
            </a:tbl>
          </a:graphicData>
        </a:graphic>
      </p:graphicFrame>
      <p:sp>
        <p:nvSpPr>
          <p:cNvPr id="7" name="object 7"/>
          <p:cNvSpPr/>
          <p:nvPr/>
        </p:nvSpPr>
        <p:spPr>
          <a:xfrm>
            <a:off x="5283708" y="5410200"/>
            <a:ext cx="609600" cy="381000"/>
          </a:xfrm>
          <a:custGeom>
            <a:avLst/>
            <a:gdLst/>
            <a:ahLst/>
            <a:cxnLst/>
            <a:rect l="l" t="t" r="r" b="b"/>
            <a:pathLst>
              <a:path w="609600" h="381000">
                <a:moveTo>
                  <a:pt x="419100" y="0"/>
                </a:moveTo>
                <a:lnTo>
                  <a:pt x="419100" y="95250"/>
                </a:lnTo>
                <a:lnTo>
                  <a:pt x="0" y="95250"/>
                </a:lnTo>
                <a:lnTo>
                  <a:pt x="0" y="285750"/>
                </a:lnTo>
                <a:lnTo>
                  <a:pt x="419100" y="285750"/>
                </a:lnTo>
                <a:lnTo>
                  <a:pt x="419100" y="381000"/>
                </a:lnTo>
                <a:lnTo>
                  <a:pt x="609600" y="190500"/>
                </a:lnTo>
                <a:lnTo>
                  <a:pt x="419100" y="0"/>
                </a:lnTo>
                <a:close/>
              </a:path>
            </a:pathLst>
          </a:custGeom>
          <a:solidFill>
            <a:srgbClr val="F6881F"/>
          </a:solidFill>
        </p:spPr>
        <p:txBody>
          <a:bodyPr wrap="square" lIns="0" tIns="0" rIns="0" bIns="0" rtlCol="0"/>
          <a:lstStyle/>
          <a:p>
            <a:endParaRPr/>
          </a:p>
        </p:txBody>
      </p:sp>
      <p:sp>
        <p:nvSpPr>
          <p:cNvPr id="8" name="object 8"/>
          <p:cNvSpPr/>
          <p:nvPr/>
        </p:nvSpPr>
        <p:spPr>
          <a:xfrm>
            <a:off x="9105645" y="2103120"/>
            <a:ext cx="2940050" cy="1021080"/>
          </a:xfrm>
          <a:custGeom>
            <a:avLst/>
            <a:gdLst/>
            <a:ahLst/>
            <a:cxnLst/>
            <a:rect l="l" t="t" r="r" b="b"/>
            <a:pathLst>
              <a:path w="2940050" h="1021080">
                <a:moveTo>
                  <a:pt x="2769870" y="0"/>
                </a:moveTo>
                <a:lnTo>
                  <a:pt x="748029" y="0"/>
                </a:lnTo>
                <a:lnTo>
                  <a:pt x="702792" y="6079"/>
                </a:lnTo>
                <a:lnTo>
                  <a:pt x="662140" y="23236"/>
                </a:lnTo>
                <a:lnTo>
                  <a:pt x="627697" y="49847"/>
                </a:lnTo>
                <a:lnTo>
                  <a:pt x="601086" y="84290"/>
                </a:lnTo>
                <a:lnTo>
                  <a:pt x="583929" y="124942"/>
                </a:lnTo>
                <a:lnTo>
                  <a:pt x="577850" y="170179"/>
                </a:lnTo>
                <a:lnTo>
                  <a:pt x="577850" y="595629"/>
                </a:lnTo>
                <a:lnTo>
                  <a:pt x="0" y="705865"/>
                </a:lnTo>
                <a:lnTo>
                  <a:pt x="577850" y="850900"/>
                </a:lnTo>
                <a:lnTo>
                  <a:pt x="583929" y="896137"/>
                </a:lnTo>
                <a:lnTo>
                  <a:pt x="601086" y="936789"/>
                </a:lnTo>
                <a:lnTo>
                  <a:pt x="627697" y="971232"/>
                </a:lnTo>
                <a:lnTo>
                  <a:pt x="662140" y="997843"/>
                </a:lnTo>
                <a:lnTo>
                  <a:pt x="702792" y="1015000"/>
                </a:lnTo>
                <a:lnTo>
                  <a:pt x="748029" y="1021079"/>
                </a:lnTo>
                <a:lnTo>
                  <a:pt x="2769870" y="1021079"/>
                </a:lnTo>
                <a:lnTo>
                  <a:pt x="2815107" y="1015000"/>
                </a:lnTo>
                <a:lnTo>
                  <a:pt x="2855759" y="997843"/>
                </a:lnTo>
                <a:lnTo>
                  <a:pt x="2890202" y="971232"/>
                </a:lnTo>
                <a:lnTo>
                  <a:pt x="2916813" y="936789"/>
                </a:lnTo>
                <a:lnTo>
                  <a:pt x="2933970" y="896137"/>
                </a:lnTo>
                <a:lnTo>
                  <a:pt x="2940050" y="850900"/>
                </a:lnTo>
                <a:lnTo>
                  <a:pt x="2940050" y="170179"/>
                </a:lnTo>
                <a:lnTo>
                  <a:pt x="2933970" y="124942"/>
                </a:lnTo>
                <a:lnTo>
                  <a:pt x="2916813" y="84290"/>
                </a:lnTo>
                <a:lnTo>
                  <a:pt x="2890202" y="49847"/>
                </a:lnTo>
                <a:lnTo>
                  <a:pt x="2855759" y="23236"/>
                </a:lnTo>
                <a:lnTo>
                  <a:pt x="2815107" y="6079"/>
                </a:lnTo>
                <a:lnTo>
                  <a:pt x="2769870" y="0"/>
                </a:lnTo>
                <a:close/>
              </a:path>
            </a:pathLst>
          </a:custGeom>
          <a:solidFill>
            <a:srgbClr val="DCDCDC"/>
          </a:solidFill>
        </p:spPr>
        <p:txBody>
          <a:bodyPr wrap="square" lIns="0" tIns="0" rIns="0" bIns="0" rtlCol="0"/>
          <a:lstStyle/>
          <a:p>
            <a:endParaRPr/>
          </a:p>
        </p:txBody>
      </p:sp>
      <p:sp>
        <p:nvSpPr>
          <p:cNvPr id="9" name="object 9"/>
          <p:cNvSpPr txBox="1"/>
          <p:nvPr/>
        </p:nvSpPr>
        <p:spPr>
          <a:xfrm>
            <a:off x="10113009" y="2170938"/>
            <a:ext cx="1507490" cy="299720"/>
          </a:xfrm>
          <a:prstGeom prst="rect">
            <a:avLst/>
          </a:prstGeom>
        </p:spPr>
        <p:txBody>
          <a:bodyPr vert="horz" wrap="square" lIns="0" tIns="12700" rIns="0" bIns="0" rtlCol="0">
            <a:spAutoFit/>
          </a:bodyPr>
          <a:lstStyle/>
          <a:p>
            <a:pPr marL="12700">
              <a:lnSpc>
                <a:spcPct val="100000"/>
              </a:lnSpc>
              <a:spcBef>
                <a:spcPts val="100"/>
              </a:spcBef>
            </a:pPr>
            <a:r>
              <a:rPr sz="1800" spc="-10">
                <a:solidFill>
                  <a:srgbClr val="585858"/>
                </a:solidFill>
                <a:latin typeface="Calibri"/>
                <a:cs typeface="Calibri"/>
              </a:rPr>
              <a:t>Generator</a:t>
            </a:r>
            <a:r>
              <a:rPr sz="1800" spc="-25">
                <a:solidFill>
                  <a:srgbClr val="585858"/>
                </a:solidFill>
                <a:latin typeface="Calibri"/>
                <a:cs typeface="Calibri"/>
              </a:rPr>
              <a:t> </a:t>
            </a:r>
            <a:r>
              <a:rPr sz="1800" spc="-20">
                <a:solidFill>
                  <a:srgbClr val="585858"/>
                </a:solidFill>
                <a:latin typeface="Calibri"/>
                <a:cs typeface="Calibri"/>
              </a:rPr>
              <a:t>asset</a:t>
            </a:r>
            <a:endParaRPr sz="1800">
              <a:latin typeface="Calibri"/>
              <a:cs typeface="Calibri"/>
            </a:endParaRPr>
          </a:p>
        </p:txBody>
      </p:sp>
      <p:sp>
        <p:nvSpPr>
          <p:cNvPr id="10" name="object 10"/>
          <p:cNvSpPr txBox="1"/>
          <p:nvPr/>
        </p:nvSpPr>
        <p:spPr>
          <a:xfrm>
            <a:off x="9833864" y="2445258"/>
            <a:ext cx="2063750" cy="574040"/>
          </a:xfrm>
          <a:prstGeom prst="rect">
            <a:avLst/>
          </a:prstGeom>
        </p:spPr>
        <p:txBody>
          <a:bodyPr vert="horz" wrap="square" lIns="0" tIns="12700" rIns="0" bIns="0" rtlCol="0">
            <a:spAutoFit/>
          </a:bodyPr>
          <a:lstStyle/>
          <a:p>
            <a:pPr marL="381635" marR="5080" indent="-369570">
              <a:lnSpc>
                <a:spcPct val="100000"/>
              </a:lnSpc>
              <a:spcBef>
                <a:spcPts val="100"/>
              </a:spcBef>
            </a:pPr>
            <a:r>
              <a:rPr sz="1800">
                <a:solidFill>
                  <a:srgbClr val="585858"/>
                </a:solidFill>
                <a:latin typeface="Calibri"/>
                <a:cs typeface="Calibri"/>
              </a:rPr>
              <a:t>reflects</a:t>
            </a:r>
            <a:r>
              <a:rPr sz="1800" spc="-65">
                <a:solidFill>
                  <a:srgbClr val="585858"/>
                </a:solidFill>
                <a:latin typeface="Calibri"/>
                <a:cs typeface="Calibri"/>
              </a:rPr>
              <a:t> </a:t>
            </a:r>
            <a:r>
              <a:rPr sz="1800" b="1">
                <a:solidFill>
                  <a:srgbClr val="585858"/>
                </a:solidFill>
                <a:latin typeface="Calibri"/>
                <a:cs typeface="Calibri"/>
              </a:rPr>
              <a:t>positive</a:t>
            </a:r>
            <a:r>
              <a:rPr sz="1800" b="1" spc="-65">
                <a:solidFill>
                  <a:srgbClr val="585858"/>
                </a:solidFill>
                <a:latin typeface="Calibri"/>
                <a:cs typeface="Calibri"/>
              </a:rPr>
              <a:t> </a:t>
            </a:r>
            <a:r>
              <a:rPr sz="1800" spc="-10">
                <a:solidFill>
                  <a:srgbClr val="585858"/>
                </a:solidFill>
                <a:latin typeface="Calibri"/>
                <a:cs typeface="Calibri"/>
              </a:rPr>
              <a:t>value </a:t>
            </a:r>
            <a:r>
              <a:rPr sz="1800">
                <a:solidFill>
                  <a:srgbClr val="585858"/>
                </a:solidFill>
                <a:latin typeface="Calibri"/>
                <a:cs typeface="Calibri"/>
              </a:rPr>
              <a:t>and</a:t>
            </a:r>
            <a:r>
              <a:rPr sz="1800" spc="-20">
                <a:solidFill>
                  <a:srgbClr val="585858"/>
                </a:solidFill>
                <a:latin typeface="Calibri"/>
                <a:cs typeface="Calibri"/>
              </a:rPr>
              <a:t> </a:t>
            </a:r>
            <a:r>
              <a:rPr sz="1800">
                <a:solidFill>
                  <a:srgbClr val="585858"/>
                </a:solidFill>
                <a:latin typeface="Calibri"/>
                <a:cs typeface="Calibri"/>
              </a:rPr>
              <a:t>DARD</a:t>
            </a:r>
            <a:r>
              <a:rPr sz="1800" spc="-20">
                <a:solidFill>
                  <a:srgbClr val="585858"/>
                </a:solidFill>
                <a:latin typeface="Calibri"/>
                <a:cs typeface="Calibri"/>
              </a:rPr>
              <a:t> </a:t>
            </a:r>
            <a:r>
              <a:rPr sz="1800">
                <a:solidFill>
                  <a:srgbClr val="585858"/>
                </a:solidFill>
                <a:latin typeface="Calibri"/>
                <a:cs typeface="Calibri"/>
              </a:rPr>
              <a:t>is</a:t>
            </a:r>
            <a:r>
              <a:rPr sz="1800" spc="-30">
                <a:solidFill>
                  <a:srgbClr val="585858"/>
                </a:solidFill>
                <a:latin typeface="Calibri"/>
                <a:cs typeface="Calibri"/>
              </a:rPr>
              <a:t> </a:t>
            </a:r>
            <a:r>
              <a:rPr sz="1800" b="1" spc="-50">
                <a:solidFill>
                  <a:srgbClr val="585858"/>
                </a:solidFill>
                <a:latin typeface="Calibri"/>
                <a:cs typeface="Calibri"/>
              </a:rPr>
              <a:t>0</a:t>
            </a:r>
            <a:endParaRPr sz="1800">
              <a:latin typeface="Calibri"/>
              <a:cs typeface="Calibri"/>
            </a:endParaRPr>
          </a:p>
        </p:txBody>
      </p:sp>
      <p:sp>
        <p:nvSpPr>
          <p:cNvPr id="11" name="object 11"/>
          <p:cNvSpPr/>
          <p:nvPr/>
        </p:nvSpPr>
        <p:spPr>
          <a:xfrm>
            <a:off x="9753600" y="2133600"/>
            <a:ext cx="274320" cy="274320"/>
          </a:xfrm>
          <a:custGeom>
            <a:avLst/>
            <a:gdLst/>
            <a:ahLst/>
            <a:cxnLst/>
            <a:rect l="l" t="t" r="r" b="b"/>
            <a:pathLst>
              <a:path w="274320" h="274319">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20"/>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12" name="object 12"/>
          <p:cNvSpPr txBox="1"/>
          <p:nvPr/>
        </p:nvSpPr>
        <p:spPr>
          <a:xfrm>
            <a:off x="9810115" y="2106295"/>
            <a:ext cx="164465" cy="299720"/>
          </a:xfrm>
          <a:prstGeom prst="rect">
            <a:avLst/>
          </a:prstGeom>
        </p:spPr>
        <p:txBody>
          <a:bodyPr vert="horz" wrap="square" lIns="0" tIns="12700" rIns="0" bIns="0" rtlCol="0">
            <a:spAutoFit/>
          </a:bodyPr>
          <a:lstStyle/>
          <a:p>
            <a:pPr marL="12700">
              <a:lnSpc>
                <a:spcPct val="100000"/>
              </a:lnSpc>
              <a:spcBef>
                <a:spcPts val="100"/>
              </a:spcBef>
            </a:pPr>
            <a:r>
              <a:rPr sz="1800" b="1" spc="-50">
                <a:solidFill>
                  <a:srgbClr val="585858"/>
                </a:solidFill>
                <a:latin typeface="Calibri"/>
                <a:cs typeface="Calibri"/>
              </a:rPr>
              <a:t>A</a:t>
            </a:r>
            <a:endParaRPr sz="1800">
              <a:latin typeface="Calibri"/>
              <a:cs typeface="Calibri"/>
            </a:endParaRPr>
          </a:p>
        </p:txBody>
      </p:sp>
      <p:sp>
        <p:nvSpPr>
          <p:cNvPr id="13" name="object 13"/>
          <p:cNvSpPr/>
          <p:nvPr/>
        </p:nvSpPr>
        <p:spPr>
          <a:xfrm>
            <a:off x="9148698" y="4844796"/>
            <a:ext cx="2897505" cy="1021080"/>
          </a:xfrm>
          <a:custGeom>
            <a:avLst/>
            <a:gdLst/>
            <a:ahLst/>
            <a:cxnLst/>
            <a:rect l="l" t="t" r="r" b="b"/>
            <a:pathLst>
              <a:path w="2897504" h="1021079">
                <a:moveTo>
                  <a:pt x="2896997" y="425449"/>
                </a:moveTo>
                <a:lnTo>
                  <a:pt x="562228" y="425449"/>
                </a:lnTo>
                <a:lnTo>
                  <a:pt x="562228" y="850899"/>
                </a:lnTo>
                <a:lnTo>
                  <a:pt x="568308" y="896137"/>
                </a:lnTo>
                <a:lnTo>
                  <a:pt x="585465" y="936789"/>
                </a:lnTo>
                <a:lnTo>
                  <a:pt x="612076" y="971232"/>
                </a:lnTo>
                <a:lnTo>
                  <a:pt x="646519" y="997843"/>
                </a:lnTo>
                <a:lnTo>
                  <a:pt x="687171" y="1015000"/>
                </a:lnTo>
                <a:lnTo>
                  <a:pt x="732408" y="1021079"/>
                </a:lnTo>
                <a:lnTo>
                  <a:pt x="2726817" y="1021079"/>
                </a:lnTo>
                <a:lnTo>
                  <a:pt x="2772054" y="1015000"/>
                </a:lnTo>
                <a:lnTo>
                  <a:pt x="2812706" y="997843"/>
                </a:lnTo>
                <a:lnTo>
                  <a:pt x="2847149" y="971232"/>
                </a:lnTo>
                <a:lnTo>
                  <a:pt x="2873760" y="936789"/>
                </a:lnTo>
                <a:lnTo>
                  <a:pt x="2890917" y="896137"/>
                </a:lnTo>
                <a:lnTo>
                  <a:pt x="2896997" y="850899"/>
                </a:lnTo>
                <a:lnTo>
                  <a:pt x="2896997" y="425449"/>
                </a:lnTo>
                <a:close/>
              </a:path>
              <a:path w="2897504" h="1021079">
                <a:moveTo>
                  <a:pt x="2726817" y="0"/>
                </a:moveTo>
                <a:lnTo>
                  <a:pt x="732408" y="0"/>
                </a:lnTo>
                <a:lnTo>
                  <a:pt x="687171" y="6079"/>
                </a:lnTo>
                <a:lnTo>
                  <a:pt x="646519" y="23236"/>
                </a:lnTo>
                <a:lnTo>
                  <a:pt x="612076" y="49847"/>
                </a:lnTo>
                <a:lnTo>
                  <a:pt x="585465" y="84290"/>
                </a:lnTo>
                <a:lnTo>
                  <a:pt x="568308" y="124942"/>
                </a:lnTo>
                <a:lnTo>
                  <a:pt x="562228" y="170179"/>
                </a:lnTo>
                <a:lnTo>
                  <a:pt x="0" y="498347"/>
                </a:lnTo>
                <a:lnTo>
                  <a:pt x="562228" y="425449"/>
                </a:lnTo>
                <a:lnTo>
                  <a:pt x="2896997" y="425449"/>
                </a:lnTo>
                <a:lnTo>
                  <a:pt x="2896997" y="170179"/>
                </a:lnTo>
                <a:lnTo>
                  <a:pt x="2890917" y="124942"/>
                </a:lnTo>
                <a:lnTo>
                  <a:pt x="2873760" y="84290"/>
                </a:lnTo>
                <a:lnTo>
                  <a:pt x="2847149" y="49847"/>
                </a:lnTo>
                <a:lnTo>
                  <a:pt x="2812706" y="23236"/>
                </a:lnTo>
                <a:lnTo>
                  <a:pt x="2772054" y="6079"/>
                </a:lnTo>
                <a:lnTo>
                  <a:pt x="2726817" y="0"/>
                </a:lnTo>
                <a:close/>
              </a:path>
            </a:pathLst>
          </a:custGeom>
          <a:solidFill>
            <a:srgbClr val="FCE2AC"/>
          </a:solidFill>
        </p:spPr>
        <p:txBody>
          <a:bodyPr wrap="square" lIns="0" tIns="0" rIns="0" bIns="0" rtlCol="0"/>
          <a:lstStyle/>
          <a:p>
            <a:endParaRPr/>
          </a:p>
        </p:txBody>
      </p:sp>
      <p:sp>
        <p:nvSpPr>
          <p:cNvPr id="14" name="object 14"/>
          <p:cNvSpPr txBox="1"/>
          <p:nvPr/>
        </p:nvSpPr>
        <p:spPr>
          <a:xfrm>
            <a:off x="9987788" y="4912867"/>
            <a:ext cx="1783714" cy="574040"/>
          </a:xfrm>
          <a:prstGeom prst="rect">
            <a:avLst/>
          </a:prstGeom>
        </p:spPr>
        <p:txBody>
          <a:bodyPr vert="horz" wrap="square" lIns="0" tIns="12700" rIns="0" bIns="0" rtlCol="0">
            <a:spAutoFit/>
          </a:bodyPr>
          <a:lstStyle/>
          <a:p>
            <a:pPr algn="ctr">
              <a:lnSpc>
                <a:spcPct val="100000"/>
              </a:lnSpc>
              <a:spcBef>
                <a:spcPts val="100"/>
              </a:spcBef>
            </a:pPr>
            <a:r>
              <a:rPr sz="1800">
                <a:latin typeface="Calibri"/>
                <a:cs typeface="Calibri"/>
              </a:rPr>
              <a:t>DARD</a:t>
            </a:r>
            <a:r>
              <a:rPr sz="1800" spc="-50">
                <a:latin typeface="Calibri"/>
                <a:cs typeface="Calibri"/>
              </a:rPr>
              <a:t> </a:t>
            </a:r>
            <a:r>
              <a:rPr sz="1800" spc="-10">
                <a:latin typeface="Calibri"/>
                <a:cs typeface="Calibri"/>
              </a:rPr>
              <a:t>reflects</a:t>
            </a:r>
            <a:endParaRPr sz="1800">
              <a:latin typeface="Calibri"/>
              <a:cs typeface="Calibri"/>
            </a:endParaRPr>
          </a:p>
          <a:p>
            <a:pPr algn="ctr">
              <a:lnSpc>
                <a:spcPct val="100000"/>
              </a:lnSpc>
            </a:pPr>
            <a:r>
              <a:rPr sz="1800" b="1" spc="-10">
                <a:latin typeface="Calibri"/>
                <a:cs typeface="Calibri"/>
              </a:rPr>
              <a:t>negative</a:t>
            </a:r>
            <a:r>
              <a:rPr sz="1800" b="1" spc="-70">
                <a:latin typeface="Calibri"/>
                <a:cs typeface="Calibri"/>
              </a:rPr>
              <a:t> </a:t>
            </a:r>
            <a:r>
              <a:rPr sz="1800">
                <a:latin typeface="Calibri"/>
                <a:cs typeface="Calibri"/>
              </a:rPr>
              <a:t>value</a:t>
            </a:r>
            <a:r>
              <a:rPr sz="1800" spc="-15">
                <a:latin typeface="Calibri"/>
                <a:cs typeface="Calibri"/>
              </a:rPr>
              <a:t> </a:t>
            </a:r>
            <a:r>
              <a:rPr sz="1800" spc="-25">
                <a:latin typeface="Calibri"/>
                <a:cs typeface="Calibri"/>
              </a:rPr>
              <a:t>and</a:t>
            </a:r>
            <a:endParaRPr sz="1800">
              <a:latin typeface="Calibri"/>
              <a:cs typeface="Calibri"/>
            </a:endParaRPr>
          </a:p>
        </p:txBody>
      </p:sp>
      <p:sp>
        <p:nvSpPr>
          <p:cNvPr id="15" name="object 15"/>
          <p:cNvSpPr txBox="1"/>
          <p:nvPr/>
        </p:nvSpPr>
        <p:spPr>
          <a:xfrm>
            <a:off x="9964928" y="5461812"/>
            <a:ext cx="182880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generator</a:t>
            </a:r>
            <a:r>
              <a:rPr sz="1800" spc="-40">
                <a:latin typeface="Calibri"/>
                <a:cs typeface="Calibri"/>
              </a:rPr>
              <a:t> </a:t>
            </a:r>
            <a:r>
              <a:rPr sz="1800">
                <a:latin typeface="Calibri"/>
                <a:cs typeface="Calibri"/>
              </a:rPr>
              <a:t>asset</a:t>
            </a:r>
            <a:r>
              <a:rPr sz="1800" spc="-25">
                <a:latin typeface="Calibri"/>
                <a:cs typeface="Calibri"/>
              </a:rPr>
              <a:t> </a:t>
            </a:r>
            <a:r>
              <a:rPr sz="1800">
                <a:latin typeface="Calibri"/>
                <a:cs typeface="Calibri"/>
              </a:rPr>
              <a:t>is</a:t>
            </a:r>
            <a:r>
              <a:rPr sz="1800" spc="-15">
                <a:latin typeface="Calibri"/>
                <a:cs typeface="Calibri"/>
              </a:rPr>
              <a:t> </a:t>
            </a:r>
            <a:r>
              <a:rPr sz="1800" b="1" spc="-50">
                <a:latin typeface="Calibri"/>
                <a:cs typeface="Calibri"/>
              </a:rPr>
              <a:t>0</a:t>
            </a:r>
            <a:endParaRPr sz="1800">
              <a:latin typeface="Calibri"/>
              <a:cs typeface="Calibri"/>
            </a:endParaRPr>
          </a:p>
        </p:txBody>
      </p:sp>
      <p:grpSp>
        <p:nvGrpSpPr>
          <p:cNvPr id="16" name="object 16"/>
          <p:cNvGrpSpPr/>
          <p:nvPr/>
        </p:nvGrpSpPr>
        <p:grpSpPr>
          <a:xfrm>
            <a:off x="9765792" y="4858511"/>
            <a:ext cx="312420" cy="312420"/>
            <a:chOff x="9765792" y="4858511"/>
            <a:chExt cx="312420" cy="312420"/>
          </a:xfrm>
        </p:grpSpPr>
        <p:sp>
          <p:nvSpPr>
            <p:cNvPr id="17" name="object 17"/>
            <p:cNvSpPr/>
            <p:nvPr/>
          </p:nvSpPr>
          <p:spPr>
            <a:xfrm>
              <a:off x="9784842" y="4877561"/>
              <a:ext cx="274320" cy="274320"/>
            </a:xfrm>
            <a:custGeom>
              <a:avLst/>
              <a:gdLst/>
              <a:ahLst/>
              <a:cxnLst/>
              <a:rect l="l" t="t" r="r" b="b"/>
              <a:pathLst>
                <a:path w="274320" h="274320">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19" y="137160"/>
                  </a:lnTo>
                  <a:lnTo>
                    <a:pt x="267321" y="93829"/>
                  </a:lnTo>
                  <a:lnTo>
                    <a:pt x="247838" y="56180"/>
                  </a:lnTo>
                  <a:lnTo>
                    <a:pt x="218139" y="26481"/>
                  </a:lnTo>
                  <a:lnTo>
                    <a:pt x="180490" y="6998"/>
                  </a:lnTo>
                  <a:lnTo>
                    <a:pt x="137159" y="0"/>
                  </a:lnTo>
                  <a:close/>
                </a:path>
              </a:pathLst>
            </a:custGeom>
            <a:solidFill>
              <a:srgbClr val="FFFFFF"/>
            </a:solidFill>
          </p:spPr>
          <p:txBody>
            <a:bodyPr wrap="square" lIns="0" tIns="0" rIns="0" bIns="0" rtlCol="0"/>
            <a:lstStyle/>
            <a:p>
              <a:endParaRPr/>
            </a:p>
          </p:txBody>
        </p:sp>
        <p:sp>
          <p:nvSpPr>
            <p:cNvPr id="18" name="object 18"/>
            <p:cNvSpPr/>
            <p:nvPr/>
          </p:nvSpPr>
          <p:spPr>
            <a:xfrm>
              <a:off x="9784842" y="4877561"/>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19"/>
                  </a:lnTo>
                  <a:lnTo>
                    <a:pt x="93829" y="267321"/>
                  </a:lnTo>
                  <a:lnTo>
                    <a:pt x="56180" y="247838"/>
                  </a:lnTo>
                  <a:lnTo>
                    <a:pt x="26481" y="218139"/>
                  </a:lnTo>
                  <a:lnTo>
                    <a:pt x="6998" y="180490"/>
                  </a:lnTo>
                  <a:lnTo>
                    <a:pt x="0" y="137160"/>
                  </a:lnTo>
                  <a:close/>
                </a:path>
              </a:pathLst>
            </a:custGeom>
            <a:ln w="38100">
              <a:solidFill>
                <a:srgbClr val="FCE2AC"/>
              </a:solidFill>
            </a:ln>
          </p:spPr>
          <p:txBody>
            <a:bodyPr wrap="square" lIns="0" tIns="0" rIns="0" bIns="0" rtlCol="0"/>
            <a:lstStyle/>
            <a:p>
              <a:endParaRPr/>
            </a:p>
          </p:txBody>
        </p:sp>
      </p:grpSp>
      <p:sp>
        <p:nvSpPr>
          <p:cNvPr id="19" name="object 19"/>
          <p:cNvSpPr txBox="1"/>
          <p:nvPr/>
        </p:nvSpPr>
        <p:spPr>
          <a:xfrm>
            <a:off x="9845167" y="4850129"/>
            <a:ext cx="153670" cy="299720"/>
          </a:xfrm>
          <a:prstGeom prst="rect">
            <a:avLst/>
          </a:prstGeom>
        </p:spPr>
        <p:txBody>
          <a:bodyPr vert="horz" wrap="square" lIns="0" tIns="12700" rIns="0" bIns="0" rtlCol="0">
            <a:spAutoFit/>
          </a:bodyPr>
          <a:lstStyle/>
          <a:p>
            <a:pPr marL="12700">
              <a:lnSpc>
                <a:spcPct val="100000"/>
              </a:lnSpc>
              <a:spcBef>
                <a:spcPts val="100"/>
              </a:spcBef>
            </a:pPr>
            <a:r>
              <a:rPr sz="1800" b="1" spc="-50">
                <a:solidFill>
                  <a:srgbClr val="FAB82E"/>
                </a:solidFill>
                <a:latin typeface="Calibri"/>
                <a:cs typeface="Calibri"/>
              </a:rPr>
              <a:t>B</a:t>
            </a:r>
            <a:endParaRPr sz="18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760"/>
              </a:lnSpc>
            </a:pPr>
            <a:r>
              <a:rPr spc="-10"/>
              <a:t>ISO-</a:t>
            </a:r>
            <a:r>
              <a:t>NE</a:t>
            </a:r>
            <a:r>
              <a:rPr spc="10"/>
              <a:t> </a:t>
            </a:r>
            <a:r>
              <a:rPr spc="-10"/>
              <a:t>PUBLIC</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1614"/>
              </a:lnSpc>
            </a:pPr>
            <a:fld id="{81D60167-4931-47E6-BA6A-407CBD079E47}" type="slidenum">
              <a:rPr spc="-25" dirty="0"/>
              <a:t>99</a:t>
            </a:fld>
            <a:endParaRPr spc="-25"/>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SmOSVkF"/>
  <p:tag name="ARTICULATE_DESIGN_ID_CUSTOM DESIGN" val="8cCpUnEG"/>
  <p:tag name="ARTICULATE_DESIGN_ID_DARK FOOTERS" val="xsmZJlay"/>
  <p:tag name="ARTICULATE_SLIDE_COUNT" val="1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larocco\AppData\Local\Temp\articulate\presenter\imgtemp\rqUWUYur_files\slide0001_image001.p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Dark footers">
  <a:themeElements>
    <a:clrScheme name="CT Template 2017">
      <a:dk1>
        <a:srgbClr val="000000"/>
      </a:dk1>
      <a:lt1>
        <a:srgbClr val="FFFFFF"/>
      </a:lt1>
      <a:dk2>
        <a:srgbClr val="1E6A9A"/>
      </a:dk2>
      <a:lt2>
        <a:srgbClr val="6DCFF6"/>
      </a:lt2>
      <a:accent1>
        <a:srgbClr val="1795D2"/>
      </a:accent1>
      <a:accent2>
        <a:srgbClr val="8555A1"/>
      </a:accent2>
      <a:accent3>
        <a:srgbClr val="6FA943"/>
      </a:accent3>
      <a:accent4>
        <a:srgbClr val="FBB92F"/>
      </a:accent4>
      <a:accent5>
        <a:srgbClr val="F68920"/>
      </a:accent5>
      <a:accent6>
        <a:srgbClr val="EC1F25"/>
      </a:accent6>
      <a:hlink>
        <a:srgbClr val="1795D2"/>
      </a:hlink>
      <a:folHlink>
        <a:srgbClr val="8555A1"/>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3"/>
        </a:lnRef>
        <a:fillRef idx="1">
          <a:schemeClr val="lt1"/>
        </a:fillRef>
        <a:effectRef idx="0">
          <a:schemeClr val="accent3"/>
        </a:effectRef>
        <a:fontRef idx="minor">
          <a:schemeClr val="dk1"/>
        </a:fontRef>
      </a:style>
    </a:spDef>
    <a:txDef>
      <a:spPr>
        <a:noFill/>
      </a:spPr>
      <a:bodyPr wrap="square" rtlCol="0">
        <a:noAutofit/>
      </a:bodyPr>
      <a:lstStyle>
        <a:defPPr>
          <a:defRPr dirty="0"/>
        </a:defPPr>
      </a:lstStyle>
    </a:txDef>
  </a:objectDefaults>
  <a:extraClrSchemeLst/>
  <a:extLst>
    <a:ext uri="{05A4C25C-085E-4340-85A3-A5531E510DB2}">
      <thm15:themeFamily xmlns:thm15="http://schemas.microsoft.com/office/thememl/2012/main" name="ct-16-9-template-oct-2024.potx" id="{68D5E187-D661-41CF-A26D-D0399CB72CC2}" vid="{78935DB5-3DFB-4AF4-AAAF-4D306FAE92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TotalTime>
  <Words>10776</Words>
  <Application>Microsoft Office PowerPoint</Application>
  <PresentationFormat>Widescreen</PresentationFormat>
  <Paragraphs>3153</Paragraphs>
  <Slides>113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113</vt:i4>
      </vt:variant>
    </vt:vector>
  </HeadingPairs>
  <TitlesOfParts>
    <vt:vector size="124" baseType="lpstr">
      <vt:lpstr>Aptos</vt:lpstr>
      <vt:lpstr>Aptos Display</vt:lpstr>
      <vt:lpstr>Arial</vt:lpstr>
      <vt:lpstr>Calibri</vt:lpstr>
      <vt:lpstr>Times New Roman</vt:lpstr>
      <vt:lpstr>Wingdings</vt:lpstr>
      <vt:lpstr>Wingdings 2</vt:lpstr>
      <vt:lpstr>Wingdings 3</vt:lpstr>
      <vt:lpstr>Office Theme</vt:lpstr>
      <vt:lpstr>Custom Design</vt:lpstr>
      <vt:lpstr>Dark footers</vt:lpstr>
      <vt:lpstr>PowerPoint Presentation</vt:lpstr>
      <vt:lpstr>Disclaimer for Customer Training ISO New England (ISO) provides training to enhance participant and stakeholder understanding. Because not all issues and requirements are addressed by the training, participants and other stakeholders should not rely solely on this training for information but should consult the effective Transmission, Markets and Services Tariff (“Tariff”) and the relevant Market Manuals, Operating Procedures and Planning Procedures (“Procedures”).</vt:lpstr>
      <vt:lpstr>                Disclaimer  This presentation demonstrates all the components of a Continuous Storage Facility.  A storage facility incapable of receiving and storing electricity from the grid may participate in the New England Markets as a Continuous Storage Facility, so long as that facility satisfies all Continuous Storage Facility registration and participation requirements that are not solely related to consumption capability. As a result, the Asset Related Demand (ARD) portion, except for registration, can be disregarded.</vt:lpstr>
      <vt:lpstr>Recent FERC Orders Affecting CSF Participation</vt:lpstr>
      <vt:lpstr>Topics</vt:lpstr>
      <vt:lpstr>Objectives</vt:lpstr>
      <vt:lpstr>Acronyms</vt:lpstr>
      <vt:lpstr>Market Rule References</vt:lpstr>
      <vt:lpstr>Continuous Storage Facility (CSF) Option</vt:lpstr>
      <vt:lpstr>A Long and Evolving History</vt:lpstr>
      <vt:lpstr>Pumped-Storage Hydro Operates in Binary Fashion</vt:lpstr>
      <vt:lpstr>New Storage Technologies Operate in Continuous Fashion</vt:lpstr>
      <vt:lpstr>Expanding Options for Storage in New England</vt:lpstr>
      <vt:lpstr>What Are Electric Storage Facilities?</vt:lpstr>
      <vt:lpstr>Qualifying as a Continuous Storage Facility (CSF)</vt:lpstr>
      <vt:lpstr>Qualifying as a Continuous Storage Facility (CSF), continued</vt:lpstr>
      <vt:lpstr>Questions?</vt:lpstr>
      <vt:lpstr>Market Participation by Continuous Storage Facilities</vt:lpstr>
      <vt:lpstr>New England’s Wholesale Electricity Market</vt:lpstr>
      <vt:lpstr>Different Asset Types Correspond to Different Abilities and Markets</vt:lpstr>
      <vt:lpstr>Day-Ahead Energy Market</vt:lpstr>
      <vt:lpstr>Day-Ahead Energy Market, continued</vt:lpstr>
      <vt:lpstr>Real-Time Energy Market</vt:lpstr>
      <vt:lpstr>Real-Time Energy Market, continued</vt:lpstr>
      <vt:lpstr>Reserve Markets</vt:lpstr>
      <vt:lpstr>Reserve Markets, continued</vt:lpstr>
      <vt:lpstr>Regulation Market</vt:lpstr>
      <vt:lpstr>Simultaneous Dispatch of CSF</vt:lpstr>
      <vt:lpstr>Example of Simultaneous Dispatch</vt:lpstr>
      <vt:lpstr>Questions?</vt:lpstr>
      <vt:lpstr>Initial Modeling, Technical Requirements, and Asset Registration Market Integration Process</vt:lpstr>
      <vt:lpstr>Market Integration Process</vt:lpstr>
      <vt:lpstr>The Interconnection Process</vt:lpstr>
      <vt:lpstr>ISO New England vs. State Interconnection Process Overview</vt:lpstr>
      <vt:lpstr>Market Integration: Project Kickoff Meeting</vt:lpstr>
      <vt:lpstr>Market Integration: Assign Market Participant Roles</vt:lpstr>
      <vt:lpstr>Market Participant Roles and Responsibilities for CSFs</vt:lpstr>
      <vt:lpstr>Market Participant Roles and Responsibilities for CSFs, continued</vt:lpstr>
      <vt:lpstr>Market Participant Roles and Responsibilities for CSFs, continued</vt:lpstr>
      <vt:lpstr>Market Integration: Assign Designated Entity (DE) and RTU</vt:lpstr>
      <vt:lpstr>Market Integration: Submit Technical Documents</vt:lpstr>
      <vt:lpstr>Market Integration: Add to Power System Model</vt:lpstr>
      <vt:lpstr>Market Integration: Register Asset</vt:lpstr>
      <vt:lpstr>Registration Results in Three Separate Assets IDs</vt:lpstr>
      <vt:lpstr>Questions?</vt:lpstr>
      <vt:lpstr>eMarket Requirements Rules for Managing Assets, Bids, and Offers</vt:lpstr>
      <vt:lpstr>CSFs Must Follow Certain Rules in eMarket</vt:lpstr>
      <vt:lpstr>Offer and Bid Data Requirements for CSFs Values to be entered into eMarket application</vt:lpstr>
      <vt:lpstr>Declaring Unavailability or Scheduling Outages</vt:lpstr>
      <vt:lpstr>How Day-Ahead Asset Status Affects Real-Time Status</vt:lpstr>
      <vt:lpstr>Key to eMarket Fields</vt:lpstr>
      <vt:lpstr>PowerPoint Presentation</vt:lpstr>
      <vt:lpstr>Manage Availability and Offers or Bids Separately for Each CSF Asset Type Look for Appropriate Tab</vt:lpstr>
      <vt:lpstr>Portfolio Manager Tabs</vt:lpstr>
      <vt:lpstr>Questions?</vt:lpstr>
      <vt:lpstr>CSF Generator Asset eMarket Rules for Continuous Storage Facilities</vt:lpstr>
      <vt:lpstr>Generation Tab: Unit Default Parameters Inputs Here Establish Default Values</vt:lpstr>
      <vt:lpstr>Generation Tab: Schedule Detail Defaults Inputs Here Establish Default Values</vt:lpstr>
      <vt:lpstr>Limited Energy Generator (LEG) Option</vt:lpstr>
      <vt:lpstr>Effective Economic Max</vt:lpstr>
      <vt:lpstr>PowerPoint Presentation</vt:lpstr>
      <vt:lpstr>Generation Tab: Hourly Updates Economic Max and Availability for CSF Generator Asset Can Be Set On an Hourly Basis to Override Default Values</vt:lpstr>
      <vt:lpstr>Generation Tab: Schedule Offers Default</vt:lpstr>
      <vt:lpstr>Generation Tab: Schedule Offer Hourly Updates Offers Can Be Set on an Hourly Basis to Override Default Values</vt:lpstr>
      <vt:lpstr>Generation Tab: Generation by Portfolio Portfolio Clearing Results in Day-ahead Energy Market Based on Economics and CSF Generator Asset Availability</vt:lpstr>
      <vt:lpstr>Questions?</vt:lpstr>
      <vt:lpstr>CSF DARD Asset eMarket Rules for Continuous Storage Facilities</vt:lpstr>
      <vt:lpstr>ARD Tab: ARD Default Parameters Inputs Here Establish Default Values</vt:lpstr>
      <vt:lpstr>ARD Tab: Schedule Detail Defaults Inputs Here Establish Default Values</vt:lpstr>
      <vt:lpstr>Effective Consumption Max</vt:lpstr>
      <vt:lpstr>ARD Tab: Hourly Updates Max Consumption and Availability for CSF DARD Can Be Set on an Hourly Basis to Override Default Values</vt:lpstr>
      <vt:lpstr>ARD Tab: ARD by Portfolio Clearing Results in Day-Ahead Energy Market Based on Economics and DARD Availability</vt:lpstr>
      <vt:lpstr>Questions?</vt:lpstr>
      <vt:lpstr>CSF ATRR Asset eMarket Rules for Continuous Storage Facilities</vt:lpstr>
      <vt:lpstr>Regulation Tab: Regulation Offers Use to Set CSF ATRR’s Daily Availability and Regulation Limits</vt:lpstr>
      <vt:lpstr>Regulation Tab: Regulation Hourly Updates Use to Set CSF ATRR’s Hourly Overrides for Availability and Regulation Limits</vt:lpstr>
      <vt:lpstr>New Mid-Point Limit Validation Rule</vt:lpstr>
      <vt:lpstr>Error Example: Exceeding MAX Midpoint Limit Error Must Be Cleared to Submit Offer</vt:lpstr>
      <vt:lpstr>Error Example: Falling Below MIN Midpoint Limit Error Must Be Cleared to Submit Offer</vt:lpstr>
      <vt:lpstr>Examples How Continuous Storage Facilities Could Offer or Bid into Markets</vt:lpstr>
      <vt:lpstr>Example 1 Default Offers Are Used for Day-Ahead Commitment of Generator Asset and DARD</vt:lpstr>
      <vt:lpstr>Example 2</vt:lpstr>
      <vt:lpstr>Example 3 CSF Hopes to Regulate at ±10 MW and Generate at 2 MW</vt:lpstr>
      <vt:lpstr>Questions?</vt:lpstr>
      <vt:lpstr>Settlement and Billing Impacts</vt:lpstr>
      <vt:lpstr>CSF Impacts to Settlements</vt:lpstr>
      <vt:lpstr>High-Level Overview of Continuous Storage Facility Settlement Impacts</vt:lpstr>
      <vt:lpstr>Inputs to Energy Quantity Calculation for CSF</vt:lpstr>
      <vt:lpstr>Energy Quantity: New CSF Scaling Factor Calculations (in MW)</vt:lpstr>
      <vt:lpstr>Example CSF Energy Quantity Determination in Hourly Settlements</vt:lpstr>
      <vt:lpstr>1. Calculation of Hourly Scaling Factor</vt:lpstr>
      <vt:lpstr>1. Calculation of Hourly Scaling Factor, continued</vt:lpstr>
      <vt:lpstr>1. Calculation of Hourly Scaling Factor, continued</vt:lpstr>
      <vt:lpstr>1. Calculation of Hourly Scaling Factor, continued</vt:lpstr>
      <vt:lpstr>1. Calculation of Hourly Scaling Factor, continued</vt:lpstr>
      <vt:lpstr>2. Calculation of Net Adjusted Energy Quantity</vt:lpstr>
      <vt:lpstr>2. Calculation of Net Adjusted Energy Quantity, continued</vt:lpstr>
      <vt:lpstr>3. Calculation Of Prorated Five-Minute Energy Quantity in Intervals Where One Asset Reports Zero Value</vt:lpstr>
      <vt:lpstr>3. Calculation Of Prorated Five-Minute Energy Quantity in Intervals Where One Asset Reports Zero Value, continued</vt:lpstr>
      <vt:lpstr>4. Calculation of Prorated Five-Minute Energy Quantity in Intervals Where Both Assets Report Non-Zero Value</vt:lpstr>
      <vt:lpstr>4. Calculation of Prorated Five-Minute Energy Quantity in Intervals Where Both Assets Report Non-Zero Value, continued</vt:lpstr>
      <vt:lpstr>4. Calculation of Prorated Five-Minute Energy Quantity in Intervals Where Both Assets Report Non-Zero Value, continued</vt:lpstr>
      <vt:lpstr>4. Calculation of Prorated Five-Minute Energy Quantity in Intervals Where Both Assets Report Non-Zero Value, continued</vt:lpstr>
      <vt:lpstr>4. Calculation of Prorated Five-Minute Energy Quantity in Intervals Where Both Assets Report Non-Zero Value, continued</vt:lpstr>
      <vt:lpstr>Calculated CSF Energy Quantity Values Can Be Found in Settlements Report</vt:lpstr>
      <vt:lpstr>CSF Registration Does Not Impact Billing</vt:lpstr>
      <vt:lpstr>Questions?</vt:lpstr>
      <vt:lpstr>Additional Resources</vt:lpstr>
      <vt:lpstr>Learn More at iso-ne.com</vt:lpstr>
      <vt:lpstr>Summary</vt:lpstr>
      <vt:lpstr>PowerPoint Presentation</vt:lpstr>
      <vt:lpstr>Appendix</vt:lpstr>
      <vt:lpstr>Flowchart of Energy Storage Registration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Ferro, Elizabeth, A</dc:creator>
  <cp:lastModifiedBy>McGee, Deborah, J</cp:lastModifiedBy>
  <cp:revision>8</cp:revision>
  <cp:lastPrinted>2025-11-17T14:57:37Z</cp:lastPrinted>
  <dcterms:created xsi:type="dcterms:W3CDTF">2024-11-25T20:04:13Z</dcterms:created>
  <dcterms:modified xsi:type="dcterms:W3CDTF">2025-11-18T21:18:35Z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2019-02-27T00:00:00Z</vt:filetime>
  </property>
  <property fmtid="{D5CDD505-2E9C-101B-9397-08002B2CF9AE}" pid="3" name="Creator">
    <vt:lpwstr>Microsoft® PowerPoint® 2016</vt:lpwstr>
  </property>
  <property fmtid="{D5CDD505-2E9C-101B-9397-08002B2CF9AE}" pid="4" name="LastSaved">
    <vt:filetime>2024-11-25T00:00:00Z</vt:filetime>
  </property>
  <property fmtid="{D5CDD505-2E9C-101B-9397-08002B2CF9AE}" pid="5" name="Producer">
    <vt:lpwstr>Microsoft® PowerPoint® 2016</vt:lpwstr>
  </property>
  <property fmtid="{D5CDD505-2E9C-101B-9397-08002B2CF9AE}" pid="6" name="ArticulateGUID">
    <vt:lpwstr>3C42D2C5-5F56-4966-82DC-E4DD7824490B</vt:lpwstr>
  </property>
  <property fmtid="{D5CDD505-2E9C-101B-9397-08002B2CF9AE}" pid="7" name="ArticulatePath">
    <vt:lpwstr>20190221-csf</vt:lpwstr>
  </property>
</Properties>
</file>