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80" r:id="rId4"/>
    <p:sldId id="258" r:id="rId5"/>
    <p:sldId id="259" r:id="rId6"/>
    <p:sldId id="260" r:id="rId7"/>
    <p:sldId id="282" r:id="rId8"/>
    <p:sldId id="262" r:id="rId9"/>
    <p:sldId id="274" r:id="rId10"/>
    <p:sldId id="275" r:id="rId11"/>
    <p:sldId id="276" r:id="rId12"/>
    <p:sldId id="277" r:id="rId13"/>
    <p:sldId id="278" r:id="rId14"/>
    <p:sldId id="279" r:id="rId15"/>
    <p:sldId id="261" r:id="rId16"/>
    <p:sldId id="285" r:id="rId17"/>
    <p:sldId id="269" r:id="rId18"/>
    <p:sldId id="270" r:id="rId19"/>
    <p:sldId id="271" r:id="rId20"/>
    <p:sldId id="286" r:id="rId21"/>
    <p:sldId id="283" r:id="rId22"/>
    <p:sldId id="294" r:id="rId23"/>
    <p:sldId id="287" r:id="rId24"/>
    <p:sldId id="29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08A354-2F12-465E-AA32-167596FFEEBB}" v="5" dt="2025-11-13T22:10:14.4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A0905-D37B-CD45-9F3F-2BC89D646AF0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D0C1C-9C01-B54C-8782-CA1FC2B8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87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103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78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370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631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980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1801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302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069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978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777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73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30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207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303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A16A5-6E98-7542-66B4-A543B1217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7707CF-5810-7D82-8D6A-33942FB1C0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CE5BA1-2917-AD41-9898-8B4875E152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3187C0-3BD6-7F8E-7C22-1D880DC7F4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357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9A4A0-9517-1B06-25D2-3BE73640C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119CAA-4042-7ECB-829A-A8D5EFB5FA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335236-93D7-9086-5C36-A3A973F609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E3A9C3-D971-A501-D2C0-78722757B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76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90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814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39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01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68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214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D0C1C-9C01-B54C-8782-CA1FC2B886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61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5A55-23A9-084A-96F2-1AC54F1E1BE3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F828-BC51-1C4F-A2DD-E5B7681F2C21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443F-B0D9-CD41-BEAA-CA19284943F9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A1C7-26B6-814E-8858-FB659F9F27CB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8364-1857-484E-B764-46C38838FDE0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5FA66-3921-A14F-9FCA-E8ABF7BEC943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3B90-7FFD-FE4B-B0A4-A04253DA2F53}" type="datetime1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D73E-5CAB-0042-8FE3-D942B5A144FE}" type="datetime1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194F-6331-D145-83D4-5E84AE7530C1}" type="datetime1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9940-AE3F-2B4A-A618-5AFC6E0C8CD7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33FD-5A41-7146-900A-E5F9045D1693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C8884D-DE08-A74F-831B-63A5608642C6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pacmatters@iso-ne.com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71791"/>
            <a:ext cx="9144000" cy="1028409"/>
          </a:xfrm>
        </p:spPr>
        <p:txBody>
          <a:bodyPr/>
          <a:lstStyle/>
          <a:p>
            <a:r>
              <a:rPr lang="en-US"/>
              <a:t>[Project Title]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83346"/>
            <a:ext cx="9144000" cy="1445654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[Presenter Name]</a:t>
            </a:r>
          </a:p>
          <a:p>
            <a:r>
              <a:rPr lang="en-US"/>
              <a:t>[Company]</a:t>
            </a:r>
          </a:p>
          <a:p>
            <a:r>
              <a:rPr lang="en-US"/>
              <a:t>ISO-NE Planning Advisory Committee Meeting</a:t>
            </a:r>
          </a:p>
          <a:p>
            <a:r>
              <a:rPr lang="en-US"/>
              <a:t>[Date]</a:t>
            </a:r>
          </a:p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AF2062-9518-E00D-6045-61F08C002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DDFC9-970E-A21C-CBCF-BC2E75E67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 fontScale="90000"/>
          </a:bodyPr>
          <a:lstStyle/>
          <a:p>
            <a:r>
              <a:rPr lang="en-US" sz="4400"/>
              <a:t>Project Needs and Drivers</a:t>
            </a:r>
            <a:br>
              <a:rPr lang="en-US" sz="4400"/>
            </a:br>
            <a:r>
              <a:rPr lang="en-US" sz="2800">
                <a:solidFill>
                  <a:schemeClr val="accent1"/>
                </a:solidFill>
              </a:rPr>
              <a:t>Shield Wires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722FF-BA94-BAE0-8B68-CBDD5A320DF9}"/>
              </a:ext>
            </a:extLst>
          </p:cNvPr>
          <p:cNvSpPr txBox="1"/>
          <p:nvPr/>
        </p:nvSpPr>
        <p:spPr>
          <a:xfrm>
            <a:off x="914399" y="4057419"/>
            <a:ext cx="10105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Discussion and Additional Information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57D6-988B-156D-3C91-ECF2B172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47F5EE7F-B33C-A50E-BDFC-A06882421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516545"/>
              </p:ext>
            </p:extLst>
          </p:nvPr>
        </p:nvGraphicFramePr>
        <p:xfrm>
          <a:off x="914399" y="1517433"/>
          <a:ext cx="10350501" cy="17068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814612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535889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Shield Wire Concerns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Primary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i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[Description] 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Secondary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29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976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DDFC9-970E-A21C-CBCF-BC2E75E675F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Autofit/>
          </a:bodyPr>
          <a:lstStyle/>
          <a:p>
            <a:r>
              <a:rPr lang="en-US" sz="3200"/>
              <a:t>Project Needs and Drivers</a:t>
            </a:r>
            <a:br>
              <a:rPr lang="en-US" sz="3200"/>
            </a:br>
            <a:r>
              <a:rPr lang="en-US" sz="2400">
                <a:solidFill>
                  <a:schemeClr val="accent1"/>
                </a:solidFill>
              </a:rPr>
              <a:t>Telecommunications</a:t>
            </a:r>
            <a:endParaRPr lang="en-US" sz="32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722FF-BA94-BAE0-8B68-CBDD5A320DF9}"/>
              </a:ext>
            </a:extLst>
          </p:cNvPr>
          <p:cNvSpPr txBox="1"/>
          <p:nvPr/>
        </p:nvSpPr>
        <p:spPr>
          <a:xfrm>
            <a:off x="914400" y="3921805"/>
            <a:ext cx="10105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Discussion and Additional Information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57D6-988B-156D-3C91-ECF2B172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47F5EE7F-B33C-A50E-BDFC-A06882421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988104"/>
              </p:ext>
            </p:extLst>
          </p:nvPr>
        </p:nvGraphicFramePr>
        <p:xfrm>
          <a:off x="914400" y="1517433"/>
          <a:ext cx="10350631" cy="17068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814649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535982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Telecommunication Needs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Primary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i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[Description] 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Secondary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29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97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DDFC9-970E-A21C-CBCF-BC2E75E67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 fontScale="90000"/>
          </a:bodyPr>
          <a:lstStyle/>
          <a:p>
            <a:r>
              <a:rPr lang="en-US"/>
              <a:t>Project Needs and Drivers</a:t>
            </a:r>
            <a:br>
              <a:rPr lang="en-US"/>
            </a:br>
            <a:r>
              <a:rPr lang="en-US" sz="2700">
                <a:solidFill>
                  <a:schemeClr val="accent1"/>
                </a:solidFill>
              </a:rPr>
              <a:t>System Planning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722FF-BA94-BAE0-8B68-CBDD5A320DF9}"/>
              </a:ext>
            </a:extLst>
          </p:cNvPr>
          <p:cNvSpPr txBox="1"/>
          <p:nvPr/>
        </p:nvSpPr>
        <p:spPr>
          <a:xfrm>
            <a:off x="838200" y="4106471"/>
            <a:ext cx="10105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Discussion and Additional Information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57D6-988B-156D-3C91-ECF2B172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47F5EE7F-B33C-A50E-BDFC-A06882421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866957"/>
              </p:ext>
            </p:extLst>
          </p:nvPr>
        </p:nvGraphicFramePr>
        <p:xfrm>
          <a:off x="914400" y="1517433"/>
          <a:ext cx="10350631" cy="17068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814648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535983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Planning Concerns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Primary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i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[Description] 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Secondary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29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33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DDFC9-970E-A21C-CBCF-BC2E75E67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 fontScale="90000"/>
          </a:bodyPr>
          <a:lstStyle/>
          <a:p>
            <a:r>
              <a:rPr lang="en-US" sz="4400"/>
              <a:t>Project Needs and Drivers</a:t>
            </a:r>
            <a:br>
              <a:rPr lang="en-US"/>
            </a:br>
            <a:r>
              <a:rPr lang="en-US" sz="2800">
                <a:solidFill>
                  <a:schemeClr val="accent1"/>
                </a:solidFill>
              </a:rPr>
              <a:t>Operations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722FF-BA94-BAE0-8B68-CBDD5A320DF9}"/>
              </a:ext>
            </a:extLst>
          </p:cNvPr>
          <p:cNvSpPr txBox="1"/>
          <p:nvPr/>
        </p:nvSpPr>
        <p:spPr>
          <a:xfrm>
            <a:off x="914400" y="4106471"/>
            <a:ext cx="10105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Discussion and Additional Information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57D6-988B-156D-3C91-ECF2B172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47F5EE7F-B33C-A50E-BDFC-A06882421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12127"/>
              </p:ext>
            </p:extLst>
          </p:nvPr>
        </p:nvGraphicFramePr>
        <p:xfrm>
          <a:off x="914400" y="1517433"/>
          <a:ext cx="10350631" cy="17068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814650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535981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Operational Concerns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Primary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i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[Description] 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Secondary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29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983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DDFC9-970E-A21C-CBCF-BC2E75E67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 fontScale="90000"/>
          </a:bodyPr>
          <a:lstStyle/>
          <a:p>
            <a:r>
              <a:rPr lang="en-US"/>
              <a:t>Project Needs and Drivers</a:t>
            </a:r>
            <a:br>
              <a:rPr lang="en-US" sz="4000"/>
            </a:br>
            <a:r>
              <a:rPr lang="en-US" sz="2700">
                <a:solidFill>
                  <a:schemeClr val="accent1"/>
                </a:solidFill>
              </a:rPr>
              <a:t>Other Concerns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722FF-BA94-BAE0-8B68-CBDD5A320DF9}"/>
              </a:ext>
            </a:extLst>
          </p:cNvPr>
          <p:cNvSpPr txBox="1"/>
          <p:nvPr/>
        </p:nvSpPr>
        <p:spPr>
          <a:xfrm>
            <a:off x="838200" y="4133104"/>
            <a:ext cx="10105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Discussion and Additional Information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57D6-988B-156D-3C91-ECF2B172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47F5EE7F-B33C-A50E-BDFC-A06882421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121751"/>
              </p:ext>
            </p:extLst>
          </p:nvPr>
        </p:nvGraphicFramePr>
        <p:xfrm>
          <a:off x="920684" y="1490800"/>
          <a:ext cx="10350631" cy="17068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814649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535982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Other Concerns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Primary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i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[Description] 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Secondary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29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591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5C00E-D507-4B66-0C52-AD47E20A8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Needs and Drivers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FB2FCA-D1E3-C74B-163F-A3EC211E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E9024178-B472-781D-9AFC-1CED3A93B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606434"/>
              </p:ext>
            </p:extLst>
          </p:nvPr>
        </p:nvGraphicFramePr>
        <p:xfrm>
          <a:off x="914399" y="1517433"/>
          <a:ext cx="10350632" cy="252984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3169342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181290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Items Not of Concern on this Line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Issue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Status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Structures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/>
                        <a:t>[discuss why this is not a concern with this line]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Conductors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[discuss why this is not a concern with this line]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Insulators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[discuss why this is not a concern with this line]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923330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Shield Wire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[discuss why this is not a concern with this line]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61607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Telecommunication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[discuss why this is not a concern with this line]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6805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Planning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[discuss why this is not a concern with this line]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590691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Operational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/>
                        <a:t>[discuss why this is not a concern with this line]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202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9597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5C00E-D507-4B66-0C52-AD47E20A8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/>
              <a:t>Previous Asset Management and Maintenance Strategies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FB2FCA-D1E3-C74B-163F-A3EC211E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E9024178-B472-781D-9AFC-1CED3A93B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801226"/>
              </p:ext>
            </p:extLst>
          </p:nvPr>
        </p:nvGraphicFramePr>
        <p:xfrm>
          <a:off x="914399" y="2012733"/>
          <a:ext cx="10350632" cy="17068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3169342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181290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Preventative Maintenance and Other Practices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Issue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Status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Structures [if project driver]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/>
                        <a:t>[Prior maintenance and why these or other actions are not practical for additional life extension]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Conductors [if project driver]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/>
                        <a:t>[Prior maintenance and why these or other actions are not practical for additional life extension]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Insulators [if project driver]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/>
                        <a:t>[Prior maintenance and why these or other actions are not practical for additional life extension]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923330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Shield Wire [if project driver]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dirty="0"/>
                        <a:t>[Prior maintenance and why these or other actions are not practical for additional life extension]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61607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C0D6A08-3B43-D503-0F82-CECCB9158554}"/>
              </a:ext>
            </a:extLst>
          </p:cNvPr>
          <p:cNvSpPr txBox="1"/>
          <p:nvPr/>
        </p:nvSpPr>
        <p:spPr>
          <a:xfrm>
            <a:off x="9690723" y="-4021"/>
            <a:ext cx="2653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highlight>
                  <a:srgbClr val="FFFF00"/>
                </a:highlight>
              </a:rPr>
              <a:t>New Addition Nov 2025</a:t>
            </a:r>
          </a:p>
        </p:txBody>
      </p:sp>
    </p:spTree>
    <p:extLst>
      <p:ext uri="{BB962C8B-B14F-4D97-AF65-F5344CB8AC3E}">
        <p14:creationId xmlns:p14="http://schemas.microsoft.com/office/powerpoint/2010/main" val="4270790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94BE0-63D2-8F64-008F-F482EC7D8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Review of Relevant Transmission Studies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13D10A-EB20-9C7F-A275-222D9250F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277C9BD-BC1B-67D7-D733-39F1821A3C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262264"/>
              </p:ext>
            </p:extLst>
          </p:nvPr>
        </p:nvGraphicFramePr>
        <p:xfrm>
          <a:off x="914400" y="1545777"/>
          <a:ext cx="10350631" cy="3041689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10350631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</a:tblGrid>
              <a:tr h="494834">
                <a:tc>
                  <a:txBody>
                    <a:bodyPr/>
                    <a:lstStyle/>
                    <a:p>
                      <a:r>
                        <a:rPr lang="en-US" sz="1600"/>
                        <a:t>Recent Transmission Studies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73991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Was this line overloaded in recent Attachment K studies (Reliability Needs Assessments, Longer-Term Transmission Studies, etc.) or other recent studies?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4048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/>
                        <a:t>[Yes or No. If yes, detail scenarios and resulting overloads]</a:t>
                      </a:r>
                    </a:p>
                    <a:p>
                      <a:endParaRPr lang="en-US" sz="16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636055"/>
                  </a:ext>
                </a:extLst>
              </a:tr>
              <a:tr h="404864">
                <a:tc>
                  <a:txBody>
                    <a:bodyPr/>
                    <a:lstStyle/>
                    <a:p>
                      <a:r>
                        <a:rPr lang="en-US" sz="16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Have modifications or upgrades to this line been identified as potential solutions in any of those studies?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4048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[Yes or No. If yes, describe the potential modifications or upgrades such as reconductoring, rebuilding, increasing voltage level, etc.]</a:t>
                      </a:r>
                    </a:p>
                    <a:p>
                      <a:endParaRPr lang="en-U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898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0561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17A77-33E3-E3F2-92EA-1216E8AE1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7917"/>
          </a:xfrm>
        </p:spPr>
        <p:txBody>
          <a:bodyPr>
            <a:normAutofit fontScale="90000"/>
          </a:bodyPr>
          <a:lstStyle/>
          <a:p>
            <a:r>
              <a:rPr lang="en-US"/>
              <a:t>Evaluated Solution Alternatives</a:t>
            </a:r>
            <a:br>
              <a:rPr lang="en-US"/>
            </a:br>
            <a:r>
              <a:rPr lang="en-US" sz="2700">
                <a:solidFill>
                  <a:schemeClr val="accent1"/>
                </a:solidFill>
              </a:rPr>
              <a:t>[Alternative Number]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0904F5-E5CB-91ED-AD50-8B5BD314A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3D32FDF7-841D-DB30-83DB-336AEC08F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828214"/>
              </p:ext>
            </p:extLst>
          </p:nvPr>
        </p:nvGraphicFramePr>
        <p:xfrm>
          <a:off x="914400" y="2150456"/>
          <a:ext cx="10340502" cy="280416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3166241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174261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[Alternative Name]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/>
                        <a:t>[Describe]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Primary Needs Addressed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[Structure, Conductor, </a:t>
                      </a:r>
                      <a:r>
                        <a:rPr lang="en-US" sz="1200" err="1"/>
                        <a:t>Etc</a:t>
                      </a:r>
                      <a:r>
                        <a:rPr lang="en-US" sz="1200"/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Secondary Needs Addressed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[Structure, Conductor, </a:t>
                      </a:r>
                      <a:r>
                        <a:rPr lang="en-US" sz="1200" err="1"/>
                        <a:t>Etc</a:t>
                      </a:r>
                      <a:r>
                        <a:rPr lang="en-US" sz="1200"/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923330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Advanced transmission technologies to be considered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[Advanced Conductors, Dynamic Line Ratings, Power Flow Controllers, Other]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61607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Cost Estimate and Accuracy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$XM (+200% / -50%)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6805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Impact on transmission needs or concerns from recent studies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[Describe if applicable]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590691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Key standards or criteria affecting design if different than current design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[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NESC, etc.]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Or, “None – Alternative design is similar to existing design”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202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057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D2F82-6697-93A9-8702-1EF94B27D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901"/>
          </a:xfrm>
        </p:spPr>
        <p:txBody>
          <a:bodyPr>
            <a:normAutofit fontScale="90000"/>
          </a:bodyPr>
          <a:lstStyle/>
          <a:p>
            <a:r>
              <a:rPr lang="en-US"/>
              <a:t>Comparative Analysis of Alternatives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4C4201-20C4-8151-9A22-57C9B0FB5DF4}"/>
              </a:ext>
            </a:extLst>
          </p:cNvPr>
          <p:cNvSpPr txBox="1"/>
          <p:nvPr/>
        </p:nvSpPr>
        <p:spPr>
          <a:xfrm>
            <a:off x="838200" y="4042623"/>
            <a:ext cx="81843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/>
              <a:t>Conclusions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[Describe]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Alternative [X] is the preferred alternative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DFC632-8096-0ADE-060E-9F69190B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878BF0C1-9BF0-FF4D-399D-1982BEA455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826992"/>
              </p:ext>
            </p:extLst>
          </p:nvPr>
        </p:nvGraphicFramePr>
        <p:xfrm>
          <a:off x="914400" y="1131694"/>
          <a:ext cx="10323095" cy="252984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557176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2273998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  <a:gridCol w="2492184">
                  <a:extLst>
                    <a:ext uri="{9D8B030D-6E8A-4147-A177-3AD203B41FA5}">
                      <a16:colId xmlns:a16="http://schemas.microsoft.com/office/drawing/2014/main" val="116668137"/>
                    </a:ext>
                  </a:extLst>
                </a:gridCol>
                <a:gridCol w="2999737">
                  <a:extLst>
                    <a:ext uri="{9D8B030D-6E8A-4147-A177-3AD203B41FA5}">
                      <a16:colId xmlns:a16="http://schemas.microsoft.com/office/drawing/2014/main" val="1006653384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Comparison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Key Criteria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Alternative 1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Alternative 2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Alternative 3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Addresses Primary Need(s)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/>
                        <a:t>[Yes/No]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Secondary Needs Addressed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209714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Cost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/>
                        <a:t>$X.XM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Constructability </a:t>
                      </a:r>
                      <a:r>
                        <a:rPr 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concerns or advantages</a:t>
                      </a:r>
                      <a:endParaRPr lang="en-US" sz="1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923330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Siting, Environmental and regulatory issues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61607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[Expand table as needed]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70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19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CE52E-15E6-E79A-25FD-20C763643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Project Summary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85D0B-2E70-1024-5502-FAFBEE01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52A3AE40-F557-61B3-AECD-604B864D6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742844"/>
              </p:ext>
            </p:extLst>
          </p:nvPr>
        </p:nvGraphicFramePr>
        <p:xfrm>
          <a:off x="914401" y="1688653"/>
          <a:ext cx="10300592" cy="6400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300592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</a:tblGrid>
              <a:tr h="188575">
                <a:tc>
                  <a:txBody>
                    <a:bodyPr/>
                    <a:lstStyle/>
                    <a:p>
                      <a:r>
                        <a:rPr lang="en-US" sz="1600"/>
                        <a:t>Project Drivers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58043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[Describe]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</a:tbl>
          </a:graphicData>
        </a:graphic>
      </p:graphicFrame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013E4274-DE4A-DF63-49F7-E29B23D99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163183"/>
              </p:ext>
            </p:extLst>
          </p:nvPr>
        </p:nvGraphicFramePr>
        <p:xfrm>
          <a:off x="914401" y="2692214"/>
          <a:ext cx="10300591" cy="1554480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1850250">
                  <a:extLst>
                    <a:ext uri="{9D8B030D-6E8A-4147-A177-3AD203B41FA5}">
                      <a16:colId xmlns:a16="http://schemas.microsoft.com/office/drawing/2014/main" val="1684749635"/>
                    </a:ext>
                  </a:extLst>
                </a:gridCol>
                <a:gridCol w="6872139">
                  <a:extLst>
                    <a:ext uri="{9D8B030D-6E8A-4147-A177-3AD203B41FA5}">
                      <a16:colId xmlns:a16="http://schemas.microsoft.com/office/drawing/2014/main" val="2383386855"/>
                    </a:ext>
                  </a:extLst>
                </a:gridCol>
                <a:gridCol w="1578202">
                  <a:extLst>
                    <a:ext uri="{9D8B030D-6E8A-4147-A177-3AD203B41FA5}">
                      <a16:colId xmlns:a16="http://schemas.microsoft.com/office/drawing/2014/main" val="1107322427"/>
                    </a:ext>
                  </a:extLst>
                </a:gridCol>
              </a:tblGrid>
              <a:tr h="244123">
                <a:tc gridSpan="3">
                  <a:txBody>
                    <a:bodyPr/>
                    <a:lstStyle/>
                    <a:p>
                      <a:r>
                        <a:rPr lang="en-US" sz="1600"/>
                        <a:t>Alternatives Considered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676344"/>
                  </a:ext>
                </a:extLst>
              </a:tr>
              <a:tr h="200649">
                <a:tc>
                  <a:txBody>
                    <a:bodyPr/>
                    <a:lstStyle/>
                    <a:p>
                      <a:r>
                        <a:rPr lang="en-US" sz="1400" b="1" i="0">
                          <a:solidFill>
                            <a:schemeClr val="bg1"/>
                          </a:solidFill>
                        </a:rPr>
                        <a:t>Alternative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>
                          <a:solidFill>
                            <a:schemeClr val="bg1"/>
                          </a:solidFill>
                        </a:rPr>
                        <a:t>Cost Estimate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335002"/>
                  </a:ext>
                </a:extLst>
              </a:tr>
              <a:tr h="244123">
                <a:tc>
                  <a:txBody>
                    <a:bodyPr/>
                    <a:lstStyle/>
                    <a:p>
                      <a:r>
                        <a:rPr lang="en-US" sz="1400"/>
                        <a:t>Alternative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(Base Alternative) [Summarize scope]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tabLst>
                          <a:tab pos="735013" algn="dec"/>
                        </a:tabLst>
                      </a:pPr>
                      <a:r>
                        <a:rPr lang="en-US" sz="1400"/>
                        <a:t>[$X.X M]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536979"/>
                  </a:ext>
                </a:extLst>
              </a:tr>
              <a:tr h="244123">
                <a:tc>
                  <a:txBody>
                    <a:bodyPr/>
                    <a:lstStyle/>
                    <a:p>
                      <a:r>
                        <a:rPr lang="en-US" sz="1400"/>
                        <a:t>Alternative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[Summarize scope]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457200" algn="dec"/>
                        </a:tabLst>
                      </a:pPr>
                      <a:r>
                        <a:rPr lang="en-US" sz="1400"/>
                        <a:t>[$X.X M]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416169"/>
                  </a:ext>
                </a:extLst>
              </a:tr>
              <a:tr h="244123">
                <a:tc>
                  <a:txBody>
                    <a:bodyPr/>
                    <a:lstStyle/>
                    <a:p>
                      <a:r>
                        <a:rPr lang="en-US" sz="1400"/>
                        <a:t>Alternative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[Summarize scope]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457200" algn="dec"/>
                        </a:tabLst>
                      </a:pPr>
                      <a:r>
                        <a:rPr lang="en-US" sz="1400" dirty="0"/>
                        <a:t>[$X.X M]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962611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EB3BED41-7D21-D9C9-9D77-CD101B1BDB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009993"/>
              </p:ext>
            </p:extLst>
          </p:nvPr>
        </p:nvGraphicFramePr>
        <p:xfrm>
          <a:off x="914401" y="4536215"/>
          <a:ext cx="10300593" cy="1158240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1850250">
                  <a:extLst>
                    <a:ext uri="{9D8B030D-6E8A-4147-A177-3AD203B41FA5}">
                      <a16:colId xmlns:a16="http://schemas.microsoft.com/office/drawing/2014/main" val="1684749635"/>
                    </a:ext>
                  </a:extLst>
                </a:gridCol>
                <a:gridCol w="6872140">
                  <a:extLst>
                    <a:ext uri="{9D8B030D-6E8A-4147-A177-3AD203B41FA5}">
                      <a16:colId xmlns:a16="http://schemas.microsoft.com/office/drawing/2014/main" val="2383386855"/>
                    </a:ext>
                  </a:extLst>
                </a:gridCol>
                <a:gridCol w="1578203">
                  <a:extLst>
                    <a:ext uri="{9D8B030D-6E8A-4147-A177-3AD203B41FA5}">
                      <a16:colId xmlns:a16="http://schemas.microsoft.com/office/drawing/2014/main" val="1107322427"/>
                    </a:ext>
                  </a:extLst>
                </a:gridCol>
              </a:tblGrid>
              <a:tr h="232759">
                <a:tc gridSpan="3">
                  <a:txBody>
                    <a:bodyPr/>
                    <a:lstStyle/>
                    <a:p>
                      <a:r>
                        <a:rPr lang="en-US" sz="1600"/>
                        <a:t>Preferred Alternative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676344"/>
                  </a:ext>
                </a:extLst>
              </a:tr>
              <a:tr h="191309">
                <a:tc>
                  <a:txBody>
                    <a:bodyPr/>
                    <a:lstStyle/>
                    <a:p>
                      <a:r>
                        <a:rPr lang="en-US" sz="1400" b="1" i="0">
                          <a:solidFill>
                            <a:schemeClr val="bg1"/>
                          </a:solidFill>
                        </a:rPr>
                        <a:t>Alternative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>
                          <a:solidFill>
                            <a:schemeClr val="bg1"/>
                          </a:solidFill>
                        </a:rPr>
                        <a:t>Reason for Recommendation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>
                          <a:solidFill>
                            <a:schemeClr val="bg1"/>
                          </a:solidFill>
                        </a:rPr>
                        <a:t>Cost Estimate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335002"/>
                  </a:ext>
                </a:extLst>
              </a:tr>
              <a:tr h="232759">
                <a:tc>
                  <a:txBody>
                    <a:bodyPr/>
                    <a:lstStyle/>
                    <a:p>
                      <a:r>
                        <a:rPr lang="en-US" sz="1400"/>
                        <a:t>Alternative [X]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/>
                        <a:t>[Describe]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[$X.X M]</a:t>
                      </a:r>
                    </a:p>
                    <a:p>
                      <a:r>
                        <a:rPr lang="en-US" sz="1400" dirty="0"/>
                        <a:t>-25%/+50%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416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6621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AAC38-6093-38B1-98D6-FE9899246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Scope Summary for Preferred Solution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E86FF6-B42F-EDC8-4FE9-93EC22959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D2506A3A-3773-3A99-CE2D-A4994F897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366908"/>
              </p:ext>
            </p:extLst>
          </p:nvPr>
        </p:nvGraphicFramePr>
        <p:xfrm>
          <a:off x="540857" y="1391562"/>
          <a:ext cx="5224943" cy="2207006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2224042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1277987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  <a:gridCol w="1722914">
                  <a:extLst>
                    <a:ext uri="{9D8B030D-6E8A-4147-A177-3AD203B41FA5}">
                      <a16:colId xmlns:a16="http://schemas.microsoft.com/office/drawing/2014/main" val="2813008611"/>
                    </a:ext>
                  </a:extLst>
                </a:gridCol>
              </a:tblGrid>
              <a:tr h="208575">
                <a:tc gridSpan="3">
                  <a:txBody>
                    <a:bodyPr/>
                    <a:lstStyle/>
                    <a:p>
                      <a:r>
                        <a:rPr lang="en-US" sz="1600"/>
                        <a:t>Structure Characteristics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b="1" kern="10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Per Unit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559961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Primary structure configuration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b="0"/>
                        <a:t>H-Frame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b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Material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Steel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Number of Structure Replacements (</a:t>
                      </a:r>
                      <a:r>
                        <a:rPr lang="en-US" sz="1400" b="1" kern="100" err="1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est</a:t>
                      </a: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2.5 per mile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[Other information]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121119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8E0A447-BE2A-BCA4-AFF6-3E7823B73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876814"/>
              </p:ext>
            </p:extLst>
          </p:nvPr>
        </p:nvGraphicFramePr>
        <p:xfrm>
          <a:off x="6311900" y="1428265"/>
          <a:ext cx="4953000" cy="2133600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3311197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1641803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302554">
                <a:tc gridSpan="2">
                  <a:txBody>
                    <a:bodyPr/>
                    <a:lstStyle/>
                    <a:p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Additional Scope Details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0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53549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Miles of ROW Affected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b="0"/>
                        <a:t>10 miles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465734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Miles of shield wire replacement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b="0"/>
                        <a:t>None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Miles of conductor replacement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None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ADSS Substation Connections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None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[Other Information]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6736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40B601-0D89-519C-04F6-746153254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340275"/>
              </p:ext>
            </p:extLst>
          </p:nvPr>
        </p:nvGraphicFramePr>
        <p:xfrm>
          <a:off x="540857" y="3785627"/>
          <a:ext cx="10724192" cy="2642469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4524919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2994815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  <a:gridCol w="3204458">
                  <a:extLst>
                    <a:ext uri="{9D8B030D-6E8A-4147-A177-3AD203B41FA5}">
                      <a16:colId xmlns:a16="http://schemas.microsoft.com/office/drawing/2014/main" val="925836408"/>
                    </a:ext>
                  </a:extLst>
                </a:gridCol>
              </a:tblGrid>
              <a:tr h="302554">
                <a:tc gridSpan="3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/>
                          <a:ea typeface="+mn-ea"/>
                          <a:cs typeface="Times New Roman"/>
                        </a:rPr>
                        <a:t>Cost Breakdown Details </a:t>
                      </a: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highlight>
                            <a:srgbClr val="808080"/>
                          </a:highlight>
                          <a:latin typeface="Aptos"/>
                          <a:ea typeface="+mn-ea"/>
                          <a:cs typeface="Times New Roman"/>
                        </a:rPr>
                        <a:t>[Modify line items as needed for specific projects]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5088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0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/>
                          <a:cs typeface="Times New Roman"/>
                        </a:rPr>
                        <a:t>Cost</a:t>
                      </a:r>
                      <a:endParaRPr lang="en-US" sz="1400" b="1" kern="10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/>
                          <a:cs typeface="Times New Roman"/>
                        </a:rPr>
                        <a:t>Per Unit Cost</a:t>
                      </a:r>
                      <a:endParaRPr lang="en-US" sz="1400" b="1" kern="10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53549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/>
                          <a:ea typeface="+mn-ea"/>
                          <a:cs typeface="Times New Roman"/>
                        </a:rPr>
                        <a:t>Structure Replacements</a:t>
                      </a:r>
                      <a:endParaRPr lang="en-US" sz="1400" b="1" kern="10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400" b="0"/>
                        <a:t>$X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400" b="0"/>
                        <a:t>$X/structure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9268779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/>
                          <a:ea typeface="+mn-ea"/>
                          <a:cs typeface="Times New Roman"/>
                        </a:rPr>
                        <a:t>Reconductoring / Shield Wire [optional]</a:t>
                      </a:r>
                      <a:endParaRPr lang="en-US" sz="1400" b="1" kern="10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400" b="0"/>
                        <a:t>$X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b="0"/>
                        <a:t>$X/mile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465734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/>
                          <a:ea typeface="+mn-ea"/>
                          <a:cs typeface="Times New Roman"/>
                        </a:rPr>
                        <a:t>Access costs [optional]</a:t>
                      </a:r>
                      <a:endParaRPr lang="en-US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400" b="0"/>
                        <a:t>$X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b="0"/>
                        <a:t>$X/mile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8620036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/>
                          <a:ea typeface="+mn-ea"/>
                          <a:cs typeface="Times New Roman"/>
                        </a:rPr>
                        <a:t>Other costs (engineering, contingency, etc.) [optional]</a:t>
                      </a:r>
                    </a:p>
                  </a:txBody>
                  <a:tcPr marL="68580" marR="68580" marT="0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400" b="0"/>
                        <a:t>$X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endParaRPr lang="en-US" sz="1400" b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275913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/>
                          <a:ea typeface="+mn-ea"/>
                          <a:cs typeface="Times New Roman"/>
                        </a:rPr>
                        <a:t>Total Cost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/>
                        <a:t>$X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986323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00">
                          <a:solidFill>
                            <a:srgbClr val="FFFFFF"/>
                          </a:solidFill>
                          <a:effectLst/>
                          <a:latin typeface="Aptos"/>
                          <a:ea typeface="+mn-ea"/>
                          <a:cs typeface="Times New Roman"/>
                        </a:rPr>
                        <a:t>Key factors affecting costs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673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A4B876F-32AF-A917-5F2E-90A733025EBD}"/>
              </a:ext>
            </a:extLst>
          </p:cNvPr>
          <p:cNvSpPr txBox="1"/>
          <p:nvPr/>
        </p:nvSpPr>
        <p:spPr>
          <a:xfrm>
            <a:off x="9690723" y="-4021"/>
            <a:ext cx="2653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highlight>
                  <a:srgbClr val="FFFF00"/>
                </a:highlight>
              </a:rPr>
              <a:t>New Addition Nov 2025</a:t>
            </a:r>
          </a:p>
        </p:txBody>
      </p:sp>
    </p:spTree>
    <p:extLst>
      <p:ext uri="{BB962C8B-B14F-4D97-AF65-F5344CB8AC3E}">
        <p14:creationId xmlns:p14="http://schemas.microsoft.com/office/powerpoint/2010/main" val="3736974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54E96-1786-34D9-D120-E65BD259C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7382"/>
          </a:xfrm>
        </p:spPr>
        <p:txBody>
          <a:bodyPr>
            <a:normAutofit fontScale="90000"/>
          </a:bodyPr>
          <a:lstStyle/>
          <a:p>
            <a:r>
              <a:rPr lang="en-US"/>
              <a:t>Schedule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974C0D-A50C-9172-0B31-C045E09BD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5996E4-ADCE-DBCB-4875-B7DAA7F8C134}"/>
              </a:ext>
            </a:extLst>
          </p:cNvPr>
          <p:cNvGraphicFramePr>
            <a:graphicFrameLocks noGrp="1"/>
          </p:cNvGraphicFramePr>
          <p:nvPr/>
        </p:nvGraphicFramePr>
        <p:xfrm>
          <a:off x="913793" y="1907501"/>
          <a:ext cx="10302197" cy="11695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3154512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147685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Planned Schedule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Comment Deadline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December YY 2024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Follow-up PAC Presentation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[Date]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6923330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Start of Major Construction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QX 202X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8590691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Project in Service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QX 202X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22027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5AC2DCF-1D3D-2E55-626A-516450B8591F}"/>
              </a:ext>
            </a:extLst>
          </p:cNvPr>
          <p:cNvGraphicFramePr>
            <a:graphicFrameLocks noGrp="1"/>
          </p:cNvGraphicFramePr>
          <p:nvPr/>
        </p:nvGraphicFramePr>
        <p:xfrm>
          <a:off x="913792" y="4131925"/>
          <a:ext cx="10302197" cy="75243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3154512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147685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en-US" sz="1600"/>
                        <a:t>Transmission Owner Contact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Contact Name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[Company Contact Name]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Contact Email Address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[Company Contact Email Address]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692333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16F0EC7-997C-AB15-DF8F-A3A36323107F}"/>
              </a:ext>
            </a:extLst>
          </p:cNvPr>
          <p:cNvSpPr txBox="1"/>
          <p:nvPr/>
        </p:nvSpPr>
        <p:spPr>
          <a:xfrm>
            <a:off x="913792" y="3746501"/>
            <a:ext cx="9277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Please submit any comments to </a:t>
            </a:r>
            <a:r>
              <a:rPr lang="en-US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pacmatters@iso-ne.com</a:t>
            </a:r>
            <a:r>
              <a:rPr lang="en-US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and:</a:t>
            </a:r>
            <a:endParaRPr lang="en-US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68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7276A7-9196-322A-92D3-CEB794DC5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Appendix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766BDB-E501-94AF-4C30-36D4805712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5427F-7EE4-F72A-9F43-893C978C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06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B0A63-4C0A-E9D3-FA73-0254992E2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B9345-9BC3-EBEF-B67D-6DF3E3F7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br>
              <a:rPr lang="en-US"/>
            </a:br>
            <a:r>
              <a:rPr lang="en-US"/>
              <a:t>Additional Cost Detail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42B07F-02FE-5FB4-A624-0053C8C24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96414E-7700-0812-23EB-41FBBB6257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7789" t="52235" r="27295" b="27059"/>
          <a:stretch>
            <a:fillRect/>
          </a:stretch>
        </p:blipFill>
        <p:spPr>
          <a:xfrm>
            <a:off x="651059" y="2108499"/>
            <a:ext cx="10702741" cy="30551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7F38649-7A82-6AFB-37CD-6B93643EFBF1}"/>
              </a:ext>
            </a:extLst>
          </p:cNvPr>
          <p:cNvSpPr txBox="1"/>
          <p:nvPr/>
        </p:nvSpPr>
        <p:spPr>
          <a:xfrm>
            <a:off x="9690723" y="-4021"/>
            <a:ext cx="2653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highlight>
                  <a:srgbClr val="FFFF00"/>
                </a:highlight>
              </a:rPr>
              <a:t>New Addition Nov 2025</a:t>
            </a:r>
          </a:p>
        </p:txBody>
      </p:sp>
    </p:spTree>
    <p:extLst>
      <p:ext uri="{BB962C8B-B14F-4D97-AF65-F5344CB8AC3E}">
        <p14:creationId xmlns:p14="http://schemas.microsoft.com/office/powerpoint/2010/main" val="7285673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44C0A-F12F-E6D4-4F50-D2A873282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B0C76-83E7-3111-A300-AB3B28218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7917"/>
          </a:xfrm>
        </p:spPr>
        <p:txBody>
          <a:bodyPr>
            <a:normAutofit fontScale="90000"/>
          </a:bodyPr>
          <a:lstStyle/>
          <a:p>
            <a:r>
              <a:rPr lang="en-US"/>
              <a:t>Preliminary Conductor Ratings*</a:t>
            </a:r>
            <a:br>
              <a:rPr lang="en-US"/>
            </a:br>
            <a:r>
              <a:rPr lang="en-US" sz="2700">
                <a:solidFill>
                  <a:schemeClr val="accent1"/>
                </a:solidFill>
              </a:rPr>
              <a:t>Pre- and Post-Project Ratings for Alternative [X]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6EF4EA-24DF-8C4A-28E6-8217F0ABB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24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2579DD-2DC4-B619-13E1-EDE749197096}"/>
              </a:ext>
            </a:extLst>
          </p:cNvPr>
          <p:cNvSpPr txBox="1"/>
          <p:nvPr/>
        </p:nvSpPr>
        <p:spPr>
          <a:xfrm>
            <a:off x="2565721" y="1620455"/>
            <a:ext cx="2743199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2AF178-184F-1DED-5845-22C6249C4D1E}"/>
              </a:ext>
            </a:extLst>
          </p:cNvPr>
          <p:cNvSpPr txBox="1"/>
          <p:nvPr/>
        </p:nvSpPr>
        <p:spPr>
          <a:xfrm>
            <a:off x="836218" y="1377074"/>
            <a:ext cx="105156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Current and </a:t>
            </a:r>
            <a:r>
              <a:rPr lang="en-US" b="1">
                <a:ea typeface="+mn-lt"/>
                <a:cs typeface="+mn-lt"/>
              </a:rPr>
              <a:t>preliminary</a:t>
            </a:r>
            <a:r>
              <a:rPr lang="en-US">
                <a:ea typeface="+mn-lt"/>
                <a:cs typeface="+mn-lt"/>
              </a:rPr>
              <a:t> post-project </a:t>
            </a:r>
            <a:r>
              <a:rPr lang="en-US" b="1">
                <a:ea typeface="+mn-lt"/>
                <a:cs typeface="+mn-lt"/>
              </a:rPr>
              <a:t>conductor </a:t>
            </a:r>
            <a:r>
              <a:rPr lang="en-US">
                <a:ea typeface="+mn-lt"/>
                <a:cs typeface="+mn-lt"/>
              </a:rPr>
              <a:t>ratings are listed below – final post-project ratings may differ</a:t>
            </a:r>
          </a:p>
          <a:p>
            <a:pPr marL="285750" indent="-285750">
              <a:buFont typeface="Arial"/>
              <a:buChar char="•"/>
            </a:pPr>
            <a:r>
              <a:rPr lang="en-US" i="1">
                <a:ea typeface="+mn-lt"/>
                <a:cs typeface="+mn-lt"/>
              </a:rPr>
              <a:t>[Include this slide only if capacity is potentially changing]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B63502-D3FA-82BF-7192-FD58B530BB5A}"/>
              </a:ext>
            </a:extLst>
          </p:cNvPr>
          <p:cNvSpPr txBox="1"/>
          <p:nvPr/>
        </p:nvSpPr>
        <p:spPr>
          <a:xfrm>
            <a:off x="9690723" y="-4021"/>
            <a:ext cx="2653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highlight>
                  <a:srgbClr val="FFFF00"/>
                </a:highlight>
              </a:rPr>
              <a:t>New Addition Nov 2025</a:t>
            </a:r>
          </a:p>
        </p:txBody>
      </p:sp>
      <p:pic>
        <p:nvPicPr>
          <p:cNvPr id="6" name="table">
            <a:extLst>
              <a:ext uri="{FF2B5EF4-FFF2-40B4-BE49-F238E27FC236}">
                <a16:creationId xmlns:a16="http://schemas.microsoft.com/office/drawing/2014/main" id="{50E5EDE0-E700-AE27-C432-175529584D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18" y="3041158"/>
            <a:ext cx="11325400" cy="29289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8C356FB-EBD7-F92E-8425-EEA265507C44}"/>
              </a:ext>
            </a:extLst>
          </p:cNvPr>
          <p:cNvSpPr txBox="1"/>
          <p:nvPr/>
        </p:nvSpPr>
        <p:spPr>
          <a:xfrm>
            <a:off x="648928" y="6194323"/>
            <a:ext cx="7961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*Final circuit ratings may be limited due to associated substation equipment</a:t>
            </a:r>
          </a:p>
        </p:txBody>
      </p:sp>
    </p:spTree>
    <p:extLst>
      <p:ext uri="{BB962C8B-B14F-4D97-AF65-F5344CB8AC3E}">
        <p14:creationId xmlns:p14="http://schemas.microsoft.com/office/powerpoint/2010/main" val="46058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6F646-8440-4FC2-EBBF-F59507002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Outline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BF7D17-58E9-619E-6C90-F28E30343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Background Information</a:t>
            </a:r>
          </a:p>
          <a:p>
            <a:r>
              <a:rPr lang="en-US"/>
              <a:t>Project Needs and Drivers</a:t>
            </a:r>
          </a:p>
          <a:p>
            <a:r>
              <a:rPr lang="en-US"/>
              <a:t>Solution Alternatives</a:t>
            </a:r>
          </a:p>
          <a:p>
            <a:r>
              <a:rPr lang="en-US"/>
              <a:t>Selection of Preferred Solution</a:t>
            </a:r>
          </a:p>
          <a:p>
            <a:r>
              <a:rPr lang="en-US"/>
              <a:t>Schedule and Contact Information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71AE4B-C903-84AE-7769-4DA7E7014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29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AAC38-6093-38B1-98D6-FE9899246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Background Information </a:t>
            </a:r>
            <a:br>
              <a:rPr lang="en-US"/>
            </a:br>
            <a:r>
              <a:rPr lang="en-US" sz="2400">
                <a:solidFill>
                  <a:schemeClr val="accent1"/>
                </a:solidFill>
              </a:rPr>
              <a:t>[Line XXX]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E86FF6-B42F-EDC8-4FE9-93EC22959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11" name="Table 4">
            <a:extLst>
              <a:ext uri="{FF2B5EF4-FFF2-40B4-BE49-F238E27FC236}">
                <a16:creationId xmlns:a16="http://schemas.microsoft.com/office/drawing/2014/main" id="{D2506A3A-3773-3A99-CE2D-A4994F897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727209"/>
              </p:ext>
            </p:extLst>
          </p:nvPr>
        </p:nvGraphicFramePr>
        <p:xfrm>
          <a:off x="914399" y="1690688"/>
          <a:ext cx="5074761" cy="2438400"/>
        </p:xfrm>
        <a:graphic>
          <a:graphicData uri="http://schemas.openxmlformats.org/drawingml/2006/table">
            <a:tbl>
              <a:tblPr firstRow="1" firstCol="1">
                <a:tableStyleId>{B301B821-A1FF-4177-AEE7-76D212191A09}</a:tableStyleId>
              </a:tblPr>
              <a:tblGrid>
                <a:gridCol w="1748330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3326431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Key Details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Location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/>
                        <a:t>From:</a:t>
                      </a:r>
                      <a:r>
                        <a:rPr lang="en-US" sz="1200"/>
                        <a:t> [Station], [Town], [State]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/>
                        <a:t>To: </a:t>
                      </a:r>
                      <a:r>
                        <a:rPr lang="en-US" sz="1200" b="0"/>
                        <a:t>[Station], [Town], [State]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Line length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___ miles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Operating Voltage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___ kV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Age and upgrade history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3736" indent="-173736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Originally constructed in ___</a:t>
                      </a:r>
                    </a:p>
                    <a:p>
                      <a:pPr marL="173736" indent="-173736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[No significant upgrades or rebuilds]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298867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bg1"/>
                          </a:solidFill>
                        </a:rPr>
                        <a:t>Prior PAC presentations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[List]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354043"/>
                  </a:ext>
                </a:extLst>
              </a:tr>
            </a:tbl>
          </a:graphicData>
        </a:graphic>
      </p:graphicFrame>
      <p:graphicFrame>
        <p:nvGraphicFramePr>
          <p:cNvPr id="12" name="Table 5">
            <a:extLst>
              <a:ext uri="{FF2B5EF4-FFF2-40B4-BE49-F238E27FC236}">
                <a16:creationId xmlns:a16="http://schemas.microsoft.com/office/drawing/2014/main" id="{D2CDADF1-8B55-FD1E-CE5A-AA5ADD816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101373"/>
              </p:ext>
            </p:extLst>
          </p:nvPr>
        </p:nvGraphicFramePr>
        <p:xfrm>
          <a:off x="6202836" y="1690688"/>
          <a:ext cx="5005633" cy="17068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814460">
                  <a:extLst>
                    <a:ext uri="{9D8B030D-6E8A-4147-A177-3AD203B41FA5}">
                      <a16:colId xmlns:a16="http://schemas.microsoft.com/office/drawing/2014/main" val="1684749635"/>
                    </a:ext>
                  </a:extLst>
                </a:gridCol>
                <a:gridCol w="2428362">
                  <a:extLst>
                    <a:ext uri="{9D8B030D-6E8A-4147-A177-3AD203B41FA5}">
                      <a16:colId xmlns:a16="http://schemas.microsoft.com/office/drawing/2014/main" val="2383386855"/>
                    </a:ext>
                  </a:extLst>
                </a:gridCol>
                <a:gridCol w="895546">
                  <a:extLst>
                    <a:ext uri="{9D8B030D-6E8A-4147-A177-3AD203B41FA5}">
                      <a16:colId xmlns:a16="http://schemas.microsoft.com/office/drawing/2014/main" val="3514146058"/>
                    </a:ext>
                  </a:extLst>
                </a:gridCol>
                <a:gridCol w="867265">
                  <a:extLst>
                    <a:ext uri="{9D8B030D-6E8A-4147-A177-3AD203B41FA5}">
                      <a16:colId xmlns:a16="http://schemas.microsoft.com/office/drawing/2014/main" val="1602236042"/>
                    </a:ext>
                  </a:extLst>
                </a:gridCol>
              </a:tblGrid>
              <a:tr h="244123">
                <a:tc gridSpan="3">
                  <a:txBody>
                    <a:bodyPr/>
                    <a:lstStyle/>
                    <a:p>
                      <a:r>
                        <a:rPr lang="en-US" sz="1600"/>
                        <a:t>Existing Structures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676344"/>
                  </a:ext>
                </a:extLst>
              </a:tr>
              <a:tr h="200649">
                <a:tc>
                  <a:txBody>
                    <a:bodyPr/>
                    <a:lstStyle/>
                    <a:p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Material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Configuration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Number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Avg. age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335002"/>
                  </a:ext>
                </a:extLst>
              </a:tr>
              <a:tr h="244123">
                <a:tc gridSpan="4">
                  <a:txBody>
                    <a:bodyPr/>
                    <a:lstStyle/>
                    <a:p>
                      <a:r>
                        <a:rPr lang="en-US" sz="1200" b="1"/>
                        <a:t>[Line Section 1]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536979"/>
                  </a:ext>
                </a:extLst>
              </a:tr>
              <a:tr h="244123">
                <a:tc>
                  <a:txBody>
                    <a:bodyPr/>
                    <a:lstStyle/>
                    <a:p>
                      <a:r>
                        <a:rPr lang="en-US" sz="1200"/>
                        <a:t>[Wood]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[H-frame &amp; Angle Structures]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[count]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457200" algn="dec"/>
                        </a:tabLst>
                      </a:pPr>
                      <a:r>
                        <a:rPr lang="en-US" sz="1200"/>
                        <a:t>[X]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416169"/>
                  </a:ext>
                </a:extLst>
              </a:tr>
              <a:tr h="244123">
                <a:tc>
                  <a:txBody>
                    <a:bodyPr/>
                    <a:lstStyle/>
                    <a:p>
                      <a:r>
                        <a:rPr lang="en-US" sz="1200"/>
                        <a:t>[Steel]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[H-frame &amp; angle structures]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[count]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457200" algn="dec"/>
                        </a:tabLst>
                      </a:pPr>
                      <a:r>
                        <a:rPr lang="en-US" sz="1200"/>
                        <a:t>[X]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962611"/>
                  </a:ext>
                </a:extLst>
              </a:tr>
              <a:tr h="244123">
                <a:tc>
                  <a:txBody>
                    <a:bodyPr/>
                    <a:lstStyle/>
                    <a:p>
                      <a:r>
                        <a:rPr lang="en-US" sz="1200"/>
                        <a:t>[Steel]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[Single-circuit lattice tower]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[count]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457200" algn="dec"/>
                        </a:tabLst>
                      </a:pPr>
                      <a:r>
                        <a:rPr lang="en-US" sz="1200" dirty="0"/>
                        <a:t>[X]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22035"/>
                  </a:ext>
                </a:extLst>
              </a:tr>
            </a:tbl>
          </a:graphicData>
        </a:graphic>
      </p:graphicFrame>
      <p:graphicFrame>
        <p:nvGraphicFramePr>
          <p:cNvPr id="13" name="Table 5">
            <a:extLst>
              <a:ext uri="{FF2B5EF4-FFF2-40B4-BE49-F238E27FC236}">
                <a16:creationId xmlns:a16="http://schemas.microsoft.com/office/drawing/2014/main" id="{74C574BD-ECAB-DB8A-1071-6A7A2760B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198064"/>
              </p:ext>
            </p:extLst>
          </p:nvPr>
        </p:nvGraphicFramePr>
        <p:xfrm>
          <a:off x="6202836" y="3734752"/>
          <a:ext cx="5005633" cy="143256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3242822">
                  <a:extLst>
                    <a:ext uri="{9D8B030D-6E8A-4147-A177-3AD203B41FA5}">
                      <a16:colId xmlns:a16="http://schemas.microsoft.com/office/drawing/2014/main" val="2383386855"/>
                    </a:ext>
                  </a:extLst>
                </a:gridCol>
                <a:gridCol w="977668">
                  <a:extLst>
                    <a:ext uri="{9D8B030D-6E8A-4147-A177-3AD203B41FA5}">
                      <a16:colId xmlns:a16="http://schemas.microsoft.com/office/drawing/2014/main" val="1446031571"/>
                    </a:ext>
                  </a:extLst>
                </a:gridCol>
                <a:gridCol w="785143">
                  <a:extLst>
                    <a:ext uri="{9D8B030D-6E8A-4147-A177-3AD203B41FA5}">
                      <a16:colId xmlns:a16="http://schemas.microsoft.com/office/drawing/2014/main" val="293102138"/>
                    </a:ext>
                  </a:extLst>
                </a:gridCol>
              </a:tblGrid>
              <a:tr h="265644">
                <a:tc gridSpan="3">
                  <a:txBody>
                    <a:bodyPr/>
                    <a:lstStyle/>
                    <a:p>
                      <a:r>
                        <a:rPr lang="en-US" sz="1600"/>
                        <a:t>Existing Conductor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676344"/>
                  </a:ext>
                </a:extLst>
              </a:tr>
              <a:tr h="200649">
                <a:tc>
                  <a:txBody>
                    <a:bodyPr/>
                    <a:lstStyle/>
                    <a:p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Type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Length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0">
                          <a:solidFill>
                            <a:schemeClr val="bg1"/>
                          </a:solidFill>
                        </a:rPr>
                        <a:t>Avg. age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3335002"/>
                  </a:ext>
                </a:extLst>
              </a:tr>
              <a:tr h="24412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[Line Section 1]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>
                        <a:tabLst>
                          <a:tab pos="735013" algn="dec"/>
                        </a:tabLst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536979"/>
                  </a:ext>
                </a:extLst>
              </a:tr>
              <a:tr h="244123">
                <a:tc>
                  <a:txBody>
                    <a:bodyPr/>
                    <a:lstStyle/>
                    <a:p>
                      <a:r>
                        <a:rPr lang="en-US" sz="1200"/>
                        <a:t>[Type]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[</a:t>
                      </a:r>
                      <a:r>
                        <a:rPr lang="en-US" sz="1200" err="1"/>
                        <a:t>x.x</a:t>
                      </a:r>
                      <a:r>
                        <a:rPr lang="en-US" sz="1200"/>
                        <a:t>] miles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457200" algn="dec"/>
                        </a:tabLst>
                      </a:pPr>
                      <a:r>
                        <a:rPr lang="en-US" sz="1200"/>
                        <a:t>[X]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416169"/>
                  </a:ext>
                </a:extLst>
              </a:tr>
              <a:tr h="244123">
                <a:tc>
                  <a:txBody>
                    <a:bodyPr/>
                    <a:lstStyle/>
                    <a:p>
                      <a:r>
                        <a:rPr lang="en-US" sz="1200"/>
                        <a:t>[Type]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[</a:t>
                      </a:r>
                      <a:r>
                        <a:rPr lang="en-US" sz="1200" err="1"/>
                        <a:t>x.x</a:t>
                      </a:r>
                      <a:r>
                        <a:rPr lang="en-US" sz="1200"/>
                        <a:t>] miles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457200" algn="dec"/>
                        </a:tabLst>
                      </a:pPr>
                      <a:r>
                        <a:rPr lang="en-US" sz="1200" dirty="0"/>
                        <a:t>[X]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962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64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DEF98-9821-60A1-206F-6E5249E70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/>
              <a:t>Background Information </a:t>
            </a:r>
            <a:br>
              <a:rPr lang="en-US"/>
            </a:br>
            <a:r>
              <a:rPr lang="en-US" sz="2800">
                <a:solidFill>
                  <a:schemeClr val="accent1"/>
                </a:solidFill>
              </a:rPr>
              <a:t>Maps and Diagrams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373941-0D66-47DC-8D9A-9018899B6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9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DDFC9-970E-A21C-CBCF-BC2E75E67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Project Needs and Drivers</a:t>
            </a:r>
            <a:br>
              <a:rPr lang="en-US"/>
            </a:br>
            <a:r>
              <a:rPr lang="en-US" sz="2800">
                <a:solidFill>
                  <a:schemeClr val="accent1"/>
                </a:solidFill>
              </a:rPr>
              <a:t>Structure Concerns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558AB-CB1C-722C-8104-2F0F92076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6F918ABC-2194-06CA-117A-43FB415B78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735040"/>
              </p:ext>
            </p:extLst>
          </p:nvPr>
        </p:nvGraphicFramePr>
        <p:xfrm>
          <a:off x="914400" y="1517433"/>
          <a:ext cx="10350500" cy="243840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814615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535885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Structure Concerns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Primary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i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Wood structure rot and decay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Recent inspections performed in [years] have identified [X] wood structures with woodpecker damage, pole top rot, cracked crossarms, splitting poles, and other forms of decay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/>
                        <a:t>These structures must be replaced to maintain reliability and ensure ongoing integrity of the line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Affected structures average [X] years old and are reaching the end of the typical useful life for [XXX kV] natural wood structures ([XX] years)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Steel lattice structure deterioration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Elaborate similar to above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Secondary concerns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3736" indent="-173736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298867"/>
                  </a:ext>
                </a:extLst>
              </a:tr>
            </a:tbl>
          </a:graphicData>
        </a:graphic>
      </p:graphicFrame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E6CA60FE-6B4A-7B95-5B5B-01EFEA7761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79855"/>
              </p:ext>
            </p:extLst>
          </p:nvPr>
        </p:nvGraphicFramePr>
        <p:xfrm>
          <a:off x="2275784" y="4212807"/>
          <a:ext cx="7640433" cy="2255520"/>
        </p:xfrm>
        <a:graphic>
          <a:graphicData uri="http://schemas.openxmlformats.org/drawingml/2006/table">
            <a:tbl>
              <a:tblPr firstRow="1" lastRow="1">
                <a:tableStyleId>{B301B821-A1FF-4177-AEE7-76D212191A09}</a:tableStyleId>
              </a:tblPr>
              <a:tblGrid>
                <a:gridCol w="835373">
                  <a:extLst>
                    <a:ext uri="{9D8B030D-6E8A-4147-A177-3AD203B41FA5}">
                      <a16:colId xmlns:a16="http://schemas.microsoft.com/office/drawing/2014/main" val="1656212370"/>
                    </a:ext>
                  </a:extLst>
                </a:gridCol>
                <a:gridCol w="5054697">
                  <a:extLst>
                    <a:ext uri="{9D8B030D-6E8A-4147-A177-3AD203B41FA5}">
                      <a16:colId xmlns:a16="http://schemas.microsoft.com/office/drawing/2014/main" val="183547477"/>
                    </a:ext>
                  </a:extLst>
                </a:gridCol>
                <a:gridCol w="1750363">
                  <a:extLst>
                    <a:ext uri="{9D8B030D-6E8A-4147-A177-3AD203B41FA5}">
                      <a16:colId xmlns:a16="http://schemas.microsoft.com/office/drawing/2014/main" val="461206871"/>
                    </a:ext>
                  </a:extLst>
                </a:gridCol>
              </a:tblGrid>
              <a:tr h="231011"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Summary of Current Structure Grades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9119718"/>
                  </a:ext>
                </a:extLst>
              </a:tr>
              <a:tr h="231011"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Category</a:t>
                      </a: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Recommended Action</a:t>
                      </a: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Number of structures</a:t>
                      </a:r>
                    </a:p>
                  </a:txBody>
                  <a:tcPr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079347"/>
                  </a:ext>
                </a:extLst>
              </a:tr>
              <a:tr h="2034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</a:rPr>
                        <a:t>A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</a:rPr>
                        <a:t>No replacement required due to deterioration</a:t>
                      </a:r>
                      <a:endParaRPr lang="en-US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917328"/>
                  </a:ext>
                </a:extLst>
              </a:tr>
              <a:tr h="2034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</a:rPr>
                        <a:t>B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</a:rPr>
                        <a:t>Consider replacement in conjunction with other structure replacements </a:t>
                      </a:r>
                      <a:endParaRPr lang="en-US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3348973"/>
                  </a:ext>
                </a:extLst>
              </a:tr>
              <a:tr h="4272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</a:rPr>
                        <a:t>C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Initiate planned structure replacement project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   </a:t>
                      </a:r>
                      <a:r>
                        <a:rPr lang="en-US" sz="1200" b="1" kern="100">
                          <a:effectLst/>
                        </a:rPr>
                        <a:t>or</a:t>
                      </a:r>
                      <a:endParaRPr lang="en-US" sz="1200" kern="10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</a:rPr>
                        <a:t>Replace as part of upcoming structure replacement project</a:t>
                      </a:r>
                      <a:endParaRPr lang="en-US" sz="1200" kern="100">
                        <a:effectLst/>
                        <a:latin typeface="+mn-lt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1178816"/>
                  </a:ext>
                </a:extLst>
              </a:tr>
              <a:tr h="2034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</a:rPr>
                        <a:t>D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chemeClr val="dk1"/>
                          </a:solidFill>
                        </a:rPr>
                        <a:t>Replace immediately (emergency replacement)</a:t>
                      </a:r>
                      <a:endParaRPr lang="en-US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9856813"/>
                  </a:ext>
                </a:extLst>
              </a:tr>
              <a:tr h="203451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0887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01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223AD-640E-ACFF-0F3C-C432890F8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[Insert inspection photos or other information]</a:t>
            </a:r>
          </a:p>
          <a:p>
            <a:r>
              <a:rPr lang="en-US"/>
              <a:t>[Change slide subtitle for different needs/drivers]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C690D55C-7FAD-362F-AD5A-2E2B4963F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Project Needs and Drivers</a:t>
            </a:r>
            <a:br>
              <a:rPr lang="en-US" sz="4000"/>
            </a:br>
            <a:r>
              <a:rPr lang="en-US" sz="2400">
                <a:solidFill>
                  <a:schemeClr val="accent1"/>
                </a:solidFill>
              </a:rPr>
              <a:t>[subtitle]</a:t>
            </a:r>
            <a:endParaRPr lang="en-US" sz="4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57D6-988B-156D-3C91-ECF2B172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0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DDFC9-970E-A21C-CBCF-BC2E75E67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 fontScale="90000"/>
          </a:bodyPr>
          <a:lstStyle/>
          <a:p>
            <a:r>
              <a:rPr lang="en-US" sz="4400"/>
              <a:t>Project Needs and Drivers</a:t>
            </a:r>
            <a:br>
              <a:rPr lang="en-US" sz="4400"/>
            </a:br>
            <a:r>
              <a:rPr lang="en-US" sz="2800">
                <a:solidFill>
                  <a:schemeClr val="accent1"/>
                </a:solidFill>
              </a:rPr>
              <a:t>Conductors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722FF-BA94-BAE0-8B68-CBDD5A320DF9}"/>
              </a:ext>
            </a:extLst>
          </p:cNvPr>
          <p:cNvSpPr txBox="1"/>
          <p:nvPr/>
        </p:nvSpPr>
        <p:spPr>
          <a:xfrm>
            <a:off x="914397" y="4014061"/>
            <a:ext cx="10350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[Discussion and Additional Information]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57D6-988B-156D-3C91-ECF2B172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47F5EE7F-B33C-A50E-BDFC-A06882421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954315"/>
              </p:ext>
            </p:extLst>
          </p:nvPr>
        </p:nvGraphicFramePr>
        <p:xfrm>
          <a:off x="914398" y="1517433"/>
          <a:ext cx="10350502" cy="17068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814615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535887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Conductor Concerns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Primary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i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[Description] 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Secondary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29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7775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DDFC9-970E-A21C-CBCF-BC2E75E67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 fontScale="90000"/>
          </a:bodyPr>
          <a:lstStyle/>
          <a:p>
            <a:r>
              <a:rPr lang="en-US" sz="4400"/>
              <a:t>Project Needs and Drivers</a:t>
            </a:r>
            <a:br>
              <a:rPr lang="en-US" sz="4400"/>
            </a:br>
            <a:r>
              <a:rPr lang="en-US" sz="2800">
                <a:solidFill>
                  <a:schemeClr val="accent1"/>
                </a:solidFill>
              </a:rPr>
              <a:t>Insulators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722FF-BA94-BAE0-8B68-CBDD5A320DF9}"/>
              </a:ext>
            </a:extLst>
          </p:cNvPr>
          <p:cNvSpPr txBox="1"/>
          <p:nvPr/>
        </p:nvSpPr>
        <p:spPr>
          <a:xfrm>
            <a:off x="914399" y="4137912"/>
            <a:ext cx="1035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Discussion and Additional Information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957D6-988B-156D-3C91-ECF2B1721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47F5EE7F-B33C-A50E-BDFC-A06882421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059038"/>
              </p:ext>
            </p:extLst>
          </p:nvPr>
        </p:nvGraphicFramePr>
        <p:xfrm>
          <a:off x="914400" y="1517433"/>
          <a:ext cx="10350500" cy="17068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814614">
                  <a:extLst>
                    <a:ext uri="{9D8B030D-6E8A-4147-A177-3AD203B41FA5}">
                      <a16:colId xmlns:a16="http://schemas.microsoft.com/office/drawing/2014/main" val="3746346803"/>
                    </a:ext>
                  </a:extLst>
                </a:gridCol>
                <a:gridCol w="7535886">
                  <a:extLst>
                    <a:ext uri="{9D8B030D-6E8A-4147-A177-3AD203B41FA5}">
                      <a16:colId xmlns:a16="http://schemas.microsoft.com/office/drawing/2014/main" val="344772616"/>
                    </a:ext>
                  </a:extLst>
                </a:gridCol>
              </a:tblGrid>
              <a:tr h="208575">
                <a:tc gridSpan="2">
                  <a:txBody>
                    <a:bodyPr/>
                    <a:lstStyle/>
                    <a:p>
                      <a:r>
                        <a:rPr lang="en-US" sz="1600"/>
                        <a:t>Insulator Concerns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9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Primary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i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75346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/>
                        <a:t>[Description] 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9029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812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bg1"/>
                          </a:solidFill>
                        </a:rPr>
                        <a:t>Secondary Concerns 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7688"/>
                  </a:ext>
                </a:extLst>
              </a:tr>
              <a:tr h="208575">
                <a:tc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[Issue]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[Description]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29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059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1498</Words>
  <Application>Microsoft Office PowerPoint</Application>
  <PresentationFormat>Widescreen</PresentationFormat>
  <Paragraphs>375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Aptos Display</vt:lpstr>
      <vt:lpstr>Arial</vt:lpstr>
      <vt:lpstr>office theme</vt:lpstr>
      <vt:lpstr>[Project Title]</vt:lpstr>
      <vt:lpstr>Project Summary</vt:lpstr>
      <vt:lpstr>Outline</vt:lpstr>
      <vt:lpstr>Background Information  [Line XXX]</vt:lpstr>
      <vt:lpstr>Background Information  Maps and Diagrams</vt:lpstr>
      <vt:lpstr>Project Needs and Drivers Structure Concerns</vt:lpstr>
      <vt:lpstr>Project Needs and Drivers [subtitle]</vt:lpstr>
      <vt:lpstr>Project Needs and Drivers Conductors</vt:lpstr>
      <vt:lpstr>Project Needs and Drivers Insulators</vt:lpstr>
      <vt:lpstr>Project Needs and Drivers Shield Wires</vt:lpstr>
      <vt:lpstr>Project Needs and Drivers Telecommunications</vt:lpstr>
      <vt:lpstr>Project Needs and Drivers System Planning</vt:lpstr>
      <vt:lpstr>Project Needs and Drivers Operations</vt:lpstr>
      <vt:lpstr>Project Needs and Drivers Other Concerns</vt:lpstr>
      <vt:lpstr>Project Needs and Drivers</vt:lpstr>
      <vt:lpstr>Previous Asset Management and Maintenance Strategies</vt:lpstr>
      <vt:lpstr>Review of Relevant Transmission Studies</vt:lpstr>
      <vt:lpstr>Evaluated Solution Alternatives [Alternative Number]</vt:lpstr>
      <vt:lpstr>Comparative Analysis of Alternatives</vt:lpstr>
      <vt:lpstr>Scope Summary for Preferred Solution</vt:lpstr>
      <vt:lpstr>Schedule</vt:lpstr>
      <vt:lpstr>Appendix</vt:lpstr>
      <vt:lpstr> Additional Cost Detail</vt:lpstr>
      <vt:lpstr>Preliminary Conductor Ratings* Pre- and Post-Project Ratings for Alternative [X]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2025-11-13T22:10:14Z</dcterms:created>
  <dcterms:modified xsi:type="dcterms:W3CDTF">2025-11-13T22:10:23Z</dcterms:modified>
</cp:coreProperties>
</file>